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65" r:id="rId8"/>
    <p:sldId id="258" r:id="rId9"/>
    <p:sldId id="276" r:id="rId10"/>
    <p:sldId id="264" r:id="rId11"/>
    <p:sldId id="277" r:id="rId12"/>
    <p:sldId id="278" r:id="rId13"/>
    <p:sldId id="275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8"/>
  </p:normalViewPr>
  <p:slideViewPr>
    <p:cSldViewPr snapToGrid="0">
      <p:cViewPr varScale="1">
        <p:scale>
          <a:sx n="73" d="100"/>
          <a:sy n="73" d="100"/>
        </p:scale>
        <p:origin x="2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New York</a:t>
          </a:r>
          <a:br>
            <a:rPr lang="en-GB" sz="2000" noProof="0" dirty="0">
              <a:latin typeface="Tenorite" pitchFamily="2" charset="0"/>
            </a:rPr>
          </a:br>
          <a:endParaRPr lang="en-GB" sz="2000" noProof="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Massive Tourism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Atlanta</a:t>
          </a:r>
          <a:br>
            <a:rPr lang="en-GB" sz="2000" noProof="0" dirty="0">
              <a:latin typeface="Tenorite" pitchFamily="2" charset="0"/>
            </a:rPr>
          </a:br>
          <a:endParaRPr lang="en-GB" sz="2000" noProof="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Affordable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San Francisco</a:t>
          </a:r>
          <a:br>
            <a:rPr lang="en-GB" sz="2000" noProof="0" dirty="0">
              <a:latin typeface="Tenorite" pitchFamily="2" charset="0"/>
            </a:rPr>
          </a:br>
          <a:endParaRPr lang="en-GB" sz="2000" noProof="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Strong running culture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Scenic appeal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en-GB" noProof="0" dirty="0"/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en-GB" noProof="0" dirty="0"/>
        </a:p>
      </dgm:t>
    </dgm:pt>
    <dgm:pt modelId="{0C060F4B-96EF-46D1-9256-6D6A594B65FA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Active Runners</a:t>
          </a:r>
        </a:p>
      </dgm:t>
    </dgm:pt>
    <dgm:pt modelId="{47C09E9A-6293-4498-8C89-68B20287431E}" type="parTrans" cxnId="{5972DBD5-D032-49B6-98C9-A8DAD3F932DD}">
      <dgm:prSet/>
      <dgm:spPr/>
      <dgm:t>
        <a:bodyPr/>
        <a:lstStyle/>
        <a:p>
          <a:endParaRPr lang="en-GB"/>
        </a:p>
      </dgm:t>
    </dgm:pt>
    <dgm:pt modelId="{6B3C75C7-70E5-42E5-AB1C-77D7DDCB247E}" type="sibTrans" cxnId="{5972DBD5-D032-49B6-98C9-A8DAD3F932DD}">
      <dgm:prSet/>
      <dgm:spPr/>
      <dgm:t>
        <a:bodyPr/>
        <a:lstStyle/>
        <a:p>
          <a:endParaRPr lang="en-GB"/>
        </a:p>
      </dgm:t>
    </dgm:pt>
    <dgm:pt modelId="{482156EF-C099-4657-8A3D-93E94EECD7B6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Strong infrastructure</a:t>
          </a:r>
        </a:p>
      </dgm:t>
    </dgm:pt>
    <dgm:pt modelId="{9B9D28EB-441F-49E2-A845-F36AD7324EE4}" type="parTrans" cxnId="{59DDEF0F-0EB3-4DCE-B38D-814C571CE34B}">
      <dgm:prSet/>
      <dgm:spPr/>
      <dgm:t>
        <a:bodyPr/>
        <a:lstStyle/>
        <a:p>
          <a:endParaRPr lang="en-GB"/>
        </a:p>
      </dgm:t>
    </dgm:pt>
    <dgm:pt modelId="{A3410106-6157-4A4D-BF78-D5156BE63969}" type="sibTrans" cxnId="{59DDEF0F-0EB3-4DCE-B38D-814C571CE34B}">
      <dgm:prSet/>
      <dgm:spPr/>
      <dgm:t>
        <a:bodyPr/>
        <a:lstStyle/>
        <a:p>
          <a:endParaRPr lang="en-GB"/>
        </a:p>
      </dgm:t>
    </dgm:pt>
    <dgm:pt modelId="{EBEFC54B-D4D4-4F40-A2F9-EA679BBA3CBC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Good weather</a:t>
          </a:r>
        </a:p>
      </dgm:t>
    </dgm:pt>
    <dgm:pt modelId="{43057119-E093-41D4-82E8-07DF4D8A5D10}" type="parTrans" cxnId="{3CC64765-A411-481A-8964-0410271241A0}">
      <dgm:prSet/>
      <dgm:spPr/>
      <dgm:t>
        <a:bodyPr/>
        <a:lstStyle/>
        <a:p>
          <a:endParaRPr lang="en-GB"/>
        </a:p>
      </dgm:t>
    </dgm:pt>
    <dgm:pt modelId="{F24F9D41-0C9D-4B30-83EE-214236246C31}" type="sibTrans" cxnId="{3CC64765-A411-481A-8964-0410271241A0}">
      <dgm:prSet/>
      <dgm:spPr/>
      <dgm:t>
        <a:bodyPr/>
        <a:lstStyle/>
        <a:p>
          <a:endParaRPr lang="en-GB"/>
        </a:p>
      </dgm:t>
    </dgm:pt>
    <dgm:pt modelId="{3F5CA6A5-12E9-4D03-828C-7D706B50B26E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Font typeface="Arial" panose="020B0604020202020204" pitchFamily="34" charset="0"/>
            <a:buChar char="•"/>
          </a:pPr>
          <a:r>
            <a:rPr lang="en-GB" sz="1400" noProof="0" dirty="0">
              <a:latin typeface="Tenorite" pitchFamily="2" charset="0"/>
            </a:rPr>
            <a:t>High participants</a:t>
          </a:r>
        </a:p>
      </dgm:t>
    </dgm:pt>
    <dgm:pt modelId="{E7FA84A5-412F-488D-9CB4-A92D4A98EEC9}" type="parTrans" cxnId="{E593ADD4-1B90-4486-966E-E2551583CEC3}">
      <dgm:prSet/>
      <dgm:spPr/>
      <dgm:t>
        <a:bodyPr/>
        <a:lstStyle/>
        <a:p>
          <a:endParaRPr lang="en-GB"/>
        </a:p>
      </dgm:t>
    </dgm:pt>
    <dgm:pt modelId="{85781A63-3CC5-4F42-84E7-E7C19DABEDD4}" type="sibTrans" cxnId="{E593ADD4-1B90-4486-966E-E2551583CEC3}">
      <dgm:prSet/>
      <dgm:spPr/>
      <dgm:t>
        <a:bodyPr/>
        <a:lstStyle/>
        <a:p>
          <a:endParaRPr lang="en-GB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32" custLinFactNeighborY="-1458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16171" custLinFactNeighborY="-4312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3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3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3"/>
      <dgm:spPr/>
    </dgm:pt>
    <dgm:pt modelId="{EFEB790C-BD5C-F54D-9993-F81422A8AD8E}" type="pres">
      <dgm:prSet presAssocID="{B1AFA1AF-0FF8-45B3-A6D0-0E255A2F637D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3"/>
      <dgm:spPr/>
    </dgm:pt>
    <dgm:pt modelId="{CC076D56-4BB0-7246-9039-788AB439DAF0}" type="pres">
      <dgm:prSet presAssocID="{E9682B4F-0217-4B50-923E-C104AA24290F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59DDEF0F-0EB3-4DCE-B38D-814C571CE34B}" srcId="{73D947E0-108F-4D20-A71E-3CF329F97212}" destId="{482156EF-C099-4657-8A3D-93E94EECD7B6}" srcOrd="2" destOrd="0" parTransId="{9B9D28EB-441F-49E2-A845-F36AD7324EE4}" sibTransId="{A3410106-6157-4A4D-BF78-D5156BE63969}"/>
    <dgm:cxn modelId="{C499AF16-4A28-D448-9A77-B8BAAF4098DA}" srcId="{E9682B4F-0217-4B50-923E-C104AA24290F}" destId="{566CA0B6-95FF-3A46-BF54-8E3C5843F883}" srcOrd="1" destOrd="0" parTransId="{C117508E-3024-E449-BAAE-1987AA32AD71}" sibTransId="{0B3040D4-47C6-DA43-932A-AD2F185F5C5E}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9D96783D-568B-4501-9470-B261425A7929}" type="presOf" srcId="{0C060F4B-96EF-46D1-9256-6D6A594B65FA}" destId="{8F8B275D-8553-0846-A316-484B7B291C97}" srcOrd="0" destOrd="2" presId="urn:microsoft.com/office/officeart/2005/8/layout/hList7"/>
    <dgm:cxn modelId="{ED81405C-0E10-4F4C-8489-91054559F79D}" type="presOf" srcId="{482156EF-C099-4657-8A3D-93E94EECD7B6}" destId="{8F8B275D-8553-0846-A316-484B7B291C97}" srcOrd="0" destOrd="3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3CC64765-A411-481A-8964-0410271241A0}" srcId="{B1AFA1AF-0FF8-45B3-A6D0-0E255A2F637D}" destId="{EBEFC54B-D4D4-4F40-A2F9-EA679BBA3CBC}" srcOrd="1" destOrd="0" parTransId="{43057119-E093-41D4-82E8-07DF4D8A5D10}" sibTransId="{F24F9D41-0C9D-4B30-83EE-214236246C31}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8035E047-0C57-43B3-A3DC-37FAA0AA7E8E}" type="presOf" srcId="{3F5CA6A5-12E9-4D03-828C-7D706B50B26E}" destId="{4DFF6703-D32F-9E47-96B8-A304C47CCB78}" srcOrd="0" destOrd="3" presId="urn:microsoft.com/office/officeart/2005/8/layout/hList7"/>
    <dgm:cxn modelId="{946C164A-769F-8147-A19A-97A93F0144C2}" type="presOf" srcId="{566CA0B6-95FF-3A46-BF54-8E3C5843F883}" destId="{434ABADC-97F5-A547-823D-7594A86D79D3}" srcOrd="0" destOrd="2" presId="urn:microsoft.com/office/officeart/2005/8/layout/hList7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42548F70-3405-4294-B4CE-A6E33E24B897}" type="presOf" srcId="{EBEFC54B-D4D4-4F40-A2F9-EA679BBA3CBC}" destId="{BA2077AD-A827-784F-87A6-E8E29A836D84}" srcOrd="1" destOrd="2" presId="urn:microsoft.com/office/officeart/2005/8/layout/hList7"/>
    <dgm:cxn modelId="{48CC1A76-20E0-4A3F-B2E2-8A75F5880270}" type="presOf" srcId="{EBEFC54B-D4D4-4F40-A2F9-EA679BBA3CBC}" destId="{4DFF6703-D32F-9E47-96B8-A304C47CCB78}" srcOrd="0" destOrd="2" presId="urn:microsoft.com/office/officeart/2005/8/layout/hList7"/>
    <dgm:cxn modelId="{7E7D8058-DED6-443B-AA23-5797A1E65DF4}" type="presOf" srcId="{0C060F4B-96EF-46D1-9256-6D6A594B65FA}" destId="{7DA281F5-0265-2048-A63A-727E19796F79}" srcOrd="1" destOrd="2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F2974186-4667-4EC2-99C0-FE1D0D70DA3A}" type="presOf" srcId="{482156EF-C099-4657-8A3D-93E94EECD7B6}" destId="{7DA281F5-0265-2048-A63A-727E19796F79}" srcOrd="1" destOrd="3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F6131C4-7426-46EB-AAEF-AB9043DCA33E}" type="presOf" srcId="{3F5CA6A5-12E9-4D03-828C-7D706B50B26E}" destId="{BA2077AD-A827-784F-87A6-E8E29A836D84}" srcOrd="1" destOrd="3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E593ADD4-1B90-4486-966E-E2551583CEC3}" srcId="{B1AFA1AF-0FF8-45B3-A6D0-0E255A2F637D}" destId="{3F5CA6A5-12E9-4D03-828C-7D706B50B26E}" srcOrd="2" destOrd="0" parTransId="{E7FA84A5-412F-488D-9CB4-A92D4A98EEC9}" sibTransId="{85781A63-3CC5-4F42-84E7-E7C19DABEDD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5972DBD5-D032-49B6-98C9-A8DAD3F932DD}" srcId="{73D947E0-108F-4D20-A71E-3CF329F97212}" destId="{0C060F4B-96EF-46D1-9256-6D6A594B65FA}" srcOrd="1" destOrd="0" parTransId="{47C09E9A-6293-4498-8C89-68B20287431E}" sibTransId="{6B3C75C7-70E5-42E5-AB1C-77D7DDCB247E}"/>
    <dgm:cxn modelId="{921076E0-4A47-034F-AF33-2E67CCE6BD8C}" type="presOf" srcId="{566CA0B6-95FF-3A46-BF54-8E3C5843F883}" destId="{BC636E4B-34B9-8543-A308-00E0D1B0D2F9}" srcOrd="1" destOrd="2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New York</a:t>
          </a:r>
          <a:br>
            <a:rPr lang="en-GB" sz="2000" kern="1200" noProof="0" dirty="0">
              <a:latin typeface="Tenorite" pitchFamily="2" charset="0"/>
            </a:rPr>
          </a:br>
          <a:endParaRPr lang="en-GB" sz="20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Massive Tourism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Active Runners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Strong infrastructure</a:t>
          </a: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258038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Atlanta</a:t>
          </a:r>
          <a:br>
            <a:rPr lang="en-GB" sz="2000" kern="1200" noProof="0" dirty="0">
              <a:latin typeface="Tenorite" pitchFamily="2" charset="0"/>
            </a:rPr>
          </a:br>
          <a:endParaRPr lang="en-GB" sz="20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Affordable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Good weather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High participants</a:t>
          </a:r>
        </a:p>
      </dsp:txBody>
      <dsp:txXfrm>
        <a:off x="3258038" y="1576348"/>
        <a:ext cx="3165132" cy="1576348"/>
      </dsp:txXfrm>
    </dsp:sp>
    <dsp:sp modelId="{EFEB790C-BD5C-F54D-9993-F81422A8AD8E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rtlCol="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enorite" pitchFamily="2" charset="0"/>
            </a:rPr>
            <a:t>San Francisco</a:t>
          </a:r>
          <a:br>
            <a:rPr lang="en-GB" sz="2000" kern="1200" noProof="0" dirty="0">
              <a:latin typeface="Tenorite" pitchFamily="2" charset="0"/>
            </a:rPr>
          </a:br>
          <a:endParaRPr lang="en-GB" sz="2000" kern="1200" noProof="0" dirty="0">
            <a:latin typeface="Tenorite" pitchFamily="2" charset="0"/>
          </a:endParaRP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Strong running culture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kern="1200" noProof="0" dirty="0">
              <a:latin typeface="Tenorite" pitchFamily="2" charset="0"/>
            </a:rPr>
            <a:t>Scenic appeal</a:t>
          </a:r>
        </a:p>
      </dsp:txBody>
      <dsp:txXfrm>
        <a:off x="6524242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399341" y="3066503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31/03/2025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31/03/2025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9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DBF4-BE06-5B3F-8908-81E3AF57F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CC56B-302C-796A-98FB-5D38034F7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08663-BA3C-8036-CF32-C9C989326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8143-DFF1-59CD-A96C-C9820D531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0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3815-698C-BE4E-F046-9185283C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44196-B7CC-0247-A793-E32914D96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51922-2D7D-BFFD-B817-FF722C655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51F04-3D5E-7D7E-1EFC-50C4ACB29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0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7085-C802-C1B9-914A-D6FA52CE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BD8CD-91C0-E897-9296-27281F60A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A74E8-1C5C-C25C-B2B9-587C8FA72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8C52-3E03-68BB-0933-9DB2793B4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7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24191965/" TargetMode="External"/><Relationship Id="rId5" Type="http://schemas.openxmlformats.org/officeDocument/2006/relationships/hyperlink" Target="https://www.ustravel.org/" TargetMode="External"/><Relationship Id="rId4" Type="http://schemas.openxmlformats.org/officeDocument/2006/relationships/hyperlink" Target="https://str.com/data-insigh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82" y="1062445"/>
            <a:ext cx="7906838" cy="3126377"/>
          </a:xfrm>
        </p:spPr>
        <p:txBody>
          <a:bodyPr rtlCol="0"/>
          <a:lstStyle/>
          <a:p>
            <a:pPr rtl="0"/>
            <a:r>
              <a:rPr lang="en-US" dirty="0"/>
              <a:t>Rock 'n' Roll Marathon – City Recommendation</a:t>
            </a:r>
            <a:br>
              <a:rPr lang="en-US" dirty="0"/>
            </a:br>
            <a:r>
              <a:rPr lang="en-US" sz="3600" dirty="0"/>
              <a:t>A Data-Driven Analysis for Selecting Future Host Cities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4088" y="5732893"/>
            <a:ext cx="3134542" cy="806675"/>
          </a:xfrm>
        </p:spPr>
        <p:txBody>
          <a:bodyPr rtlCol="0"/>
          <a:lstStyle/>
          <a:p>
            <a:pPr rtl="0"/>
            <a:r>
              <a:rPr lang="en-GB" dirty="0"/>
              <a:t>Sarvesh Dalvi</a:t>
            </a:r>
            <a:br>
              <a:rPr lang="en-GB" dirty="0"/>
            </a:br>
            <a:r>
              <a:rPr lang="en-GB" dirty="0"/>
              <a:t>u2781237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5268141" cy="1840819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n-GB" dirty="0"/>
              <a:t>Sarvesh Dalvi</a:t>
            </a:r>
            <a:br>
              <a:rPr lang="en-GB" dirty="0"/>
            </a:br>
            <a:endParaRPr lang="en-GB" dirty="0"/>
          </a:p>
          <a:p>
            <a:pPr rtl="0"/>
            <a:r>
              <a:rPr lang="en-GB" dirty="0">
                <a:solidFill>
                  <a:srgbClr val="FF0000"/>
                </a:solidFill>
              </a:rPr>
              <a:t>Dashboard link :</a:t>
            </a:r>
            <a:br>
              <a:rPr lang="en-GB" dirty="0"/>
            </a:br>
            <a:r>
              <a:rPr lang="en-GB" dirty="0"/>
              <a:t>https://public.tableau.com/views/RnRPotentialCities/RnRCityRecommendation?:language=en-US&amp;:sid=&amp;:redirect=auth&amp;:display_count=n&amp;:origin=viz_share_link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6866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What this is about:</a:t>
            </a:r>
            <a:br>
              <a:rPr lang="en-US" dirty="0"/>
            </a:br>
            <a:r>
              <a:rPr lang="en-US" dirty="0"/>
              <a:t>The Rock 'n' Roll Marathon is exploring potential cities for future events.</a:t>
            </a:r>
            <a:br>
              <a:rPr lang="en-US" dirty="0"/>
            </a:br>
            <a:r>
              <a:rPr lang="en-US" dirty="0"/>
              <a:t>This project aims to find the most suitable locations using real data and Tableau dashboards.</a:t>
            </a:r>
          </a:p>
          <a:p>
            <a:pPr>
              <a:buNone/>
            </a:pPr>
            <a:r>
              <a:rPr lang="en-US" b="1" dirty="0"/>
              <a:t>How it is done: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Analysed</a:t>
            </a:r>
            <a:r>
              <a:rPr lang="en-US" dirty="0"/>
              <a:t> a dataset of 35 U.S.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tourism, runner culture, climate, and affordability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scoring model to rank cities based on key criteria</a:t>
            </a:r>
          </a:p>
          <a:p>
            <a:pPr rt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4928508" cy="1082040"/>
          </a:xfrm>
        </p:spPr>
        <p:txBody>
          <a:bodyPr rtlCol="0"/>
          <a:lstStyle/>
          <a:p>
            <a:pPr rtl="0"/>
            <a:r>
              <a:rPr lang="en-GB" dirty="0"/>
              <a:t>Metric Selection</a:t>
            </a:r>
            <a:br>
              <a:rPr lang="en-GB" dirty="0"/>
            </a:br>
            <a:endParaRPr lang="en-GB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28849"/>
              </p:ext>
            </p:extLst>
          </p:nvPr>
        </p:nvGraphicFramePr>
        <p:xfrm>
          <a:off x="1167493" y="1576252"/>
          <a:ext cx="10458452" cy="4900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13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899073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978112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96665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35581">
                <a:tc>
                  <a:txBody>
                    <a:bodyPr/>
                    <a:lstStyle/>
                    <a:p>
                      <a:pPr algn="ctr" rtl="0"/>
                      <a:r>
                        <a:rPr lang="en-GB" dirty="0"/>
                        <a:t>Metric</a:t>
                      </a:r>
                      <a:endParaRPr lang="en-GB" b="1" noProof="0" dirty="0">
                        <a:latin typeface="Tenorite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 dirty="0">
                          <a:latin typeface="Tenorite" pitchFamily="2" charset="0"/>
                        </a:rPr>
                        <a:t>Why it matters?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 dirty="0">
                          <a:latin typeface="Tenorite" pitchFamily="2" charset="0"/>
                        </a:rPr>
                        <a:t>Source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b="1" noProof="0" dirty="0">
                          <a:latin typeface="Tenorite" pitchFamily="2" charset="0"/>
                        </a:rPr>
                        <a:t>Points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76423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🏃 Marathon Finishers per 1000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Measures active running culture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Runners World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20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🏅 Total Running Events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Indicates city engagement &amp; infrastructure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U.S. Travel Association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🌆 Annual Leisure Visitors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Shows tourism strength &amp; crowd potential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Statista (2024)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🏨 Avg. Daily Hotel Rate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Affordability for visitors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STR Global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🌡️ Avg. April Temps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Runner comfort zone = 50–65°F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 err="1"/>
                        <a:t>Vihma</a:t>
                      </a:r>
                      <a:r>
                        <a:rPr lang="en-GB" sz="1400" dirty="0"/>
                        <a:t>, 2010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20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84600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📍 Proximity to </a:t>
                      </a:r>
                      <a:r>
                        <a:rPr lang="en-US" sz="1400" dirty="0" err="1"/>
                        <a:t>RnR</a:t>
                      </a:r>
                      <a:r>
                        <a:rPr lang="en-US" sz="1400" dirty="0"/>
                        <a:t> Cities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Avoids overlap, supports market expansion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U.S. Travel Association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66868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👥 Metro Area Population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Bigger base for participants &amp; support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U.S. Travel Association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31480"/>
                  </a:ext>
                </a:extLst>
              </a:tr>
              <a:tr h="484106"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🛍️ Running Stores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Reflects local running ecosystem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Runners World (2023)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dirty="0"/>
                        <a:t>10</a:t>
                      </a:r>
                      <a:endParaRPr lang="en-GB" sz="140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1225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60CBC-BD8E-A520-F26F-C3CADB436257}"/>
              </a:ext>
            </a:extLst>
          </p:cNvPr>
          <p:cNvSpPr txBox="1"/>
          <p:nvPr/>
        </p:nvSpPr>
        <p:spPr>
          <a:xfrm>
            <a:off x="1167492" y="1047541"/>
            <a:ext cx="69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factor matters? How much?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/>
          <a:lstStyle/>
          <a:p>
            <a:pPr rtl="0"/>
            <a:r>
              <a:rPr lang="en-GB" dirty="0"/>
              <a:t>Keeping it clean: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118164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rtl="0"/>
            <a:r>
              <a:rPr lang="en-US" sz="8000" dirty="0"/>
              <a:t>Not all cities have complete data. For example, Raleigh had many missing values and was excluded from scoring </a:t>
            </a:r>
            <a:br>
              <a:rPr lang="en-US" sz="8000" dirty="0"/>
            </a:br>
            <a:endParaRPr lang="en-US" sz="8000" dirty="0"/>
          </a:p>
          <a:p>
            <a:pPr rtl="0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/>
          <a:lstStyle/>
          <a:p>
            <a:pPr rtl="0"/>
            <a:r>
              <a:rPr lang="en-GB" dirty="0"/>
              <a:t>Techniques used: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ZN() was used to replace nulls with zeros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Scaled big values (like visitors) to comparable units</a:t>
            </a: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Removed cities with unreliable or empty data</a:t>
            </a:r>
            <a:r>
              <a:rPr lang="en-GB" dirty="0"/>
              <a:t> (Raleigh)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50EF7-F608-D951-94FB-E7929D587855}"/>
              </a:ext>
            </a:extLst>
          </p:cNvPr>
          <p:cNvSpPr txBox="1"/>
          <p:nvPr/>
        </p:nvSpPr>
        <p:spPr>
          <a:xfrm>
            <a:off x="2270975" y="4956706"/>
            <a:ext cx="7275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idea was to keep the analysis fair and avoid skewed results.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Scoring Model</a:t>
            </a:r>
            <a:endParaRPr lang="en-GB"/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CFB52D4-2430-210E-8D45-E4E0449C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515" y="2536816"/>
            <a:ext cx="6135583" cy="2766704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28452" y="2528203"/>
            <a:ext cx="3883479" cy="3071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(Runners) * 2 +  </a:t>
            </a:r>
          </a:p>
          <a:p>
            <a:r>
              <a:rPr lang="en-US" sz="1800" dirty="0"/>
              <a:t>(Events) * 0.5 +  </a:t>
            </a:r>
          </a:p>
          <a:p>
            <a:r>
              <a:rPr lang="en-US" sz="1800" dirty="0"/>
              <a:t>(Visitors / 1M) * 0.5 +  </a:t>
            </a:r>
          </a:p>
          <a:p>
            <a:r>
              <a:rPr lang="en-US" sz="1800" dirty="0"/>
              <a:t>(Hotel Cost reversed) +  </a:t>
            </a:r>
          </a:p>
          <a:p>
            <a:r>
              <a:rPr lang="en-US" sz="1800" dirty="0"/>
              <a:t>(Weather idealness) +  </a:t>
            </a:r>
          </a:p>
          <a:p>
            <a:r>
              <a:rPr lang="en-US" sz="1800" dirty="0"/>
              <a:t>(Distance from </a:t>
            </a:r>
            <a:r>
              <a:rPr lang="en-US" sz="1800" dirty="0" err="1"/>
              <a:t>RnR</a:t>
            </a:r>
            <a:r>
              <a:rPr lang="en-US" sz="1800" dirty="0"/>
              <a:t> cities) +  </a:t>
            </a:r>
          </a:p>
          <a:p>
            <a:r>
              <a:rPr lang="en-US" sz="1800" dirty="0"/>
              <a:t>(Population) +  </a:t>
            </a:r>
          </a:p>
          <a:p>
            <a:r>
              <a:rPr lang="en-US" sz="1800" dirty="0"/>
              <a:t>(Running stores) *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1736B-E0BD-80C1-23BC-634472E59450}"/>
              </a:ext>
            </a:extLst>
          </p:cNvPr>
          <p:cNvSpPr txBox="1"/>
          <p:nvPr/>
        </p:nvSpPr>
        <p:spPr>
          <a:xfrm>
            <a:off x="6283235" y="2005689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0CEDE-5446-E22D-4A37-F49CCD2FF8E5}"/>
              </a:ext>
            </a:extLst>
          </p:cNvPr>
          <p:cNvSpPr txBox="1"/>
          <p:nvPr/>
        </p:nvSpPr>
        <p:spPr>
          <a:xfrm>
            <a:off x="1167492" y="1706563"/>
            <a:ext cx="6415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scores were calculated:</a:t>
            </a:r>
            <a:br>
              <a:rPr lang="en-US" dirty="0"/>
            </a:br>
            <a:r>
              <a:rPr lang="en-US" dirty="0"/>
              <a:t>Each city got points across multiple areas. Here's the formula: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3E1AC-4E12-F168-266E-759C147B3A60}"/>
              </a:ext>
            </a:extLst>
          </p:cNvPr>
          <p:cNvSpPr txBox="1"/>
          <p:nvPr/>
        </p:nvSpPr>
        <p:spPr>
          <a:xfrm>
            <a:off x="1228452" y="5783533"/>
            <a:ext cx="631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was scaled and weighted to keep things balanced.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C15D-A762-42E4-6338-19298D8C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CA71-BCEB-1F44-AD2B-375D3ECE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56" y="259080"/>
            <a:ext cx="4928508" cy="1082040"/>
          </a:xfrm>
        </p:spPr>
        <p:txBody>
          <a:bodyPr rtlCol="0"/>
          <a:lstStyle/>
          <a:p>
            <a:pPr rtl="0"/>
            <a:r>
              <a:rPr lang="en-GB" dirty="0"/>
              <a:t>Final Dashboard</a:t>
            </a:r>
            <a:br>
              <a:rPr lang="en-GB" dirty="0"/>
            </a:br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FA37-EE4F-FADF-13C1-1F3D56148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D6B5-8AAE-0D43-2F89-83F869784C24}"/>
              </a:ext>
            </a:extLst>
          </p:cNvPr>
          <p:cNvSpPr txBox="1"/>
          <p:nvPr/>
        </p:nvSpPr>
        <p:spPr>
          <a:xfrm>
            <a:off x="418556" y="800100"/>
            <a:ext cx="200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 found:</a:t>
            </a:r>
            <a:endParaRPr lang="en-GB" sz="2400" dirty="0"/>
          </a:p>
        </p:txBody>
      </p:sp>
      <p:pic>
        <p:nvPicPr>
          <p:cNvPr id="9" name="Picture 8" descr="A graph showing the number of runners">
            <a:extLst>
              <a:ext uri="{FF2B5EF4-FFF2-40B4-BE49-F238E27FC236}">
                <a16:creationId xmlns:a16="http://schemas.microsoft.com/office/drawing/2014/main" id="{6BB9E8B2-56C5-A122-C03D-A04FE1F2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0" y="879035"/>
            <a:ext cx="11575867" cy="59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Final Recommendation</a:t>
            </a:r>
            <a:br>
              <a:rPr lang="en-GB" dirty="0"/>
            </a:br>
            <a:r>
              <a:rPr lang="en-US" sz="3100" b="0" dirty="0"/>
              <a:t>These three offer the best balance for future </a:t>
            </a:r>
            <a:r>
              <a:rPr lang="en-US" sz="3100" b="0" dirty="0" err="1"/>
              <a:t>RnR</a:t>
            </a:r>
            <a:r>
              <a:rPr lang="en-US" sz="3100" b="0" dirty="0"/>
              <a:t> events.</a:t>
            </a:r>
            <a:endParaRPr lang="en-GB" sz="3100" b="0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8296884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679585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dirty="0"/>
              <a:t>🥇</a:t>
            </a:r>
            <a:endParaRPr lang="en-GB" sz="3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dirty="0"/>
              <a:t>🥈</a:t>
            </a:r>
            <a:endParaRPr lang="en-GB" sz="3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226764" y="267575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dirty="0"/>
              <a:t>🥉</a:t>
            </a:r>
            <a:endParaRPr lang="en-GB" sz="3600" b="1" dirty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16649-1996-770E-DFA2-0689EF216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8FE7-4A2A-D2E0-CB84-9C76AAD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31AE-A6C4-BBB5-E96E-D78A3A76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779182" cy="3686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Some cities had missing or outdated data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Climate was based on averages, not actual 2025 forecasts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Other real-world factors (permits, local support) weren’t included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Rankings may shift over time</a:t>
            </a:r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102C-C6E3-4357-599F-9B6E50E7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557A-2F79-A8D7-3262-C66EE81F2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48DF-9AB1-69E4-2122-B723D7C7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A69-099A-B376-0D55-71AE3C95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55BE-A14A-2834-5EB4-52C6459E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779182" cy="3686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/>
              <a:t>Runners World (2023) </a:t>
            </a:r>
            <a:r>
              <a:rPr lang="en-US" sz="1800" i="1" dirty="0"/>
              <a:t>Best running cities in America</a:t>
            </a:r>
            <a:r>
              <a:rPr lang="en-US" sz="1800" dirty="0"/>
              <a:t>. Available at: https://www.runnersworld.com/runners-life/g20843720/best-running-cities-in-america/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/>
              <a:t>Statista (2024) </a:t>
            </a:r>
            <a:r>
              <a:rPr lang="en-US" sz="1800" i="1" dirty="0"/>
              <a:t>Most visited cities in the United States</a:t>
            </a:r>
            <a:r>
              <a:rPr lang="en-US" sz="1800" dirty="0"/>
              <a:t>. Available at: </a:t>
            </a:r>
            <a:r>
              <a:rPr lang="en-US" sz="1800" dirty="0">
                <a:hlinkClick r:id="rId3"/>
              </a:rPr>
              <a:t>https://www.statista.com/statistics/</a:t>
            </a:r>
            <a:endParaRPr lang="en-US" sz="1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/>
              <a:t>STR Global (2023) </a:t>
            </a:r>
            <a:r>
              <a:rPr lang="en-US" sz="1800" i="1" dirty="0"/>
              <a:t>Hotel industry performance metrics: ADR and occupancy</a:t>
            </a:r>
            <a:r>
              <a:rPr lang="en-US" sz="1800" dirty="0"/>
              <a:t>. Available at: </a:t>
            </a:r>
            <a:r>
              <a:rPr lang="en-US" sz="1800" dirty="0">
                <a:hlinkClick r:id="rId4"/>
              </a:rPr>
              <a:t>https://str.com/data-insights</a:t>
            </a:r>
            <a:endParaRPr lang="en-US" sz="1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/>
              <a:t>U.S. Travel Association (2023) </a:t>
            </a:r>
            <a:r>
              <a:rPr lang="en-US" sz="1800" i="1" dirty="0"/>
              <a:t>Event impact toolkit: Assessing economic value of sports events</a:t>
            </a:r>
            <a:r>
              <a:rPr lang="en-US" sz="1800" dirty="0"/>
              <a:t>. Available at: </a:t>
            </a:r>
            <a:r>
              <a:rPr lang="en-US" sz="1800" dirty="0">
                <a:hlinkClick r:id="rId5"/>
              </a:rPr>
              <a:t>https://www.ustravel.org/</a:t>
            </a:r>
            <a:endParaRPr lang="en-US" sz="1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1800" dirty="0" err="1"/>
              <a:t>Vihma</a:t>
            </a:r>
            <a:r>
              <a:rPr lang="en-US" sz="1800" dirty="0"/>
              <a:t>, T. (2010) ‘Effects of weather on marathon running performance’, </a:t>
            </a:r>
            <a:r>
              <a:rPr lang="en-US" sz="1800" i="1" dirty="0"/>
              <a:t>International Journal of Biometeorology</a:t>
            </a:r>
            <a:r>
              <a:rPr lang="en-US" sz="1800" dirty="0"/>
              <a:t>, 54(3), pp. 297–306. Available at: </a:t>
            </a:r>
            <a:r>
              <a:rPr lang="en-US" sz="1800" dirty="0">
                <a:hlinkClick r:id="rId6"/>
              </a:rPr>
              <a:t>https://pubmed.ncbi.nlm.nih.gov/24191965/</a:t>
            </a:r>
            <a:endParaRPr lang="en-US" sz="1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95D6-9A9B-A21C-B1DA-964986B60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Rock ‘n’ Roll Marathon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9FE5-4644-C746-6A0F-80400995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1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{D1A943B0-5905-4606-8E89-FCC51B0AEDFD}tf45331398_win32</Template>
  <TotalTime>0</TotalTime>
  <Words>737</Words>
  <Application>Microsoft Office PowerPoint</Application>
  <PresentationFormat>Widescreen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Rock 'n' Roll Marathon – City Recommendation A Data-Driven Analysis for Selecting Future Host Cities</vt:lpstr>
      <vt:lpstr>Agenda</vt:lpstr>
      <vt:lpstr>Metric Selection </vt:lpstr>
      <vt:lpstr>Data Cleaning</vt:lpstr>
      <vt:lpstr>Scoring Model</vt:lpstr>
      <vt:lpstr>Final Dashboard </vt:lpstr>
      <vt:lpstr>Final Recommendation These three offer the best balance for future RnR events.</vt:lpstr>
      <vt:lpstr>Limitations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Dalvi</dc:creator>
  <cp:lastModifiedBy>Sarvesh Dalvi</cp:lastModifiedBy>
  <cp:revision>4</cp:revision>
  <dcterms:created xsi:type="dcterms:W3CDTF">2025-03-31T02:37:52Z</dcterms:created>
  <dcterms:modified xsi:type="dcterms:W3CDTF">2025-03-31T15:14:39Z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