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Garbage Classification Using EfficientNetV2 Model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6AEC7E-4524-7945-9239-3B2F5A3F80E4}"/>
              </a:ext>
            </a:extLst>
          </p:cNvPr>
          <p:cNvSpPr txBox="1"/>
          <p:nvPr/>
        </p:nvSpPr>
        <p:spPr>
          <a:xfrm>
            <a:off x="4510278" y="5152837"/>
            <a:ext cx="21868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Submitted by</a:t>
            </a:r>
            <a:b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Sarvesh P</a:t>
            </a:r>
            <a:endParaRPr lang="en-IN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6217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213163"/>
                </a:solidFill>
              </a:rPr>
              <a:t>Learning Objectives</a:t>
            </a:r>
            <a:endParaRPr lang="en-IN" sz="44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4F0F7-347A-67A7-4FA3-57156448DB23}"/>
              </a:ext>
            </a:extLst>
          </p:cNvPr>
          <p:cNvSpPr txBox="1"/>
          <p:nvPr/>
        </p:nvSpPr>
        <p:spPr>
          <a:xfrm>
            <a:off x="436376" y="2714009"/>
            <a:ext cx="6981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Segoe UI Variable Small" pitchFamily="2" charset="0"/>
              </a:rPr>
              <a:t>Understand Image Classification fundamentals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Segoe UI Variable Small" pitchFamily="2" charset="0"/>
              </a:rPr>
              <a:t>Gain knowledge of Transfer Learning using </a:t>
            </a:r>
            <a:r>
              <a:rPr lang="en-US" altLang="en-US" sz="2000" dirty="0" err="1">
                <a:solidFill>
                  <a:srgbClr val="002060"/>
                </a:solidFill>
                <a:latin typeface="Segoe UI Variable Small" pitchFamily="2" charset="0"/>
              </a:rPr>
              <a:t>EfficientNet</a:t>
            </a:r>
            <a:endParaRPr lang="en-US" altLang="en-US" sz="2000" dirty="0">
              <a:solidFill>
                <a:srgbClr val="002060"/>
              </a:solidFill>
              <a:latin typeface="Segoe UI Variable Small" pitchFamily="2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Segoe UI Variable Small" pitchFamily="2" charset="0"/>
              </a:rPr>
              <a:t>Learn Data Augmentation for robust model training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Segoe UI Variable Small" pitchFamily="2" charset="0"/>
              </a:rPr>
              <a:t>Evaluate model with accuracy and confusion matrix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  <a:latin typeface="Segoe UI Variable Small" pitchFamily="2" charset="0"/>
              </a:rPr>
              <a:t>Deploy model with </a:t>
            </a:r>
            <a:r>
              <a:rPr lang="en-US" altLang="en-US" sz="2000" dirty="0" err="1">
                <a:solidFill>
                  <a:srgbClr val="002060"/>
                </a:solidFill>
                <a:latin typeface="Segoe UI Variable Small" pitchFamily="2" charset="0"/>
              </a:rPr>
              <a:t>Gradio</a:t>
            </a:r>
            <a:r>
              <a:rPr lang="en-US" altLang="en-US" sz="2000" dirty="0">
                <a:solidFill>
                  <a:srgbClr val="002060"/>
                </a:solidFill>
                <a:latin typeface="Segoe UI Variable Small" pitchFamily="2" charset="0"/>
              </a:rPr>
              <a:t> for real-time image prediction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93398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213163"/>
                </a:solidFill>
              </a:rPr>
              <a:t>T</a:t>
            </a:r>
            <a:r>
              <a:rPr lang="en-IN" sz="4400" b="1" dirty="0" err="1">
                <a:solidFill>
                  <a:srgbClr val="213163"/>
                </a:solidFill>
              </a:rPr>
              <a:t>ools</a:t>
            </a:r>
            <a:r>
              <a:rPr lang="en-IN" sz="4400" b="1" dirty="0">
                <a:solidFill>
                  <a:srgbClr val="213163"/>
                </a:solidFill>
              </a:rPr>
              <a:t> and Technology used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A40393-CABE-7C2B-B6FC-84AF85F4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21839"/>
              </p:ext>
            </p:extLst>
          </p:nvPr>
        </p:nvGraphicFramePr>
        <p:xfrm>
          <a:off x="838200" y="2497358"/>
          <a:ext cx="10515600" cy="3007872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{22838BEF-8BB2-4498-84A7-C5851F593DF1}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132697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7746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Tools/Technologies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461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Programming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Python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49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Deep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TensorFlow, Keras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0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Data Visualization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Matplotlib, Seaborn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42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Model 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scikit-learn (confusion matrix, reports)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89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Pretrained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EfficientNetV2B2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841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Interface 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 err="1"/>
                        <a:t>Gradio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18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Development Platform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Google </a:t>
                      </a:r>
                      <a:r>
                        <a:rPr lang="en-IN" dirty="0" err="1"/>
                        <a:t>Colab</a:t>
                      </a:r>
                      <a:r>
                        <a:rPr lang="en-IN" dirty="0"/>
                        <a:t> (Cloud GPU)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932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213163"/>
                </a:solidFill>
              </a:rPr>
              <a:t>Methodology </a:t>
            </a:r>
            <a:endParaRPr lang="en-IN" sz="44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BF8854-BB9F-3FEF-490E-088C6D325B5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19201" y="2703665"/>
            <a:ext cx="95294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Data Collection and Augmentation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Model Building with EfficientNetV2B2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Training with class imbalance handling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Optimization with Callbacks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Evaluation using metrics and confusion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Deployment through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Gradio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213163"/>
                </a:solidFill>
              </a:rPr>
              <a:t>Problem Statement:  </a:t>
            </a:r>
            <a:endParaRPr lang="en-IN" sz="44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D2CBD-ED68-105B-AE41-E9D52B519BDB}"/>
              </a:ext>
            </a:extLst>
          </p:cNvPr>
          <p:cNvSpPr txBox="1"/>
          <p:nvPr/>
        </p:nvSpPr>
        <p:spPr>
          <a:xfrm>
            <a:off x="605118" y="3199201"/>
            <a:ext cx="109817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To develop an accurate and efficient garbage classification model using EfficientNetV2B2 and transfer learning for automated waste sorting.</a:t>
            </a:r>
            <a:r>
              <a:rPr lang="en-US" sz="2400" b="0" dirty="0">
                <a:solidFill>
                  <a:srgbClr val="002060"/>
                </a:solidFill>
                <a:effectLst/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213163"/>
                </a:solidFill>
              </a:rPr>
              <a:t>Solution:  </a:t>
            </a:r>
            <a:endParaRPr lang="en-IN" sz="44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DB29C-772C-F834-60F3-CF32EFAB2BFD}"/>
              </a:ext>
            </a:extLst>
          </p:cNvPr>
          <p:cNvSpPr txBox="1"/>
          <p:nvPr/>
        </p:nvSpPr>
        <p:spPr>
          <a:xfrm>
            <a:off x="537882" y="2130224"/>
            <a:ext cx="111162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We developed an AI-based Image Classification system using EfficientNetV2B2 to automatically categorize waste images into different trash types.</a:t>
            </a:r>
          </a:p>
          <a:p>
            <a:r>
              <a:rPr lang="en-US" sz="2800" dirty="0">
                <a:solidFill>
                  <a:srgbClr val="002060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The solution uses a deep learning model trained on a custom Trash Type Image Dataset with advanced techniques like data augmentation, class balancing, and transfer learning to achieve improved accuracy. A user-friendly </a:t>
            </a:r>
            <a:r>
              <a:rPr lang="en-US" sz="2800" dirty="0" err="1">
                <a:solidFill>
                  <a:srgbClr val="002060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Gradio</a:t>
            </a:r>
            <a:r>
              <a:rPr lang="en-US" sz="2800" dirty="0">
                <a:solidFill>
                  <a:srgbClr val="002060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web interface allows real-time image classification for practical deployment.</a:t>
            </a:r>
            <a:endParaRPr lang="en-IN" sz="2800" dirty="0">
              <a:solidFill>
                <a:srgbClr val="002060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F4A92-9AC3-B849-E669-B92736CC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06" y="1571941"/>
            <a:ext cx="8435788" cy="4002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5AFA68-C651-27D6-B8E7-852BC4DD5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188" y="4957116"/>
            <a:ext cx="78581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213163"/>
                </a:solidFill>
              </a:rPr>
              <a:t>Conclusion:  </a:t>
            </a:r>
            <a:endParaRPr lang="en-IN" sz="44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856A9-E7A3-A7A4-02BB-41A4B093957A}"/>
              </a:ext>
            </a:extLst>
          </p:cNvPr>
          <p:cNvSpPr txBox="1"/>
          <p:nvPr/>
        </p:nvSpPr>
        <p:spPr>
          <a:xfrm>
            <a:off x="541195" y="2542600"/>
            <a:ext cx="114210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The developed trash classification system successfully demonstrates the potential of deep learning and transfer learning in automating waste management. By leveraging EfficientNetV2B2 and </a:t>
            </a:r>
            <a:r>
              <a:rPr lang="en-US" sz="2400" dirty="0" err="1">
                <a:solidFill>
                  <a:srgbClr val="00206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Gradio</a:t>
            </a:r>
            <a:r>
              <a:rPr lang="en-US" sz="2400" dirty="0">
                <a:solidFill>
                  <a:srgbClr val="00206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, we achieved high model accuracy and a simple, interactive interface. This solution lays the foundation for real-time, AI-powered waste segregation, contributing towards smarter and more sustainable waste handling in the future.</a:t>
            </a:r>
            <a:endParaRPr lang="en-IN" sz="2400" dirty="0">
              <a:solidFill>
                <a:srgbClr val="002060"/>
              </a:solidFill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387</TotalTime>
  <Words>282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Cascadia Code SemiLight</vt:lpstr>
      <vt:lpstr>Cascadia Mono SemiBold</vt:lpstr>
      <vt:lpstr>Cascadia Mono SemiLight</vt:lpstr>
      <vt:lpstr>Segoe UI Variable Small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NAVEEN RAJ .P</cp:lastModifiedBy>
  <cp:revision>7</cp:revision>
  <dcterms:created xsi:type="dcterms:W3CDTF">2024-12-31T09:40:01Z</dcterms:created>
  <dcterms:modified xsi:type="dcterms:W3CDTF">2025-07-06T12:12:18Z</dcterms:modified>
</cp:coreProperties>
</file>