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70" r:id="rId3"/>
    <p:sldId id="294" r:id="rId4"/>
    <p:sldId id="295" r:id="rId5"/>
    <p:sldId id="297" r:id="rId6"/>
    <p:sldId id="306" r:id="rId7"/>
    <p:sldId id="340" r:id="rId8"/>
    <p:sldId id="298" r:id="rId9"/>
    <p:sldId id="341" r:id="rId10"/>
    <p:sldId id="342" r:id="rId11"/>
    <p:sldId id="303" r:id="rId12"/>
    <p:sldId id="300" r:id="rId13"/>
    <p:sldId id="302" r:id="rId14"/>
    <p:sldId id="337" r:id="rId15"/>
    <p:sldId id="339" r:id="rId16"/>
    <p:sldId id="269" r:id="rId17"/>
    <p:sldId id="305" r:id="rId1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E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veshpandey556@gmail.com" userId="7ebe262c605ff477" providerId="LiveId" clId="{DD763427-6014-47C2-8C4B-67FD582C0132}"/>
    <pc:docChg chg="custSel modSld">
      <pc:chgData name="sarveshpandey556@gmail.com" userId="7ebe262c605ff477" providerId="LiveId" clId="{DD763427-6014-47C2-8C4B-67FD582C0132}" dt="2022-02-25T11:20:06.276" v="73" actId="113"/>
      <pc:docMkLst>
        <pc:docMk/>
      </pc:docMkLst>
      <pc:sldChg chg="modSp mod">
        <pc:chgData name="sarveshpandey556@gmail.com" userId="7ebe262c605ff477" providerId="LiveId" clId="{DD763427-6014-47C2-8C4B-67FD582C0132}" dt="2022-02-25T11:20:06.276" v="73" actId="113"/>
        <pc:sldMkLst>
          <pc:docMk/>
          <pc:sldMk cId="0" sldId="337"/>
        </pc:sldMkLst>
        <pc:spChg chg="mod">
          <ac:chgData name="sarveshpandey556@gmail.com" userId="7ebe262c605ff477" providerId="LiveId" clId="{DD763427-6014-47C2-8C4B-67FD582C0132}" dt="2022-02-25T11:20:06.276" v="73" actId="113"/>
          <ac:spMkLst>
            <pc:docMk/>
            <pc:sldMk cId="0" sldId="33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A67D5ADC-303B-42C4-BC19-63A8F5FBCB6D}" type="datetimeFigureOut">
              <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25-02-2022</a:t>
            </a:fld>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fontAlgn="base">
              <a:buNone/>
            </a:pPr>
            <a:fld id="{9A0DB2DC-4C9A-4742-B13C-FB6460FD3503}" type="slidenum">
              <a:rPr lang="en-IN" altLang="en-US" sz="1200" strike="noStrike" noProof="1" dirty="0">
                <a:latin typeface="Arial" panose="020B0604020202020204" pitchFamily="34" charset="0"/>
                <a:ea typeface="+mn-ea"/>
                <a:cs typeface="+mn-cs"/>
              </a:rPr>
              <a:t>‹#›</a:t>
            </a:fld>
            <a:endParaRPr lang="en-IN" altLang="en-US" sz="1200"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A686604-F79A-4497-97D1-C9639393A389}" type="datetimeFigureOut">
              <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25-02-2022</a:t>
            </a:fld>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fontAlgn="base">
              <a:buNone/>
            </a:pPr>
            <a:fld id="{9A0DB2DC-4C9A-4742-B13C-FB6460FD3503}" type="slidenum">
              <a:rPr lang="en-IN" altLang="en-US" sz="1200" strike="noStrike" noProof="1" dirty="0">
                <a:latin typeface="Arial" panose="020B0604020202020204" pitchFamily="34" charset="0"/>
                <a:ea typeface="+mn-ea"/>
                <a:cs typeface="+mn-cs"/>
              </a:rPr>
              <a:t>‹#›</a:t>
            </a:fld>
            <a:endParaRPr lang="en-I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pPr fontAlgn="base"/>
            <a:r>
              <a:rPr lang="en-US" strike="noStrike" noProof="1"/>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fontAlgn="base"/>
            <a:r>
              <a:rPr lang="en-US" strike="noStrike" noProof="1"/>
              <a:t>Click to edit Master subtitle style</a:t>
            </a:r>
          </a:p>
        </p:txBody>
      </p:sp>
      <p:sp>
        <p:nvSpPr>
          <p:cNvPr id="1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D061BD9-1819-48A1-A0FD-30E06A7A8B11}"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16"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B8174E9-DBC1-4CA3-9B0B-BC842AEBFB9F}"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pPr fontAlgn="base"/>
            <a:r>
              <a:rPr lang="en-US" strike="noStrike" noProof="1"/>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13"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486AC64-D580-4CB6-AFC2-816BDFCAFC46}"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4"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15"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3077" name="Picture 10"/>
          <p:cNvPicPr>
            <a:picLocks noChangeAspect="1"/>
          </p:cNvPicPr>
          <p:nvPr userDrawn="1"/>
        </p:nvPicPr>
        <p:blipFill>
          <a:blip r:embed="rId2"/>
          <a:stretch>
            <a:fillRect/>
          </a:stretch>
        </p:blipFill>
        <p:spPr>
          <a:xfrm>
            <a:off x="7424738" y="171450"/>
            <a:ext cx="1406525" cy="1241425"/>
          </a:xfrm>
          <a:prstGeom prst="rect">
            <a:avLst/>
          </a:prstGeom>
          <a:noFill/>
          <a:ln w="9525">
            <a:noFill/>
          </a:ln>
        </p:spPr>
      </p:pic>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Content Placeholder 2"/>
          <p:cNvSpPr>
            <a:spLocks noGrp="1"/>
          </p:cNvSpPr>
          <p:nvPr>
            <p:ph idx="1"/>
          </p:nvPr>
        </p:nvSpPr>
        <p:spPr/>
        <p:txBody>
          <a:bodyPr/>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12"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F52B2A7-A024-4016-A8AF-7E78A313F89C}"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3"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14"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pPr fontAlgn="base"/>
            <a:r>
              <a:rPr lang="en-US" strike="noStrike" noProof="1"/>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Edit Master text styles</a:t>
            </a:r>
          </a:p>
        </p:txBody>
      </p:sp>
      <p:sp>
        <p:nvSpPr>
          <p:cNvPr id="1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7D74B37-CCC3-4816-A7C3-1AE5025DE4E0}"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16"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pPr fontAlgn="base"/>
            <a:r>
              <a:rPr lang="en-US" strike="noStrike" noProof="1"/>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Content Placeholder 3"/>
          <p:cNvSpPr>
            <a:spLocks noGrp="1"/>
          </p:cNvSpPr>
          <p:nvPr>
            <p:ph sz="half" idx="2"/>
          </p:nvPr>
        </p:nvSpPr>
        <p:spPr>
          <a:xfrm>
            <a:off x="4663440" y="1845736"/>
            <a:ext cx="3703320" cy="4023359"/>
          </a:xfrm>
        </p:spPr>
        <p:txBody>
          <a:bodyPr/>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B8174E9-DBC1-4CA3-9B0B-BC842AEBFB9F}"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lstStyle/>
          <a:p>
            <a:pPr lvl="0"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pPr fontAlgn="base"/>
            <a:r>
              <a:rPr lang="en-US" strike="noStrike" noProof="1"/>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Edit Master text styles</a:t>
            </a:r>
          </a:p>
        </p:txBody>
      </p:sp>
      <p:sp>
        <p:nvSpPr>
          <p:cNvPr id="4" name="Content Placeholder 3"/>
          <p:cNvSpPr>
            <a:spLocks noGrp="1"/>
          </p:cNvSpPr>
          <p:nvPr>
            <p:ph sz="half" idx="2"/>
          </p:nvPr>
        </p:nvSpPr>
        <p:spPr>
          <a:xfrm>
            <a:off x="822960" y="2582334"/>
            <a:ext cx="3703320" cy="3286760"/>
          </a:xfrm>
        </p:spPr>
        <p:txBody>
          <a:bodyPr/>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B8174E9-DBC1-4CA3-9B0B-BC842AEBFB9F}"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lstStyle/>
          <a:p>
            <a:pPr lvl="0"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p>
        </p:txBody>
      </p:sp>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CB8174E9-DBC1-4CA3-9B0B-BC842AEBFB9F}"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lstStyle/>
          <a:p>
            <a:pPr lvl="0"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Date Placeholder 6"/>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0547214-E9F4-4CB3-85EE-6359986DD5CE}"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4" name="Footer Placeholder 7"/>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15" name="Slide Number Placeholder 8"/>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pPr fontAlgn="base"/>
            <a:r>
              <a:rPr lang="en-US" strike="noStrike" noProof="1"/>
              <a:t>Click to edit Master title style</a:t>
            </a:r>
          </a:p>
        </p:txBody>
      </p:sp>
      <p:sp>
        <p:nvSpPr>
          <p:cNvPr id="3" name="Content Placeholder 2"/>
          <p:cNvSpPr>
            <a:spLocks noGrp="1"/>
          </p:cNvSpPr>
          <p:nvPr>
            <p:ph idx="1"/>
          </p:nvPr>
        </p:nvSpPr>
        <p:spPr>
          <a:xfrm>
            <a:off x="3460237" y="731520"/>
            <a:ext cx="5009393" cy="5257800"/>
          </a:xfrm>
        </p:spPr>
        <p:txBody>
          <a:bodyPr/>
          <a:lstStyle/>
          <a:p>
            <a:pPr lvl="0" fontAlgn="base"/>
            <a:r>
              <a:rPr lang="en-US" strike="noStrike" noProof="1"/>
              <a:t>Edit Master text styles</a:t>
            </a:r>
          </a:p>
          <a:p>
            <a:pPr lvl="1" fontAlgn="base"/>
            <a:r>
              <a:rPr lang="en-US" strike="noStrike" noProof="1"/>
              <a:t>Second level</a:t>
            </a:r>
          </a:p>
          <a:p>
            <a:pPr lvl="2" fontAlgn="base"/>
            <a:r>
              <a:rPr lang="en-US" strike="noStrike" noProof="1"/>
              <a:t>Third level</a:t>
            </a:r>
          </a:p>
          <a:p>
            <a:pPr lvl="3" fontAlgn="base"/>
            <a:r>
              <a:rPr lang="en-US" strike="noStrike" noProof="1"/>
              <a:t>Fourth level</a:t>
            </a:r>
          </a:p>
          <a:p>
            <a:pPr lvl="4" fontAlgn="base"/>
            <a:r>
              <a:rPr lang="en-US" strike="noStrike" noProof="1"/>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Edit Master text styles</a:t>
            </a:r>
          </a:p>
        </p:txBody>
      </p:sp>
      <p:sp>
        <p:nvSpPr>
          <p:cNvPr id="13" name="Date Placeholder 4"/>
          <p:cNvSpPr>
            <a:spLocks noGrp="1"/>
          </p:cNvSpPr>
          <p:nvPr>
            <p:ph type="dt" sz="half" idx="12"/>
          </p:nvPr>
        </p:nvSpPr>
        <p:spPr>
          <a:xfrm>
            <a:off x="349250" y="6459538"/>
            <a:ext cx="1963738" cy="365125"/>
          </a:xfrm>
          <a:prstGeom prst="rect">
            <a:avLst/>
          </a:prstGeom>
        </p:spPr>
        <p:txBody>
          <a:bodyPr vert="horz" lIns="91440" tIns="45720" rIns="91440" bIns="45720" rtlCol="0" anchor="ctr"/>
          <a:lstStyle>
            <a:lvl1pPr algn="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9B0594A-C591-4A94-9C83-73539ECD9E60}"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4" name="Footer Placeholder 5"/>
          <p:cNvSpPr>
            <a:spLocks noGrp="1"/>
          </p:cNvSpPr>
          <p:nvPr>
            <p:ph type="ftr" sz="quarter" idx="3"/>
          </p:nvPr>
        </p:nvSpPr>
        <p:spPr>
          <a:xfrm>
            <a:off x="3600450" y="6459538"/>
            <a:ext cx="3486150" cy="365125"/>
          </a:xfrm>
          <a:prstGeom prst="rect">
            <a:avLst/>
          </a:prstGeom>
        </p:spPr>
        <p:txBody>
          <a:bodyPr vert="horz" lIns="91440" tIns="45720" rIns="91440" bIns="45720" rtlCol="0" anchor="ctr"/>
          <a:lstStyle>
            <a:lvl1pPr algn="l">
              <a:defRPr>
                <a:solidFill>
                  <a:schemeClr val="tx2"/>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chemeClr val="tx2"/>
              </a:solidFill>
              <a:effectLst/>
              <a:uLnTx/>
              <a:uFillTx/>
              <a:latin typeface="Arial" panose="020B0604020202020204" pitchFamily="34" charset="0"/>
              <a:ea typeface="+mn-ea"/>
              <a:cs typeface="+mn-cs"/>
            </a:endParaRPr>
          </a:p>
        </p:txBody>
      </p:sp>
      <p:sp>
        <p:nvSpPr>
          <p:cNvPr id="15" name="Slide Number Placeholder 6"/>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en-US" altLang="en-US" strike="noStrike" noProof="1" dirty="0">
                <a:solidFill>
                  <a:schemeClr val="tx2"/>
                </a:solidFill>
                <a:latin typeface="Arial" panose="020B0604020202020204" pitchFamily="34" charset="0"/>
                <a:ea typeface="+mn-ea"/>
                <a:cs typeface="+mn-cs"/>
              </a:rPr>
              <a:t>‹#›</a:t>
            </a:fld>
            <a:endParaRPr lang="en-US" altLang="en-US" strike="noStrike" noProof="1">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pPr fontAlgn="base"/>
            <a:r>
              <a:rPr lang="en-US" strike="noStrike" noProof="1"/>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vert="horz" wrap="square" lIns="457200" tIns="457200" rIns="0" bIns="45720" numCol="1" rtlCol="0" anchor="t" anchorCtr="0" compatLnSpc="1">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200"/>
              </a:spcBef>
              <a:spcAft>
                <a:spcPts val="200"/>
              </a:spcAft>
              <a:buClr>
                <a:schemeClr val="accent1"/>
              </a:buClr>
              <a:buSzPct val="100000"/>
              <a:buFont typeface="Calibri" panose="020F0502020204030204" pitchFamily="34" charset="0"/>
              <a:buNone/>
              <a:defRPr/>
            </a:pPr>
            <a:r>
              <a:rPr kumimoji="0" lang="en-US" sz="3200" b="0" i="0" u="none" strike="noStrike" kern="1200" cap="none" spc="0" normalizeH="0" baseline="0" noProof="0">
                <a:ln>
                  <a:noFill/>
                </a:ln>
                <a:solidFill>
                  <a:schemeClr val="bg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Edit Master text styles</a:t>
            </a:r>
          </a:p>
        </p:txBody>
      </p:sp>
      <p:sp>
        <p:nvSpPr>
          <p:cNvPr id="13" name="Date Placeholder 4"/>
          <p:cNvSpPr>
            <a:spLocks noGrp="1"/>
          </p:cNvSpPr>
          <p:nvPr>
            <p:ph type="dt" sz="half" idx="1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25A7E9F-F498-4F1E-8D46-7E302B6B9C9F}"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4" name="Footer Placeholder 5"/>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15" name="Slide Number Placeholder 6"/>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8" name="Title Placeholder 1"/>
          <p:cNvSpPr>
            <a:spLocks noGrp="1"/>
          </p:cNvSpPr>
          <p:nvPr>
            <p:ph type="title"/>
          </p:nvPr>
        </p:nvSpPr>
        <p:spPr>
          <a:xfrm>
            <a:off x="822325" y="287338"/>
            <a:ext cx="7543800" cy="1449387"/>
          </a:xfrm>
          <a:prstGeom prst="rect">
            <a:avLst/>
          </a:prstGeom>
          <a:noFill/>
          <a:ln w="9525">
            <a:noFill/>
          </a:ln>
        </p:spPr>
        <p:txBody>
          <a:bodyPr vert="horz" lIns="91440" tIns="45720" rIns="91440" bIns="45720" anchor="b" anchorCtr="0"/>
          <a:lstStyle/>
          <a:p>
            <a:pPr lvl="0"/>
            <a:r>
              <a:rPr lang="en-US" altLang="zh-CN"/>
              <a:t>Click to edit Master title style</a:t>
            </a:r>
            <a:endParaRPr lang="en-US" altLang="zh-CN" dirty="0"/>
          </a:p>
        </p:txBody>
      </p:sp>
      <p:sp>
        <p:nvSpPr>
          <p:cNvPr id="1029" name="Text Placeholder 2"/>
          <p:cNvSpPr>
            <a:spLocks noGrp="1"/>
          </p:cNvSpPr>
          <p:nvPr>
            <p:ph type="body"/>
          </p:nvPr>
        </p:nvSpPr>
        <p:spPr>
          <a:xfrm>
            <a:off x="822325" y="1846263"/>
            <a:ext cx="7543800" cy="4022725"/>
          </a:xfrm>
          <a:prstGeom prst="rect">
            <a:avLst/>
          </a:prstGeom>
          <a:noFill/>
          <a:ln w="9525">
            <a:noFill/>
          </a:ln>
        </p:spPr>
        <p:txBody>
          <a:bodyPr lIns="0" rIns="0" anchor="t" anchorCtr="0"/>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B8174E9-DBC1-4CA3-9B0B-BC842AEBFB9F}" type="datetimeFigureOut">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2/25/2022</a:t>
            </a:fld>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all" spc="0" normalizeH="0" baseline="0" noProof="0">
              <a:ln>
                <a:noFill/>
              </a:ln>
              <a:solidFill>
                <a:srgbClr val="FFFFFF"/>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wrap="square" lIns="91440" tIns="45720" rIns="91440" bIns="45720" numCol="1" anchor="ctr" anchorCtr="0" compatLnSpc="1"/>
          <a:lstStyle>
            <a:lvl1pPr algn="r">
              <a:defRPr sz="1000">
                <a:solidFill>
                  <a:srgbClr val="FFFFFF"/>
                </a:solidFill>
              </a:defRPr>
            </a:lvl1pPr>
          </a:lstStyle>
          <a:p>
            <a:pPr lvl="0" fontAlgn="base">
              <a:buNone/>
            </a:pPr>
            <a:fld id="{9A0DB2DC-4C9A-4742-B13C-FB6460FD3503}" type="slidenum">
              <a:rPr lang="en-US" altLang="en-US" strike="noStrike" noProof="1" dirty="0">
                <a:latin typeface="Arial" panose="020B0604020202020204" pitchFamily="34" charset="0"/>
                <a:ea typeface="+mn-ea"/>
                <a:cs typeface="+mn-cs"/>
              </a:rPr>
              <a:t>‹#›</a:t>
            </a:fld>
            <a:endParaRPr lang="en-US" altLang="en-US" strike="noStrike" noProof="1">
              <a:latin typeface="Arial" panose="020B0604020202020204" pitchFamily="34" charset="0"/>
            </a:endParaRPr>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CICSYN.2013.47" TargetMode="External"/><Relationship Id="rId2" Type="http://schemas.openxmlformats.org/officeDocument/2006/relationships/hyperlink" Target="https://www.ijert.org/automation-in-agriculture-using-agrobot" TargetMode="External"/><Relationship Id="rId1" Type="http://schemas.openxmlformats.org/officeDocument/2006/relationships/slideLayout" Target="../slideLayouts/slideLayout2.xml"/><Relationship Id="rId5" Type="http://schemas.openxmlformats.org/officeDocument/2006/relationships/hyperlink" Target="https://www.ijert.org/smart-agriculture-system-to-detect-flames-using-iot-and-dip" TargetMode="External"/><Relationship Id="rId4" Type="http://schemas.openxmlformats.org/officeDocument/2006/relationships/hyperlink" Target="https://doi.org/10.1007/978-3-319-16486-%201_5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2057400"/>
            <a:ext cx="8077200" cy="1470025"/>
          </a:xfrm>
        </p:spPr>
        <p:txBody>
          <a:bodyPr vert="horz" lIns="91440" tIns="45720" rIns="91440" bIns="45720" rtlCol="0" anchor="b">
            <a:normAutofit fontScale="90000"/>
          </a:bodyPr>
          <a:lstStyle/>
          <a:p>
            <a:pPr marL="0" marR="0" lvl="0" indent="0" algn="l" defTabSz="914400" rtl="0" eaLnBrk="1" fontAlgn="auto" latinLnBrk="0" hangingPunct="1">
              <a:lnSpc>
                <a:spcPct val="85000"/>
              </a:lnSpc>
              <a:spcBef>
                <a:spcPct val="0"/>
              </a:spcBef>
              <a:spcAft>
                <a:spcPts val="0"/>
              </a:spcAft>
              <a:buClrTx/>
              <a:buSzTx/>
              <a:buFontTx/>
              <a:buNone/>
              <a:defRPr/>
            </a:pPr>
            <a:r>
              <a:rPr kumimoji="0" lang="en-US" sz="4000" b="0" i="0" u="none" strike="noStrike" kern="1200" cap="none" spc="-50" normalizeH="0" baseline="0" noProof="0" dirty="0">
                <a:ln>
                  <a:noFill/>
                </a:ln>
                <a:solidFill>
                  <a:schemeClr val="accent1"/>
                </a:solidFill>
                <a:effectLst/>
                <a:uLnTx/>
                <a:uFillTx/>
                <a:latin typeface="Eras Demi ITC" panose="020B0805030504020804" pitchFamily="34" charset="0"/>
                <a:ea typeface="+mj-ea"/>
                <a:cs typeface="+mj-cs"/>
              </a:rPr>
              <a:t>International Conference </a:t>
            </a:r>
            <a:br>
              <a:rPr kumimoji="0" lang="en-US" sz="4000" b="0" i="0" u="none" strike="noStrike" kern="1200" cap="none" spc="-50" normalizeH="0" baseline="0" noProof="0" dirty="0">
                <a:ln>
                  <a:noFill/>
                </a:ln>
                <a:solidFill>
                  <a:schemeClr val="accent1"/>
                </a:solidFill>
                <a:effectLst/>
                <a:uLnTx/>
                <a:uFillTx/>
                <a:latin typeface="Eras Demi ITC" panose="020B0805030504020804" pitchFamily="34" charset="0"/>
                <a:ea typeface="+mj-ea"/>
                <a:cs typeface="+mj-cs"/>
              </a:rPr>
            </a:br>
            <a:r>
              <a:rPr kumimoji="0" lang="en-US" sz="4000" b="0" i="0" u="none" strike="noStrike" kern="1200" cap="none" spc="-50" normalizeH="0" baseline="0" noProof="0" dirty="0">
                <a:ln>
                  <a:noFill/>
                </a:ln>
                <a:solidFill>
                  <a:schemeClr val="accent1"/>
                </a:solidFill>
                <a:effectLst/>
                <a:uLnTx/>
                <a:uFillTx/>
                <a:latin typeface="Eras Demi ITC" panose="020B0805030504020804" pitchFamily="34" charset="0"/>
                <a:ea typeface="+mj-ea"/>
                <a:cs typeface="+mj-cs"/>
              </a:rPr>
              <a:t>&amp;</a:t>
            </a:r>
            <a:br>
              <a:rPr kumimoji="0" lang="en-US" sz="4000" b="0" i="0" u="none" strike="noStrike" kern="1200" cap="none" spc="-50" normalizeH="0" baseline="0" noProof="0" dirty="0">
                <a:ln>
                  <a:noFill/>
                </a:ln>
                <a:solidFill>
                  <a:schemeClr val="accent1"/>
                </a:solidFill>
                <a:effectLst/>
                <a:uLnTx/>
                <a:uFillTx/>
                <a:latin typeface="Eras Demi ITC" panose="020B0805030504020804" pitchFamily="34" charset="0"/>
                <a:ea typeface="+mj-ea"/>
                <a:cs typeface="+mj-cs"/>
              </a:rPr>
            </a:br>
            <a:r>
              <a:rPr kumimoji="0" lang="en-US" sz="4000" b="0" i="0" u="none" strike="noStrike" kern="1200" cap="none" spc="-50" normalizeH="0" baseline="0" noProof="0" dirty="0">
                <a:ln>
                  <a:noFill/>
                </a:ln>
                <a:solidFill>
                  <a:schemeClr val="accent1"/>
                </a:solidFill>
                <a:effectLst/>
                <a:uLnTx/>
                <a:uFillTx/>
                <a:latin typeface="Eras Demi ITC" panose="020B0805030504020804" pitchFamily="34" charset="0"/>
                <a:ea typeface="+mj-ea"/>
                <a:cs typeface="+mj-cs"/>
              </a:rPr>
              <a:t> Workshop on </a:t>
            </a:r>
            <a:br>
              <a:rPr kumimoji="0" lang="en-US" sz="4000" b="0" i="0" u="none" strike="noStrike" kern="1200" cap="none" spc="-50" normalizeH="0" baseline="0" noProof="0" dirty="0">
                <a:ln>
                  <a:noFill/>
                </a:ln>
                <a:solidFill>
                  <a:schemeClr val="accent1"/>
                </a:solidFill>
                <a:effectLst/>
                <a:uLnTx/>
                <a:uFillTx/>
                <a:latin typeface="Eras Demi ITC" panose="020B0805030504020804" pitchFamily="34" charset="0"/>
                <a:ea typeface="+mj-ea"/>
                <a:cs typeface="+mj-cs"/>
              </a:rPr>
            </a:br>
            <a:r>
              <a:rPr kumimoji="0" lang="en-US" sz="4000" b="0" i="0" u="none" strike="noStrike" kern="1200" cap="none" spc="-50" normalizeH="0" baseline="0" noProof="0" dirty="0">
                <a:ln>
                  <a:noFill/>
                </a:ln>
                <a:solidFill>
                  <a:schemeClr val="accent1"/>
                </a:solidFill>
                <a:effectLst/>
                <a:uLnTx/>
                <a:uFillTx/>
                <a:latin typeface="Eras Demi ITC" panose="020B0805030504020804" pitchFamily="34" charset="0"/>
                <a:ea typeface="+mj-ea"/>
                <a:cs typeface="+mj-cs"/>
              </a:rPr>
              <a:t>Emerging Trends in Technology 2010</a:t>
            </a:r>
          </a:p>
        </p:txBody>
      </p:sp>
      <p:pic>
        <p:nvPicPr>
          <p:cNvPr id="11266" name="Picture 6"/>
          <p:cNvPicPr>
            <a:picLocks noChangeAspect="1"/>
          </p:cNvPicPr>
          <p:nvPr/>
        </p:nvPicPr>
        <p:blipFill>
          <a:blip r:embed="rId2"/>
          <a:stretch>
            <a:fillRect/>
          </a:stretch>
        </p:blipFill>
        <p:spPr>
          <a:xfrm>
            <a:off x="0" y="0"/>
            <a:ext cx="9144000" cy="6324524"/>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FCF1A10A-7968-466A-8FAA-98846BF9D7F3}"/>
              </a:ext>
            </a:extLst>
          </p:cNvPr>
          <p:cNvSpPr/>
          <p:nvPr/>
        </p:nvSpPr>
        <p:spPr>
          <a:xfrm>
            <a:off x="0" y="825178"/>
            <a:ext cx="9144000" cy="968375"/>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THEORY</a:t>
            </a:r>
          </a:p>
        </p:txBody>
      </p:sp>
      <p:pic>
        <p:nvPicPr>
          <p:cNvPr id="6" name="Content Placeholder 5">
            <a:extLst>
              <a:ext uri="{FF2B5EF4-FFF2-40B4-BE49-F238E27FC236}">
                <a16:creationId xmlns:a16="http://schemas.microsoft.com/office/drawing/2014/main" id="{B12698E4-F67B-47BD-AD83-DC49CE25ED5D}"/>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5892" t="5792" r="9669"/>
          <a:stretch/>
        </p:blipFill>
        <p:spPr bwMode="auto">
          <a:xfrm>
            <a:off x="0" y="1829246"/>
            <a:ext cx="4572000" cy="5028754"/>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3581FAA-D2F3-450C-8143-24A7331FFE78}"/>
              </a:ext>
            </a:extLst>
          </p:cNvPr>
          <p:cNvPicPr>
            <a:picLocks noChangeAspect="1"/>
          </p:cNvPicPr>
          <p:nvPr/>
        </p:nvPicPr>
        <p:blipFill>
          <a:blip r:embed="rId3"/>
          <a:stretch>
            <a:fillRect/>
          </a:stretch>
        </p:blipFill>
        <p:spPr>
          <a:xfrm>
            <a:off x="4572000" y="1829246"/>
            <a:ext cx="4572000" cy="5028754"/>
          </a:xfrm>
          <a:prstGeom prst="rect">
            <a:avLst/>
          </a:prstGeom>
        </p:spPr>
      </p:pic>
    </p:spTree>
    <p:extLst>
      <p:ext uri="{BB962C8B-B14F-4D97-AF65-F5344CB8AC3E}">
        <p14:creationId xmlns:p14="http://schemas.microsoft.com/office/powerpoint/2010/main" val="3755567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p:nvPr/>
        </p:nvSpPr>
        <p:spPr>
          <a:xfrm>
            <a:off x="-35514" y="659056"/>
            <a:ext cx="9144000" cy="990600"/>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IMPORTANT FINDINGS</a:t>
            </a:r>
          </a:p>
        </p:txBody>
      </p:sp>
      <p:sp>
        <p:nvSpPr>
          <p:cNvPr id="21507" name="Content Placeholder 5"/>
          <p:cNvSpPr>
            <a:spLocks noGrp="1"/>
          </p:cNvSpPr>
          <p:nvPr>
            <p:ph idx="1"/>
          </p:nvPr>
        </p:nvSpPr>
        <p:spPr/>
        <p:txBody>
          <a:bodyPr vert="horz" wrap="square" lIns="0" tIns="45720" rIns="0" bIns="45720" anchor="t" anchorCtr="0"/>
          <a:lstStyle/>
          <a:p>
            <a:pPr eaLnBrk="1" hangingPunct="1"/>
            <a:endParaRPr lang="en-US" altLang="en-US" dirty="0"/>
          </a:p>
          <a:p>
            <a:pPr marL="457200" indent="-457200" eaLnBrk="1" hangingPunct="1">
              <a:buAutoNum type="arabicPeriod"/>
            </a:pPr>
            <a:endParaRPr lang="en-US" altLang="en-US" dirty="0"/>
          </a:p>
        </p:txBody>
      </p:sp>
      <p:sp>
        <p:nvSpPr>
          <p:cNvPr id="2" name="TextBox 1">
            <a:extLst>
              <a:ext uri="{FF2B5EF4-FFF2-40B4-BE49-F238E27FC236}">
                <a16:creationId xmlns:a16="http://schemas.microsoft.com/office/drawing/2014/main" id="{1E779EBC-C41C-4487-BFF4-ECD27AC67A55}"/>
              </a:ext>
            </a:extLst>
          </p:cNvPr>
          <p:cNvSpPr txBox="1"/>
          <p:nvPr/>
        </p:nvSpPr>
        <p:spPr>
          <a:xfrm>
            <a:off x="601717" y="2514624"/>
            <a:ext cx="7940565" cy="2031325"/>
          </a:xfrm>
          <a:prstGeom prst="rect">
            <a:avLst/>
          </a:prstGeom>
          <a:noFill/>
        </p:spPr>
        <p:txBody>
          <a:bodyPr wrap="square" rtlCol="0">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We have created a system which sensors the moisture content of the soil and provides water on the fields based on the reading.</a:t>
            </a: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On the other hand by acknowledging current demand we have added a extra component named as extra sunshine hours.</a:t>
            </a:r>
          </a:p>
          <a:p>
            <a:pPr marL="342900" indent="-342900" algn="just">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This combined system will enhance the yielding a per the practitioner  necessity.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5"/>
          <p:cNvSpPr/>
          <p:nvPr/>
        </p:nvSpPr>
        <p:spPr>
          <a:xfrm>
            <a:off x="0" y="838200"/>
            <a:ext cx="9144000" cy="1143000"/>
          </a:xfrm>
          <a:prstGeom prst="rect">
            <a:avLst/>
          </a:prstGeom>
          <a:noFill/>
          <a:ln w="9525">
            <a:noFill/>
          </a:ln>
        </p:spPr>
        <p:txBody>
          <a:bodyPr anchor="ctr" anchorCtr="0"/>
          <a:lstStyle/>
          <a:p>
            <a:pPr algn="ctr" eaLnBrk="0" hangingPunct="0"/>
            <a:r>
              <a:rPr lang="en-IN" altLang="en-US" sz="4000" dirty="0">
                <a:solidFill>
                  <a:schemeClr val="accent1"/>
                </a:solidFill>
                <a:latin typeface="Times New Roman" panose="02020603050405020304" pitchFamily="18" charset="0"/>
                <a:cs typeface="Times New Roman" panose="02020603050405020304" pitchFamily="18" charset="0"/>
              </a:rPr>
              <a:t>EXPECTED RESULTS</a:t>
            </a:r>
          </a:p>
        </p:txBody>
      </p:sp>
      <p:sp>
        <p:nvSpPr>
          <p:cNvPr id="24578" name="Content Placeholder 4"/>
          <p:cNvSpPr/>
          <p:nvPr/>
        </p:nvSpPr>
        <p:spPr>
          <a:xfrm>
            <a:off x="491807" y="2438426"/>
            <a:ext cx="8160385" cy="4009951"/>
          </a:xfrm>
          <a:prstGeom prst="rect">
            <a:avLst/>
          </a:prstGeom>
          <a:noFill/>
          <a:ln w="9525">
            <a:noFill/>
          </a:ln>
        </p:spPr>
        <p:txBody>
          <a:bodyPr anchor="t" anchorCtr="0"/>
          <a:lstStyle/>
          <a:p>
            <a:pPr marL="342900" indent="-342900" algn="just" eaLnBrk="0" hangingPunct="0">
              <a:spcBef>
                <a:spcPct val="20000"/>
              </a:spcBef>
              <a:buFont typeface="+mj-lt"/>
              <a:buAutoNum type="arabicPeriod"/>
            </a:pPr>
            <a:r>
              <a:rPr lang="en-US" altLang="en-US" sz="1800" dirty="0">
                <a:latin typeface="Times New Roman" panose="02020603050405020304" pitchFamily="18" charset="0"/>
                <a:cs typeface="Times New Roman" panose="02020603050405020304" pitchFamily="18" charset="0"/>
                <a:sym typeface="+mn-ea"/>
              </a:rPr>
              <a:t>This system has the capability to manage the power optimally which makes it economically viable. </a:t>
            </a:r>
          </a:p>
          <a:p>
            <a:pPr marL="342900" indent="-342900" algn="just" eaLnBrk="0" hangingPunct="0">
              <a:spcBef>
                <a:spcPct val="20000"/>
              </a:spcBef>
              <a:buFont typeface="+mj-lt"/>
              <a:buAutoNum type="arabicPeriod"/>
            </a:pPr>
            <a:endParaRPr lang="en-US" altLang="en-US" sz="1800" dirty="0">
              <a:latin typeface="Times New Roman" panose="02020603050405020304" pitchFamily="18" charset="0"/>
              <a:cs typeface="Times New Roman" panose="02020603050405020304" pitchFamily="18" charset="0"/>
              <a:sym typeface="+mn-ea"/>
            </a:endParaRPr>
          </a:p>
          <a:p>
            <a:pPr marL="342900" indent="-342900" algn="just" eaLnBrk="0" hangingPunct="0">
              <a:spcBef>
                <a:spcPct val="20000"/>
              </a:spcBef>
              <a:buFont typeface="+mj-lt"/>
              <a:buAutoNum type="arabicPeriod"/>
            </a:pPr>
            <a:r>
              <a:rPr lang="en-US" altLang="en-US" sz="1800" dirty="0">
                <a:latin typeface="Times New Roman" panose="02020603050405020304" pitchFamily="18" charset="0"/>
                <a:cs typeface="Times New Roman" panose="02020603050405020304" pitchFamily="18" charset="0"/>
                <a:sym typeface="+mn-ea"/>
              </a:rPr>
              <a:t>This smart irrigation system is feasible and cost effective for optimizing resources of water in agriculture production. </a:t>
            </a:r>
          </a:p>
          <a:p>
            <a:pPr marL="342900" indent="-342900" algn="just" eaLnBrk="0" hangingPunct="0">
              <a:spcBef>
                <a:spcPct val="20000"/>
              </a:spcBef>
              <a:buFont typeface="+mj-lt"/>
              <a:buAutoNum type="arabicPeriod"/>
            </a:pPr>
            <a:endParaRPr lang="en-US" altLang="en-US" sz="1800" dirty="0">
              <a:latin typeface="Times New Roman" panose="02020603050405020304" pitchFamily="18" charset="0"/>
              <a:cs typeface="Times New Roman" panose="02020603050405020304" pitchFamily="18" charset="0"/>
              <a:sym typeface="+mn-ea"/>
            </a:endParaRPr>
          </a:p>
          <a:p>
            <a:pPr marL="342900" indent="-342900" algn="just" eaLnBrk="0" hangingPunct="0">
              <a:spcBef>
                <a:spcPct val="20000"/>
              </a:spcBef>
              <a:buFont typeface="+mj-lt"/>
              <a:buAutoNum type="arabicPeriod"/>
            </a:pPr>
            <a:r>
              <a:rPr lang="en-US" altLang="en-US" sz="1800" dirty="0">
                <a:latin typeface="Times New Roman" panose="02020603050405020304" pitchFamily="18" charset="0"/>
                <a:cs typeface="Times New Roman" panose="02020603050405020304" pitchFamily="18" charset="0"/>
                <a:sym typeface="+mn-ea"/>
              </a:rPr>
              <a:t>This technology makes comfortable in working and automation makes this level up.</a:t>
            </a:r>
            <a:endParaRPr lang="en-IN" altLang="en-US" sz="1800" dirty="0">
              <a:latin typeface="Times New Roman" panose="02020603050405020304" pitchFamily="18" charset="0"/>
              <a:cs typeface="Times New Roman" panose="02020603050405020304" pitchFamily="18" charset="0"/>
              <a:sym typeface="+mn-ea"/>
            </a:endParaRPr>
          </a:p>
          <a:p>
            <a:pPr marL="342900" indent="-342900" eaLnBrk="0" hangingPunct="0">
              <a:spcBef>
                <a:spcPct val="20000"/>
              </a:spcBef>
              <a:buFont typeface="Arial" panose="020B0604020202020204" pitchFamily="34" charset="0"/>
              <a:buAutoNum type="arabicPeriod"/>
            </a:pPr>
            <a:endParaRPr lang="en-IN" altLang="en-US" sz="1800" dirty="0">
              <a:sym typeface="+mn-ea"/>
            </a:endParaRPr>
          </a:p>
          <a:p>
            <a:pPr marL="342900" indent="-342900" eaLnBrk="0" hangingPunct="0">
              <a:spcBef>
                <a:spcPct val="20000"/>
              </a:spcBef>
              <a:buFont typeface="Arial" panose="020B0604020202020204" pitchFamily="34" charset="0"/>
              <a:buAutoNum type="arabicPeriod"/>
            </a:pPr>
            <a:endParaRPr lang="en-IN" altLang="en-US" sz="1800"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5"/>
          <p:cNvSpPr/>
          <p:nvPr/>
        </p:nvSpPr>
        <p:spPr>
          <a:xfrm>
            <a:off x="-152276" y="652025"/>
            <a:ext cx="9144000" cy="1143000"/>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CONCLUSION</a:t>
            </a:r>
          </a:p>
        </p:txBody>
      </p:sp>
      <p:sp>
        <p:nvSpPr>
          <p:cNvPr id="23555" name="Content Placeholder 4"/>
          <p:cNvSpPr/>
          <p:nvPr/>
        </p:nvSpPr>
        <p:spPr bwMode="auto">
          <a:xfrm>
            <a:off x="758825" y="1810384"/>
            <a:ext cx="7851775" cy="4514139"/>
          </a:xfrm>
          <a:prstGeom prst="rect">
            <a:avLst/>
          </a:prstGeom>
          <a:noFill/>
          <a:ln>
            <a:noFill/>
          </a:ln>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1800" b="1" i="0" u="sng"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Conclusion:</a:t>
            </a:r>
          </a:p>
          <a:p>
            <a:pPr marR="0" lvl="0" algn="l" defTabSz="914400" rtl="0" eaLnBrk="0" fontAlgn="base" latinLnBrk="0" hangingPunct="0">
              <a:lnSpc>
                <a:spcPct val="100000"/>
              </a:lnSpc>
              <a:spcBef>
                <a:spcPct val="20000"/>
              </a:spcBef>
              <a:spcAft>
                <a:spcPct val="0"/>
              </a:spcAft>
              <a:buClrTx/>
              <a:buSzTx/>
              <a:buFont typeface="+mj-lt"/>
              <a:buAutoNum type="arabicPeriod"/>
              <a:defRPr/>
            </a:pPr>
            <a:r>
              <a:rPr lang="en-US" sz="1800" dirty="0">
                <a:effectLst/>
                <a:latin typeface="Times New Roman" panose="02020603050405020304" pitchFamily="18" charset="0"/>
                <a:ea typeface="SimSun" panose="02010600030101010101" pitchFamily="2" charset="-122"/>
              </a:rPr>
              <a:t>It can help improving the irrigation system in places with water scarcity.</a:t>
            </a:r>
          </a:p>
          <a:p>
            <a:pPr marR="0" lvl="0" algn="l" defTabSz="914400" rtl="0" eaLnBrk="0" fontAlgn="base" latinLnBrk="0" hangingPunct="0">
              <a:lnSpc>
                <a:spcPct val="100000"/>
              </a:lnSpc>
              <a:spcBef>
                <a:spcPct val="20000"/>
              </a:spcBef>
              <a:spcAft>
                <a:spcPct val="0"/>
              </a:spcAft>
              <a:buClrTx/>
              <a:buSzTx/>
              <a:buFont typeface="+mj-lt"/>
              <a:buAutoNum type="arabicPeriod"/>
              <a:defRPr/>
            </a:pPr>
            <a:endParaRPr lang="en-US" sz="1800" dirty="0">
              <a:effectLst/>
              <a:latin typeface="Times New Roman" panose="02020603050405020304" pitchFamily="18" charset="0"/>
              <a:ea typeface="SimSun" panose="02010600030101010101" pitchFamily="2" charset="-122"/>
            </a:endParaRPr>
          </a:p>
          <a:p>
            <a:pPr marR="0" lvl="0" algn="l" defTabSz="914400" rtl="0" eaLnBrk="0" fontAlgn="base" latinLnBrk="0" hangingPunct="0">
              <a:lnSpc>
                <a:spcPct val="100000"/>
              </a:lnSpc>
              <a:spcBef>
                <a:spcPct val="20000"/>
              </a:spcBef>
              <a:spcAft>
                <a:spcPct val="0"/>
              </a:spcAft>
              <a:buClrTx/>
              <a:buSzTx/>
              <a:buFont typeface="+mj-lt"/>
              <a:buAutoNum type="arabicPeriod"/>
              <a:defRPr/>
            </a:pPr>
            <a:r>
              <a:rPr lang="en-US" sz="1800" dirty="0">
                <a:effectLst/>
                <a:latin typeface="Times New Roman" panose="02020603050405020304" pitchFamily="18" charset="0"/>
                <a:ea typeface="SimSun" panose="02010600030101010101" pitchFamily="2" charset="-122"/>
              </a:rPr>
              <a:t>Hence this results good production and great saving of time and money.</a:t>
            </a:r>
          </a:p>
          <a:p>
            <a:pPr marR="0" lvl="0" algn="l" defTabSz="914400" rtl="0" eaLnBrk="0" fontAlgn="base" latinLnBrk="0" hangingPunct="0">
              <a:lnSpc>
                <a:spcPct val="100000"/>
              </a:lnSpc>
              <a:spcBef>
                <a:spcPct val="20000"/>
              </a:spcBef>
              <a:spcAft>
                <a:spcPct val="0"/>
              </a:spcAft>
              <a:buClrTx/>
              <a:buSzTx/>
              <a:buFont typeface="+mj-lt"/>
              <a:buAutoNum type="arabicPeriod"/>
              <a:defRPr/>
            </a:pPr>
            <a:endParaRPr lang="en-US" sz="1800" dirty="0">
              <a:effectLst/>
              <a:latin typeface="Times New Roman" panose="02020603050405020304" pitchFamily="18" charset="0"/>
              <a:ea typeface="SimSun" panose="02010600030101010101" pitchFamily="2" charset="-122"/>
            </a:endParaRPr>
          </a:p>
          <a:p>
            <a:pPr marR="0" lvl="0" algn="l" defTabSz="914400" rtl="0" eaLnBrk="0" fontAlgn="base" latinLnBrk="0" hangingPunct="0">
              <a:lnSpc>
                <a:spcPct val="100000"/>
              </a:lnSpc>
              <a:spcBef>
                <a:spcPct val="20000"/>
              </a:spcBef>
              <a:spcAft>
                <a:spcPct val="0"/>
              </a:spcAft>
              <a:buClrTx/>
              <a:buSzTx/>
              <a:buFont typeface="+mj-lt"/>
              <a:buAutoNum type="arabicPeriod"/>
              <a:defRPr/>
            </a:pPr>
            <a:r>
              <a:rPr lang="en-US" sz="1800" dirty="0">
                <a:effectLst/>
                <a:latin typeface="Times New Roman" panose="02020603050405020304" pitchFamily="18" charset="0"/>
                <a:ea typeface="SimSun" panose="02010600030101010101" pitchFamily="2" charset="-122"/>
              </a:rPr>
              <a:t>Our system is linked to extra sunshine hour module which will increase yield and crop growth.</a:t>
            </a:r>
          </a:p>
          <a:p>
            <a:pPr marR="0" lvl="0" algn="l" defTabSz="914400" rtl="0" eaLnBrk="0" fontAlgn="base" latinLnBrk="0" hangingPunct="0">
              <a:lnSpc>
                <a:spcPct val="100000"/>
              </a:lnSpc>
              <a:spcBef>
                <a:spcPct val="20000"/>
              </a:spcBef>
              <a:spcAft>
                <a:spcPct val="0"/>
              </a:spcAft>
              <a:buClrTx/>
              <a:buSzTx/>
              <a:buFont typeface="+mj-lt"/>
              <a:buAutoNum type="arabicPeriod"/>
              <a:defRPr/>
            </a:pPr>
            <a:endParaRPr lang="en-US" sz="1800" dirty="0">
              <a:effectLst/>
              <a:latin typeface="Times New Roman" panose="02020603050405020304" pitchFamily="18" charset="0"/>
              <a:ea typeface="SimSun" panose="02010600030101010101" pitchFamily="2" charset="-122"/>
            </a:endParaRPr>
          </a:p>
          <a:p>
            <a:pPr marR="0" lvl="0" algn="l" defTabSz="914400" rtl="0" eaLnBrk="0" fontAlgn="base" latinLnBrk="0" hangingPunct="0">
              <a:lnSpc>
                <a:spcPct val="100000"/>
              </a:lnSpc>
              <a:spcBef>
                <a:spcPct val="20000"/>
              </a:spcBef>
              <a:spcAft>
                <a:spcPct val="0"/>
              </a:spcAft>
              <a:buClrTx/>
              <a:buSzTx/>
              <a:buFont typeface="+mj-lt"/>
              <a:buAutoNum type="arabicPeriod"/>
              <a:defRPr/>
            </a:pPr>
            <a:r>
              <a:rPr lang="en-US" sz="1800" dirty="0">
                <a:effectLst/>
                <a:latin typeface="Times New Roman" panose="02020603050405020304" pitchFamily="18" charset="0"/>
                <a:ea typeface="SimSun" panose="02010600030101010101" pitchFamily="2" charset="-122"/>
              </a:rPr>
              <a:t>This technology makes comfortable in working and automation makes.</a:t>
            </a:r>
            <a:endParaRPr kumimoji="0" lang="en-US" sz="1800" b="1" i="0" u="sng"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3600" dirty="0">
                <a:solidFill>
                  <a:schemeClr val="accent1"/>
                </a:solidFill>
                <a:latin typeface="Times New Roman" panose="02020603050405020304" pitchFamily="18" charset="0"/>
                <a:cs typeface="Times New Roman" panose="02020603050405020304" pitchFamily="18" charset="0"/>
                <a:sym typeface="+mn-ea"/>
              </a:rPr>
              <a:t>ACKNOWLEDGEMENT</a:t>
            </a:r>
          </a:p>
        </p:txBody>
      </p:sp>
      <p:sp>
        <p:nvSpPr>
          <p:cNvPr id="3" name="Content Placeholder 2"/>
          <p:cNvSpPr>
            <a:spLocks noGrp="1"/>
          </p:cNvSpPr>
          <p:nvPr>
            <p:ph idx="1"/>
          </p:nvPr>
        </p:nvSpPr>
        <p:spPr/>
        <p:txBody>
          <a:bodyPr/>
          <a:lstStyle/>
          <a:p>
            <a:endParaRPr lang="en-US" dirty="0"/>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After presenting at various conferences we got assorted reviews from various analysts and mentors. </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They acknowledged our idea and suggested adding up an extra component for a favorable outcome.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By acknowledging the suggestions we have added an additional component named "</a:t>
            </a:r>
            <a:r>
              <a:rPr lang="en-US" b="1" dirty="0">
                <a:latin typeface="Times New Roman" panose="02020603050405020304" pitchFamily="18" charset="0"/>
                <a:cs typeface="Times New Roman" panose="02020603050405020304" pitchFamily="18" charset="0"/>
              </a:rPr>
              <a:t>EXTRA SUNSHINE HOUR </a:t>
            </a:r>
            <a:r>
              <a:rPr lang="en-US" dirty="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We like to thank our mentor </a:t>
            </a:r>
            <a:r>
              <a:rPr lang="en-US" sz="2000" b="1" dirty="0">
                <a:effectLst/>
                <a:latin typeface="Times New Roman" panose="02020603050405020304" pitchFamily="18" charset="0"/>
                <a:ea typeface="SimSun" panose="02010600030101010101" pitchFamily="2" charset="-122"/>
              </a:rPr>
              <a:t>Ms. </a:t>
            </a:r>
            <a:r>
              <a:rPr lang="en-US" sz="2000" b="1" dirty="0" err="1">
                <a:effectLst/>
                <a:latin typeface="Times New Roman" panose="02020603050405020304" pitchFamily="18" charset="0"/>
                <a:ea typeface="SimSun" panose="02010600030101010101" pitchFamily="2" charset="-122"/>
              </a:rPr>
              <a:t>Ugandhara</a:t>
            </a:r>
            <a:r>
              <a:rPr lang="en-US" sz="2000" b="1"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Gaikwad for guiding us </a:t>
            </a:r>
            <a:r>
              <a:rPr lang="en-US" sz="2000" dirty="0" err="1">
                <a:effectLst/>
                <a:latin typeface="Times New Roman" panose="02020603050405020304" pitchFamily="18" charset="0"/>
                <a:ea typeface="SimSun" panose="02010600030101010101" pitchFamily="2" charset="-122"/>
              </a:rPr>
              <a:t>throught</a:t>
            </a:r>
            <a:r>
              <a:rPr lang="en-US" sz="2000" dirty="0">
                <a:effectLst/>
                <a:latin typeface="Times New Roman" panose="02020603050405020304" pitchFamily="18" charset="0"/>
                <a:ea typeface="SimSun" panose="02010600030101010101" pitchFamily="2" charset="-122"/>
              </a:rPr>
              <a:t> this project.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4000" dirty="0">
                <a:solidFill>
                  <a:schemeClr val="accent1"/>
                </a:solidFill>
                <a:latin typeface="Times New Roman" panose="02020603050405020304" pitchFamily="18" charset="0"/>
                <a:cs typeface="Times New Roman" panose="02020603050405020304" pitchFamily="18" charset="0"/>
                <a:sym typeface="+mn-ea"/>
              </a:rPr>
              <a:t>REFERENCES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0100" y="1905040"/>
            <a:ext cx="7543800" cy="4022725"/>
          </a:xfrm>
        </p:spPr>
        <p:txBody>
          <a:bodyPr/>
          <a:lstStyle/>
          <a:p>
            <a:pPr marL="342900" marR="45085" lvl="0" indent="-342900" algn="just">
              <a:lnSpc>
                <a:spcPct val="105000"/>
              </a:lnSpc>
              <a:spcAft>
                <a:spcPts val="150"/>
              </a:spcAft>
              <a:buFont typeface="+mj-lt"/>
              <a:buAutoNum type="arabicParenR"/>
            </a:pPr>
            <a:r>
              <a:rPr lang="en-US" sz="1500" dirty="0">
                <a:effectLst/>
                <a:latin typeface="Times New Roman" panose="02020603050405020304" pitchFamily="18" charset="0"/>
                <a:ea typeface="SimSun" panose="02010600030101010101" pitchFamily="2" charset="-122"/>
              </a:rPr>
              <a:t>Sindhu B R, Raghu C, Asha K, </a:t>
            </a:r>
            <a:r>
              <a:rPr lang="en-US" sz="1500" dirty="0" err="1">
                <a:effectLst/>
                <a:latin typeface="Times New Roman" panose="02020603050405020304" pitchFamily="18" charset="0"/>
                <a:ea typeface="SimSun" panose="02010600030101010101" pitchFamily="2" charset="-122"/>
              </a:rPr>
              <a:t>Chethan</a:t>
            </a:r>
            <a:r>
              <a:rPr lang="en-US" sz="1500" dirty="0">
                <a:effectLst/>
                <a:latin typeface="Times New Roman" panose="02020603050405020304" pitchFamily="18" charset="0"/>
                <a:ea typeface="SimSun" panose="02010600030101010101" pitchFamily="2" charset="-122"/>
              </a:rPr>
              <a:t> </a:t>
            </a:r>
            <a:r>
              <a:rPr lang="en-US" sz="1500" dirty="0" err="1">
                <a:effectLst/>
                <a:latin typeface="Times New Roman" panose="02020603050405020304" pitchFamily="18" charset="0"/>
                <a:ea typeface="SimSun" panose="02010600030101010101" pitchFamily="2" charset="-122"/>
              </a:rPr>
              <a:t>Shindhe</a:t>
            </a:r>
            <a:r>
              <a:rPr lang="en-US" sz="1500" dirty="0">
                <a:effectLst/>
                <a:latin typeface="Times New Roman" panose="02020603050405020304" pitchFamily="18" charset="0"/>
                <a:ea typeface="SimSun" panose="02010600030101010101" pitchFamily="2" charset="-122"/>
              </a:rPr>
              <a:t> R, Sahana P, 2021, Automation in Agriculture using AGROBOT, INTERNATIONAL JOURNAL OF ENGINEERING RESEARCH &amp; TECHNOLOGY (IJERT) ICACT – 2021 </a:t>
            </a:r>
            <a:r>
              <a:rPr lang="en-US" sz="1500" u="sng" dirty="0">
                <a:solidFill>
                  <a:srgbClr val="0563C1"/>
                </a:solidFill>
                <a:effectLst/>
                <a:latin typeface="Times New Roman" panose="02020603050405020304" pitchFamily="18" charset="0"/>
                <a:ea typeface="SimSun" panose="02010600030101010101" pitchFamily="2" charset="-122"/>
                <a:hlinkClick r:id="rId2"/>
              </a:rPr>
              <a:t>https://www.ijert.org/automation-in-agriculture-using-agrobot</a:t>
            </a:r>
            <a:r>
              <a:rPr lang="en-US" sz="1500" dirty="0">
                <a:effectLst/>
                <a:latin typeface="Times New Roman" panose="02020603050405020304" pitchFamily="18" charset="0"/>
                <a:ea typeface="SimSun" panose="02010600030101010101" pitchFamily="2" charset="-122"/>
              </a:rPr>
              <a:t> </a:t>
            </a:r>
            <a:endParaRPr lang="en-IN" sz="1500" dirty="0">
              <a:effectLst/>
              <a:latin typeface="Times New Roman" panose="02020603050405020304" pitchFamily="18" charset="0"/>
              <a:ea typeface="SimSun" panose="02010600030101010101" pitchFamily="2" charset="-122"/>
            </a:endParaRPr>
          </a:p>
          <a:p>
            <a:pPr marL="342900" marR="45085" lvl="0" indent="-342900" algn="just">
              <a:lnSpc>
                <a:spcPct val="105000"/>
              </a:lnSpc>
              <a:spcAft>
                <a:spcPts val="150"/>
              </a:spcAft>
              <a:buFont typeface="+mj-lt"/>
              <a:buAutoNum type="arabicParenR"/>
            </a:pPr>
            <a:r>
              <a:rPr lang="en-US" sz="1500" dirty="0">
                <a:effectLst/>
                <a:latin typeface="Times New Roman" panose="02020603050405020304" pitchFamily="18" charset="0"/>
                <a:ea typeface="SimSun" panose="02010600030101010101" pitchFamily="2" charset="-122"/>
              </a:rPr>
              <a:t>Baraka, K., </a:t>
            </a:r>
            <a:r>
              <a:rPr lang="en-US" sz="1500" dirty="0" err="1">
                <a:effectLst/>
                <a:latin typeface="Times New Roman" panose="02020603050405020304" pitchFamily="18" charset="0"/>
                <a:ea typeface="SimSun" panose="02010600030101010101" pitchFamily="2" charset="-122"/>
              </a:rPr>
              <a:t>Ghobril</a:t>
            </a:r>
            <a:r>
              <a:rPr lang="en-US" sz="1500" dirty="0">
                <a:effectLst/>
                <a:latin typeface="Times New Roman" panose="02020603050405020304" pitchFamily="18" charset="0"/>
                <a:ea typeface="SimSun" panose="02010600030101010101" pitchFamily="2" charset="-122"/>
              </a:rPr>
              <a:t>, M., Malek, S., </a:t>
            </a:r>
            <a:r>
              <a:rPr lang="en-US" sz="1500" dirty="0" err="1">
                <a:effectLst/>
                <a:latin typeface="Times New Roman" panose="02020603050405020304" pitchFamily="18" charset="0"/>
                <a:ea typeface="SimSun" panose="02010600030101010101" pitchFamily="2" charset="-122"/>
              </a:rPr>
              <a:t>Kanj</a:t>
            </a:r>
            <a:r>
              <a:rPr lang="en-US" sz="1500" dirty="0">
                <a:effectLst/>
                <a:latin typeface="Times New Roman" panose="02020603050405020304" pitchFamily="18" charset="0"/>
                <a:ea typeface="SimSun" panose="02010600030101010101" pitchFamily="2" charset="-122"/>
              </a:rPr>
              <a:t>, R., &amp; </a:t>
            </a:r>
            <a:r>
              <a:rPr lang="en-US" sz="1500" dirty="0" err="1">
                <a:effectLst/>
                <a:latin typeface="Times New Roman" panose="02020603050405020304" pitchFamily="18" charset="0"/>
                <a:ea typeface="SimSun" panose="02010600030101010101" pitchFamily="2" charset="-122"/>
              </a:rPr>
              <a:t>Kayssi</a:t>
            </a:r>
            <a:r>
              <a:rPr lang="en-US" sz="1500" dirty="0">
                <a:effectLst/>
                <a:latin typeface="Times New Roman" panose="02020603050405020304" pitchFamily="18" charset="0"/>
                <a:ea typeface="SimSun" panose="02010600030101010101" pitchFamily="2" charset="-122"/>
              </a:rPr>
              <a:t>, A. (2013). Low-cost Arduino/</a:t>
            </a:r>
            <a:r>
              <a:rPr lang="en-US" sz="1500" dirty="0" err="1">
                <a:effectLst/>
                <a:latin typeface="Times New Roman" panose="02020603050405020304" pitchFamily="18" charset="0"/>
                <a:ea typeface="SimSun" panose="02010600030101010101" pitchFamily="2" charset="-122"/>
              </a:rPr>
              <a:t>Androidbased</a:t>
            </a:r>
            <a:r>
              <a:rPr lang="en-US" sz="1500" dirty="0">
                <a:effectLst/>
                <a:latin typeface="Times New Roman" panose="02020603050405020304" pitchFamily="18" charset="0"/>
                <a:ea typeface="SimSun" panose="02010600030101010101" pitchFamily="2" charset="-122"/>
              </a:rPr>
              <a:t> Energy Efficient Home Automation System with Smart Task Scheduling. </a:t>
            </a:r>
            <a:r>
              <a:rPr lang="en-US" sz="1500" u="sng" dirty="0">
                <a:solidFill>
                  <a:srgbClr val="0563C1"/>
                </a:solidFill>
                <a:effectLst/>
                <a:latin typeface="Times New Roman" panose="02020603050405020304" pitchFamily="18" charset="0"/>
                <a:ea typeface="SimSun" panose="02010600030101010101" pitchFamily="2" charset="-122"/>
                <a:hlinkClick r:id="rId3"/>
              </a:rPr>
              <a:t>https://doi.org/10.1109/CICSYN.2013.47</a:t>
            </a:r>
            <a:r>
              <a:rPr lang="en-US" sz="1500" dirty="0">
                <a:effectLst/>
                <a:latin typeface="Times New Roman" panose="02020603050405020304" pitchFamily="18" charset="0"/>
                <a:ea typeface="SimSun" panose="02010600030101010101" pitchFamily="2" charset="-122"/>
              </a:rPr>
              <a:t>   </a:t>
            </a:r>
            <a:endParaRPr lang="en-IN" sz="1500" dirty="0">
              <a:effectLst/>
              <a:latin typeface="Times New Roman" panose="02020603050405020304" pitchFamily="18" charset="0"/>
              <a:ea typeface="SimSun" panose="02010600030101010101" pitchFamily="2" charset="-122"/>
            </a:endParaRPr>
          </a:p>
          <a:p>
            <a:pPr marL="342900" marR="45085" lvl="0" indent="-342900" algn="just">
              <a:lnSpc>
                <a:spcPct val="105000"/>
              </a:lnSpc>
              <a:spcAft>
                <a:spcPts val="150"/>
              </a:spcAft>
              <a:buFont typeface="+mj-lt"/>
              <a:buAutoNum type="arabicParenR"/>
            </a:pPr>
            <a:r>
              <a:rPr lang="en-US" sz="1500" dirty="0">
                <a:effectLst/>
                <a:latin typeface="Times New Roman" panose="02020603050405020304" pitchFamily="18" charset="0"/>
                <a:ea typeface="SimSun" panose="02010600030101010101" pitchFamily="2" charset="-122"/>
              </a:rPr>
              <a:t>Caetano, F., </a:t>
            </a:r>
            <a:r>
              <a:rPr lang="en-US" sz="1500" dirty="0" err="1">
                <a:effectLst/>
                <a:latin typeface="Times New Roman" panose="02020603050405020304" pitchFamily="18" charset="0"/>
                <a:ea typeface="SimSun" panose="02010600030101010101" pitchFamily="2" charset="-122"/>
              </a:rPr>
              <a:t>Pitarma</a:t>
            </a:r>
            <a:r>
              <a:rPr lang="en-US" sz="1500" dirty="0">
                <a:effectLst/>
                <a:latin typeface="Times New Roman" panose="02020603050405020304" pitchFamily="18" charset="0"/>
                <a:ea typeface="SimSun" panose="02010600030101010101" pitchFamily="2" charset="-122"/>
              </a:rPr>
              <a:t>, R., &amp; Reis, P. (2015). Advanced System for Garden Irrigation Management. In New Contributions in Information Systems and Technologies. </a:t>
            </a:r>
            <a:r>
              <a:rPr lang="en-US" sz="1500" u="sng" dirty="0">
                <a:solidFill>
                  <a:srgbClr val="0563C1"/>
                </a:solidFill>
                <a:effectLst/>
                <a:latin typeface="Times New Roman" panose="02020603050405020304" pitchFamily="18" charset="0"/>
                <a:ea typeface="SimSun" panose="02010600030101010101" pitchFamily="2" charset="-122"/>
                <a:hlinkClick r:id="rId4"/>
              </a:rPr>
              <a:t>https://doi.org/10.1007/9783-319-16486- 1_55</a:t>
            </a:r>
            <a:r>
              <a:rPr lang="en-US" sz="1500" u="sng" dirty="0">
                <a:solidFill>
                  <a:srgbClr val="000000"/>
                </a:solidFill>
                <a:effectLst/>
                <a:latin typeface="Times New Roman" panose="02020603050405020304" pitchFamily="18" charset="0"/>
                <a:ea typeface="SimSun" panose="02010600030101010101" pitchFamily="2" charset="-122"/>
                <a:hlinkClick r:id="rId4"/>
              </a:rPr>
              <a:t> </a:t>
            </a:r>
            <a:r>
              <a:rPr lang="en-US" sz="1500" dirty="0">
                <a:effectLst/>
                <a:latin typeface="Times New Roman" panose="02020603050405020304" pitchFamily="18" charset="0"/>
                <a:ea typeface="SimSun" panose="02010600030101010101" pitchFamily="2" charset="-122"/>
              </a:rPr>
              <a:t> </a:t>
            </a:r>
            <a:endParaRPr lang="en-IN" sz="1500" dirty="0">
              <a:effectLst/>
              <a:latin typeface="Times New Roman" panose="02020603050405020304" pitchFamily="18" charset="0"/>
              <a:ea typeface="SimSun" panose="02010600030101010101" pitchFamily="2" charset="-122"/>
            </a:endParaRPr>
          </a:p>
          <a:p>
            <a:pPr marL="342900" marR="45085" lvl="0" indent="-342900" algn="just">
              <a:lnSpc>
                <a:spcPct val="105000"/>
              </a:lnSpc>
              <a:spcAft>
                <a:spcPts val="150"/>
              </a:spcAft>
              <a:buFont typeface="+mj-lt"/>
              <a:buAutoNum type="arabicParenR"/>
            </a:pPr>
            <a:r>
              <a:rPr lang="en-US" sz="1500" dirty="0" err="1">
                <a:effectLst/>
                <a:latin typeface="Times New Roman" panose="02020603050405020304" pitchFamily="18" charset="0"/>
                <a:ea typeface="SimSun" panose="02010600030101010101" pitchFamily="2" charset="-122"/>
              </a:rPr>
              <a:t>Anushree</a:t>
            </a:r>
            <a:r>
              <a:rPr lang="en-US" sz="1500" dirty="0">
                <a:effectLst/>
                <a:latin typeface="Times New Roman" panose="02020603050405020304" pitchFamily="18" charset="0"/>
                <a:ea typeface="SimSun" panose="02010600030101010101" pitchFamily="2" charset="-122"/>
              </a:rPr>
              <a:t> G, </a:t>
            </a:r>
            <a:r>
              <a:rPr lang="en-US" sz="1500" dirty="0" err="1">
                <a:effectLst/>
                <a:latin typeface="Times New Roman" panose="02020603050405020304" pitchFamily="18" charset="0"/>
                <a:ea typeface="SimSun" panose="02010600030101010101" pitchFamily="2" charset="-122"/>
              </a:rPr>
              <a:t>Juturu</a:t>
            </a:r>
            <a:r>
              <a:rPr lang="en-US" sz="1500" dirty="0">
                <a:effectLst/>
                <a:latin typeface="Times New Roman" panose="02020603050405020304" pitchFamily="18" charset="0"/>
                <a:ea typeface="SimSun" panose="02010600030101010101" pitchFamily="2" charset="-122"/>
              </a:rPr>
              <a:t> </a:t>
            </a:r>
            <a:r>
              <a:rPr lang="en-US" sz="1500" dirty="0" err="1">
                <a:effectLst/>
                <a:latin typeface="Times New Roman" panose="02020603050405020304" pitchFamily="18" charset="0"/>
                <a:ea typeface="SimSun" panose="02010600030101010101" pitchFamily="2" charset="-122"/>
              </a:rPr>
              <a:t>Maneesha</a:t>
            </a:r>
            <a:r>
              <a:rPr lang="en-US" sz="1500" dirty="0">
                <a:effectLst/>
                <a:latin typeface="Times New Roman" panose="02020603050405020304" pitchFamily="18" charset="0"/>
                <a:ea typeface="SimSun" panose="02010600030101010101" pitchFamily="2" charset="-122"/>
              </a:rPr>
              <a:t>, </a:t>
            </a:r>
            <a:r>
              <a:rPr lang="en-US" sz="1500" dirty="0" err="1">
                <a:effectLst/>
                <a:latin typeface="Times New Roman" panose="02020603050405020304" pitchFamily="18" charset="0"/>
                <a:ea typeface="SimSun" panose="02010600030101010101" pitchFamily="2" charset="-122"/>
              </a:rPr>
              <a:t>Badagowni</a:t>
            </a:r>
            <a:r>
              <a:rPr lang="en-US" sz="1500" dirty="0">
                <a:effectLst/>
                <a:latin typeface="Times New Roman" panose="02020603050405020304" pitchFamily="18" charset="0"/>
                <a:ea typeface="SimSun" panose="02010600030101010101" pitchFamily="2" charset="-122"/>
              </a:rPr>
              <a:t> Swapna, </a:t>
            </a:r>
            <a:r>
              <a:rPr lang="en-US" sz="1500" dirty="0" err="1">
                <a:effectLst/>
                <a:latin typeface="Times New Roman" panose="02020603050405020304" pitchFamily="18" charset="0"/>
                <a:ea typeface="SimSun" panose="02010600030101010101" pitchFamily="2" charset="-122"/>
              </a:rPr>
              <a:t>Nallagatla</a:t>
            </a:r>
            <a:r>
              <a:rPr lang="en-US" sz="1500" dirty="0">
                <a:effectLst/>
                <a:latin typeface="Times New Roman" panose="02020603050405020304" pitchFamily="18" charset="0"/>
                <a:ea typeface="SimSun" panose="02010600030101010101" pitchFamily="2" charset="-122"/>
              </a:rPr>
              <a:t> Swathi, </a:t>
            </a:r>
            <a:r>
              <a:rPr lang="en-US" sz="1500" dirty="0" err="1">
                <a:effectLst/>
                <a:latin typeface="Times New Roman" panose="02020603050405020304" pitchFamily="18" charset="0"/>
                <a:ea typeface="SimSun" panose="02010600030101010101" pitchFamily="2" charset="-122"/>
              </a:rPr>
              <a:t>Ravikumarr</a:t>
            </a:r>
            <a:r>
              <a:rPr lang="en-US" sz="1500" dirty="0">
                <a:effectLst/>
                <a:latin typeface="Times New Roman" panose="02020603050405020304" pitchFamily="18" charset="0"/>
                <a:ea typeface="SimSun" panose="02010600030101010101" pitchFamily="2" charset="-122"/>
              </a:rPr>
              <a:t> V G, 2019, Smart Agriculture System to Detect Flames using IoT and DIP, INTERNATIONAL JOURNAL OF ENGINEERING RESEARCH &amp; TECHNOLOGY (IJERT) NCRACES – 2019.  </a:t>
            </a:r>
            <a:r>
              <a:rPr lang="en-US" sz="1500" u="sng" dirty="0">
                <a:solidFill>
                  <a:srgbClr val="0563C1"/>
                </a:solidFill>
                <a:effectLst/>
                <a:latin typeface="Times New Roman" panose="02020603050405020304" pitchFamily="18" charset="0"/>
                <a:ea typeface="SimSun" panose="02010600030101010101" pitchFamily="2" charset="-122"/>
                <a:hlinkClick r:id="rId5"/>
              </a:rPr>
              <a:t>https://www.ijert.org/smart-agriculture-system-to-detect-flames-using-iot-and-dip</a:t>
            </a:r>
            <a:r>
              <a:rPr lang="en-US" sz="1500" dirty="0">
                <a:effectLst/>
                <a:latin typeface="Times New Roman" panose="02020603050405020304" pitchFamily="18" charset="0"/>
                <a:ea typeface="SimSun" panose="02010600030101010101" pitchFamily="2" charset="-122"/>
              </a:rPr>
              <a:t> </a:t>
            </a:r>
            <a:endParaRPr lang="en-IN" sz="1500"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5"/>
          <p:cNvSpPr txBox="1"/>
          <p:nvPr/>
        </p:nvSpPr>
        <p:spPr>
          <a:xfrm>
            <a:off x="1676400" y="1752600"/>
            <a:ext cx="5486400" cy="1616075"/>
          </a:xfrm>
          <a:prstGeom prst="rect">
            <a:avLst/>
          </a:prstGeom>
          <a:noFill/>
          <a:ln w="9525">
            <a:noFill/>
          </a:ln>
        </p:spPr>
        <p:txBody>
          <a:bodyPr anchor="t" anchorCtr="0">
            <a:spAutoFit/>
          </a:bodyPr>
          <a:lstStyle/>
          <a:p>
            <a:pPr algn="ctr">
              <a:spcBef>
                <a:spcPct val="50000"/>
              </a:spcBef>
            </a:pPr>
            <a:r>
              <a:rPr lang="en-US" altLang="en-US" sz="4000" b="1" dirty="0">
                <a:solidFill>
                  <a:schemeClr val="accent1"/>
                </a:solidFill>
                <a:latin typeface="Arial" panose="020B0604020202020204" pitchFamily="34" charset="0"/>
              </a:rPr>
              <a:t>QUESTION and</a:t>
            </a:r>
          </a:p>
          <a:p>
            <a:pPr algn="ctr">
              <a:spcBef>
                <a:spcPct val="50000"/>
              </a:spcBef>
            </a:pPr>
            <a:r>
              <a:rPr lang="en-US" altLang="en-US" sz="4000" b="1" dirty="0">
                <a:solidFill>
                  <a:schemeClr val="accent1"/>
                </a:solidFill>
                <a:latin typeface="Arial" panose="020B0604020202020204" pitchFamily="34" charset="0"/>
              </a:rPr>
              <a:t>ANSWER ??</a:t>
            </a:r>
          </a:p>
        </p:txBody>
      </p:sp>
      <p:sp>
        <p:nvSpPr>
          <p:cNvPr id="29698" name="Content Placeholder 1"/>
          <p:cNvSpPr>
            <a:spLocks noGrp="1"/>
          </p:cNvSpPr>
          <p:nvPr>
            <p:ph idx="1"/>
          </p:nvPr>
        </p:nvSpPr>
        <p:spPr/>
        <p:txBody>
          <a:bodyPr vert="horz" wrap="square" lIns="0" tIns="45720" rIns="0" bIns="45720" anchor="t" anchorCtr="0"/>
          <a:lstStyle/>
          <a:p>
            <a:pPr eaLnBrk="1" hangingPunct="1"/>
            <a:endParaRPr lang="en-I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3762" y="3124208"/>
            <a:ext cx="4816475" cy="1049338"/>
          </a:xfrm>
        </p:spPr>
        <p:txBody>
          <a:bodyPr vert="horz" wrap="square" lIns="0" tIns="45720" rIns="0" bIns="45720" numCol="1" rtlCol="0" anchor="t" anchorCtr="0" compatLnSpc="1">
            <a:normAutofit fontScale="85000" lnSpcReduction="10000"/>
          </a:bodyPr>
          <a:lstStyle/>
          <a:p>
            <a:pPr marL="91440" marR="0" lvl="0" indent="-91440" algn="l" defTabSz="914400" rtl="0" eaLnBrk="1" fontAlgn="auto" latinLnBrk="0" hangingPunct="1">
              <a:lnSpc>
                <a:spcPct val="90000"/>
              </a:lnSpc>
              <a:spcBef>
                <a:spcPts val="1200"/>
              </a:spcBef>
              <a:spcAft>
                <a:spcPts val="200"/>
              </a:spcAft>
              <a:buClr>
                <a:schemeClr val="accent1"/>
              </a:buClr>
              <a:buSzTx/>
              <a:buFont typeface="Calibri" panose="020F0502020204030204" pitchFamily="34" charset="0"/>
              <a:buChar char=" "/>
              <a:defRPr/>
            </a:pPr>
            <a:r>
              <a:rPr kumimoji="0" lang="en-US" sz="72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rPr>
              <a:t>THANK YOU </a:t>
            </a:r>
            <a:endParaRPr kumimoji="0" lang="en-IN" sz="7200" b="0" i="0" u="none" strike="noStrike" kern="1200" cap="none" spc="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434340" y="304882"/>
            <a:ext cx="8275320" cy="5673653"/>
          </a:xfrm>
        </p:spPr>
        <p:txBody>
          <a:bodyPr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defRPr/>
            </a:pPr>
            <a:r>
              <a:rPr kumimoji="0" lang="en-US" sz="3600" b="1" i="0" u="sng" strike="noStrike" kern="1200" cap="none" spc="-50" normalizeH="0" baseline="0" noProof="0" dirty="0">
                <a:ln>
                  <a:noFill/>
                </a:ln>
                <a:solidFill>
                  <a:srgbClr val="92D050"/>
                </a:solidFill>
                <a:effectLst/>
                <a:uLnTx/>
                <a:uFillTx/>
                <a:latin typeface="Times New Roman" panose="02020603050405020304" pitchFamily="18" charset="0"/>
                <a:cs typeface="Times New Roman" panose="02020603050405020304" pitchFamily="18" charset="0"/>
              </a:rPr>
              <a:t>PAPER ID: 45 </a:t>
            </a:r>
            <a:br>
              <a:rPr kumimoji="0" lang="en-US" sz="3600" b="1" i="0" u="sng" strike="noStrike" kern="1200" cap="none" spc="-50" normalizeH="0" baseline="0" noProof="0" dirty="0">
                <a:ln>
                  <a:noFill/>
                </a:ln>
                <a:solidFill>
                  <a:srgbClr val="92D050"/>
                </a:solidFill>
                <a:effectLst/>
                <a:uLnTx/>
                <a:uFillTx/>
                <a:latin typeface="Times New Roman" panose="02020603050405020304" pitchFamily="18" charset="0"/>
                <a:cs typeface="Times New Roman" panose="02020603050405020304" pitchFamily="18" charset="0"/>
              </a:rPr>
            </a:br>
            <a:br>
              <a:rPr kumimoji="0" lang="en-US" sz="3600" b="1" i="0" u="sng" strike="noStrike" kern="1200" cap="none" spc="-50" normalizeH="0" baseline="0" noProof="0" dirty="0">
                <a:ln>
                  <a:noFill/>
                </a:ln>
                <a:solidFill>
                  <a:srgbClr val="92D050"/>
                </a:solidFill>
                <a:effectLst/>
                <a:uLnTx/>
                <a:uFillTx/>
                <a:latin typeface="+mj-lt"/>
                <a:ea typeface="+mj-ea"/>
                <a:cs typeface="+mj-cs"/>
              </a:rPr>
            </a:br>
            <a:r>
              <a:rPr lang="en-US" sz="2400" b="1" u="sng" dirty="0">
                <a:effectLst/>
                <a:latin typeface="Times New Roman" panose="02020603050405020304" pitchFamily="18" charset="0"/>
                <a:ea typeface="Times New Roman" panose="02020603050405020304" pitchFamily="18" charset="0"/>
              </a:rPr>
              <a:t>IMPLEMENTATION OF SMART IRRIGATION SYSTEM USING SOIL MOISTURE SENSOR.</a:t>
            </a:r>
            <a:r>
              <a:rPr kumimoji="0" lang="en-US" sz="2400" b="0" i="0" u="sng" strike="noStrike" kern="1200" cap="none" spc="-50" normalizeH="0" baseline="0" noProof="0" dirty="0">
                <a:ln>
                  <a:noFill/>
                </a:ln>
                <a:solidFill>
                  <a:schemeClr val="accent1"/>
                </a:solidFill>
                <a:effectLst/>
                <a:uLnTx/>
                <a:uFillTx/>
                <a:latin typeface="+mj-lt"/>
                <a:ea typeface="+mj-ea"/>
                <a:cs typeface="+mj-cs"/>
              </a:rPr>
              <a:t> </a:t>
            </a:r>
            <a:br>
              <a:rPr kumimoji="0" lang="en-US" sz="3600" b="0" i="0" u="sng" strike="noStrike" kern="1200" cap="none" spc="-50" normalizeH="0" baseline="0" noProof="0" dirty="0">
                <a:ln>
                  <a:noFill/>
                </a:ln>
                <a:solidFill>
                  <a:schemeClr val="accent1"/>
                </a:solidFill>
                <a:effectLst/>
                <a:uLnTx/>
                <a:uFillTx/>
                <a:latin typeface="+mj-lt"/>
                <a:ea typeface="+mj-ea"/>
                <a:cs typeface="+mj-cs"/>
              </a:rPr>
            </a:br>
            <a:br>
              <a:rPr kumimoji="0" lang="en-US" sz="3600" b="0" i="0" u="none" strike="noStrike" kern="1200" cap="none" spc="-50" normalizeH="0" baseline="0" noProof="0" dirty="0">
                <a:ln>
                  <a:noFill/>
                </a:ln>
                <a:solidFill>
                  <a:schemeClr val="accent1"/>
                </a:solidFill>
                <a:effectLst/>
                <a:uLnTx/>
                <a:uFillTx/>
                <a:latin typeface="+mj-lt"/>
                <a:ea typeface="+mj-ea"/>
                <a:cs typeface="+mj-cs"/>
              </a:rPr>
            </a:br>
            <a:r>
              <a:rPr lang="en-US" sz="2800" b="1" dirty="0">
                <a:effectLst/>
                <a:latin typeface="Times New Roman" panose="02020603050405020304" pitchFamily="18" charset="0"/>
                <a:ea typeface="SimSun" panose="02010600030101010101" pitchFamily="2" charset="-122"/>
              </a:rPr>
              <a:t>Ms. </a:t>
            </a:r>
            <a:r>
              <a:rPr lang="en-US" sz="2800" b="1" dirty="0" err="1">
                <a:effectLst/>
                <a:latin typeface="Times New Roman" panose="02020603050405020304" pitchFamily="18" charset="0"/>
                <a:ea typeface="SimSun" panose="02010600030101010101" pitchFamily="2" charset="-122"/>
              </a:rPr>
              <a:t>Ugandhara</a:t>
            </a:r>
            <a:r>
              <a:rPr lang="en-US" sz="2800" b="1" dirty="0">
                <a:effectLst/>
                <a:latin typeface="Times New Roman" panose="02020603050405020304" pitchFamily="18" charset="0"/>
                <a:ea typeface="SimSun" panose="02010600030101010101" pitchFamily="2" charset="-122"/>
              </a:rPr>
              <a:t> Gaikwad</a:t>
            </a:r>
            <a:br>
              <a:rPr kumimoji="0" lang="en-US" sz="2800" b="0" i="0" u="none" strike="noStrike" kern="1200" cap="none" spc="-50" normalizeH="0" baseline="0" noProof="0" dirty="0">
                <a:ln>
                  <a:noFill/>
                </a:ln>
                <a:solidFill>
                  <a:srgbClr val="0B5395"/>
                </a:solidFill>
                <a:effectLst/>
                <a:uLnTx/>
                <a:uFillTx/>
                <a:latin typeface="+mj-lt"/>
                <a:ea typeface="+mj-ea"/>
                <a:cs typeface="+mj-cs"/>
              </a:rPr>
            </a:br>
            <a:r>
              <a:rPr lang="en-US" sz="2800" dirty="0" err="1">
                <a:solidFill>
                  <a:schemeClr val="tx1">
                    <a:lumMod val="75000"/>
                    <a:lumOff val="25000"/>
                  </a:schemeClr>
                </a:solidFill>
                <a:latin typeface="Times New Roman" panose="02020603050405020304" pitchFamily="18" charset="0"/>
                <a:cs typeface="Times New Roman" panose="02020603050405020304" pitchFamily="18" charset="0"/>
              </a:rPr>
              <a:t>Shubhamkumar</a:t>
            </a: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 Pathak</a:t>
            </a:r>
            <a:br>
              <a:rPr kumimoji="0" lang="en-US" sz="2800" b="0" i="0" u="none" strike="noStrike" kern="1200" cap="none" spc="-5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rPr>
            </a:br>
            <a:r>
              <a:rPr kumimoji="0" lang="en-US" sz="2800" b="0" i="0" u="none" strike="noStrike" kern="1200" cap="none" spc="-50" normalizeH="0" baseline="0" noProof="0" dirty="0" err="1">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rPr>
              <a:t>Sarvesh</a:t>
            </a:r>
            <a:r>
              <a:rPr kumimoji="0" lang="en-US" sz="2800" b="0" i="0" u="none" strike="noStrike" kern="1200" cap="none" spc="-5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rPr>
              <a:t> Pandey</a:t>
            </a:r>
            <a:br>
              <a:rPr kumimoji="0" lang="en-US" sz="2800" b="0" i="0" u="none" strike="noStrike" kern="1200" cap="none" spc="-5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rPr>
            </a:br>
            <a:r>
              <a:rPr kumimoji="0" lang="en-US" sz="2800" b="0" i="0" u="none" strike="noStrike" kern="1200" cap="none" spc="-50" normalizeH="0" baseline="0" noProof="0" dirty="0">
                <a:ln>
                  <a:noFill/>
                </a:ln>
                <a:solidFill>
                  <a:schemeClr val="tx1">
                    <a:lumMod val="75000"/>
                    <a:lumOff val="25000"/>
                  </a:schemeClr>
                </a:solidFill>
                <a:effectLst/>
                <a:uLnTx/>
                <a:uFillTx/>
                <a:latin typeface="Times New Roman" panose="02020603050405020304" pitchFamily="18" charset="0"/>
                <a:cs typeface="Times New Roman" panose="02020603050405020304" pitchFamily="18" charset="0"/>
              </a:rPr>
              <a:t>Rohan Mishra</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Roshan Prajapati</a:t>
            </a:r>
            <a:br>
              <a:rPr kumimoji="0" lang="en-US" sz="3600" b="0" i="0" u="none" strike="noStrike" kern="1200" cap="none" spc="-50" normalizeH="0" baseline="0" noProof="0" dirty="0">
                <a:ln>
                  <a:noFill/>
                </a:ln>
                <a:solidFill>
                  <a:srgbClr val="58EEE7"/>
                </a:solidFill>
                <a:effectLst/>
                <a:uLnTx/>
                <a:uFillTx/>
                <a:latin typeface="+mj-lt"/>
                <a:ea typeface="+mj-ea"/>
                <a:cs typeface="+mj-cs"/>
              </a:rPr>
            </a:br>
            <a:endParaRPr kumimoji="0" lang="en-US" sz="3600" b="0" i="0" u="none" strike="noStrike" kern="1200" cap="none" spc="-50" normalizeH="0" baseline="0" noProof="0" dirty="0">
              <a:ln>
                <a:noFill/>
              </a:ln>
              <a:solidFill>
                <a:srgbClr val="58EEE7"/>
              </a:solidFill>
              <a:effectLst/>
              <a:uLnTx/>
              <a:uFillTx/>
              <a:latin typeface="+mj-lt"/>
              <a:ea typeface="+mj-ea"/>
              <a:cs typeface="+mj-cs"/>
            </a:endParaRPr>
          </a:p>
        </p:txBody>
      </p:sp>
      <p:pic>
        <p:nvPicPr>
          <p:cNvPr id="12290" name="Picture 5"/>
          <p:cNvPicPr>
            <a:picLocks noChangeAspect="1"/>
          </p:cNvPicPr>
          <p:nvPr/>
        </p:nvPicPr>
        <p:blipFill>
          <a:blip r:embed="rId2"/>
          <a:stretch>
            <a:fillRect/>
          </a:stretch>
        </p:blipFill>
        <p:spPr>
          <a:xfrm>
            <a:off x="7239000" y="76200"/>
            <a:ext cx="1404938" cy="123983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ontent Placeholder 2"/>
          <p:cNvSpPr/>
          <p:nvPr/>
        </p:nvSpPr>
        <p:spPr>
          <a:xfrm>
            <a:off x="838298" y="1885743"/>
            <a:ext cx="6652895" cy="4648168"/>
          </a:xfrm>
          <a:prstGeom prst="rect">
            <a:avLst/>
          </a:prstGeom>
          <a:noFill/>
          <a:ln w="9525">
            <a:noFill/>
          </a:ln>
        </p:spPr>
        <p:txBody>
          <a:bodyPr anchor="t" anchorCtr="0"/>
          <a:lstStyle/>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Abstract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Problem Definition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Introduction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Theory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Important Findings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Results and Discussions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Conclusion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Acknowledgement			                            </a:t>
            </a:r>
          </a:p>
          <a:p>
            <a:pPr marL="342900" indent="-342900" eaLnBrk="0" hangingPunct="0">
              <a:spcBef>
                <a:spcPct val="20000"/>
              </a:spcBef>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References 	</a:t>
            </a:r>
            <a:r>
              <a:rPr lang="en-US" altLang="en-US" sz="2400" dirty="0">
                <a:latin typeface="Calibri" panose="020F0502020204030204" pitchFamily="34" charset="0"/>
              </a:rPr>
              <a:t>	                                                  </a:t>
            </a:r>
          </a:p>
          <a:p>
            <a:pPr marL="342900" indent="-342900" eaLnBrk="0" hangingPunct="0">
              <a:spcBef>
                <a:spcPct val="20000"/>
              </a:spcBef>
              <a:buFont typeface="Arial" panose="020B0604020202020204" pitchFamily="34" charset="0"/>
              <a:buChar char="•"/>
            </a:pPr>
            <a:endParaRPr lang="en-US" altLang="en-US" sz="2400" dirty="0">
              <a:latin typeface="Calibri" panose="020F0502020204030204" pitchFamily="34" charset="0"/>
            </a:endParaRPr>
          </a:p>
          <a:p>
            <a:pPr marL="342900" indent="-342900" eaLnBrk="0" hangingPunct="0">
              <a:spcBef>
                <a:spcPct val="20000"/>
              </a:spcBef>
              <a:buFont typeface="Arial" panose="020B0604020202020204" pitchFamily="34" charset="0"/>
              <a:buChar char="•"/>
            </a:pPr>
            <a:endParaRPr lang="en-US" altLang="en-US" sz="2200" dirty="0">
              <a:latin typeface="Calibri" panose="020F0502020204030204" pitchFamily="34" charset="0"/>
            </a:endParaRPr>
          </a:p>
        </p:txBody>
      </p:sp>
      <p:sp>
        <p:nvSpPr>
          <p:cNvPr id="13314" name="Title 5"/>
          <p:cNvSpPr/>
          <p:nvPr/>
        </p:nvSpPr>
        <p:spPr>
          <a:xfrm>
            <a:off x="457200" y="762070"/>
            <a:ext cx="8229600" cy="990600"/>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PRESENTATION 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5"/>
          <p:cNvSpPr/>
          <p:nvPr/>
        </p:nvSpPr>
        <p:spPr>
          <a:xfrm>
            <a:off x="-24124" y="762070"/>
            <a:ext cx="9144000" cy="990600"/>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ABSTRACT</a:t>
            </a:r>
          </a:p>
        </p:txBody>
      </p:sp>
      <p:sp>
        <p:nvSpPr>
          <p:cNvPr id="14338" name="Rectangle 15"/>
          <p:cNvSpPr/>
          <p:nvPr/>
        </p:nvSpPr>
        <p:spPr>
          <a:xfrm>
            <a:off x="509382" y="1981238"/>
            <a:ext cx="8076987" cy="3581306"/>
          </a:xfrm>
          <a:prstGeom prst="rect">
            <a:avLst/>
          </a:prstGeom>
          <a:noFill/>
          <a:ln w="9525" cap="flat" cmpd="sng">
            <a:solidFill>
              <a:schemeClr val="bg1"/>
            </a:solidFill>
            <a:prstDash val="solid"/>
            <a:round/>
            <a:headEnd type="none" w="med" len="med"/>
            <a:tailEnd type="none" w="med" len="med"/>
          </a:ln>
        </p:spPr>
        <p:txBody>
          <a:bodyPr anchor="t" anchorCtr="0"/>
          <a:lstStyle/>
          <a:p>
            <a:pPr marR="21590" algn="just">
              <a:lnSpc>
                <a:spcPct val="108000"/>
              </a:lnSpc>
              <a:spcAft>
                <a:spcPts val="340"/>
              </a:spcAft>
            </a:pPr>
            <a:r>
              <a:rPr lang="en-US" sz="1800" dirty="0">
                <a:effectLst/>
                <a:latin typeface="Times New Roman" panose="02020603050405020304" pitchFamily="18" charset="0"/>
                <a:ea typeface="Times New Roman" panose="02020603050405020304" pitchFamily="18" charset="0"/>
              </a:rPr>
              <a:t>India is a country with Agriculture as the major profession. More than half the population of India (72%approx) is engaged in primary activities like agriculture. Due to the population growth, the demand for food and water is Tremendously increasing. Thus, in the agriculture sector, the main challenge faced by the farmer is the optimization of water. There is a need to set up a system that keeps track of the utilization of water in the field. The only advocacy solution is improvement in irrigation techniques. The </a:t>
            </a:r>
            <a:r>
              <a:rPr lang="en-US" sz="1800" b="1" dirty="0">
                <a:effectLst/>
                <a:latin typeface="Times New Roman" panose="02020603050405020304" pitchFamily="18" charset="0"/>
                <a:ea typeface="Times New Roman" panose="02020603050405020304" pitchFamily="18" charset="0"/>
              </a:rPr>
              <a:t>smart irrigation system using soil moisture sensors</a:t>
            </a:r>
            <a:r>
              <a:rPr lang="en-US" sz="1800" dirty="0">
                <a:effectLst/>
                <a:latin typeface="Times New Roman" panose="02020603050405020304" pitchFamily="18" charset="0"/>
                <a:ea typeface="Times New Roman" panose="02020603050405020304" pitchFamily="18" charset="0"/>
              </a:rPr>
              <a:t> is an idea proposed by us to reduce the excessive use of water and provide proper yielding to the crops we are using the " </a:t>
            </a:r>
            <a:r>
              <a:rPr lang="en-US" sz="1800" b="1" dirty="0">
                <a:effectLst/>
                <a:latin typeface="Times New Roman" panose="02020603050405020304" pitchFamily="18" charset="0"/>
                <a:ea typeface="Times New Roman" panose="02020603050405020304" pitchFamily="18" charset="0"/>
              </a:rPr>
              <a:t>Extra sunshine hour</a:t>
            </a:r>
            <a:r>
              <a:rPr lang="en-US" sz="1800" dirty="0">
                <a:effectLst/>
                <a:latin typeface="Times New Roman" panose="02020603050405020304" pitchFamily="18" charset="0"/>
                <a:ea typeface="Times New Roman" panose="02020603050405020304" pitchFamily="18" charset="0"/>
              </a:rPr>
              <a:t>” module the practitioner can attain the desired quality of yield irrespective of any climatic condition.</a:t>
            </a:r>
            <a:r>
              <a:rPr lang="en-US"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SimSun" panose="02010600030101010101" pitchFamily="2" charset="-122"/>
              </a:rPr>
              <a:t> </a:t>
            </a:r>
            <a:endParaRPr lang="en-IN" sz="1800" dirty="0">
              <a:effectLst/>
              <a:latin typeface="Times New Roman" panose="02020603050405020304" pitchFamily="18" charset="0"/>
              <a:ea typeface="SimSun" panose="02010600030101010101" pitchFamily="2" charset="-122"/>
            </a:endParaRPr>
          </a:p>
          <a:p>
            <a:pPr algn="just" eaLnBrk="0" hangingPunct="0"/>
            <a:endParaRPr lang="en-US" altLang="en-US" sz="2000" dirty="0">
              <a:latin typeface="Algerian" panose="04020705040A02060702" pitchFamily="82"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5"/>
          <p:cNvSpPr/>
          <p:nvPr/>
        </p:nvSpPr>
        <p:spPr>
          <a:xfrm>
            <a:off x="1905020" y="914466"/>
            <a:ext cx="5333960" cy="685800"/>
          </a:xfrm>
          <a:prstGeom prst="rect">
            <a:avLst/>
          </a:prstGeom>
          <a:noFill/>
          <a:ln w="9525">
            <a:noFill/>
          </a:ln>
        </p:spPr>
        <p:txBody>
          <a:bodyPr anchor="ctr" anchorCtr="0"/>
          <a:lstStyle/>
          <a:p>
            <a:pPr algn="ctr" eaLnBrk="0" hangingPunct="0"/>
            <a:r>
              <a:rPr lang="en-US" altLang="en-US" sz="3200" dirty="0">
                <a:solidFill>
                  <a:schemeClr val="accent1"/>
                </a:solidFill>
                <a:latin typeface="Times New Roman" panose="02020603050405020304" pitchFamily="18" charset="0"/>
                <a:cs typeface="Times New Roman" panose="02020603050405020304" pitchFamily="18" charset="0"/>
              </a:rPr>
              <a:t>PROBLEM DEFINITION</a:t>
            </a:r>
          </a:p>
        </p:txBody>
      </p:sp>
      <p:sp>
        <p:nvSpPr>
          <p:cNvPr id="15363" name="TextBox 3"/>
          <p:cNvSpPr txBox="1"/>
          <p:nvPr/>
        </p:nvSpPr>
        <p:spPr>
          <a:xfrm>
            <a:off x="838298" y="2275274"/>
            <a:ext cx="7734190" cy="2585323"/>
          </a:xfrm>
          <a:prstGeom prst="rect">
            <a:avLst/>
          </a:prstGeom>
          <a:noFill/>
          <a:ln w="9525">
            <a:noFill/>
          </a:ln>
        </p:spPr>
        <p:txBody>
          <a:bodyPr wrap="square" anchor="t" anchorCtr="0">
            <a:spAutoFit/>
          </a:bodyPr>
          <a:lstStyle/>
          <a:p>
            <a:pPr marL="342900" indent="-342900" algn="just" eaLnBrk="0" hangingPunct="0">
              <a:buFont typeface="+mj-lt"/>
              <a:buAutoNum type="arabicPeriod"/>
            </a:pPr>
            <a:r>
              <a:rPr lang="en-US" sz="1800" dirty="0">
                <a:effectLst/>
                <a:latin typeface="Times New Roman" panose="02020603050405020304" pitchFamily="18" charset="0"/>
                <a:ea typeface="SimSun" panose="02010600030101010101" pitchFamily="2" charset="-122"/>
              </a:rPr>
              <a:t>Until quite recently, India enjoyed abundant water resources. But population growth and overexploitation have led to a situation where the water demand is exceeding the supply. </a:t>
            </a:r>
          </a:p>
          <a:p>
            <a:pPr marL="342900" indent="-342900" algn="just" eaLnBrk="0" hangingPunct="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lgn="just" eaLnBrk="0" hangingPunct="0">
              <a:buFont typeface="+mj-lt"/>
              <a:buAutoNum type="arabicPeriod"/>
            </a:pPr>
            <a:r>
              <a:rPr lang="en-US" sz="1800" dirty="0">
                <a:effectLst/>
                <a:latin typeface="Times New Roman" panose="02020603050405020304" pitchFamily="18" charset="0"/>
                <a:ea typeface="SimSun" panose="02010600030101010101" pitchFamily="2" charset="-122"/>
              </a:rPr>
              <a:t>During manual irrigation, the water necessity of plants/crops is not monitored. Even when the soil is moist sufficient, water is yet provided. </a:t>
            </a:r>
          </a:p>
          <a:p>
            <a:pPr marL="342900" indent="-342900" algn="just" eaLnBrk="0" hangingPunct="0">
              <a:buFont typeface="+mj-lt"/>
              <a:buAutoNum type="arabicPeriod"/>
            </a:pPr>
            <a:endParaRPr lang="en-US" sz="1800" dirty="0">
              <a:effectLst/>
              <a:latin typeface="Times New Roman" panose="02020603050405020304" pitchFamily="18" charset="0"/>
              <a:ea typeface="SimSun" panose="02010600030101010101" pitchFamily="2" charset="-122"/>
            </a:endParaRPr>
          </a:p>
          <a:p>
            <a:pPr marL="342900" indent="-342900" algn="just" eaLnBrk="0" hangingPunct="0">
              <a:buFont typeface="+mj-lt"/>
              <a:buAutoNum type="arabicPeriod"/>
            </a:pPr>
            <a:r>
              <a:rPr lang="en-US" sz="1800" dirty="0">
                <a:effectLst/>
                <a:latin typeface="Times New Roman" panose="02020603050405020304" pitchFamily="18" charset="0"/>
                <a:ea typeface="SimSun" panose="02010600030101010101" pitchFamily="2" charset="-122"/>
              </a:rPr>
              <a:t>This water is not absorbed by the plant and thus is lost. Hence, a system is to monitor the plant's water requirements is needed.</a:t>
            </a:r>
            <a:endParaRPr lang="en-IN"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5"/>
          <p:cNvSpPr/>
          <p:nvPr/>
        </p:nvSpPr>
        <p:spPr>
          <a:xfrm>
            <a:off x="0" y="720632"/>
            <a:ext cx="9144000" cy="1143000"/>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INTRODUCTION</a:t>
            </a:r>
          </a:p>
        </p:txBody>
      </p:sp>
      <p:sp>
        <p:nvSpPr>
          <p:cNvPr id="16386" name="TextBox 1"/>
          <p:cNvSpPr txBox="1"/>
          <p:nvPr/>
        </p:nvSpPr>
        <p:spPr>
          <a:xfrm>
            <a:off x="762000" y="1828842"/>
            <a:ext cx="7620000" cy="4268091"/>
          </a:xfrm>
          <a:prstGeom prst="rect">
            <a:avLst/>
          </a:prstGeom>
          <a:noFill/>
          <a:ln w="9525">
            <a:noFill/>
          </a:ln>
        </p:spPr>
        <p:txBody>
          <a:bodyPr anchor="t" anchorCtr="0">
            <a:spAutoFit/>
          </a:bodyPr>
          <a:lstStyle/>
          <a:p>
            <a:pPr algn="just">
              <a:lnSpc>
                <a:spcPct val="107000"/>
              </a:lnSpc>
              <a:spcAft>
                <a:spcPts val="75"/>
              </a:spcAft>
            </a:pPr>
            <a:r>
              <a:rPr lang="en-US" altLang="en-US" sz="1600" b="1" u="sng" dirty="0">
                <a:latin typeface="Arial" panose="020B0604020202020204" pitchFamily="34" charset="0"/>
              </a:rPr>
              <a:t>Key Definition</a:t>
            </a:r>
            <a:r>
              <a:rPr lang="en-US" altLang="en-US" sz="1600" dirty="0">
                <a:latin typeface="Arial" panose="020B0604020202020204" pitchFamily="34" charset="0"/>
              </a:rPr>
              <a:t>: </a:t>
            </a:r>
            <a:r>
              <a:rPr lang="en-US" sz="1800" dirty="0">
                <a:effectLst/>
                <a:latin typeface="Times New Roman" panose="02020603050405020304" pitchFamily="18" charset="0"/>
                <a:ea typeface="SimSun" panose="02010600030101010101" pitchFamily="2" charset="-122"/>
              </a:rPr>
              <a:t>Soil moisture sensor, extra sunshine hours, desire yielding, grow lights. </a:t>
            </a:r>
            <a:endParaRPr lang="en-IN" sz="1800" dirty="0">
              <a:effectLst/>
              <a:latin typeface="Times New Roman" panose="02020603050405020304" pitchFamily="18" charset="0"/>
              <a:ea typeface="SimSun" panose="02010600030101010101" pitchFamily="2" charset="-122"/>
            </a:endParaRPr>
          </a:p>
          <a:p>
            <a:pPr eaLnBrk="0" hangingPunct="0"/>
            <a:r>
              <a:rPr lang="en-US" sz="1800" b="1" u="sng" dirty="0">
                <a:effectLst/>
                <a:latin typeface="Times New Roman" panose="02020603050405020304" pitchFamily="18" charset="0"/>
                <a:ea typeface="SimSun" panose="02010600030101010101" pitchFamily="2" charset="-122"/>
              </a:rPr>
              <a:t>INTRODUCTION:</a:t>
            </a:r>
            <a:r>
              <a:rPr lang="en-US" sz="1800" b="1" i="1" u="sng" dirty="0">
                <a:effectLst/>
                <a:latin typeface="Times New Roman" panose="02020603050405020304" pitchFamily="18" charset="0"/>
                <a:ea typeface="Times New Roman" panose="02020603050405020304" pitchFamily="18" charset="0"/>
              </a:rPr>
              <a:t> </a:t>
            </a:r>
            <a:endParaRPr lang="en-US" altLang="en-US" sz="1600" u="sng" dirty="0">
              <a:solidFill>
                <a:srgbClr val="000000"/>
              </a:solidFill>
              <a:latin typeface="Arial" panose="020B0604020202020204" pitchFamily="34" charset="0"/>
            </a:endParaRPr>
          </a:p>
          <a:p>
            <a:pPr marL="285750" indent="-285750" algn="just" eaLnBrk="0" hangingPunct="0">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As we know the greatest problems faced by the world is water shortage and agriculture being demanding occupation consumes plenty of water.</a:t>
            </a:r>
          </a:p>
          <a:p>
            <a:pPr marL="285750" indent="-285750" algn="just" eaLnBrk="0" hangingPunct="0">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In the traditional irrigation method, the requirements of water for crops are not </a:t>
            </a:r>
          </a:p>
          <a:p>
            <a:pPr marL="285750" indent="-285750" algn="just" eaLnBrk="0" hangingPunct="0">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monitored by the framer. Even when the soil contains enough moisture, water is still provided/supplied.</a:t>
            </a:r>
          </a:p>
          <a:p>
            <a:pPr marL="285750" indent="-285750" algn="just" eaLnBrk="0" hangingPunct="0">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This water is not absorbed by the plants and thus it is wasted.</a:t>
            </a:r>
          </a:p>
          <a:p>
            <a:pPr marL="285750" indent="-285750" algn="just" eaLnBrk="0" hangingPunct="0">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Therefore, we have developed a </a:t>
            </a:r>
            <a:r>
              <a:rPr lang="en-US" sz="1800" b="1" dirty="0">
                <a:effectLst/>
                <a:latin typeface="Times New Roman" panose="02020603050405020304" pitchFamily="18" charset="0"/>
                <a:ea typeface="SimSun" panose="02010600030101010101" pitchFamily="2" charset="-122"/>
              </a:rPr>
              <a:t>smart irrigation system using a soil moisture sensor</a:t>
            </a:r>
            <a:r>
              <a:rPr lang="en-US" sz="1800" dirty="0">
                <a:effectLst/>
                <a:latin typeface="Times New Roman" panose="02020603050405020304" pitchFamily="18" charset="0"/>
                <a:ea typeface="SimSun" panose="02010600030101010101" pitchFamily="2" charset="-122"/>
              </a:rPr>
              <a:t> that measures moisture at the root zone and optimizes the use of water.</a:t>
            </a:r>
          </a:p>
          <a:p>
            <a:pPr marL="285750" indent="-285750" algn="just" eaLnBrk="0" hangingPunct="0">
              <a:buFont typeface="Wingdings" panose="05000000000000000000" pitchFamily="2" charset="2"/>
              <a:buChar char="Ø"/>
            </a:pPr>
            <a:r>
              <a:rPr lang="en-US" sz="1800" dirty="0">
                <a:effectLst/>
                <a:latin typeface="Times New Roman" panose="02020603050405020304" pitchFamily="18" charset="0"/>
                <a:ea typeface="SimSun" panose="02010600030101010101" pitchFamily="2" charset="-122"/>
              </a:rPr>
              <a:t>To enhance landscape health and gain optimistic yield we used the "</a:t>
            </a:r>
            <a:r>
              <a:rPr lang="en-US" sz="1800" b="1" dirty="0">
                <a:effectLst/>
                <a:latin typeface="Times New Roman" panose="02020603050405020304" pitchFamily="18" charset="0"/>
                <a:ea typeface="SimSun" panose="02010600030101010101" pitchFamily="2" charset="-122"/>
              </a:rPr>
              <a:t>Extra sunshine Hour</a:t>
            </a:r>
            <a:r>
              <a:rPr lang="en-US" sz="1800" dirty="0">
                <a:effectLst/>
                <a:latin typeface="Times New Roman" panose="02020603050405020304" pitchFamily="18" charset="0"/>
                <a:ea typeface="SimSun" panose="02010600030101010101" pitchFamily="2" charset="-122"/>
              </a:rPr>
              <a:t>" method.</a:t>
            </a:r>
            <a:endParaRPr lang="en-IN"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30A2B72-88A0-41AC-BBC4-4CFBB7A30CA0}"/>
              </a:ext>
            </a:extLst>
          </p:cNvPr>
          <p:cNvSpPr>
            <a:spLocks noGrp="1"/>
          </p:cNvSpPr>
          <p:nvPr>
            <p:ph idx="1"/>
          </p:nvPr>
        </p:nvSpPr>
        <p:spPr>
          <a:xfrm>
            <a:off x="304912" y="1734362"/>
            <a:ext cx="8534176" cy="1523959"/>
          </a:xfrm>
        </p:spPr>
        <p:txBody>
          <a:bodyPr/>
          <a:lstStyle/>
          <a:p>
            <a:pPr marL="0" indent="0" algn="just">
              <a:buNone/>
            </a:pPr>
            <a:r>
              <a:rPr lang="en-US" sz="1800" b="1" u="sng" dirty="0">
                <a:effectLst/>
                <a:latin typeface="Times New Roman" panose="02020603050405020304" pitchFamily="18" charset="0"/>
                <a:ea typeface="SimSun" panose="02010600030101010101" pitchFamily="2" charset="-122"/>
              </a:rPr>
              <a:t>LITERATURE SURVEY:</a:t>
            </a:r>
            <a:endParaRPr lang="en-US" sz="1800" u="sng"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A lot of work has been done and is currently going on this topic. Various researchers had derived different ideas on this topic.  A low-cost smart irrigation system is proposed by seeking today's demand. Here are some literature reviews on the past research related to the topic.</a:t>
            </a: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38F68AE-7F87-4FD2-99BA-907077A624D2}"/>
              </a:ext>
            </a:extLst>
          </p:cNvPr>
          <p:cNvPicPr>
            <a:picLocks noChangeAspect="1"/>
          </p:cNvPicPr>
          <p:nvPr/>
        </p:nvPicPr>
        <p:blipFill>
          <a:blip r:embed="rId2"/>
          <a:stretch>
            <a:fillRect/>
          </a:stretch>
        </p:blipFill>
        <p:spPr>
          <a:xfrm>
            <a:off x="0" y="3258322"/>
            <a:ext cx="9144000" cy="3599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E8BF06F-3C51-4B17-A88C-3B9297FC8040}"/>
              </a:ext>
            </a:extLst>
          </p:cNvPr>
          <p:cNvSpPr txBox="1"/>
          <p:nvPr/>
        </p:nvSpPr>
        <p:spPr>
          <a:xfrm>
            <a:off x="2239702" y="838268"/>
            <a:ext cx="4664596" cy="707886"/>
          </a:xfrm>
          <a:prstGeom prst="rect">
            <a:avLst/>
          </a:prstGeom>
          <a:noFill/>
        </p:spPr>
        <p:txBody>
          <a:bodyPr wrap="square">
            <a:spAutoFit/>
          </a:bodyPr>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5110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5"/>
          <p:cNvSpPr/>
          <p:nvPr/>
        </p:nvSpPr>
        <p:spPr>
          <a:xfrm>
            <a:off x="17350" y="632788"/>
            <a:ext cx="9144000" cy="968375"/>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THEORY</a:t>
            </a:r>
          </a:p>
        </p:txBody>
      </p:sp>
      <p:sp>
        <p:nvSpPr>
          <p:cNvPr id="19458" name="Content Placeholder 4"/>
          <p:cNvSpPr/>
          <p:nvPr/>
        </p:nvSpPr>
        <p:spPr>
          <a:xfrm>
            <a:off x="152516" y="1828842"/>
            <a:ext cx="8838968" cy="4414761"/>
          </a:xfrm>
          <a:prstGeom prst="rect">
            <a:avLst/>
          </a:prstGeom>
          <a:noFill/>
          <a:ln w="9525">
            <a:noFill/>
          </a:ln>
        </p:spPr>
        <p:txBody>
          <a:bodyPr anchor="t" anchorCtr="0"/>
          <a:lstStyle/>
          <a:p>
            <a:pPr algn="just" eaLnBrk="0" fontAlgn="base" hangingPunct="0">
              <a:spcBef>
                <a:spcPct val="20000"/>
              </a:spcBef>
              <a:buFont typeface="Arial" panose="020B0604020202020204" pitchFamily="34" charset="0"/>
            </a:pPr>
            <a:r>
              <a:rPr lang="en-US" b="1" u="sng" dirty="0">
                <a:effectLst/>
                <a:latin typeface="Times New Roman" panose="02020603050405020304" pitchFamily="18" charset="0"/>
                <a:ea typeface="SimSun" panose="02010600030101010101" pitchFamily="2" charset="-122"/>
              </a:rPr>
              <a:t>PROPOSED METHODOLOGY</a:t>
            </a:r>
            <a:r>
              <a:rPr lang="en-US" sz="1700" b="1" u="sng" dirty="0">
                <a:effectLst/>
                <a:latin typeface="Times New Roman" panose="02020603050405020304" pitchFamily="18" charset="0"/>
                <a:ea typeface="SimSun" panose="02010600030101010101" pitchFamily="2" charset="-122"/>
              </a:rPr>
              <a:t>:</a:t>
            </a:r>
          </a:p>
          <a:p>
            <a:pPr algn="just" eaLnBrk="0" fontAlgn="base" hangingPunct="0">
              <a:spcBef>
                <a:spcPct val="20000"/>
              </a:spcBef>
              <a:buFont typeface="Arial" panose="020B0604020202020204" pitchFamily="34" charset="0"/>
            </a:pPr>
            <a:r>
              <a:rPr lang="en-US" sz="1800" dirty="0">
                <a:effectLst/>
                <a:latin typeface="Times New Roman" panose="02020603050405020304" pitchFamily="18" charset="0"/>
                <a:ea typeface="SimSun" panose="02010600030101010101" pitchFamily="2" charset="-122"/>
              </a:rPr>
              <a:t>Our proposed methodology is that we are going to prepare a smart irrigation system Arduino based soil moisture sensor. </a:t>
            </a:r>
            <a:endParaRPr lang="en-IN" sz="1800" dirty="0">
              <a:effectLst/>
              <a:latin typeface="Times New Roman" panose="02020603050405020304" pitchFamily="18" charset="0"/>
              <a:ea typeface="SimSun" panose="02010600030101010101" pitchFamily="2" charset="-122"/>
            </a:endParaRPr>
          </a:p>
          <a:p>
            <a:pPr marR="33020" algn="just">
              <a:spcAft>
                <a:spcPts val="650"/>
              </a:spcAft>
            </a:pPr>
            <a:r>
              <a:rPr lang="en-US" sz="1800" dirty="0">
                <a:effectLst/>
                <a:latin typeface="Times New Roman" panose="02020603050405020304" pitchFamily="18" charset="0"/>
                <a:ea typeface="SimSun" panose="02010600030101010101" pitchFamily="2" charset="-122"/>
              </a:rPr>
              <a:t>The following components are to be purchased by the Wholesalers: Arduino uno (with USB), four relay board, soil sensor (probe), jumper wires (m/f) and jumper wires (f/f).</a:t>
            </a:r>
            <a:endParaRPr lang="en-US" altLang="en-US" sz="1600" strike="noStrike" noProof="1">
              <a:latin typeface="Calibri" panose="020F0502020204030204" pitchFamily="34" charset="0"/>
            </a:endParaRPr>
          </a:p>
          <a:p>
            <a:pPr algn="just">
              <a:lnSpc>
                <a:spcPct val="103000"/>
              </a:lnSpc>
              <a:spcAft>
                <a:spcPts val="350"/>
              </a:spcAft>
            </a:pPr>
            <a:r>
              <a:rPr lang="en-US" sz="1800" b="1" u="sng" dirty="0">
                <a:effectLst/>
                <a:latin typeface="Times New Roman" panose="02020603050405020304" pitchFamily="18" charset="0"/>
                <a:ea typeface="SimSun" panose="02010600030101010101" pitchFamily="2" charset="-122"/>
              </a:rPr>
              <a:t>The working of our proposed smart irrigation model: </a:t>
            </a:r>
            <a:endParaRPr lang="en-IN" sz="1800" u="sng" dirty="0">
              <a:effectLst/>
              <a:latin typeface="Times New Roman" panose="02020603050405020304" pitchFamily="18" charset="0"/>
              <a:ea typeface="SimSun" panose="02010600030101010101" pitchFamily="2" charset="-122"/>
            </a:endParaRPr>
          </a:p>
          <a:p>
            <a:pPr algn="just">
              <a:lnSpc>
                <a:spcPct val="103000"/>
              </a:lnSpc>
              <a:spcAft>
                <a:spcPts val="350"/>
              </a:spcAft>
            </a:pPr>
            <a:r>
              <a:rPr lang="en-US" sz="1800" dirty="0">
                <a:effectLst/>
                <a:latin typeface="Times New Roman" panose="02020603050405020304" pitchFamily="18" charset="0"/>
                <a:ea typeface="SimSun" panose="02010600030101010101" pitchFamily="2" charset="-122"/>
              </a:rPr>
              <a:t>The field study generally includes the process of implementation of our model into the agriculture field. Which will work in the following ways. </a:t>
            </a:r>
            <a:endParaRPr lang="en-IN" sz="1800" dirty="0">
              <a:effectLst/>
              <a:latin typeface="Times New Roman" panose="02020603050405020304" pitchFamily="18" charset="0"/>
              <a:ea typeface="SimSun" panose="02010600030101010101" pitchFamily="2" charset="-122"/>
            </a:endParaRPr>
          </a:p>
          <a:p>
            <a:pPr marL="342900" lvl="0" indent="-342900" algn="just">
              <a:lnSpc>
                <a:spcPct val="103000"/>
              </a:lnSpc>
              <a:spcAft>
                <a:spcPts val="350"/>
              </a:spcAft>
              <a:buFont typeface="+mj-lt"/>
              <a:buAutoNum type="arabicParenR"/>
            </a:pPr>
            <a:r>
              <a:rPr lang="en-US" sz="1800" dirty="0">
                <a:effectLst/>
                <a:latin typeface="Times New Roman" panose="02020603050405020304" pitchFamily="18" charset="0"/>
                <a:ea typeface="SimSun" panose="02010600030101010101" pitchFamily="2" charset="-122"/>
              </a:rPr>
              <a:t>Our system which is generally dealing with soil moisture &amp; temperature sensor will provide certain data. </a:t>
            </a:r>
            <a:endParaRPr lang="en-IN" sz="1800" dirty="0">
              <a:effectLst/>
              <a:latin typeface="Times New Roman" panose="02020603050405020304" pitchFamily="18" charset="0"/>
              <a:ea typeface="SimSun" panose="02010600030101010101" pitchFamily="2" charset="-122"/>
            </a:endParaRPr>
          </a:p>
          <a:p>
            <a:pPr marL="342900" lvl="0" indent="-342900" algn="just">
              <a:lnSpc>
                <a:spcPct val="103000"/>
              </a:lnSpc>
              <a:spcAft>
                <a:spcPts val="350"/>
              </a:spcAft>
              <a:buFont typeface="+mj-lt"/>
              <a:buAutoNum type="arabicParenR"/>
            </a:pPr>
            <a:r>
              <a:rPr lang="en-US" sz="1800" dirty="0">
                <a:effectLst/>
                <a:latin typeface="Times New Roman" panose="02020603050405020304" pitchFamily="18" charset="0"/>
                <a:ea typeface="SimSun" panose="02010600030101010101" pitchFamily="2" charset="-122"/>
              </a:rPr>
              <a:t>On analyzing that our system used to turn the values ON or OFF automatically as per the water requirement of plants. </a:t>
            </a:r>
            <a:endParaRPr lang="en-IN" sz="1800" dirty="0">
              <a:effectLst/>
              <a:latin typeface="Times New Roman" panose="02020603050405020304" pitchFamily="18" charset="0"/>
              <a:ea typeface="SimSun" panose="02010600030101010101" pitchFamily="2" charset="-122"/>
            </a:endParaRPr>
          </a:p>
          <a:p>
            <a:pPr marL="342900" lvl="0" indent="-342900" algn="just">
              <a:lnSpc>
                <a:spcPct val="103000"/>
              </a:lnSpc>
              <a:spcAft>
                <a:spcPts val="350"/>
              </a:spcAft>
              <a:buFont typeface="+mj-lt"/>
              <a:buAutoNum type="arabicParenR"/>
            </a:pPr>
            <a:r>
              <a:rPr lang="en-US" sz="1800" dirty="0">
                <a:effectLst/>
                <a:latin typeface="Times New Roman" panose="02020603050405020304" pitchFamily="18" charset="0"/>
                <a:ea typeface="SimSun" panose="02010600030101010101" pitchFamily="2" charset="-122"/>
              </a:rPr>
              <a:t>The system is used for sensing monitoring, controlling and for communication purpose. </a:t>
            </a:r>
            <a:endParaRPr lang="en-IN" sz="1800" dirty="0">
              <a:effectLst/>
              <a:latin typeface="Times New Roman" panose="02020603050405020304" pitchFamily="18" charset="0"/>
              <a:ea typeface="SimSun" panose="02010600030101010101" pitchFamily="2" charset="-122"/>
            </a:endParaRPr>
          </a:p>
          <a:p>
            <a:pPr marL="342900" lvl="0" indent="-342900" algn="just">
              <a:lnSpc>
                <a:spcPct val="103000"/>
              </a:lnSpc>
              <a:spcAft>
                <a:spcPts val="350"/>
              </a:spcAft>
              <a:buFont typeface="+mj-lt"/>
              <a:buAutoNum type="arabicParenR"/>
            </a:pPr>
            <a:r>
              <a:rPr lang="en-US" sz="1800" dirty="0">
                <a:effectLst/>
                <a:latin typeface="Times New Roman" panose="02020603050405020304" pitchFamily="18" charset="0"/>
                <a:ea typeface="SimSun" panose="02010600030101010101" pitchFamily="2" charset="-122"/>
              </a:rPr>
              <a:t>Depending upon the sensor output the processor will take the necessary action.</a:t>
            </a:r>
            <a:endParaRPr lang="en-IN" sz="1800" dirty="0">
              <a:effectLst/>
              <a:latin typeface="Times New Roman" panose="02020603050405020304" pitchFamily="18" charset="0"/>
              <a:ea typeface="SimSun" panose="02010600030101010101" pitchFamily="2" charset="-122"/>
            </a:endParaRPr>
          </a:p>
          <a:p>
            <a:pPr eaLnBrk="0" fontAlgn="base" hangingPunct="0">
              <a:spcBef>
                <a:spcPct val="20000"/>
              </a:spcBef>
              <a:buFont typeface="Arial" panose="020B0604020202020204" pitchFamily="34" charset="0"/>
            </a:pPr>
            <a:endParaRPr lang="en-US" altLang="en-US" sz="3200" strike="noStrike" noProof="1">
              <a:latin typeface="Calibri" panose="020F0502020204030204" pitchFamily="34" charset="0"/>
            </a:endParaRPr>
          </a:p>
          <a:p>
            <a:pPr marL="342900" indent="-342900" eaLnBrk="0" fontAlgn="base" hangingPunct="0">
              <a:spcBef>
                <a:spcPct val="20000"/>
              </a:spcBef>
              <a:buFont typeface="Arial" panose="020B0604020202020204" pitchFamily="34" charset="0"/>
              <a:buChar char="•"/>
            </a:pPr>
            <a:endParaRPr lang="en-US" altLang="en-US" sz="3200" strike="noStrike" noProof="1">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6E015-9489-4471-802C-C7DD7D47A2A8}"/>
              </a:ext>
            </a:extLst>
          </p:cNvPr>
          <p:cNvSpPr>
            <a:spLocks noGrp="1"/>
          </p:cNvSpPr>
          <p:nvPr>
            <p:ph idx="1"/>
          </p:nvPr>
        </p:nvSpPr>
        <p:spPr>
          <a:xfrm>
            <a:off x="228714" y="1846263"/>
            <a:ext cx="8686571" cy="4022725"/>
          </a:xfrm>
        </p:spPr>
        <p:txBody>
          <a:bodyPr/>
          <a:lstStyle/>
          <a:p>
            <a:pPr marL="0" indent="0" algn="just">
              <a:buNone/>
            </a:pPr>
            <a:r>
              <a:rPr lang="en-US" sz="1900" b="1" u="sng" dirty="0">
                <a:latin typeface="Times New Roman" panose="02020603050405020304" pitchFamily="18" charset="0"/>
                <a:cs typeface="Times New Roman" panose="02020603050405020304" pitchFamily="18" charset="0"/>
              </a:rPr>
              <a:t>Extra sunshine Hour:</a:t>
            </a:r>
          </a:p>
          <a:p>
            <a:pPr marL="457200" indent="-457200" algn="just">
              <a:buFont typeface="+mj-lt"/>
              <a:buAutoNum type="arabicPeriod"/>
            </a:pPr>
            <a:r>
              <a:rPr lang="en-US" sz="1900" dirty="0">
                <a:latin typeface="Times New Roman" panose="02020603050405020304" pitchFamily="18" charset="0"/>
                <a:cs typeface="Times New Roman" panose="02020603050405020304" pitchFamily="18" charset="0"/>
              </a:rPr>
              <a:t>By observing the current need in the agricultural sector for vegetating the desired yield we have developed a component named "Extra Sunshine Hour". </a:t>
            </a:r>
          </a:p>
          <a:p>
            <a:pPr marL="457200" indent="-457200" algn="just">
              <a:buFont typeface="+mj-lt"/>
              <a:buAutoNum type="arabicPeriod"/>
            </a:pPr>
            <a:r>
              <a:rPr lang="en-US" sz="1900" dirty="0">
                <a:latin typeface="Times New Roman" panose="02020603050405020304" pitchFamily="18" charset="0"/>
                <a:cs typeface="Times New Roman" panose="02020603050405020304" pitchFamily="18" charset="0"/>
              </a:rPr>
              <a:t>The </a:t>
            </a:r>
            <a:r>
              <a:rPr lang="en-US" sz="1900" b="1" dirty="0">
                <a:latin typeface="Times New Roman" panose="02020603050405020304" pitchFamily="18" charset="0"/>
                <a:cs typeface="Times New Roman" panose="02020603050405020304" pitchFamily="18" charset="0"/>
              </a:rPr>
              <a:t>"Extra sunshine Hour" </a:t>
            </a:r>
            <a:r>
              <a:rPr lang="en-US" sz="1900" dirty="0">
                <a:latin typeface="Times New Roman" panose="02020603050405020304" pitchFamily="18" charset="0"/>
                <a:cs typeface="Times New Roman" panose="02020603050405020304" pitchFamily="18" charset="0"/>
              </a:rPr>
              <a:t>module uses a certain hue of light for the nourishment of crops as per the practitioner's necessity. This Extra Sunshine Hour " module helps to achieve the desired quality of yield. </a:t>
            </a:r>
          </a:p>
          <a:p>
            <a:pPr marL="457200" indent="-457200" algn="just">
              <a:buFont typeface="+mj-lt"/>
              <a:buAutoNum type="arabicPeriod"/>
            </a:pPr>
            <a:r>
              <a:rPr lang="en-US" sz="1900" dirty="0">
                <a:latin typeface="Times New Roman" panose="02020603050405020304" pitchFamily="18" charset="0"/>
                <a:cs typeface="Times New Roman" panose="02020603050405020304" pitchFamily="18" charset="0"/>
              </a:rPr>
              <a:t>We have used two different spectrums of light i.e., Red and blue which is the crucial spectrum used by the plants for photosynthesis to transform water, sunlight, and carbon dioxide into oxygen, and simple sugars that the crop uses as fuel.</a:t>
            </a:r>
          </a:p>
          <a:p>
            <a:pPr marL="457200" indent="-457200" algn="just">
              <a:buFont typeface="+mj-lt"/>
              <a:buAutoNum type="arabicPeriod"/>
            </a:pPr>
            <a:r>
              <a:rPr lang="en-US" sz="1900" dirty="0">
                <a:latin typeface="Times New Roman" panose="02020603050405020304" pitchFamily="18" charset="0"/>
                <a:cs typeface="Times New Roman" panose="02020603050405020304" pitchFamily="18" charset="0"/>
              </a:rPr>
              <a:t>We can control these lights with the help of an application that operates the Arduino.</a:t>
            </a:r>
            <a:endParaRPr lang="en-IN" sz="1900" dirty="0">
              <a:latin typeface="Times New Roman" panose="02020603050405020304" pitchFamily="18" charset="0"/>
              <a:cs typeface="Times New Roman" panose="02020603050405020304" pitchFamily="18" charset="0"/>
            </a:endParaRPr>
          </a:p>
        </p:txBody>
      </p:sp>
      <p:sp>
        <p:nvSpPr>
          <p:cNvPr id="4" name="Title 5">
            <a:extLst>
              <a:ext uri="{FF2B5EF4-FFF2-40B4-BE49-F238E27FC236}">
                <a16:creationId xmlns:a16="http://schemas.microsoft.com/office/drawing/2014/main" id="{FCF1A10A-7968-466A-8FAA-98846BF9D7F3}"/>
              </a:ext>
            </a:extLst>
          </p:cNvPr>
          <p:cNvSpPr/>
          <p:nvPr/>
        </p:nvSpPr>
        <p:spPr>
          <a:xfrm>
            <a:off x="0" y="825178"/>
            <a:ext cx="9144000" cy="968375"/>
          </a:xfrm>
          <a:prstGeom prst="rect">
            <a:avLst/>
          </a:prstGeom>
          <a:noFill/>
          <a:ln w="9525">
            <a:noFill/>
          </a:ln>
        </p:spPr>
        <p:txBody>
          <a:bodyPr anchor="ctr" anchorCtr="0"/>
          <a:lstStyle/>
          <a:p>
            <a:pPr algn="ctr" eaLnBrk="0" hangingPunct="0"/>
            <a:r>
              <a:rPr lang="en-US" altLang="en-US" sz="4000" dirty="0">
                <a:solidFill>
                  <a:schemeClr val="accent1"/>
                </a:solidFill>
                <a:latin typeface="Times New Roman" panose="02020603050405020304" pitchFamily="18" charset="0"/>
                <a:cs typeface="Times New Roman" panose="02020603050405020304" pitchFamily="18" charset="0"/>
              </a:rPr>
              <a:t>THEORY</a:t>
            </a:r>
          </a:p>
        </p:txBody>
      </p:sp>
    </p:spTree>
    <p:extLst>
      <p:ext uri="{BB962C8B-B14F-4D97-AF65-F5344CB8AC3E}">
        <p14:creationId xmlns:p14="http://schemas.microsoft.com/office/powerpoint/2010/main" val="34451210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118</TotalTime>
  <Words>1256</Words>
  <Application>Microsoft Office PowerPoint</Application>
  <PresentationFormat>On-screen Show (4:3)</PresentationFormat>
  <Paragraphs>84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Calibri Light</vt:lpstr>
      <vt:lpstr>Eras Demi ITC</vt:lpstr>
      <vt:lpstr>Times New Roman</vt:lpstr>
      <vt:lpstr>Wingdings</vt:lpstr>
      <vt:lpstr>Retrospect</vt:lpstr>
      <vt:lpstr>International Conference  &amp;  Workshop on  Emerging Trends in Technology 2010</vt:lpstr>
      <vt:lpstr>PAPER ID: 45   IMPLEMENTATION OF SMART IRRIGATION SYSTEM USING SOIL MOISTURE SENSOR.   Ms. Ugandhara Gaikwad Shubhamkumar Pathak Sarvesh Pandey Rohan Mishra Roshan Prajapati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vt:lpstr>
      <vt:lpstr>REFERENCES</vt:lpstr>
      <vt:lpstr>PowerPoint Presentation</vt:lpstr>
      <vt:lpstr>PowerPoint Presentation</vt:lpstr>
    </vt:vector>
  </TitlesOfParts>
  <Company>SuccessIT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Vinayak Ashok Bharadi</dc:creator>
  <cp:lastModifiedBy>sarveshpandey556@gmail.com</cp:lastModifiedBy>
  <cp:revision>72</cp:revision>
  <dcterms:created xsi:type="dcterms:W3CDTF">2010-02-04T15:47:00Z</dcterms:created>
  <dcterms:modified xsi:type="dcterms:W3CDTF">2022-02-25T11:20:07Z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CD969B367C90413ABB3102202031AF7F</vt:lpwstr>
  </property>
  <property fmtid="{D5CDD505-2E9C-101B-9397-08002B2CF9AE}" pid="3" name="KSOProductBuildVer">
    <vt:lpwstr>1033-11.2.0.10463</vt:lpwstr>
  </property>
</Properties>
</file>