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7" r:id="rId10"/>
    <p:sldId id="268" r:id="rId11"/>
    <p:sldId id="270" r:id="rId12"/>
    <p:sldId id="273" r:id="rId13"/>
    <p:sldId id="274" r:id="rId14"/>
    <p:sldId id="278" r:id="rId15"/>
    <p:sldId id="277" r:id="rId1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78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B2C2-3260-4A16-8317-5FD4DBABC5AD}"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BBD8-364B-4CC4-ABDE-1B72168976B4}" type="slidenum">
              <a:rPr lang="en-US" smtClean="0"/>
              <a:t>‹#›</a:t>
            </a:fld>
            <a:endParaRPr lang="en-US"/>
          </a:p>
        </p:txBody>
      </p:sp>
    </p:spTree>
    <p:extLst>
      <p:ext uri="{BB962C8B-B14F-4D97-AF65-F5344CB8AC3E}">
        <p14:creationId xmlns:p14="http://schemas.microsoft.com/office/powerpoint/2010/main" val="40193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D88BCF-CE4B-4DA2-AA27-2352B0669941}" type="datetime1">
              <a:rPr lang="en-US" smtClean="0"/>
              <a:t>4/27/2023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0533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74C1C8-F02A-43D6-B9C4-118B24C434E6}" type="datetime1">
              <a:rPr lang="en-US" smtClean="0"/>
              <a:t>4/27/2023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1507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DB045D-E2F7-449F-BF1F-695BC8B02B6F}" type="datetime1">
              <a:rPr lang="en-US" smtClean="0"/>
              <a:t>4/27/2023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9716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ECAA2D-F9D5-4AAB-9191-40BF0C7233F9}" type="datetime1">
              <a:rPr lang="en-US" smtClean="0"/>
              <a:t>4/27/2023</a:t>
            </a:fld>
            <a:endParaRPr lang="en-US"/>
          </a:p>
        </p:txBody>
      </p:sp>
      <p:sp>
        <p:nvSpPr>
          <p:cNvPr id="5" name="Footer Placeholder 4"/>
          <p:cNvSpPr>
            <a:spLocks noGrp="1"/>
          </p:cNvSpPr>
          <p:nvPr>
            <p:ph type="ftr" sz="quarter" idx="11"/>
          </p:nvPr>
        </p:nvSpPr>
        <p:spPr/>
        <p:txBody>
          <a:bodyPr/>
          <a:lstStyle/>
          <a:p>
            <a:r>
              <a:rPr lang="en-US"/>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pic>
        <p:nvPicPr>
          <p:cNvPr id="7" name="Picture 6" descr="F:\Niranjan Work\A I S S M S\AISSMS PPT Profile Page\PPT Design 6\04.jpg04"/>
          <p:cNvPicPr>
            <a:picLocks noChangeAspect="1"/>
          </p:cNvPicPr>
          <p:nvPr userDrawn="1"/>
        </p:nvPicPr>
        <p:blipFill>
          <a:blip r:embed="rId2"/>
          <a:srcRect/>
          <a:stretch>
            <a:fillRect/>
          </a:stretch>
        </p:blipFill>
        <p:spPr>
          <a:xfrm>
            <a:off x="0" y="0"/>
            <a:ext cx="12186920" cy="6858635"/>
          </a:xfrm>
          <a:prstGeom prst="rect">
            <a:avLst/>
          </a:prstGeom>
        </p:spPr>
      </p:pic>
      <p:pic>
        <p:nvPicPr>
          <p:cNvPr id="8" name="Picture 7" descr="IOIT 2"/>
          <p:cNvPicPr/>
          <p:nvPr userDrawn="1"/>
        </p:nvPicPr>
        <p:blipFill>
          <a:blip r:embed="rId3" cstate="print">
            <a:extLst>
              <a:ext uri="{28A0092B-C50C-407E-A947-70E740481C1C}">
                <a14:useLocalDpi xmlns:a14="http://schemas.microsoft.com/office/drawing/2010/main" val="0"/>
              </a:ext>
            </a:extLst>
          </a:blip>
          <a:srcRect b="15068"/>
          <a:stretch>
            <a:fillRect/>
          </a:stretch>
        </p:blipFill>
        <p:spPr bwMode="auto">
          <a:xfrm>
            <a:off x="5125421" y="6401372"/>
            <a:ext cx="2098040" cy="387667"/>
          </a:xfrm>
          <a:prstGeom prst="rect">
            <a:avLst/>
          </a:prstGeom>
          <a:noFill/>
          <a:ln>
            <a:noFill/>
          </a:ln>
        </p:spPr>
      </p:pic>
    </p:spTree>
    <p:extLst>
      <p:ext uri="{BB962C8B-B14F-4D97-AF65-F5344CB8AC3E}">
        <p14:creationId xmlns:p14="http://schemas.microsoft.com/office/powerpoint/2010/main" val="10261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64183-3CED-4BFD-B1EE-8E1D99CE113E}" type="datetime1">
              <a:rPr lang="en-US" smtClean="0"/>
              <a:t>4/27/2023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4650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9E05FEB-5051-4574-A2FC-274E301CD6C3}" type="datetime1">
              <a:rPr lang="en-US" smtClean="0"/>
              <a:t>4/27/2023</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842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6BD0BD-0D0B-4DBD-8772-816AF5B5005D}" type="datetime1">
              <a:rPr lang="en-US" smtClean="0"/>
              <a:t>4/27/2023</a:t>
            </a:fld>
            <a:endParaRPr lang="en-US"/>
          </a:p>
        </p:txBody>
      </p:sp>
      <p:sp>
        <p:nvSpPr>
          <p:cNvPr id="8" name="Footer Placeholder 7"/>
          <p:cNvSpPr>
            <a:spLocks noGrp="1"/>
          </p:cNvSpPr>
          <p:nvPr>
            <p:ph type="ftr" sz="quarter" idx="11"/>
          </p:nvPr>
        </p:nvSpPr>
        <p:spPr/>
        <p:txBody>
          <a:bodyPr/>
          <a:lstStyle/>
          <a:p>
            <a:r>
              <a:rPr lang="en-US"/>
              <a:t>KVAH Billing</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79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1CC12C-2B9F-424F-AB2E-DBDB4C714413}" type="datetime1">
              <a:rPr lang="en-US" smtClean="0"/>
              <a:t>4/27/2023</a:t>
            </a:fld>
            <a:endParaRPr lang="en-US"/>
          </a:p>
        </p:txBody>
      </p:sp>
      <p:sp>
        <p:nvSpPr>
          <p:cNvPr id="4" name="Footer Placeholder 3"/>
          <p:cNvSpPr>
            <a:spLocks noGrp="1"/>
          </p:cNvSpPr>
          <p:nvPr>
            <p:ph type="ftr" sz="quarter" idx="11"/>
          </p:nvPr>
        </p:nvSpPr>
        <p:spPr/>
        <p:txBody>
          <a:bodyPr/>
          <a:lstStyle/>
          <a:p>
            <a:r>
              <a:rPr lang="en-US"/>
              <a:t>KVAH Billing</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075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CDD94-3DF6-4E84-A573-B1784C390F8A}" type="datetime1">
              <a:rPr lang="en-US" smtClean="0"/>
              <a:t>4/27/2023</a:t>
            </a:fld>
            <a:endParaRPr lang="en-US"/>
          </a:p>
        </p:txBody>
      </p:sp>
      <p:sp>
        <p:nvSpPr>
          <p:cNvPr id="3" name="Footer Placeholder 2"/>
          <p:cNvSpPr>
            <a:spLocks noGrp="1"/>
          </p:cNvSpPr>
          <p:nvPr>
            <p:ph type="ftr" sz="quarter" idx="11"/>
          </p:nvPr>
        </p:nvSpPr>
        <p:spPr/>
        <p:txBody>
          <a:bodyPr/>
          <a:lstStyle/>
          <a:p>
            <a:r>
              <a:rPr lang="en-US"/>
              <a:t>KVAH Billing</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8760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94D07-C0AC-4D2D-B8FA-1E2E9676975C}" type="datetime1">
              <a:rPr lang="en-US" smtClean="0"/>
              <a:t>4/27/2023</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3569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C9F2A-D7AA-4FD8-BFC1-8DFF3884E819}" type="datetime1">
              <a:rPr lang="en-US" smtClean="0"/>
              <a:t>4/27/2023</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4281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E0F2-79C9-45D7-80D6-2CB57ECC5CFD}" type="datetime1">
              <a:rPr lang="en-US" smtClean="0"/>
              <a:t>4/27/2023</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KVAH Billing</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13892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488" y="3368565"/>
            <a:ext cx="10363200" cy="588579"/>
          </a:xfrm>
        </p:spPr>
        <p:txBody>
          <a:bodyPr>
            <a:normAutofit fontScale="90000"/>
          </a:bodyPr>
          <a:lstStyle/>
          <a:p>
            <a:r>
              <a:rPr lang="en-IN" dirty="0">
                <a:solidFill>
                  <a:srgbClr val="C00000"/>
                </a:solidFill>
              </a:rPr>
              <a:t> </a:t>
            </a:r>
            <a:r>
              <a:rPr lang="en-IN" sz="3100" b="1" dirty="0">
                <a:solidFill>
                  <a:srgbClr val="C00000"/>
                </a:solidFill>
              </a:rPr>
              <a:t>SDG Number- </a:t>
            </a:r>
            <a:r>
              <a:rPr lang="en-IN" sz="3100" b="1" dirty="0"/>
              <a:t>Goal 15            </a:t>
            </a:r>
            <a:endParaRPr lang="en-IN" sz="1800" b="1" dirty="0"/>
          </a:p>
        </p:txBody>
      </p:sp>
      <p:sp>
        <p:nvSpPr>
          <p:cNvPr id="3" name="Subtitle 2"/>
          <p:cNvSpPr>
            <a:spLocks noGrp="1"/>
          </p:cNvSpPr>
          <p:nvPr>
            <p:ph type="subTitle" idx="1"/>
          </p:nvPr>
        </p:nvSpPr>
        <p:spPr>
          <a:xfrm>
            <a:off x="1828800" y="3894083"/>
            <a:ext cx="8534400" cy="2459419"/>
          </a:xfrm>
        </p:spPr>
        <p:txBody>
          <a:bodyPr>
            <a:normAutofit fontScale="92500" lnSpcReduction="20000"/>
          </a:bodyPr>
          <a:lstStyle/>
          <a:p>
            <a:pPr algn="l"/>
            <a:endParaRPr lang="en-IN" sz="2400" b="1" dirty="0">
              <a:solidFill>
                <a:schemeClr val="tx1"/>
              </a:solidFill>
              <a:latin typeface="Times New Roman" pitchFamily="18" charset="0"/>
              <a:cs typeface="Times New Roman" pitchFamily="18" charset="0"/>
            </a:endParaRPr>
          </a:p>
          <a:p>
            <a:pPr algn="l"/>
            <a:r>
              <a:rPr lang="en-IN" sz="2400" b="1" dirty="0">
                <a:solidFill>
                  <a:schemeClr val="tx1"/>
                </a:solidFill>
                <a:latin typeface="Times New Roman" pitchFamily="18" charset="0"/>
                <a:cs typeface="Times New Roman" pitchFamily="18" charset="0"/>
              </a:rPr>
              <a:t>Presented By:</a:t>
            </a:r>
          </a:p>
          <a:p>
            <a:pPr algn="l"/>
            <a:r>
              <a:rPr lang="en-IN" sz="2400" dirty="0"/>
              <a:t>1.Kajal Mahadev Patil</a:t>
            </a:r>
          </a:p>
          <a:p>
            <a:pPr algn="l"/>
            <a:r>
              <a:rPr lang="en-IN" sz="2400" dirty="0"/>
              <a:t>2. Nikita Rajendra Patil</a:t>
            </a:r>
          </a:p>
          <a:p>
            <a:pPr algn="l"/>
            <a:r>
              <a:rPr lang="en-IN" sz="2400" dirty="0"/>
              <a:t>3. Shubham </a:t>
            </a:r>
            <a:r>
              <a:rPr lang="en-IN" sz="2400" dirty="0" err="1"/>
              <a:t>Sakhare</a:t>
            </a:r>
            <a:endParaRPr lang="en-IN" sz="2400" dirty="0"/>
          </a:p>
          <a:p>
            <a:endParaRPr lang="en-IN" sz="2000" dirty="0">
              <a:solidFill>
                <a:schemeClr val="tx1"/>
              </a:solidFill>
              <a:latin typeface="Times New Roman" pitchFamily="18" charset="0"/>
              <a:cs typeface="Times New Roman" pitchFamily="18" charset="0"/>
            </a:endParaRPr>
          </a:p>
          <a:p>
            <a:r>
              <a:rPr lang="en-IN" sz="2000" b="1" dirty="0">
                <a:solidFill>
                  <a:schemeClr val="tx1"/>
                </a:solidFill>
                <a:latin typeface="Times New Roman" pitchFamily="18" charset="0"/>
                <a:cs typeface="Times New Roman" pitchFamily="18" charset="0"/>
              </a:rPr>
              <a:t>Guided By: </a:t>
            </a:r>
          </a:p>
          <a:p>
            <a:pPr algn="l"/>
            <a:endParaRPr lang="en-IN" sz="2000" dirty="0"/>
          </a:p>
        </p:txBody>
      </p:sp>
      <p:pic>
        <p:nvPicPr>
          <p:cNvPr id="4" name="Picture 3" descr="IOIT 2"/>
          <p:cNvPicPr/>
          <p:nvPr/>
        </p:nvPicPr>
        <p:blipFill>
          <a:blip r:embed="rId2" cstate="print">
            <a:extLst>
              <a:ext uri="{28A0092B-C50C-407E-A947-70E740481C1C}">
                <a14:useLocalDpi xmlns:a14="http://schemas.microsoft.com/office/drawing/2010/main" val="0"/>
              </a:ext>
            </a:extLst>
          </a:blip>
          <a:srcRect b="15068"/>
          <a:stretch>
            <a:fillRect/>
          </a:stretch>
        </p:blipFill>
        <p:spPr bwMode="auto">
          <a:xfrm>
            <a:off x="3550359" y="453269"/>
            <a:ext cx="5103459" cy="1008699"/>
          </a:xfrm>
          <a:prstGeom prst="rect">
            <a:avLst/>
          </a:prstGeom>
          <a:noFill/>
          <a:ln>
            <a:noFill/>
          </a:ln>
        </p:spPr>
      </p:pic>
      <p:sp>
        <p:nvSpPr>
          <p:cNvPr id="5" name="Rectangle 4"/>
          <p:cNvSpPr/>
          <p:nvPr/>
        </p:nvSpPr>
        <p:spPr>
          <a:xfrm>
            <a:off x="2538248" y="1639614"/>
            <a:ext cx="6605752" cy="369332"/>
          </a:xfrm>
          <a:prstGeom prst="rect">
            <a:avLst/>
          </a:prstGeom>
        </p:spPr>
        <p:txBody>
          <a:bodyPr wrap="square">
            <a:spAutoFit/>
          </a:bodyPr>
          <a:lstStyle/>
          <a:p>
            <a:r>
              <a:rPr lang="en-IN" dirty="0"/>
              <a:t> </a:t>
            </a:r>
            <a:r>
              <a:rPr lang="en-IN" b="1" dirty="0">
                <a:solidFill>
                  <a:schemeClr val="accent2">
                    <a:lumMod val="50000"/>
                  </a:schemeClr>
                </a:solidFill>
                <a:latin typeface="Times New Roman" pitchFamily="18" charset="0"/>
                <a:cs typeface="Times New Roman" pitchFamily="18" charset="0"/>
              </a:rPr>
              <a:t>Department Of Electronics and Telecommunication Engineering</a:t>
            </a:r>
            <a:endParaRPr lang="en-IN" dirty="0"/>
          </a:p>
        </p:txBody>
      </p:sp>
      <p:sp>
        <p:nvSpPr>
          <p:cNvPr id="9" name="Title 1"/>
          <p:cNvSpPr txBox="1">
            <a:spLocks/>
          </p:cNvSpPr>
          <p:nvPr/>
        </p:nvSpPr>
        <p:spPr>
          <a:xfrm>
            <a:off x="1066800" y="2008947"/>
            <a:ext cx="10363200" cy="453837"/>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Project Presentation -4</a:t>
            </a:r>
            <a:endParaRPr lang="en-IN" sz="3600" dirty="0"/>
          </a:p>
        </p:txBody>
      </p:sp>
      <p:sp>
        <p:nvSpPr>
          <p:cNvPr id="7" name="Title 1"/>
          <p:cNvSpPr txBox="1">
            <a:spLocks/>
          </p:cNvSpPr>
          <p:nvPr/>
        </p:nvSpPr>
        <p:spPr>
          <a:xfrm>
            <a:off x="1066800" y="2388265"/>
            <a:ext cx="10363200" cy="9803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solidFill>
                  <a:srgbClr val="C00000"/>
                </a:solidFill>
              </a:rPr>
              <a:t> </a:t>
            </a:r>
            <a:r>
              <a:rPr lang="en-IN" sz="3600" dirty="0">
                <a:solidFill>
                  <a:srgbClr val="C00000"/>
                </a:solidFill>
              </a:rPr>
              <a:t>Project Title- Tomato Leaf Disease Detection</a:t>
            </a:r>
            <a:endParaRPr lang="en-IN" sz="3600" dirty="0"/>
          </a:p>
        </p:txBody>
      </p:sp>
    </p:spTree>
    <p:extLst>
      <p:ext uri="{BB962C8B-B14F-4D97-AF65-F5344CB8AC3E}">
        <p14:creationId xmlns:p14="http://schemas.microsoft.com/office/powerpoint/2010/main" val="330189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The dataset used in this study makes use of only tomato leaves from the plant village dataset. Due to the lack of enough Random Access Memory (RAM) storage the study had to be limited to only 10,000 images. In the future, it would be great to test the implementation of both the CNN and KNN model and also use LIME on the whole plant village dataset containing multiple different plants in order to bring detection and </a:t>
            </a:r>
            <a:r>
              <a:rPr lang="en-US" dirty="0" err="1"/>
              <a:t>explainability</a:t>
            </a:r>
            <a:r>
              <a:rPr lang="en-US" dirty="0"/>
              <a:t> to a wide variety of plants. </a:t>
            </a:r>
          </a:p>
        </p:txBody>
      </p:sp>
      <p:sp>
        <p:nvSpPr>
          <p:cNvPr id="4" name="Slide Number Placeholder 3"/>
          <p:cNvSpPr>
            <a:spLocks noGrp="1"/>
          </p:cNvSpPr>
          <p:nvPr>
            <p:ph type="sldNum" sz="quarter" idx="12"/>
          </p:nvPr>
        </p:nvSpPr>
        <p:spPr/>
        <p:txBody>
          <a:bodyPr/>
          <a:lstStyle/>
          <a:p>
            <a:fld id="{9B618960-8005-486C-9A75-10CB2AAC16F9}" type="slidenum">
              <a:rPr lang="en-US" smtClean="0"/>
              <a:t>10</a:t>
            </a:fld>
            <a:endParaRPr lang="en-US"/>
          </a:p>
        </p:txBody>
      </p:sp>
    </p:spTree>
    <p:extLst>
      <p:ext uri="{BB962C8B-B14F-4D97-AF65-F5344CB8AC3E}">
        <p14:creationId xmlns:p14="http://schemas.microsoft.com/office/powerpoint/2010/main" val="69306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17 Sustainable Development Goals (SDGs)</a:t>
            </a:r>
            <a:br>
              <a:rPr lang="en-US" dirty="0"/>
            </a:br>
            <a:endParaRPr lang="en-US" dirty="0"/>
          </a:p>
        </p:txBody>
      </p:sp>
      <p:sp>
        <p:nvSpPr>
          <p:cNvPr id="4" name="Content Placeholder 3"/>
          <p:cNvSpPr>
            <a:spLocks noGrp="1"/>
          </p:cNvSpPr>
          <p:nvPr>
            <p:ph sz="half" idx="2"/>
          </p:nvPr>
        </p:nvSpPr>
        <p:spPr>
          <a:xfrm>
            <a:off x="609600" y="1119352"/>
            <a:ext cx="5386917" cy="5006811"/>
          </a:xfrm>
        </p:spPr>
        <p:txBody>
          <a:bodyPr>
            <a:normAutofit fontScale="85000" lnSpcReduction="20000"/>
          </a:bodyPr>
          <a:lstStyle/>
          <a:p>
            <a:pPr fontAlgn="base"/>
            <a:r>
              <a:rPr lang="en-US" dirty="0"/>
              <a:t>GOAL 1: No Poverty</a:t>
            </a:r>
          </a:p>
          <a:p>
            <a:pPr fontAlgn="base"/>
            <a:endParaRPr lang="en-US" dirty="0"/>
          </a:p>
          <a:p>
            <a:pPr fontAlgn="base"/>
            <a:r>
              <a:rPr lang="en-US" dirty="0"/>
              <a:t>GOAL 2: Zero Hunger</a:t>
            </a:r>
          </a:p>
          <a:p>
            <a:pPr fontAlgn="base"/>
            <a:endParaRPr lang="en-US" dirty="0"/>
          </a:p>
          <a:p>
            <a:pPr fontAlgn="base"/>
            <a:r>
              <a:rPr lang="en-US" dirty="0"/>
              <a:t>GOAL 3: Good Health and Well-being</a:t>
            </a:r>
          </a:p>
          <a:p>
            <a:pPr fontAlgn="base"/>
            <a:endParaRPr lang="en-US" dirty="0"/>
          </a:p>
          <a:p>
            <a:pPr fontAlgn="base"/>
            <a:r>
              <a:rPr lang="en-US" dirty="0"/>
              <a:t>GOAL 4: Quality Education</a:t>
            </a:r>
          </a:p>
          <a:p>
            <a:pPr fontAlgn="base"/>
            <a:endParaRPr lang="en-US" dirty="0"/>
          </a:p>
          <a:p>
            <a:pPr fontAlgn="base"/>
            <a:r>
              <a:rPr lang="en-US" dirty="0"/>
              <a:t>GOAL 5: Gender Equality</a:t>
            </a:r>
          </a:p>
          <a:p>
            <a:pPr fontAlgn="base"/>
            <a:endParaRPr lang="en-US" dirty="0"/>
          </a:p>
          <a:p>
            <a:pPr fontAlgn="base"/>
            <a:r>
              <a:rPr lang="en-US" dirty="0"/>
              <a:t>GOAL 6: Clean Water and Sanitation</a:t>
            </a:r>
          </a:p>
          <a:p>
            <a:pPr fontAlgn="base"/>
            <a:endParaRPr lang="en-US" dirty="0"/>
          </a:p>
          <a:p>
            <a:pPr fontAlgn="base"/>
            <a:r>
              <a:rPr lang="en-US" dirty="0"/>
              <a:t>GOAL 7: Affordable and Clean Energy</a:t>
            </a:r>
          </a:p>
          <a:p>
            <a:pPr fontAlgn="base"/>
            <a:endParaRPr lang="en-US" dirty="0"/>
          </a:p>
          <a:p>
            <a:pPr fontAlgn="base"/>
            <a:r>
              <a:rPr lang="en-US" dirty="0"/>
              <a:t>GOAL 8: Decent Work and Economic Growth</a:t>
            </a:r>
          </a:p>
          <a:p>
            <a:pPr fontAlgn="base"/>
            <a:endParaRPr lang="en-US" dirty="0"/>
          </a:p>
          <a:p>
            <a:endParaRPr lang="en-US" dirty="0"/>
          </a:p>
        </p:txBody>
      </p:sp>
      <p:sp>
        <p:nvSpPr>
          <p:cNvPr id="6" name="Content Placeholder 5"/>
          <p:cNvSpPr>
            <a:spLocks noGrp="1"/>
          </p:cNvSpPr>
          <p:nvPr>
            <p:ph sz="quarter" idx="4"/>
          </p:nvPr>
        </p:nvSpPr>
        <p:spPr>
          <a:xfrm>
            <a:off x="6193372" y="1150883"/>
            <a:ext cx="5389033" cy="4975280"/>
          </a:xfrm>
        </p:spPr>
        <p:txBody>
          <a:bodyPr>
            <a:normAutofit fontScale="62500" lnSpcReduction="20000"/>
          </a:bodyPr>
          <a:lstStyle/>
          <a:p>
            <a:pPr fontAlgn="base"/>
            <a:r>
              <a:rPr lang="en-US" sz="2900" dirty="0"/>
              <a:t>GOAL 9: Industry, Innovation and Infrastructure</a:t>
            </a:r>
          </a:p>
          <a:p>
            <a:pPr fontAlgn="base"/>
            <a:endParaRPr lang="en-US" sz="2900" dirty="0"/>
          </a:p>
          <a:p>
            <a:pPr fontAlgn="base"/>
            <a:r>
              <a:rPr lang="en-US" sz="2900" dirty="0"/>
              <a:t>GOAL 10: Reduced Inequality</a:t>
            </a:r>
          </a:p>
          <a:p>
            <a:pPr fontAlgn="base"/>
            <a:endParaRPr lang="en-US" sz="2900" dirty="0"/>
          </a:p>
          <a:p>
            <a:pPr fontAlgn="base"/>
            <a:r>
              <a:rPr lang="en-US" sz="2900" dirty="0"/>
              <a:t>GOAL 11: Sustainable Cities and Communities</a:t>
            </a:r>
          </a:p>
          <a:p>
            <a:pPr fontAlgn="base"/>
            <a:endParaRPr lang="en-US" sz="2900" dirty="0"/>
          </a:p>
          <a:p>
            <a:pPr fontAlgn="base"/>
            <a:r>
              <a:rPr lang="en-US" sz="2900" dirty="0"/>
              <a:t>GOAL 12: Responsible Consumption and Production</a:t>
            </a:r>
          </a:p>
          <a:p>
            <a:pPr fontAlgn="base"/>
            <a:endParaRPr lang="en-US" sz="2900" dirty="0"/>
          </a:p>
          <a:p>
            <a:pPr fontAlgn="base"/>
            <a:r>
              <a:rPr lang="en-US" sz="2900" dirty="0"/>
              <a:t>GOAL 13: Climate Action</a:t>
            </a:r>
          </a:p>
          <a:p>
            <a:pPr fontAlgn="base"/>
            <a:endParaRPr lang="en-US" sz="2900" dirty="0"/>
          </a:p>
          <a:p>
            <a:pPr fontAlgn="base"/>
            <a:r>
              <a:rPr lang="en-US" sz="2900" dirty="0"/>
              <a:t>GOAL 14: Life Below Water</a:t>
            </a:r>
          </a:p>
          <a:p>
            <a:pPr fontAlgn="base"/>
            <a:endParaRPr lang="en-US" sz="2900" dirty="0"/>
          </a:p>
          <a:p>
            <a:pPr fontAlgn="base"/>
            <a:r>
              <a:rPr lang="en-US" sz="2900" dirty="0"/>
              <a:t>GOAL 15: Life on Land</a:t>
            </a:r>
          </a:p>
          <a:p>
            <a:pPr fontAlgn="base"/>
            <a:endParaRPr lang="en-US" sz="2900" dirty="0"/>
          </a:p>
          <a:p>
            <a:pPr fontAlgn="base"/>
            <a:r>
              <a:rPr lang="en-US" sz="2900" dirty="0"/>
              <a:t>GOAL 16: Peace and Justice Strong Institutions</a:t>
            </a:r>
          </a:p>
          <a:p>
            <a:pPr fontAlgn="base"/>
            <a:endParaRPr lang="en-US" sz="2900" dirty="0"/>
          </a:p>
          <a:p>
            <a:pPr fontAlgn="base"/>
            <a:r>
              <a:rPr lang="en-US" sz="2900" dirty="0"/>
              <a:t>GOAL 17: Partnerships to achieve the Goal</a:t>
            </a:r>
          </a:p>
          <a:p>
            <a:pPr fontAlgn="base"/>
            <a:endParaRPr lang="en-US" sz="2900" dirty="0"/>
          </a:p>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11</a:t>
            </a:fld>
            <a:endParaRPr lang="en-US"/>
          </a:p>
        </p:txBody>
      </p:sp>
    </p:spTree>
    <p:extLst>
      <p:ext uri="{BB962C8B-B14F-4D97-AF65-F5344CB8AC3E}">
        <p14:creationId xmlns:p14="http://schemas.microsoft.com/office/powerpoint/2010/main" val="237114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527116212"/>
              </p:ext>
            </p:extLst>
          </p:nvPr>
        </p:nvGraphicFramePr>
        <p:xfrm>
          <a:off x="223116" y="254088"/>
          <a:ext cx="11648317" cy="6567722"/>
        </p:xfrm>
        <a:graphic>
          <a:graphicData uri="http://schemas.openxmlformats.org/drawingml/2006/table">
            <a:tbl>
              <a:tblPr/>
              <a:tblGrid>
                <a:gridCol w="501134">
                  <a:extLst>
                    <a:ext uri="{9D8B030D-6E8A-4147-A177-3AD203B41FA5}">
                      <a16:colId xmlns:a16="http://schemas.microsoft.com/office/drawing/2014/main" val="20000"/>
                    </a:ext>
                  </a:extLst>
                </a:gridCol>
                <a:gridCol w="501134">
                  <a:extLst>
                    <a:ext uri="{9D8B030D-6E8A-4147-A177-3AD203B41FA5}">
                      <a16:colId xmlns:a16="http://schemas.microsoft.com/office/drawing/2014/main" val="20001"/>
                    </a:ext>
                  </a:extLst>
                </a:gridCol>
                <a:gridCol w="10646049">
                  <a:extLst>
                    <a:ext uri="{9D8B030D-6E8A-4147-A177-3AD203B41FA5}">
                      <a16:colId xmlns:a16="http://schemas.microsoft.com/office/drawing/2014/main" val="20002"/>
                    </a:ext>
                  </a:extLst>
                </a:gridCol>
              </a:tblGrid>
              <a:tr h="647984">
                <a:tc>
                  <a:txBody>
                    <a:bodyPr/>
                    <a:lstStyle/>
                    <a:p>
                      <a:pPr algn="r" rtl="0" fontAlgn="t"/>
                      <a:r>
                        <a:rPr lang="en-US" sz="800" dirty="0">
                          <a:effectLst/>
                        </a:rPr>
                        <a:t>1</a:t>
                      </a:r>
                    </a:p>
                  </a:txBody>
                  <a:tcPr marL="17884" marR="17884" marT="11923" marB="11923">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2">
                  <a:txBody>
                    <a:bodyPr/>
                    <a:lstStyle/>
                    <a:p>
                      <a:pPr rtl="0" fontAlgn="t"/>
                      <a:r>
                        <a:rPr lang="en-US" sz="2000" b="0" dirty="0">
                          <a:effectLst/>
                          <a:latin typeface="Times New Roman"/>
                        </a:rPr>
                        <a:t>Map the project title with PO's and PSO's on the scale of 3.</a:t>
                      </a:r>
                      <a:br>
                        <a:rPr lang="en-US" sz="2000" b="0" dirty="0">
                          <a:effectLst/>
                          <a:latin typeface="Times New Roman"/>
                        </a:rPr>
                      </a:br>
                      <a:r>
                        <a:rPr lang="en-US" sz="2000" b="0" dirty="0">
                          <a:effectLst/>
                          <a:latin typeface="Times New Roman"/>
                        </a:rPr>
                        <a:t>3-Substantial mapping</a:t>
                      </a:r>
                      <a:br>
                        <a:rPr lang="en-US" sz="2000" b="0" dirty="0">
                          <a:effectLst/>
                          <a:latin typeface="Times New Roman"/>
                        </a:rPr>
                      </a:br>
                      <a:r>
                        <a:rPr lang="en-US" sz="2000" b="0" dirty="0">
                          <a:effectLst/>
                          <a:latin typeface="Times New Roman"/>
                        </a:rPr>
                        <a:t>2-Moderate mapping</a:t>
                      </a:r>
                      <a:br>
                        <a:rPr lang="en-US" sz="2000" b="0" dirty="0">
                          <a:effectLst/>
                          <a:latin typeface="Times New Roman"/>
                        </a:rPr>
                      </a:br>
                      <a:r>
                        <a:rPr lang="en-US" sz="2000" b="0" dirty="0">
                          <a:effectLst/>
                          <a:latin typeface="Times New Roman"/>
                        </a:rPr>
                        <a:t>1-Low mapping</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84651">
                <a:tc rowSpan="6">
                  <a:txBody>
                    <a:bodyPr/>
                    <a:lstStyle/>
                    <a:p>
                      <a:pPr algn="r" rtl="0" fontAlgn="t"/>
                      <a:r>
                        <a:rPr lang="en-US" sz="800">
                          <a:effectLst/>
                        </a:rPr>
                        <a:t>2</a:t>
                      </a:r>
                    </a:p>
                  </a:txBody>
                  <a:tcPr marL="17884" marR="17884" marT="11923" marB="11923">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2">
                  <a:txBody>
                    <a:bodyPr/>
                    <a:lstStyle/>
                    <a:p>
                      <a:pPr rtl="0" fontAlgn="t"/>
                      <a:r>
                        <a:rPr lang="en-US" sz="2000" b="1" dirty="0">
                          <a:effectLst/>
                        </a:rPr>
                        <a:t>Refer 12 PO's </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647984">
                <a:tc vMerge="1">
                  <a:txBody>
                    <a:bodyPr/>
                    <a:lstStyle/>
                    <a:p>
                      <a:endParaRPr lang="en-US"/>
                    </a:p>
                  </a:txBody>
                  <a:tcPr/>
                </a:tc>
                <a:tc>
                  <a:txBody>
                    <a:bodyPr/>
                    <a:lstStyle/>
                    <a:p>
                      <a:pPr algn="r" rtl="0" fontAlgn="t"/>
                      <a:r>
                        <a:rPr lang="en-US" sz="2000" b="0" dirty="0">
                          <a:effectLst/>
                          <a:latin typeface="Times New Roman"/>
                        </a:rPr>
                        <a:t>1</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Apply the knowledge of mathematics, science, engineering fundamentals, and engineering specialization to the solution of complex engineering problems.</a:t>
                      </a:r>
                      <a:br>
                        <a:rPr lang="en-US" sz="2000" b="0" dirty="0">
                          <a:effectLst/>
                          <a:latin typeface="Times New Roman"/>
                        </a:rPr>
                      </a:br>
                      <a:r>
                        <a:rPr lang="en-US" sz="2000" b="0" dirty="0">
                          <a:effectLst/>
                          <a:latin typeface="Times New Roman"/>
                        </a:rPr>
                        <a:t>[Engineering knowledge]</a:t>
                      </a:r>
                      <a:br>
                        <a:rPr lang="en-US" sz="2000" b="0" dirty="0">
                          <a:effectLst/>
                          <a:latin typeface="Times New Roman"/>
                        </a:rPr>
                      </a:br>
                      <a:endParaRPr lang="en-US" sz="2000" b="0" dirty="0">
                        <a:effectLst/>
                        <a:latin typeface="Times New Roman"/>
                      </a:endParaRP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339095">
                <a:tc vMerge="1">
                  <a:txBody>
                    <a:bodyPr/>
                    <a:lstStyle/>
                    <a:p>
                      <a:endParaRPr lang="en-US"/>
                    </a:p>
                  </a:txBody>
                  <a:tcPr/>
                </a:tc>
                <a:tc>
                  <a:txBody>
                    <a:bodyPr/>
                    <a:lstStyle/>
                    <a:p>
                      <a:pPr algn="r" rtl="0" fontAlgn="t"/>
                      <a:r>
                        <a:rPr lang="en-US" sz="2000" b="0">
                          <a:effectLst/>
                          <a:latin typeface="Times New Roman"/>
                        </a:rPr>
                        <a:t>2</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Identify, formulate, research literature, and analyze complex engineering problems reaching substantiated conclusions using first principles of mathematics, natural sciences, and engineering sciences.[Problem analysis]</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493539">
                <a:tc vMerge="1">
                  <a:txBody>
                    <a:bodyPr/>
                    <a:lstStyle/>
                    <a:p>
                      <a:endParaRPr lang="en-US"/>
                    </a:p>
                  </a:txBody>
                  <a:tcPr/>
                </a:tc>
                <a:tc>
                  <a:txBody>
                    <a:bodyPr/>
                    <a:lstStyle/>
                    <a:p>
                      <a:pPr algn="r" rtl="0" fontAlgn="t"/>
                      <a:r>
                        <a:rPr lang="en-US" sz="2000" b="0">
                          <a:effectLst/>
                          <a:latin typeface="Times New Roman"/>
                        </a:rPr>
                        <a:t>3</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Design solutions for complex engineering problems and design system components or processes that meet the specified needs with appropriate consideration for the public health and safety, and the cultural, societal, and environmental considerations. [Design/development of solutions]</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339095">
                <a:tc vMerge="1">
                  <a:txBody>
                    <a:bodyPr/>
                    <a:lstStyle/>
                    <a:p>
                      <a:endParaRPr lang="en-US"/>
                    </a:p>
                  </a:txBody>
                  <a:tcPr/>
                </a:tc>
                <a:tc>
                  <a:txBody>
                    <a:bodyPr/>
                    <a:lstStyle/>
                    <a:p>
                      <a:pPr algn="r" rtl="0" fontAlgn="t"/>
                      <a:r>
                        <a:rPr lang="en-US" sz="2000" b="0">
                          <a:effectLst/>
                          <a:latin typeface="Times New Roman"/>
                        </a:rPr>
                        <a:t>4</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Use research-based knowledge and research methods including design of experiments, analysis and interpretation of data, and synthesis of the information to provide valid conclusions. [ Conduct investigations of complex problems]</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39095">
                <a:tc vMerge="1">
                  <a:txBody>
                    <a:bodyPr/>
                    <a:lstStyle/>
                    <a:p>
                      <a:endParaRPr lang="en-US"/>
                    </a:p>
                  </a:txBody>
                  <a:tcPr/>
                </a:tc>
                <a:tc>
                  <a:txBody>
                    <a:bodyPr/>
                    <a:lstStyle/>
                    <a:p>
                      <a:pPr algn="r" rtl="0" fontAlgn="t"/>
                      <a:r>
                        <a:rPr lang="en-US" sz="2000" b="0">
                          <a:effectLst/>
                          <a:latin typeface="Times New Roman"/>
                        </a:rPr>
                        <a:t>5</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Create, select, and apply appropriate techniques, resources, and modern engineering and IT tools including prediction and modeling to complex engineering activities with an understanding of the limitations. [ Modern tool usage]</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a:p>
        </p:txBody>
      </p:sp>
    </p:spTree>
    <p:extLst>
      <p:ext uri="{BB962C8B-B14F-4D97-AF65-F5344CB8AC3E}">
        <p14:creationId xmlns:p14="http://schemas.microsoft.com/office/powerpoint/2010/main" val="130918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B618960-8005-486C-9A75-10CB2AAC16F9}" type="slidenum">
              <a:rPr lang="en-US" smtClean="0"/>
              <a:t>13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86875437"/>
              </p:ext>
            </p:extLst>
          </p:nvPr>
        </p:nvGraphicFramePr>
        <p:xfrm>
          <a:off x="283779" y="44639"/>
          <a:ext cx="11745311" cy="6844893"/>
        </p:xfrm>
        <a:graphic>
          <a:graphicData uri="http://schemas.openxmlformats.org/drawingml/2006/table">
            <a:tbl>
              <a:tblPr/>
              <a:tblGrid>
                <a:gridCol w="528024">
                  <a:extLst>
                    <a:ext uri="{9D8B030D-6E8A-4147-A177-3AD203B41FA5}">
                      <a16:colId xmlns:a16="http://schemas.microsoft.com/office/drawing/2014/main" val="20000"/>
                    </a:ext>
                  </a:extLst>
                </a:gridCol>
                <a:gridCol w="11217287">
                  <a:extLst>
                    <a:ext uri="{9D8B030D-6E8A-4147-A177-3AD203B41FA5}">
                      <a16:colId xmlns:a16="http://schemas.microsoft.com/office/drawing/2014/main" val="20001"/>
                    </a:ext>
                  </a:extLst>
                </a:gridCol>
              </a:tblGrid>
              <a:tr h="773763">
                <a:tc>
                  <a:txBody>
                    <a:bodyPr/>
                    <a:lstStyle/>
                    <a:p>
                      <a:pPr algn="r" rtl="0" fontAlgn="t"/>
                      <a:r>
                        <a:rPr lang="en-US" sz="2000" b="0" dirty="0">
                          <a:effectLst/>
                          <a:latin typeface="Times New Roman"/>
                        </a:rPr>
                        <a:t>7</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Understand the impact of the professional engineering solutions in societal and environmental contexts, and demonstrate the knowledge of, and need for sustainable development. [ Environment and sustainability]</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623024">
                <a:tc>
                  <a:txBody>
                    <a:bodyPr/>
                    <a:lstStyle/>
                    <a:p>
                      <a:pPr algn="r" rtl="0" fontAlgn="t"/>
                      <a:r>
                        <a:rPr lang="en-US" sz="2000" b="0">
                          <a:effectLst/>
                          <a:latin typeface="Times New Roman"/>
                        </a:rPr>
                        <a:t>8</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Apply ethical principles and commit to professional ethics and responsibilities and norms of the engineering practice. [ Ethics]</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773763">
                <a:tc>
                  <a:txBody>
                    <a:bodyPr/>
                    <a:lstStyle/>
                    <a:p>
                      <a:pPr algn="r" rtl="0" fontAlgn="t"/>
                      <a:r>
                        <a:rPr lang="en-US" sz="2000" b="0">
                          <a:effectLst/>
                          <a:latin typeface="Times New Roman"/>
                        </a:rPr>
                        <a:t>9</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Function effectively as an individual, and as a member or leader in diverse teams, and in multidisciplinary settings. [ Individual and team work]</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124146">
                <a:tc>
                  <a:txBody>
                    <a:bodyPr/>
                    <a:lstStyle/>
                    <a:p>
                      <a:pPr algn="r" rtl="0" fontAlgn="t"/>
                      <a:r>
                        <a:rPr lang="en-US" sz="2000" b="0">
                          <a:effectLst/>
                          <a:latin typeface="Times New Roman"/>
                        </a:rPr>
                        <a:t>10</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Communicate effectively on complex engineering activities with the engineering community and with society at large, such as, being able to comprehend and write effective reports and design documentation, make effective presentations, and give and receive clear instructions. [ Communication]</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916212">
                <a:tc>
                  <a:txBody>
                    <a:bodyPr/>
                    <a:lstStyle/>
                    <a:p>
                      <a:pPr algn="r" rtl="0" fontAlgn="t"/>
                      <a:r>
                        <a:rPr lang="en-US" sz="2000" b="0">
                          <a:effectLst/>
                          <a:latin typeface="Times New Roman"/>
                        </a:rPr>
                        <a:t>11</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Demonstrate knowledge and understanding of the engineering and management principles and apply these to one’s own work, as a member and leader in a team, to manage projects and in multidisciplinary environments. [ Project management and finance]</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773763">
                <a:tc>
                  <a:txBody>
                    <a:bodyPr/>
                    <a:lstStyle/>
                    <a:p>
                      <a:pPr algn="r" rtl="0" fontAlgn="t"/>
                      <a:r>
                        <a:rPr lang="en-US" sz="2000" b="0">
                          <a:effectLst/>
                          <a:latin typeface="Times New Roman"/>
                        </a:rPr>
                        <a:t>12</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Recognize the need for, and have the preparation and ability to engage in independent and life-long learning in the broadest context of technological change. [Life-long learning]</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423379">
                <a:tc gridSpan="2">
                  <a:txBody>
                    <a:bodyPr/>
                    <a:lstStyle/>
                    <a:p>
                      <a:pPr rtl="0" fontAlgn="t"/>
                      <a:r>
                        <a:rPr lang="en-US" sz="2000" b="1" dirty="0">
                          <a:effectLst/>
                        </a:rPr>
                        <a:t>Refer 2 PSO's </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r h="423379">
                <a:tc>
                  <a:txBody>
                    <a:bodyPr/>
                    <a:lstStyle/>
                    <a:p>
                      <a:pPr algn="r" rtl="0" fontAlgn="t"/>
                      <a:r>
                        <a:rPr lang="en-US" sz="2000" b="0">
                          <a:effectLst/>
                          <a:latin typeface="Times New Roman"/>
                        </a:rPr>
                        <a:t>1</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Apply domain specific knowledge to develop electronics and telecommunication systems/applications</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916212">
                <a:tc>
                  <a:txBody>
                    <a:bodyPr/>
                    <a:lstStyle/>
                    <a:p>
                      <a:pPr algn="r" rtl="0" fontAlgn="t"/>
                      <a:r>
                        <a:rPr lang="en-US" sz="2000" b="0">
                          <a:effectLst/>
                          <a:latin typeface="Times New Roman"/>
                        </a:rPr>
                        <a:t>2</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r>
                        <a:rPr lang="en-US" sz="2000" b="0" dirty="0">
                          <a:effectLst/>
                          <a:latin typeface="Times New Roman"/>
                        </a:rPr>
                        <a:t>Select different software tools, test and measurement equipment and use them efficiently for system solutions. </a:t>
                      </a:r>
                      <a:br>
                        <a:rPr lang="en-US" sz="2000" b="0" dirty="0">
                          <a:effectLst/>
                          <a:latin typeface="Times New Roman"/>
                        </a:rPr>
                      </a:br>
                      <a:endParaRPr lang="en-US" sz="2000" b="0" dirty="0">
                        <a:effectLst/>
                        <a:latin typeface="Times New Roman"/>
                      </a:endParaRP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7632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nvPr>
        </p:nvGraphicFramePr>
        <p:xfrm>
          <a:off x="283772" y="2146850"/>
          <a:ext cx="11382710" cy="1835216"/>
        </p:xfrm>
        <a:graphic>
          <a:graphicData uri="http://schemas.openxmlformats.org/drawingml/2006/table">
            <a:tbl>
              <a:tblPr/>
              <a:tblGrid>
                <a:gridCol w="977469">
                  <a:extLst>
                    <a:ext uri="{9D8B030D-6E8A-4147-A177-3AD203B41FA5}">
                      <a16:colId xmlns:a16="http://schemas.microsoft.com/office/drawing/2014/main" val="20000"/>
                    </a:ext>
                  </a:extLst>
                </a:gridCol>
                <a:gridCol w="2029080">
                  <a:extLst>
                    <a:ext uri="{9D8B030D-6E8A-4147-A177-3AD203B41FA5}">
                      <a16:colId xmlns:a16="http://schemas.microsoft.com/office/drawing/2014/main" val="20001"/>
                    </a:ext>
                  </a:extLst>
                </a:gridCol>
                <a:gridCol w="1024044">
                  <a:extLst>
                    <a:ext uri="{9D8B030D-6E8A-4147-A177-3AD203B41FA5}">
                      <a16:colId xmlns:a16="http://schemas.microsoft.com/office/drawing/2014/main" val="20002"/>
                    </a:ext>
                  </a:extLst>
                </a:gridCol>
                <a:gridCol w="525151">
                  <a:extLst>
                    <a:ext uri="{9D8B030D-6E8A-4147-A177-3AD203B41FA5}">
                      <a16:colId xmlns:a16="http://schemas.microsoft.com/office/drawing/2014/main" val="20003"/>
                    </a:ext>
                  </a:extLst>
                </a:gridCol>
                <a:gridCol w="525151">
                  <a:extLst>
                    <a:ext uri="{9D8B030D-6E8A-4147-A177-3AD203B41FA5}">
                      <a16:colId xmlns:a16="http://schemas.microsoft.com/office/drawing/2014/main" val="20004"/>
                    </a:ext>
                  </a:extLst>
                </a:gridCol>
                <a:gridCol w="525151">
                  <a:extLst>
                    <a:ext uri="{9D8B030D-6E8A-4147-A177-3AD203B41FA5}">
                      <a16:colId xmlns:a16="http://schemas.microsoft.com/office/drawing/2014/main" val="20005"/>
                    </a:ext>
                  </a:extLst>
                </a:gridCol>
                <a:gridCol w="525151">
                  <a:extLst>
                    <a:ext uri="{9D8B030D-6E8A-4147-A177-3AD203B41FA5}">
                      <a16:colId xmlns:a16="http://schemas.microsoft.com/office/drawing/2014/main" val="20006"/>
                    </a:ext>
                  </a:extLst>
                </a:gridCol>
                <a:gridCol w="525151">
                  <a:extLst>
                    <a:ext uri="{9D8B030D-6E8A-4147-A177-3AD203B41FA5}">
                      <a16:colId xmlns:a16="http://schemas.microsoft.com/office/drawing/2014/main" val="20007"/>
                    </a:ext>
                  </a:extLst>
                </a:gridCol>
                <a:gridCol w="525151">
                  <a:extLst>
                    <a:ext uri="{9D8B030D-6E8A-4147-A177-3AD203B41FA5}">
                      <a16:colId xmlns:a16="http://schemas.microsoft.com/office/drawing/2014/main" val="20008"/>
                    </a:ext>
                  </a:extLst>
                </a:gridCol>
                <a:gridCol w="525151">
                  <a:extLst>
                    <a:ext uri="{9D8B030D-6E8A-4147-A177-3AD203B41FA5}">
                      <a16:colId xmlns:a16="http://schemas.microsoft.com/office/drawing/2014/main" val="20009"/>
                    </a:ext>
                  </a:extLst>
                </a:gridCol>
                <a:gridCol w="525151">
                  <a:extLst>
                    <a:ext uri="{9D8B030D-6E8A-4147-A177-3AD203B41FA5}">
                      <a16:colId xmlns:a16="http://schemas.microsoft.com/office/drawing/2014/main" val="20010"/>
                    </a:ext>
                  </a:extLst>
                </a:gridCol>
                <a:gridCol w="525151">
                  <a:extLst>
                    <a:ext uri="{9D8B030D-6E8A-4147-A177-3AD203B41FA5}">
                      <a16:colId xmlns:a16="http://schemas.microsoft.com/office/drawing/2014/main" val="20011"/>
                    </a:ext>
                  </a:extLst>
                </a:gridCol>
                <a:gridCol w="525151">
                  <a:extLst>
                    <a:ext uri="{9D8B030D-6E8A-4147-A177-3AD203B41FA5}">
                      <a16:colId xmlns:a16="http://schemas.microsoft.com/office/drawing/2014/main" val="20012"/>
                    </a:ext>
                  </a:extLst>
                </a:gridCol>
                <a:gridCol w="525151">
                  <a:extLst>
                    <a:ext uri="{9D8B030D-6E8A-4147-A177-3AD203B41FA5}">
                      <a16:colId xmlns:a16="http://schemas.microsoft.com/office/drawing/2014/main" val="20013"/>
                    </a:ext>
                  </a:extLst>
                </a:gridCol>
                <a:gridCol w="525151">
                  <a:extLst>
                    <a:ext uri="{9D8B030D-6E8A-4147-A177-3AD203B41FA5}">
                      <a16:colId xmlns:a16="http://schemas.microsoft.com/office/drawing/2014/main" val="20014"/>
                    </a:ext>
                  </a:extLst>
                </a:gridCol>
                <a:gridCol w="525151">
                  <a:extLst>
                    <a:ext uri="{9D8B030D-6E8A-4147-A177-3AD203B41FA5}">
                      <a16:colId xmlns:a16="http://schemas.microsoft.com/office/drawing/2014/main" val="20015"/>
                    </a:ext>
                  </a:extLst>
                </a:gridCol>
                <a:gridCol w="525154">
                  <a:extLst>
                    <a:ext uri="{9D8B030D-6E8A-4147-A177-3AD203B41FA5}">
                      <a16:colId xmlns:a16="http://schemas.microsoft.com/office/drawing/2014/main" val="20016"/>
                    </a:ext>
                  </a:extLst>
                </a:gridCol>
              </a:tblGrid>
              <a:tr h="722244">
                <a:tc>
                  <a:txBody>
                    <a:bodyPr/>
                    <a:lstStyle/>
                    <a:p>
                      <a:pPr algn="ctr" rtl="0" fontAlgn="b"/>
                      <a:r>
                        <a:rPr lang="en-US" sz="2000" b="0" dirty="0">
                          <a:effectLst/>
                          <a:latin typeface="Times New Roman"/>
                        </a:rPr>
                        <a:t>Gr. No</a:t>
                      </a:r>
                    </a:p>
                  </a:txBody>
                  <a:tcPr marL="18125" marR="18125" marT="12083" marB="12083"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Project Title</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Project Guide</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PO3</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PO4</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PO5</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PO6</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PO7</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PO8</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PO9</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PO10</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PSO1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PSO2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112972">
                <a:tc>
                  <a:txBody>
                    <a:bodyPr/>
                    <a:lstStyle/>
                    <a:p>
                      <a:pPr algn="ctr" rtl="0" fontAlgn="b"/>
                      <a:r>
                        <a:rPr lang="en-US" sz="2000" b="0" dirty="0">
                          <a:effectLst/>
                          <a:latin typeface="Times New Roman"/>
                        </a:rPr>
                        <a:t>1</a:t>
                      </a:r>
                    </a:p>
                  </a:txBody>
                  <a:tcPr marL="18125" marR="18125" marT="12083" marB="12083"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2000" b="0" dirty="0">
                          <a:effectLst/>
                          <a:latin typeface="Times New Roman"/>
                        </a:rPr>
                        <a:t>Automatic traffic Controlling system using raspberry pi</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r>
                        <a:rPr lang="es-ES" sz="2000" b="0" dirty="0">
                          <a:effectLst/>
                          <a:latin typeface="Times New Roman"/>
                        </a:rPr>
                        <a:t>Mrs. Geeta Salunkhe</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1</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1</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9B618960-8005-486C-9A75-10CB2AAC16F9}" type="slidenum">
              <a:rPr lang="en-US" smtClean="0"/>
              <a:t>14</a:t>
            </a:fld>
            <a:endParaRPr lang="en-US"/>
          </a:p>
        </p:txBody>
      </p:sp>
      <p:sp>
        <p:nvSpPr>
          <p:cNvPr id="7" name="Rectangle 6"/>
          <p:cNvSpPr/>
          <p:nvPr/>
        </p:nvSpPr>
        <p:spPr>
          <a:xfrm>
            <a:off x="1797269" y="416712"/>
            <a:ext cx="6605752" cy="1323439"/>
          </a:xfrm>
          <a:prstGeom prst="rect">
            <a:avLst/>
          </a:prstGeom>
        </p:spPr>
        <p:txBody>
          <a:bodyPr wrap="square">
            <a:spAutoFit/>
          </a:bodyPr>
          <a:lstStyle/>
          <a:p>
            <a:r>
              <a:rPr lang="en-US" sz="2000" dirty="0"/>
              <a:t>Map the project title with PO's and PSO's on the scale of 3.</a:t>
            </a:r>
            <a:br>
              <a:rPr lang="en-US" sz="2000" dirty="0"/>
            </a:br>
            <a:r>
              <a:rPr lang="en-US" sz="2000" dirty="0"/>
              <a:t>3-Substantial mapping</a:t>
            </a:r>
            <a:br>
              <a:rPr lang="en-US" sz="2000" dirty="0"/>
            </a:br>
            <a:r>
              <a:rPr lang="en-US" sz="2000" dirty="0"/>
              <a:t>2-Moderate mapping</a:t>
            </a:r>
            <a:br>
              <a:rPr lang="en-US" sz="2000" dirty="0"/>
            </a:br>
            <a:r>
              <a:rPr lang="en-US" sz="2000" dirty="0"/>
              <a:t>1-Low mapping</a:t>
            </a:r>
          </a:p>
        </p:txBody>
      </p:sp>
    </p:spTree>
    <p:extLst>
      <p:ext uri="{BB962C8B-B14F-4D97-AF65-F5344CB8AC3E}">
        <p14:creationId xmlns:p14="http://schemas.microsoft.com/office/powerpoint/2010/main" val="173220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FBC3-C96C-2A1E-5C86-7EF9DA7ADDF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59A442E-2D7E-579B-4124-7CA3B9D58A63}"/>
              </a:ext>
            </a:extLst>
          </p:cNvPr>
          <p:cNvSpPr>
            <a:spLocks noGrp="1"/>
          </p:cNvSpPr>
          <p:nvPr>
            <p:ph idx="1"/>
          </p:nvPr>
        </p:nvSpPr>
        <p:spPr/>
        <p:txBody>
          <a:bodyPr>
            <a:normAutofit fontScale="70000" lnSpcReduction="20000"/>
          </a:bodyPr>
          <a:lstStyle/>
          <a:p>
            <a:r>
              <a:rPr lang="en-IN" dirty="0"/>
              <a:t>Agarwal, M. et al. (2020) ‘</a:t>
            </a:r>
            <a:r>
              <a:rPr lang="en-IN" dirty="0" err="1"/>
              <a:t>ToLeD</a:t>
            </a:r>
            <a:r>
              <a:rPr lang="en-IN" dirty="0"/>
              <a:t>: Tomato Leaf Disease Detection using Convo </a:t>
            </a:r>
            <a:r>
              <a:rPr lang="en-IN" dirty="0" err="1"/>
              <a:t>lution</a:t>
            </a:r>
            <a:r>
              <a:rPr lang="en-IN" dirty="0"/>
              <a:t> Neural Network’, Procedia Computer Science, 167, pp. 293–301. </a:t>
            </a:r>
            <a:r>
              <a:rPr lang="en-IN" dirty="0" err="1"/>
              <a:t>doi</a:t>
            </a:r>
            <a:r>
              <a:rPr lang="en-IN" dirty="0"/>
              <a:t>: 10.1016/j.procs.2020.03.225. </a:t>
            </a:r>
            <a:r>
              <a:rPr lang="en-IN" dirty="0" err="1"/>
              <a:t>Agrios</a:t>
            </a:r>
            <a:r>
              <a:rPr lang="en-IN" dirty="0"/>
              <a:t>, G. N. (2005) ‘chapter ten - ENVIRONMENTAL FACTORS THAT CAUSE PLANT DISEASES’, in </a:t>
            </a:r>
            <a:r>
              <a:rPr lang="en-IN" dirty="0" err="1"/>
              <a:t>Agrios</a:t>
            </a:r>
            <a:r>
              <a:rPr lang="en-IN" dirty="0"/>
              <a:t>, G. N. (ed.) Plant Pathology (Fifth Edi </a:t>
            </a:r>
            <a:r>
              <a:rPr lang="en-IN" dirty="0" err="1"/>
              <a:t>tion</a:t>
            </a:r>
            <a:r>
              <a:rPr lang="en-IN" dirty="0"/>
              <a:t>). San Diego: Academic Press, pp. 357–384. </a:t>
            </a:r>
            <a:r>
              <a:rPr lang="en-IN" dirty="0" err="1"/>
              <a:t>doi</a:t>
            </a:r>
            <a:r>
              <a:rPr lang="en-IN" dirty="0"/>
              <a:t>: 10.1016/B978-0-08- 047378-9.50016-6. Al-Sadi, A. (2017) ‘Impact of Plant Diseases on Human Health’, International Journal of Nutrition, Pharmacology, Neurological Diseases, 7, pp. 21–22. </a:t>
            </a:r>
            <a:r>
              <a:rPr lang="en-IN" dirty="0" err="1"/>
              <a:t>doi</a:t>
            </a:r>
            <a:r>
              <a:rPr lang="en-IN" dirty="0"/>
              <a:t>: 10.4103/ijnpnd.ijnpnd_24_17. Ault, R. (2020) ‘Optimization Study of an Image Classification Deep Neural Network’, Final Report, p. 10. Bishop, P. and Herron, R. (2015) ‘Use and Misuse of the Likert Item Responses and Other Ordinal Measures’, International Journal of Exercise Science, 8, p. Article 10. </a:t>
            </a:r>
            <a:r>
              <a:rPr lang="en-IN" dirty="0" err="1"/>
              <a:t>Chakrabartty</a:t>
            </a:r>
            <a:r>
              <a:rPr lang="en-IN" dirty="0"/>
              <a:t>, S. N. (2014) ‘Scoring and Analysis of Likert Scale: Few Ap </a:t>
            </a:r>
            <a:r>
              <a:rPr lang="en-IN" dirty="0" err="1"/>
              <a:t>proaches</a:t>
            </a:r>
            <a:r>
              <a:rPr lang="en-IN" dirty="0"/>
              <a:t>’, Jr. of Knowledge Management &amp; Information Technology, 1. </a:t>
            </a:r>
            <a:r>
              <a:rPr lang="en-IN" dirty="0" err="1"/>
              <a:t>Dieber</a:t>
            </a:r>
            <a:r>
              <a:rPr lang="en-IN" dirty="0"/>
              <a:t>, J. and </a:t>
            </a:r>
            <a:r>
              <a:rPr lang="en-IN" dirty="0" err="1"/>
              <a:t>Kirrane</a:t>
            </a:r>
            <a:r>
              <a:rPr lang="en-IN" dirty="0"/>
              <a:t>, S. (2020) ‘Why model why? Assessing the strengths and limitations of LIME.’, </a:t>
            </a:r>
            <a:r>
              <a:rPr lang="en-IN" dirty="0" err="1"/>
              <a:t>CoRR.</a:t>
            </a:r>
            <a:endParaRPr lang="en-IN" dirty="0"/>
          </a:p>
        </p:txBody>
      </p:sp>
      <p:sp>
        <p:nvSpPr>
          <p:cNvPr id="4" name="Slide Number Placeholder 3">
            <a:extLst>
              <a:ext uri="{FF2B5EF4-FFF2-40B4-BE49-F238E27FC236}">
                <a16:creationId xmlns:a16="http://schemas.microsoft.com/office/drawing/2014/main" id="{FC5919BF-593F-2AF4-5FAA-453A970D7AA6}"/>
              </a:ext>
            </a:extLst>
          </p:cNvPr>
          <p:cNvSpPr>
            <a:spLocks noGrp="1"/>
          </p:cNvSpPr>
          <p:nvPr>
            <p:ph type="sldNum" sz="quarter" idx="12"/>
          </p:nvPr>
        </p:nvSpPr>
        <p:spPr/>
        <p:txBody>
          <a:bodyPr/>
          <a:lstStyle/>
          <a:p>
            <a:fld id="{9B618960-8005-486C-9A75-10CB2AAC16F9}" type="slidenum">
              <a:rPr lang="en-US" smtClean="0"/>
              <a:t>15</a:t>
            </a:fld>
            <a:endParaRPr lang="en-US"/>
          </a:p>
        </p:txBody>
      </p:sp>
    </p:spTree>
    <p:extLst>
      <p:ext uri="{BB962C8B-B14F-4D97-AF65-F5344CB8AC3E}">
        <p14:creationId xmlns:p14="http://schemas.microsoft.com/office/powerpoint/2010/main" val="425059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US" sz="2400" dirty="0"/>
              <a:t>For a long time, the agriculture industry has used modern science to meet the food demands of 7 billion people. However, there are numerous threats that people working in the agriculture industry face that threaten the food security of the human society</a:t>
            </a:r>
          </a:p>
          <a:p>
            <a:r>
              <a:rPr lang="en-US" sz="2400" dirty="0"/>
              <a:t>With the dawn of machine learning models, the early identification of plant diseases has been made much easier, less time consuming and cheaper in comparison to the traditional visual identification of plant diseases</a:t>
            </a:r>
          </a:p>
          <a:p>
            <a:pPr marL="457200">
              <a:lnSpc>
                <a:spcPct val="107000"/>
              </a:lnSpc>
              <a:spcBef>
                <a:spcPts val="0"/>
              </a:spcBef>
            </a:pPr>
            <a:r>
              <a:rPr lang="en-IN" sz="2400" kern="100" dirty="0">
                <a:effectLst/>
                <a:ea typeface="Calibri" panose="020F0502020204030204" pitchFamily="34" charset="0"/>
                <a:cs typeface="Mangal" panose="02040503050203030202" pitchFamily="18" charset="0"/>
              </a:rPr>
              <a:t>It will help farmers to detect and predict the disease, which will technically benefit     in cure and improving production </a:t>
            </a:r>
          </a:p>
          <a:p>
            <a:pPr marL="114300" marR="0" indent="0">
              <a:lnSpc>
                <a:spcPct val="107000"/>
              </a:lnSpc>
              <a:spcBef>
                <a:spcPts val="0"/>
              </a:spcBef>
              <a:spcAft>
                <a:spcPts val="800"/>
              </a:spcAft>
              <a:buNone/>
            </a:pPr>
            <a:r>
              <a:rPr lang="en-IN" sz="2400" b="1"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2400" dirty="0"/>
          </a:p>
        </p:txBody>
      </p:sp>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spTree>
    <p:extLst>
      <p:ext uri="{BB962C8B-B14F-4D97-AF65-F5344CB8AC3E}">
        <p14:creationId xmlns:p14="http://schemas.microsoft.com/office/powerpoint/2010/main" val="10878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Content Placeholder 4">
            <a:extLst>
              <a:ext uri="{FF2B5EF4-FFF2-40B4-BE49-F238E27FC236}">
                <a16:creationId xmlns:a16="http://schemas.microsoft.com/office/drawing/2014/main" id="{19B8FB88-320D-3B9C-6F09-A1D52162052D}"/>
              </a:ext>
            </a:extLst>
          </p:cNvPr>
          <p:cNvGraphicFramePr>
            <a:graphicFrameLocks noGrp="1"/>
          </p:cNvGraphicFramePr>
          <p:nvPr>
            <p:ph idx="1"/>
            <p:extLst>
              <p:ext uri="{D42A27DB-BD31-4B8C-83A1-F6EECF244321}">
                <p14:modId xmlns:p14="http://schemas.microsoft.com/office/powerpoint/2010/main" val="1117827649"/>
              </p:ext>
            </p:extLst>
          </p:nvPr>
        </p:nvGraphicFramePr>
        <p:xfrm>
          <a:off x="1301093" y="1363815"/>
          <a:ext cx="9589814" cy="4992542"/>
        </p:xfrm>
        <a:graphic>
          <a:graphicData uri="http://schemas.openxmlformats.org/drawingml/2006/table">
            <a:tbl>
              <a:tblPr firstRow="1" firstCol="1" lastRow="1" lastCol="1" bandRow="1" bandCol="1">
                <a:tableStyleId>{5940675A-B579-460E-94D1-54222C63F5DA}</a:tableStyleId>
              </a:tblPr>
              <a:tblGrid>
                <a:gridCol w="332675">
                  <a:extLst>
                    <a:ext uri="{9D8B030D-6E8A-4147-A177-3AD203B41FA5}">
                      <a16:colId xmlns:a16="http://schemas.microsoft.com/office/drawing/2014/main" val="3451357671"/>
                    </a:ext>
                  </a:extLst>
                </a:gridCol>
                <a:gridCol w="1771967">
                  <a:extLst>
                    <a:ext uri="{9D8B030D-6E8A-4147-A177-3AD203B41FA5}">
                      <a16:colId xmlns:a16="http://schemas.microsoft.com/office/drawing/2014/main" val="595738247"/>
                    </a:ext>
                  </a:extLst>
                </a:gridCol>
                <a:gridCol w="1678685">
                  <a:extLst>
                    <a:ext uri="{9D8B030D-6E8A-4147-A177-3AD203B41FA5}">
                      <a16:colId xmlns:a16="http://schemas.microsoft.com/office/drawing/2014/main" val="3370709688"/>
                    </a:ext>
                  </a:extLst>
                </a:gridCol>
                <a:gridCol w="2367497">
                  <a:extLst>
                    <a:ext uri="{9D8B030D-6E8A-4147-A177-3AD203B41FA5}">
                      <a16:colId xmlns:a16="http://schemas.microsoft.com/office/drawing/2014/main" val="633272179"/>
                    </a:ext>
                  </a:extLst>
                </a:gridCol>
                <a:gridCol w="1446828">
                  <a:extLst>
                    <a:ext uri="{9D8B030D-6E8A-4147-A177-3AD203B41FA5}">
                      <a16:colId xmlns:a16="http://schemas.microsoft.com/office/drawing/2014/main" val="2160334629"/>
                    </a:ext>
                  </a:extLst>
                </a:gridCol>
                <a:gridCol w="1992162">
                  <a:extLst>
                    <a:ext uri="{9D8B030D-6E8A-4147-A177-3AD203B41FA5}">
                      <a16:colId xmlns:a16="http://schemas.microsoft.com/office/drawing/2014/main" val="3081999128"/>
                    </a:ext>
                  </a:extLst>
                </a:gridCol>
              </a:tblGrid>
              <a:tr h="887354">
                <a:tc>
                  <a:txBody>
                    <a:bodyPr/>
                    <a:lstStyle/>
                    <a:p>
                      <a:pPr marL="0" marR="0" indent="705485" algn="just">
                        <a:spcBef>
                          <a:spcPts val="370"/>
                        </a:spcBef>
                        <a:spcAft>
                          <a:spcPts val="0"/>
                        </a:spcAft>
                      </a:pPr>
                      <a:r>
                        <a:rPr lang="en-US" sz="1600" dirty="0">
                          <a:effectLst/>
                        </a:rPr>
                        <a:t> </a:t>
                      </a:r>
                      <a:endParaRPr lang="en-IN" sz="1600" dirty="0">
                        <a:effectLst/>
                        <a:latin typeface="Arial MT"/>
                        <a:ea typeface="Arial MT"/>
                        <a:cs typeface="Arial MT"/>
                      </a:endParaRPr>
                    </a:p>
                  </a:txBody>
                  <a:tcPr marL="0" marR="0" marT="0" marB="0"/>
                </a:tc>
                <a:tc>
                  <a:txBody>
                    <a:bodyPr/>
                    <a:lstStyle/>
                    <a:p>
                      <a:pPr marL="0" marR="0" indent="705485" algn="l">
                        <a:lnSpc>
                          <a:spcPts val="1700"/>
                        </a:lnSpc>
                        <a:spcBef>
                          <a:spcPts val="280"/>
                        </a:spcBef>
                        <a:spcAft>
                          <a:spcPts val="0"/>
                        </a:spcAft>
                      </a:pPr>
                      <a:r>
                        <a:rPr lang="en-US" sz="1600" spc="-10" dirty="0">
                          <a:effectLst/>
                        </a:rPr>
                        <a:t>Research paper</a:t>
                      </a:r>
                      <a:endParaRPr lang="en-IN" sz="1600" dirty="0">
                        <a:effectLst/>
                        <a:latin typeface="Arial MT"/>
                        <a:ea typeface="Arial MT"/>
                        <a:cs typeface="Arial MT"/>
                      </a:endParaRPr>
                    </a:p>
                  </a:txBody>
                  <a:tcPr marL="0" marR="0" marT="0" marB="0"/>
                </a:tc>
                <a:tc>
                  <a:txBody>
                    <a:bodyPr/>
                    <a:lstStyle/>
                    <a:p>
                      <a:pPr marL="0" marR="0" indent="705485" algn="ctr">
                        <a:spcBef>
                          <a:spcPts val="370"/>
                        </a:spcBef>
                        <a:spcAft>
                          <a:spcPts val="0"/>
                        </a:spcAft>
                      </a:pPr>
                      <a:r>
                        <a:rPr lang="en-US" sz="1600" spc="-10">
                          <a:effectLst/>
                        </a:rPr>
                        <a:t>Authors</a:t>
                      </a:r>
                      <a:endParaRPr lang="en-IN" sz="1600">
                        <a:effectLst/>
                        <a:latin typeface="Arial MT"/>
                        <a:ea typeface="Arial MT"/>
                        <a:cs typeface="Arial MT"/>
                      </a:endParaRPr>
                    </a:p>
                  </a:txBody>
                  <a:tcPr marL="0" marR="0" marT="0" marB="0"/>
                </a:tc>
                <a:tc>
                  <a:txBody>
                    <a:bodyPr/>
                    <a:lstStyle/>
                    <a:p>
                      <a:pPr marL="0" marR="60960" indent="705485">
                        <a:lnSpc>
                          <a:spcPts val="1700"/>
                        </a:lnSpc>
                        <a:spcBef>
                          <a:spcPts val="280"/>
                        </a:spcBef>
                        <a:spcAft>
                          <a:spcPts val="0"/>
                        </a:spcAft>
                      </a:pPr>
                      <a:r>
                        <a:rPr lang="en-US" sz="1600" dirty="0">
                          <a:effectLst/>
                        </a:rPr>
                        <a:t>Name</a:t>
                      </a:r>
                      <a:r>
                        <a:rPr lang="en-US" sz="1600" spc="-90" dirty="0">
                          <a:effectLst/>
                        </a:rPr>
                        <a:t> </a:t>
                      </a:r>
                      <a:r>
                        <a:rPr lang="en-US" sz="1600" dirty="0">
                          <a:effectLst/>
                        </a:rPr>
                        <a:t>of </a:t>
                      </a:r>
                      <a:r>
                        <a:rPr lang="en-US" sz="1600" spc="-10" dirty="0">
                          <a:effectLst/>
                        </a:rPr>
                        <a:t>journal</a:t>
                      </a:r>
                      <a:endParaRPr lang="en-IN" sz="1600" dirty="0">
                        <a:effectLst/>
                        <a:latin typeface="Arial MT"/>
                        <a:ea typeface="Arial MT"/>
                        <a:cs typeface="Arial MT"/>
                      </a:endParaRPr>
                    </a:p>
                  </a:txBody>
                  <a:tcPr marL="0" marR="0" marT="0" marB="0"/>
                </a:tc>
                <a:tc>
                  <a:txBody>
                    <a:bodyPr/>
                    <a:lstStyle/>
                    <a:p>
                      <a:pPr marL="0" marR="0" indent="705485">
                        <a:lnSpc>
                          <a:spcPts val="1700"/>
                        </a:lnSpc>
                        <a:spcBef>
                          <a:spcPts val="280"/>
                        </a:spcBef>
                        <a:spcAft>
                          <a:spcPts val="0"/>
                        </a:spcAft>
                      </a:pPr>
                      <a:r>
                        <a:rPr lang="en-US" sz="1600">
                          <a:effectLst/>
                        </a:rPr>
                        <a:t>Year of Publication</a:t>
                      </a:r>
                      <a:r>
                        <a:rPr lang="en-US" sz="1600" spc="-10">
                          <a:effectLst/>
                        </a:rPr>
                        <a:t> publication</a:t>
                      </a:r>
                      <a:endParaRPr lang="en-IN" sz="1600">
                        <a:effectLst/>
                        <a:latin typeface="Arial MT"/>
                        <a:ea typeface="Arial MT"/>
                        <a:cs typeface="Arial MT"/>
                      </a:endParaRPr>
                    </a:p>
                  </a:txBody>
                  <a:tcPr marL="0" marR="0" marT="0" marB="0"/>
                </a:tc>
                <a:tc>
                  <a:txBody>
                    <a:bodyPr/>
                    <a:lstStyle/>
                    <a:p>
                      <a:pPr marL="0" marR="0" indent="705485" algn="ctr">
                        <a:spcBef>
                          <a:spcPts val="370"/>
                        </a:spcBef>
                        <a:spcAft>
                          <a:spcPts val="0"/>
                        </a:spcAft>
                      </a:pPr>
                      <a:r>
                        <a:rPr lang="en-US" sz="1600" spc="-10" dirty="0">
                          <a:effectLst/>
                        </a:rPr>
                        <a:t>Hyperlink</a:t>
                      </a:r>
                      <a:endParaRPr lang="en-IN" sz="1600" dirty="0">
                        <a:effectLst/>
                        <a:latin typeface="Arial MT"/>
                        <a:ea typeface="Arial MT"/>
                        <a:cs typeface="Arial MT"/>
                      </a:endParaRPr>
                    </a:p>
                  </a:txBody>
                  <a:tcPr marL="0" marR="0" marT="0" marB="0"/>
                </a:tc>
                <a:extLst>
                  <a:ext uri="{0D108BD9-81ED-4DB2-BD59-A6C34878D82A}">
                    <a16:rowId xmlns:a16="http://schemas.microsoft.com/office/drawing/2014/main" val="923550199"/>
                  </a:ext>
                </a:extLst>
              </a:tr>
              <a:tr h="1123994">
                <a:tc>
                  <a:txBody>
                    <a:bodyPr/>
                    <a:lstStyle/>
                    <a:p>
                      <a:pPr marL="0" marR="0" algn="ctr">
                        <a:spcBef>
                          <a:spcPts val="30"/>
                        </a:spcBef>
                        <a:spcAft>
                          <a:spcPts val="0"/>
                        </a:spcAft>
                      </a:pPr>
                      <a:r>
                        <a:rPr lang="en-US" sz="1600">
                          <a:effectLst/>
                        </a:rPr>
                        <a:t> </a:t>
                      </a:r>
                      <a:endParaRPr lang="en-IN" sz="1600">
                        <a:effectLst/>
                      </a:endParaRPr>
                    </a:p>
                    <a:p>
                      <a:pPr marL="59055" marR="52705" algn="ctr">
                        <a:spcBef>
                          <a:spcPts val="0"/>
                        </a:spcBef>
                        <a:spcAft>
                          <a:spcPts val="0"/>
                        </a:spcAft>
                      </a:pPr>
                      <a:r>
                        <a:rPr lang="en-US" sz="1600" spc="-25">
                          <a:effectLst/>
                        </a:rPr>
                        <a:t>1.</a:t>
                      </a:r>
                      <a:endParaRPr lang="en-IN" sz="1600">
                        <a:effectLst/>
                        <a:latin typeface="Arial MT"/>
                        <a:ea typeface="Arial MT"/>
                        <a:cs typeface="Arial MT"/>
                      </a:endParaRPr>
                    </a:p>
                  </a:txBody>
                  <a:tcPr marL="0" marR="0" marT="0" marB="0"/>
                </a:tc>
                <a:tc>
                  <a:txBody>
                    <a:bodyPr/>
                    <a:lstStyle/>
                    <a:p>
                      <a:pPr marL="0" marR="0" algn="just">
                        <a:lnSpc>
                          <a:spcPct val="106000"/>
                        </a:lnSpc>
                        <a:spcBef>
                          <a:spcPts val="370"/>
                        </a:spcBef>
                        <a:spcAft>
                          <a:spcPts val="0"/>
                        </a:spcAft>
                      </a:pPr>
                      <a:r>
                        <a:rPr lang="en-US" sz="1600" dirty="0">
                          <a:effectLst/>
                        </a:rPr>
                        <a:t>   </a:t>
                      </a:r>
                      <a:endParaRPr lang="en-IN" sz="1600" dirty="0">
                        <a:effectLst/>
                      </a:endParaRPr>
                    </a:p>
                    <a:p>
                      <a:pPr marL="0" marR="0" algn="just">
                        <a:lnSpc>
                          <a:spcPct val="106000"/>
                        </a:lnSpc>
                        <a:spcBef>
                          <a:spcPts val="370"/>
                        </a:spcBef>
                        <a:spcAft>
                          <a:spcPts val="0"/>
                        </a:spcAft>
                      </a:pPr>
                      <a:r>
                        <a:rPr lang="en-US" sz="1600" dirty="0">
                          <a:effectLst/>
                        </a:rPr>
                        <a:t>    IEEE</a:t>
                      </a:r>
                      <a:endParaRPr lang="en-IN" sz="1600" dirty="0">
                        <a:effectLst/>
                        <a:latin typeface="Arial MT"/>
                        <a:ea typeface="Arial MT"/>
                        <a:cs typeface="Arial MT"/>
                      </a:endParaRPr>
                    </a:p>
                  </a:txBody>
                  <a:tcPr marL="0" marR="0" marT="0" marB="0"/>
                </a:tc>
                <a:tc>
                  <a:txBody>
                    <a:bodyPr/>
                    <a:lstStyle/>
                    <a:p>
                      <a:pPr marL="0" marR="0" algn="just">
                        <a:lnSpc>
                          <a:spcPct val="120000"/>
                        </a:lnSpc>
                        <a:spcBef>
                          <a:spcPts val="370"/>
                        </a:spcBef>
                        <a:spcAft>
                          <a:spcPts val="0"/>
                        </a:spcAft>
                      </a:pPr>
                      <a:r>
                        <a:rPr lang="en-US" sz="1600">
                          <a:effectLst/>
                        </a:rPr>
                        <a:t>a) Abhishek Singh</a:t>
                      </a:r>
                      <a:endParaRPr lang="en-IN" sz="1600">
                        <a:effectLst/>
                      </a:endParaRPr>
                    </a:p>
                    <a:p>
                      <a:pPr marL="0" marR="0" algn="just">
                        <a:lnSpc>
                          <a:spcPct val="120000"/>
                        </a:lnSpc>
                        <a:spcBef>
                          <a:spcPts val="370"/>
                        </a:spcBef>
                        <a:spcAft>
                          <a:spcPts val="0"/>
                        </a:spcAft>
                      </a:pPr>
                      <a:r>
                        <a:rPr lang="en-US" sz="1600">
                          <a:effectLst/>
                        </a:rPr>
                        <a:t>b) Mohit Agrawal</a:t>
                      </a:r>
                      <a:endParaRPr lang="en-IN" sz="1600">
                        <a:effectLst/>
                        <a:latin typeface="Arial MT"/>
                        <a:ea typeface="Arial MT"/>
                        <a:cs typeface="Arial MT"/>
                      </a:endParaRPr>
                    </a:p>
                  </a:txBody>
                  <a:tcPr marL="0" marR="0" marT="0" marB="0"/>
                </a:tc>
                <a:tc>
                  <a:txBody>
                    <a:bodyPr/>
                    <a:lstStyle/>
                    <a:p>
                      <a:pPr marL="0" marR="62865" algn="just">
                        <a:lnSpc>
                          <a:spcPts val="1595"/>
                        </a:lnSpc>
                        <a:spcBef>
                          <a:spcPts val="0"/>
                        </a:spcBef>
                        <a:spcAft>
                          <a:spcPts val="0"/>
                        </a:spcAft>
                      </a:pPr>
                      <a:r>
                        <a:rPr lang="en-US" sz="1600">
                          <a:effectLst/>
                        </a:rPr>
                        <a:t>Tomato Leaf Dieases Detection Using convolutional neural network</a:t>
                      </a:r>
                      <a:endParaRPr lang="en-IN" sz="1600">
                        <a:effectLst/>
                        <a:latin typeface="Arial MT"/>
                        <a:ea typeface="Arial MT"/>
                        <a:cs typeface="Arial MT"/>
                      </a:endParaRPr>
                    </a:p>
                  </a:txBody>
                  <a:tcPr marL="0" marR="0" marT="0" marB="0"/>
                </a:tc>
                <a:tc>
                  <a:txBody>
                    <a:bodyPr/>
                    <a:lstStyle/>
                    <a:p>
                      <a:pPr marL="253365" marR="0" algn="just">
                        <a:spcBef>
                          <a:spcPts val="370"/>
                        </a:spcBef>
                        <a:spcAft>
                          <a:spcPts val="0"/>
                        </a:spcAft>
                      </a:pPr>
                      <a:r>
                        <a:rPr lang="en-US" sz="1600">
                          <a:effectLst/>
                        </a:rPr>
                        <a:t>2019</a:t>
                      </a:r>
                      <a:endParaRPr lang="en-IN" sz="1600">
                        <a:effectLst/>
                        <a:latin typeface="Arial MT"/>
                        <a:ea typeface="Arial MT"/>
                        <a:cs typeface="Arial MT"/>
                      </a:endParaRPr>
                    </a:p>
                  </a:txBody>
                  <a:tcPr marL="0" marR="0" marT="0" marB="0"/>
                </a:tc>
                <a:tc>
                  <a:txBody>
                    <a:bodyPr/>
                    <a:lstStyle/>
                    <a:p>
                      <a:pPr marL="0" marR="65405" algn="just">
                        <a:spcBef>
                          <a:spcPts val="370"/>
                        </a:spcBef>
                        <a:spcAft>
                          <a:spcPts val="0"/>
                        </a:spcAft>
                      </a:pPr>
                      <a:r>
                        <a:rPr lang="en-US" sz="1600" dirty="0">
                          <a:effectLst/>
                        </a:rPr>
                        <a:t>https://www.sciencedirect.com/science/article/pii/S1877050920306906</a:t>
                      </a:r>
                      <a:endParaRPr lang="en-IN" sz="1600" dirty="0">
                        <a:effectLst/>
                        <a:latin typeface="Arial MT"/>
                        <a:ea typeface="Arial MT"/>
                        <a:cs typeface="Arial MT"/>
                      </a:endParaRPr>
                    </a:p>
                  </a:txBody>
                  <a:tcPr marL="0" marR="0" marT="0" marB="0"/>
                </a:tc>
                <a:extLst>
                  <a:ext uri="{0D108BD9-81ED-4DB2-BD59-A6C34878D82A}">
                    <a16:rowId xmlns:a16="http://schemas.microsoft.com/office/drawing/2014/main" val="808413038"/>
                  </a:ext>
                </a:extLst>
              </a:tr>
              <a:tr h="1696629">
                <a:tc>
                  <a:txBody>
                    <a:bodyPr/>
                    <a:lstStyle/>
                    <a:p>
                      <a:pPr marL="59055" marR="52705" algn="ctr">
                        <a:spcBef>
                          <a:spcPts val="370"/>
                        </a:spcBef>
                        <a:spcAft>
                          <a:spcPts val="0"/>
                        </a:spcAft>
                      </a:pPr>
                      <a:r>
                        <a:rPr lang="en-US" sz="1600" spc="-25">
                          <a:effectLst/>
                        </a:rPr>
                        <a:t>2.</a:t>
                      </a:r>
                      <a:endParaRPr lang="en-IN" sz="1600">
                        <a:effectLst/>
                        <a:latin typeface="Arial MT"/>
                        <a:ea typeface="Arial MT"/>
                        <a:cs typeface="Arial MT"/>
                      </a:endParaRPr>
                    </a:p>
                  </a:txBody>
                  <a:tcPr marL="0" marR="0" marT="0" marB="0"/>
                </a:tc>
                <a:tc>
                  <a:txBody>
                    <a:bodyPr/>
                    <a:lstStyle/>
                    <a:p>
                      <a:pPr marL="322580" marR="61595" indent="-182880" algn="just">
                        <a:lnSpc>
                          <a:spcPct val="106000"/>
                        </a:lnSpc>
                        <a:spcBef>
                          <a:spcPts val="370"/>
                        </a:spcBef>
                        <a:spcAft>
                          <a:spcPts val="0"/>
                        </a:spcAft>
                      </a:pPr>
                      <a:r>
                        <a:rPr lang="en-US" sz="1600">
                          <a:effectLst/>
                        </a:rPr>
                        <a:t>IEEE</a:t>
                      </a:r>
                      <a:endParaRPr lang="en-IN" sz="1600">
                        <a:effectLst/>
                        <a:latin typeface="Arial MT"/>
                        <a:ea typeface="Arial MT"/>
                        <a:cs typeface="Arial MT"/>
                      </a:endParaRPr>
                    </a:p>
                  </a:txBody>
                  <a:tcPr marL="0" marR="0" marT="0" marB="0"/>
                </a:tc>
                <a:tc>
                  <a:txBody>
                    <a:bodyPr/>
                    <a:lstStyle/>
                    <a:p>
                      <a:pPr marL="0" marR="64135" algn="just">
                        <a:spcBef>
                          <a:spcPts val="290"/>
                        </a:spcBef>
                        <a:spcAft>
                          <a:spcPts val="0"/>
                        </a:spcAft>
                      </a:pPr>
                      <a:r>
                        <a:rPr lang="en-US" sz="1600" dirty="0">
                          <a:effectLst/>
                        </a:rPr>
                        <a:t>a) Ananda S. Paymode</a:t>
                      </a:r>
                      <a:endParaRPr lang="en-IN" sz="1600" dirty="0">
                        <a:effectLst/>
                      </a:endParaRPr>
                    </a:p>
                    <a:p>
                      <a:pPr marL="0" marR="64135" algn="just">
                        <a:spcBef>
                          <a:spcPts val="290"/>
                        </a:spcBef>
                        <a:spcAft>
                          <a:spcPts val="0"/>
                        </a:spcAft>
                      </a:pPr>
                      <a:r>
                        <a:rPr lang="en-US" sz="1600" dirty="0">
                          <a:effectLst/>
                        </a:rPr>
                        <a:t>b) Vandana B. </a:t>
                      </a:r>
                      <a:r>
                        <a:rPr lang="en-US" sz="1600" dirty="0" err="1">
                          <a:effectLst/>
                        </a:rPr>
                        <a:t>Malode</a:t>
                      </a:r>
                      <a:endParaRPr lang="en-IN" sz="1600" dirty="0">
                        <a:effectLst/>
                        <a:latin typeface="Arial MT"/>
                        <a:ea typeface="Arial MT"/>
                        <a:cs typeface="Arial MT"/>
                      </a:endParaRPr>
                    </a:p>
                  </a:txBody>
                  <a:tcPr marL="0" marR="0" marT="0" marB="0"/>
                </a:tc>
                <a:tc>
                  <a:txBody>
                    <a:bodyPr/>
                    <a:lstStyle/>
                    <a:p>
                      <a:pPr marL="0" marR="63500" algn="just">
                        <a:lnSpc>
                          <a:spcPts val="1595"/>
                        </a:lnSpc>
                        <a:spcBef>
                          <a:spcPts val="0"/>
                        </a:spcBef>
                        <a:spcAft>
                          <a:spcPts val="0"/>
                        </a:spcAft>
                      </a:pPr>
                      <a:r>
                        <a:rPr lang="en-US" sz="1600" dirty="0">
                          <a:effectLst/>
                        </a:rPr>
                        <a:t>Tomato Leaf Disease Detection and Classification using Convolution Neural Network</a:t>
                      </a:r>
                      <a:endParaRPr lang="en-IN" sz="1600" dirty="0">
                        <a:effectLst/>
                        <a:latin typeface="Arial MT"/>
                        <a:ea typeface="Arial MT"/>
                        <a:cs typeface="Arial MT"/>
                      </a:endParaRPr>
                    </a:p>
                  </a:txBody>
                  <a:tcPr marL="0" marR="0" marT="0" marB="0"/>
                </a:tc>
                <a:tc>
                  <a:txBody>
                    <a:bodyPr/>
                    <a:lstStyle/>
                    <a:p>
                      <a:pPr marL="0" marR="171450" algn="just">
                        <a:spcBef>
                          <a:spcPts val="370"/>
                        </a:spcBef>
                        <a:spcAft>
                          <a:spcPts val="0"/>
                        </a:spcAft>
                      </a:pPr>
                      <a:r>
                        <a:rPr lang="en-US" sz="1600" dirty="0">
                          <a:effectLst/>
                        </a:rPr>
                        <a:t>2021</a:t>
                      </a:r>
                      <a:endParaRPr lang="en-IN" sz="1600" dirty="0">
                        <a:effectLst/>
                        <a:latin typeface="Arial MT"/>
                        <a:ea typeface="Arial MT"/>
                        <a:cs typeface="Arial MT"/>
                      </a:endParaRPr>
                    </a:p>
                  </a:txBody>
                  <a:tcPr marL="0" marR="0" marT="0" marB="0"/>
                </a:tc>
                <a:tc>
                  <a:txBody>
                    <a:bodyPr/>
                    <a:lstStyle/>
                    <a:p>
                      <a:pPr marL="0" marR="64135" algn="just">
                        <a:spcBef>
                          <a:spcPts val="370"/>
                        </a:spcBef>
                        <a:spcAft>
                          <a:spcPts val="0"/>
                        </a:spcAft>
                      </a:pPr>
                      <a:r>
                        <a:rPr lang="en-US" sz="1600">
                          <a:effectLst/>
                        </a:rPr>
                        <a:t>https://ieeexplore.ieee.org/document/9397001</a:t>
                      </a:r>
                      <a:endParaRPr lang="en-IN" sz="1600">
                        <a:effectLst/>
                        <a:latin typeface="Arial MT"/>
                        <a:ea typeface="Arial MT"/>
                        <a:cs typeface="Arial MT"/>
                      </a:endParaRPr>
                    </a:p>
                  </a:txBody>
                  <a:tcPr marL="0" marR="0" marT="0" marB="0"/>
                </a:tc>
                <a:extLst>
                  <a:ext uri="{0D108BD9-81ED-4DB2-BD59-A6C34878D82A}">
                    <a16:rowId xmlns:a16="http://schemas.microsoft.com/office/drawing/2014/main" val="605667257"/>
                  </a:ext>
                </a:extLst>
              </a:tr>
              <a:tr h="1284565">
                <a:tc>
                  <a:txBody>
                    <a:bodyPr/>
                    <a:lstStyle/>
                    <a:p>
                      <a:pPr marL="59055" marR="52705" algn="ctr">
                        <a:spcBef>
                          <a:spcPts val="370"/>
                        </a:spcBef>
                        <a:spcAft>
                          <a:spcPts val="0"/>
                        </a:spcAft>
                      </a:pPr>
                      <a:r>
                        <a:rPr lang="en-US" sz="1600" spc="-25">
                          <a:effectLst/>
                        </a:rPr>
                        <a:t>3.</a:t>
                      </a:r>
                      <a:endParaRPr lang="en-IN" sz="1600">
                        <a:effectLst/>
                        <a:latin typeface="Arial MT"/>
                        <a:ea typeface="Arial MT"/>
                        <a:cs typeface="Arial MT"/>
                      </a:endParaRPr>
                    </a:p>
                  </a:txBody>
                  <a:tcPr marL="0" marR="0" marT="0" marB="0"/>
                </a:tc>
                <a:tc>
                  <a:txBody>
                    <a:bodyPr/>
                    <a:lstStyle/>
                    <a:p>
                      <a:pPr marL="294005" marR="61595" indent="-203200" algn="just">
                        <a:lnSpc>
                          <a:spcPct val="106000"/>
                        </a:lnSpc>
                        <a:spcBef>
                          <a:spcPts val="370"/>
                        </a:spcBef>
                        <a:spcAft>
                          <a:spcPts val="0"/>
                        </a:spcAft>
                      </a:pPr>
                      <a:r>
                        <a:rPr lang="en-US" sz="1600">
                          <a:effectLst/>
                        </a:rPr>
                        <a:t>IEEE</a:t>
                      </a:r>
                      <a:endParaRPr lang="en-IN" sz="1600">
                        <a:effectLst/>
                        <a:latin typeface="Arial MT"/>
                        <a:ea typeface="Arial MT"/>
                        <a:cs typeface="Arial MT"/>
                      </a:endParaRPr>
                    </a:p>
                  </a:txBody>
                  <a:tcPr marL="0" marR="0" marT="0" marB="0"/>
                </a:tc>
                <a:tc>
                  <a:txBody>
                    <a:bodyPr/>
                    <a:lstStyle/>
                    <a:p>
                      <a:pPr marL="342900" marR="0" lvl="0" indent="-342900" algn="just">
                        <a:spcBef>
                          <a:spcPts val="370"/>
                        </a:spcBef>
                        <a:spcAft>
                          <a:spcPts val="0"/>
                        </a:spcAft>
                        <a:buFont typeface="+mj-lt"/>
                        <a:buAutoNum type="alphaLcParenR"/>
                      </a:pPr>
                      <a:r>
                        <a:rPr lang="en-US" sz="1600">
                          <a:effectLst/>
                        </a:rPr>
                        <a:t>Gemini Kishore</a:t>
                      </a:r>
                      <a:endParaRPr lang="en-IN" sz="1600">
                        <a:effectLst/>
                      </a:endParaRPr>
                    </a:p>
                    <a:p>
                      <a:pPr marL="342900" marR="0" lvl="0" indent="-342900" algn="just">
                        <a:spcBef>
                          <a:spcPts val="370"/>
                        </a:spcBef>
                        <a:spcAft>
                          <a:spcPts val="0"/>
                        </a:spcAft>
                        <a:buFont typeface="+mj-lt"/>
                        <a:buAutoNum type="alphaLcParenR"/>
                      </a:pPr>
                      <a:r>
                        <a:rPr lang="en-US" sz="1600">
                          <a:effectLst/>
                        </a:rPr>
                        <a:t>B.Pavitra</a:t>
                      </a:r>
                      <a:endParaRPr lang="en-IN" sz="1600">
                        <a:effectLst/>
                      </a:endParaRPr>
                    </a:p>
                    <a:p>
                      <a:pPr marL="342900" marR="0" lvl="0" indent="-342900" algn="just">
                        <a:spcBef>
                          <a:spcPts val="370"/>
                        </a:spcBef>
                        <a:spcAft>
                          <a:spcPts val="0"/>
                        </a:spcAft>
                        <a:buFont typeface="+mj-lt"/>
                        <a:buAutoNum type="alphaLcParenR"/>
                      </a:pPr>
                      <a:r>
                        <a:rPr lang="en-US" sz="1600">
                          <a:effectLst/>
                        </a:rPr>
                        <a:t>Velpula Rajesh</a:t>
                      </a:r>
                      <a:endParaRPr lang="en-IN" sz="1600">
                        <a:effectLst/>
                        <a:latin typeface="Arial MT"/>
                        <a:ea typeface="Arial MT"/>
                        <a:cs typeface="Arial MT"/>
                      </a:endParaRPr>
                    </a:p>
                  </a:txBody>
                  <a:tcPr marL="0" marR="0" marT="0" marB="0"/>
                </a:tc>
                <a:tc>
                  <a:txBody>
                    <a:bodyPr/>
                    <a:lstStyle/>
                    <a:p>
                      <a:pPr marL="67945" marR="0" algn="just">
                        <a:lnSpc>
                          <a:spcPts val="1600"/>
                        </a:lnSpc>
                        <a:spcBef>
                          <a:spcPts val="0"/>
                        </a:spcBef>
                        <a:spcAft>
                          <a:spcPts val="0"/>
                        </a:spcAft>
                      </a:pPr>
                      <a:r>
                        <a:rPr lang="en-US" sz="1600">
                          <a:effectLst/>
                        </a:rPr>
                        <a:t>Tomato Leaf Disease Detection Using Deep Learning Techniques</a:t>
                      </a:r>
                      <a:endParaRPr lang="en-IN" sz="1600">
                        <a:effectLst/>
                        <a:latin typeface="Arial MT"/>
                        <a:ea typeface="Arial MT"/>
                        <a:cs typeface="Arial MT"/>
                      </a:endParaRPr>
                    </a:p>
                  </a:txBody>
                  <a:tcPr marL="0" marR="0" marT="0" marB="0"/>
                </a:tc>
                <a:tc>
                  <a:txBody>
                    <a:bodyPr/>
                    <a:lstStyle/>
                    <a:p>
                      <a:pPr marL="0" marR="171450" algn="just">
                        <a:spcBef>
                          <a:spcPts val="370"/>
                        </a:spcBef>
                        <a:spcAft>
                          <a:spcPts val="0"/>
                        </a:spcAft>
                      </a:pPr>
                      <a:r>
                        <a:rPr lang="en-US" sz="1600">
                          <a:effectLst/>
                        </a:rPr>
                        <a:t>2020</a:t>
                      </a:r>
                      <a:endParaRPr lang="en-IN" sz="1600">
                        <a:effectLst/>
                        <a:latin typeface="Arial MT"/>
                        <a:ea typeface="Arial MT"/>
                        <a:cs typeface="Arial MT"/>
                      </a:endParaRPr>
                    </a:p>
                  </a:txBody>
                  <a:tcPr marL="0" marR="0" marT="0" marB="0"/>
                </a:tc>
                <a:tc>
                  <a:txBody>
                    <a:bodyPr/>
                    <a:lstStyle/>
                    <a:p>
                      <a:pPr marL="0" marR="65405" algn="just">
                        <a:spcBef>
                          <a:spcPts val="370"/>
                        </a:spcBef>
                        <a:spcAft>
                          <a:spcPts val="0"/>
                        </a:spcAft>
                      </a:pPr>
                      <a:r>
                        <a:rPr lang="en-US" sz="1600" dirty="0">
                          <a:effectLst/>
                        </a:rPr>
                        <a:t>https://ieeexplore.ieee.org/document/9137986</a:t>
                      </a:r>
                      <a:endParaRPr lang="en-IN" sz="1600" dirty="0">
                        <a:effectLst/>
                        <a:latin typeface="Arial MT"/>
                        <a:ea typeface="Arial MT"/>
                        <a:cs typeface="Arial MT"/>
                      </a:endParaRPr>
                    </a:p>
                  </a:txBody>
                  <a:tcPr marL="0" marR="0" marT="0" marB="0"/>
                </a:tc>
                <a:extLst>
                  <a:ext uri="{0D108BD9-81ED-4DB2-BD59-A6C34878D82A}">
                    <a16:rowId xmlns:a16="http://schemas.microsoft.com/office/drawing/2014/main" val="350548886"/>
                  </a:ext>
                </a:extLst>
              </a:tr>
            </a:tbl>
          </a:graphicData>
        </a:graphic>
      </p:graphicFrame>
      <p:sp>
        <p:nvSpPr>
          <p:cNvPr id="4" name="Slide Number Placeholder 3"/>
          <p:cNvSpPr>
            <a:spLocks noGrp="1"/>
          </p:cNvSpPr>
          <p:nvPr>
            <p:ph type="sldNum" sz="quarter" idx="12"/>
          </p:nvPr>
        </p:nvSpPr>
        <p:spPr/>
        <p:txBody>
          <a:bodyPr/>
          <a:lstStyle/>
          <a:p>
            <a:fld id="{9B618960-8005-486C-9A75-10CB2AAC16F9}" type="slidenum">
              <a:rPr lang="en-US" smtClean="0"/>
              <a:t>3</a:t>
            </a:fld>
            <a:endParaRPr lang="en-US"/>
          </a:p>
        </p:txBody>
      </p:sp>
    </p:spTree>
    <p:extLst>
      <p:ext uri="{BB962C8B-B14F-4D97-AF65-F5344CB8AC3E}">
        <p14:creationId xmlns:p14="http://schemas.microsoft.com/office/powerpoint/2010/main" val="129590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Current agriculture system fully maintained by humans.</a:t>
            </a:r>
          </a:p>
          <a:p>
            <a:r>
              <a:rPr lang="en-US" dirty="0">
                <a:latin typeface="Times New Roman" panose="02020603050405020304" pitchFamily="18" charset="0"/>
                <a:cs typeface="Times New Roman" panose="02020603050405020304" pitchFamily="18" charset="0"/>
              </a:rPr>
              <a:t>Relies on visual observation.</a:t>
            </a:r>
          </a:p>
          <a:p>
            <a:r>
              <a:rPr lang="en-US" dirty="0">
                <a:latin typeface="Times New Roman" panose="02020603050405020304" pitchFamily="18" charset="0"/>
                <a:cs typeface="Times New Roman" panose="02020603050405020304" pitchFamily="18" charset="0"/>
              </a:rPr>
              <a:t>The process is time consuming.</a:t>
            </a:r>
          </a:p>
          <a:p>
            <a:r>
              <a:rPr lang="en-US" dirty="0">
                <a:latin typeface="Times New Roman" panose="02020603050405020304" pitchFamily="18" charset="0"/>
                <a:cs typeface="Times New Roman" panose="02020603050405020304" pitchFamily="18" charset="0"/>
              </a:rPr>
              <a:t>Confusion in recognition of similar diseases.</a:t>
            </a:r>
          </a:p>
          <a:p>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367221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Aim &amp; Objectives</a:t>
            </a:r>
          </a:p>
        </p:txBody>
      </p:sp>
      <p:sp>
        <p:nvSpPr>
          <p:cNvPr id="3" name="Content Placeholder 2"/>
          <p:cNvSpPr>
            <a:spLocks noGrp="1"/>
          </p:cNvSpPr>
          <p:nvPr>
            <p:ph idx="1"/>
          </p:nvPr>
        </p:nvSpPr>
        <p:spPr/>
        <p:txBody>
          <a:bodyPr/>
          <a:lstStyle/>
          <a:p>
            <a:pPr marL="0" indent="0">
              <a:buNone/>
            </a:pPr>
            <a:r>
              <a:rPr lang="en-IN" dirty="0"/>
              <a:t>Aim: </a:t>
            </a:r>
          </a:p>
          <a:p>
            <a:pPr marL="0" indent="0">
              <a:buNone/>
            </a:pPr>
            <a:r>
              <a:rPr lang="en-IN" dirty="0"/>
              <a:t> </a:t>
            </a:r>
            <a:r>
              <a:rPr lang="en-US" sz="2800" dirty="0">
                <a:effectLst/>
                <a:latin typeface="Times New Roman" panose="02020603050405020304" pitchFamily="18" charset="0"/>
                <a:ea typeface="Times New Roman" panose="02020603050405020304" pitchFamily="18" charset="0"/>
              </a:rPr>
              <a:t>To study and understand Tomato leaf disease detection. And build the tomato leaf disease detection system.</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sz="2800" dirty="0"/>
          </a:p>
          <a:p>
            <a:pPr marL="0" marR="0" indent="0" algn="just">
              <a:lnSpc>
                <a:spcPct val="115000"/>
              </a:lnSpc>
              <a:spcBef>
                <a:spcPts val="0"/>
              </a:spcBef>
              <a:spcAft>
                <a:spcPts val="0"/>
              </a:spcAft>
              <a:buNone/>
            </a:pPr>
            <a:r>
              <a:rPr lang="en-IN" dirty="0"/>
              <a:t>Objectives:  </a:t>
            </a:r>
          </a:p>
          <a:p>
            <a:pPr marL="514350" marR="0" indent="-514350" algn="just">
              <a:lnSpc>
                <a:spcPct val="115000"/>
              </a:lnSpc>
              <a:spcBef>
                <a:spcPts val="0"/>
              </a:spcBef>
              <a:spcAft>
                <a:spcPts val="0"/>
              </a:spcAft>
              <a:buFont typeface="+mj-lt"/>
              <a:buAutoNum type="arabicPeriod"/>
            </a:pPr>
            <a:r>
              <a:rPr lang="en-IN" sz="2800" dirty="0">
                <a:solidFill>
                  <a:srgbClr val="000000"/>
                </a:solidFill>
                <a:effectLst/>
                <a:latin typeface="Times New Roman" panose="02020603050405020304" pitchFamily="18" charset="0"/>
                <a:ea typeface="Times New Roman" panose="02020603050405020304" pitchFamily="18" charset="0"/>
              </a:rPr>
              <a:t>To protect the Tomato Leaf from gating damage, decade.</a:t>
            </a:r>
            <a:endParaRPr lang="en-IN" sz="2800" dirty="0">
              <a:effectLst/>
              <a:latin typeface="Calibri" panose="020F0502020204030204" pitchFamily="34" charset="0"/>
              <a:ea typeface="Calibri" panose="020F0502020204030204" pitchFamily="34" charset="0"/>
            </a:endParaRPr>
          </a:p>
          <a:p>
            <a:pPr marL="514350" marR="0" indent="-514350" algn="just">
              <a:lnSpc>
                <a:spcPct val="115000"/>
              </a:lnSpc>
              <a:spcBef>
                <a:spcPts val="0"/>
              </a:spcBef>
              <a:spcAft>
                <a:spcPts val="0"/>
              </a:spcAft>
              <a:buFont typeface="+mj-lt"/>
              <a:buAutoNum type="arabicPeriod"/>
            </a:pPr>
            <a:r>
              <a:rPr lang="en-IN" sz="2800" dirty="0">
                <a:solidFill>
                  <a:srgbClr val="000000"/>
                </a:solidFill>
                <a:effectLst/>
                <a:latin typeface="Times New Roman" panose="02020603050405020304" pitchFamily="18" charset="0"/>
                <a:ea typeface="Times New Roman" panose="02020603050405020304" pitchFamily="18" charset="0"/>
              </a:rPr>
              <a:t>To reduce the manpower of the frame.</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t>5</a:t>
            </a:fld>
            <a:endParaRPr lang="en-US"/>
          </a:p>
        </p:txBody>
      </p:sp>
    </p:spTree>
    <p:extLst>
      <p:ext uri="{BB962C8B-B14F-4D97-AF65-F5344CB8AC3E}">
        <p14:creationId xmlns:p14="http://schemas.microsoft.com/office/powerpoint/2010/main" val="148562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4" name="Slide Number Placeholder 3"/>
          <p:cNvSpPr>
            <a:spLocks noGrp="1"/>
          </p:cNvSpPr>
          <p:nvPr>
            <p:ph type="sldNum" sz="quarter" idx="12"/>
          </p:nvPr>
        </p:nvSpPr>
        <p:spPr/>
        <p:txBody>
          <a:bodyPr/>
          <a:lstStyle/>
          <a:p>
            <a:fld id="{9B618960-8005-486C-9A75-10CB2AAC16F9}" type="slidenum">
              <a:rPr lang="en-US" smtClean="0"/>
              <a:t>6</a:t>
            </a:fld>
            <a:endParaRPr lang="en-US"/>
          </a:p>
        </p:txBody>
      </p:sp>
      <p:pic>
        <p:nvPicPr>
          <p:cNvPr id="5" name="Content Placeholder 4">
            <a:extLst>
              <a:ext uri="{FF2B5EF4-FFF2-40B4-BE49-F238E27FC236}">
                <a16:creationId xmlns:a16="http://schemas.microsoft.com/office/drawing/2014/main" id="{01D71DA5-8A0C-FC8F-CEFA-8F14B3F732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109" y="1341248"/>
            <a:ext cx="8337756" cy="5190776"/>
          </a:xfrm>
          <a:prstGeom prst="rect">
            <a:avLst/>
          </a:prstGeom>
        </p:spPr>
      </p:pic>
    </p:spTree>
    <p:extLst>
      <p:ext uri="{BB962C8B-B14F-4D97-AF65-F5344CB8AC3E}">
        <p14:creationId xmlns:p14="http://schemas.microsoft.com/office/powerpoint/2010/main" val="419895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p>
        </p:txBody>
      </p:sp>
      <p:sp>
        <p:nvSpPr>
          <p:cNvPr id="4" name="Slide Number Placeholder 3"/>
          <p:cNvSpPr>
            <a:spLocks noGrp="1"/>
          </p:cNvSpPr>
          <p:nvPr>
            <p:ph type="sldNum" sz="quarter" idx="12"/>
          </p:nvPr>
        </p:nvSpPr>
        <p:spPr/>
        <p:txBody>
          <a:bodyPr/>
          <a:lstStyle/>
          <a:p>
            <a:fld id="{9B618960-8005-486C-9A75-10CB2AAC16F9}" type="slidenum">
              <a:rPr lang="en-US" smtClean="0"/>
              <a:t>7</a:t>
            </a:fld>
            <a:endParaRPr lang="en-US"/>
          </a:p>
        </p:txBody>
      </p:sp>
      <p:pic>
        <p:nvPicPr>
          <p:cNvPr id="5" name="Content Placeholder 4">
            <a:extLst>
              <a:ext uri="{FF2B5EF4-FFF2-40B4-BE49-F238E27FC236}">
                <a16:creationId xmlns:a16="http://schemas.microsoft.com/office/drawing/2014/main" id="{38325F53-44E6-9BA3-93A9-0C505A376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125" y="1741250"/>
            <a:ext cx="5221749" cy="4131070"/>
          </a:xfrm>
          <a:prstGeom prst="rect">
            <a:avLst/>
          </a:prstGeom>
        </p:spPr>
      </p:pic>
    </p:spTree>
    <p:extLst>
      <p:ext uri="{BB962C8B-B14F-4D97-AF65-F5344CB8AC3E}">
        <p14:creationId xmlns:p14="http://schemas.microsoft.com/office/powerpoint/2010/main" val="205078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model(Live demo of working Model)</a:t>
            </a:r>
            <a:endParaRPr lang="en-IN" dirty="0"/>
          </a:p>
        </p:txBody>
      </p:sp>
      <p:pic>
        <p:nvPicPr>
          <p:cNvPr id="6" name="Content Placeholder 5">
            <a:extLst>
              <a:ext uri="{FF2B5EF4-FFF2-40B4-BE49-F238E27FC236}">
                <a16:creationId xmlns:a16="http://schemas.microsoft.com/office/drawing/2014/main" id="{CEAA001B-A8E3-8A57-6776-A6E953B5460B}"/>
              </a:ext>
            </a:extLst>
          </p:cNvPr>
          <p:cNvPicPr>
            <a:picLocks noGrp="1" noChangeAspect="1"/>
          </p:cNvPicPr>
          <p:nvPr>
            <p:ph idx="1"/>
          </p:nvPr>
        </p:nvPicPr>
        <p:blipFill>
          <a:blip r:embed="rId2"/>
          <a:stretch>
            <a:fillRect/>
          </a:stretch>
        </p:blipFill>
        <p:spPr>
          <a:xfrm>
            <a:off x="983877" y="1918983"/>
            <a:ext cx="4941047" cy="4525963"/>
          </a:xfrm>
        </p:spPr>
      </p:pic>
      <p:sp>
        <p:nvSpPr>
          <p:cNvPr id="4" name="Slide Number Placeholder 3"/>
          <p:cNvSpPr>
            <a:spLocks noGrp="1"/>
          </p:cNvSpPr>
          <p:nvPr>
            <p:ph type="sldNum" sz="quarter" idx="12"/>
          </p:nvPr>
        </p:nvSpPr>
        <p:spPr/>
        <p:txBody>
          <a:bodyPr/>
          <a:lstStyle/>
          <a:p>
            <a:fld id="{9B618960-8005-486C-9A75-10CB2AAC16F9}" type="slidenum">
              <a:rPr lang="en-US" smtClean="0"/>
              <a:t>8</a:t>
            </a:fld>
            <a:endParaRPr lang="en-US"/>
          </a:p>
        </p:txBody>
      </p:sp>
      <p:pic>
        <p:nvPicPr>
          <p:cNvPr id="8" name="Picture 7">
            <a:extLst>
              <a:ext uri="{FF2B5EF4-FFF2-40B4-BE49-F238E27FC236}">
                <a16:creationId xmlns:a16="http://schemas.microsoft.com/office/drawing/2014/main" id="{731AF671-776A-C63A-7FBB-D40F18B59EFE}"/>
              </a:ext>
            </a:extLst>
          </p:cNvPr>
          <p:cNvPicPr>
            <a:picLocks noChangeAspect="1"/>
          </p:cNvPicPr>
          <p:nvPr/>
        </p:nvPicPr>
        <p:blipFill>
          <a:blip r:embed="rId3"/>
          <a:stretch>
            <a:fillRect/>
          </a:stretch>
        </p:blipFill>
        <p:spPr>
          <a:xfrm>
            <a:off x="6754760" y="1904645"/>
            <a:ext cx="5014453" cy="4451711"/>
          </a:xfrm>
          <a:prstGeom prst="rect">
            <a:avLst/>
          </a:prstGeom>
        </p:spPr>
      </p:pic>
      <p:sp>
        <p:nvSpPr>
          <p:cNvPr id="9" name="TextBox 8">
            <a:extLst>
              <a:ext uri="{FF2B5EF4-FFF2-40B4-BE49-F238E27FC236}">
                <a16:creationId xmlns:a16="http://schemas.microsoft.com/office/drawing/2014/main" id="{4B4A78B7-7A92-3ECF-C51A-D797364961BF}"/>
              </a:ext>
            </a:extLst>
          </p:cNvPr>
          <p:cNvSpPr txBox="1"/>
          <p:nvPr/>
        </p:nvSpPr>
        <p:spPr>
          <a:xfrm>
            <a:off x="1071716" y="1535314"/>
            <a:ext cx="3903407" cy="369332"/>
          </a:xfrm>
          <a:prstGeom prst="rect">
            <a:avLst/>
          </a:prstGeom>
          <a:noFill/>
        </p:spPr>
        <p:txBody>
          <a:bodyPr wrap="square" rtlCol="0">
            <a:spAutoFit/>
          </a:bodyPr>
          <a:lstStyle/>
          <a:p>
            <a:r>
              <a:rPr lang="en-US" dirty="0"/>
              <a:t>1) Healthy Leaf</a:t>
            </a:r>
            <a:endParaRPr lang="en-IN" dirty="0"/>
          </a:p>
        </p:txBody>
      </p:sp>
      <p:sp>
        <p:nvSpPr>
          <p:cNvPr id="10" name="TextBox 9">
            <a:extLst>
              <a:ext uri="{FF2B5EF4-FFF2-40B4-BE49-F238E27FC236}">
                <a16:creationId xmlns:a16="http://schemas.microsoft.com/office/drawing/2014/main" id="{3A640CFB-9255-3E50-4009-98F4E5F2233F}"/>
              </a:ext>
            </a:extLst>
          </p:cNvPr>
          <p:cNvSpPr txBox="1"/>
          <p:nvPr/>
        </p:nvSpPr>
        <p:spPr>
          <a:xfrm>
            <a:off x="6754760" y="1519588"/>
            <a:ext cx="3746090" cy="369332"/>
          </a:xfrm>
          <a:prstGeom prst="rect">
            <a:avLst/>
          </a:prstGeom>
          <a:noFill/>
        </p:spPr>
        <p:txBody>
          <a:bodyPr wrap="square" rtlCol="0">
            <a:spAutoFit/>
          </a:bodyPr>
          <a:lstStyle/>
          <a:p>
            <a:r>
              <a:rPr lang="en-US" dirty="0"/>
              <a:t>2) Diseased Leaf</a:t>
            </a:r>
            <a:endParaRPr lang="en-IN" dirty="0"/>
          </a:p>
        </p:txBody>
      </p:sp>
    </p:spTree>
    <p:extLst>
      <p:ext uri="{BB962C8B-B14F-4D97-AF65-F5344CB8AC3E}">
        <p14:creationId xmlns:p14="http://schemas.microsoft.com/office/powerpoint/2010/main" val="322599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t>
            </a:r>
          </a:p>
        </p:txBody>
      </p:sp>
      <p:sp>
        <p:nvSpPr>
          <p:cNvPr id="3" name="Content Placeholder 2"/>
          <p:cNvSpPr>
            <a:spLocks noGrp="1"/>
          </p:cNvSpPr>
          <p:nvPr>
            <p:ph idx="1"/>
          </p:nvPr>
        </p:nvSpPr>
        <p:spPr/>
        <p:txBody>
          <a:bodyPr>
            <a:normAutofit fontScale="92500"/>
          </a:bodyPr>
          <a:lstStyle/>
          <a:p>
            <a:r>
              <a:rPr lang="en-US" dirty="0"/>
              <a:t>An image processing-based solution is proposed and evaluated in this project for the detection and </a:t>
            </a:r>
            <a:r>
              <a:rPr lang="en-US" dirty="0" err="1"/>
              <a:t>classfication</a:t>
            </a:r>
            <a:r>
              <a:rPr lang="en-US" dirty="0"/>
              <a:t> of Leaf diseases.</a:t>
            </a:r>
          </a:p>
          <a:p>
            <a:r>
              <a:rPr lang="en-US" dirty="0"/>
              <a:t>The proposed approach is composed of steps which include image preprocessing, image segmentation, performed features extracted and training and </a:t>
            </a:r>
            <a:r>
              <a:rPr lang="en-US" dirty="0" err="1"/>
              <a:t>classification.It</a:t>
            </a:r>
            <a:r>
              <a:rPr lang="en-US" dirty="0"/>
              <a:t> would also promote Indians farmers to do smart farming which helps to take a timely decisions which also saves time and reduce the loss of fruit due to the diseases to leading objective of our project is to enhance the value of Tomato leaf disease detection.</a:t>
            </a: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t>9</a:t>
            </a:fld>
            <a:endParaRPr lang="en-US"/>
          </a:p>
        </p:txBody>
      </p:sp>
    </p:spTree>
    <p:extLst>
      <p:ext uri="{BB962C8B-B14F-4D97-AF65-F5344CB8AC3E}">
        <p14:creationId xmlns:p14="http://schemas.microsoft.com/office/powerpoint/2010/main" val="1003559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1446</Words>
  <Application>Microsoft Office PowerPoint</Application>
  <PresentationFormat>Widescreen</PresentationFormat>
  <Paragraphs>184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MT</vt:lpstr>
      <vt:lpstr>Calibri</vt:lpstr>
      <vt:lpstr>Times New Roman</vt:lpstr>
      <vt:lpstr>Office Theme</vt:lpstr>
      <vt:lpstr> SDG Number- Goal 15            </vt:lpstr>
      <vt:lpstr>Introduction</vt:lpstr>
      <vt:lpstr>Literature survey</vt:lpstr>
      <vt:lpstr>Problem Statement</vt:lpstr>
      <vt:lpstr>Aim &amp; Objectives</vt:lpstr>
      <vt:lpstr>Methodology</vt:lpstr>
      <vt:lpstr>Block Diagram</vt:lpstr>
      <vt:lpstr>Working model(Live demo of working Model)</vt:lpstr>
      <vt:lpstr>Conclusion </vt:lpstr>
      <vt:lpstr>Future Scope</vt:lpstr>
      <vt:lpstr>17 Sustainable Development Goals (SDGs) </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 Number- Goal 15</dc:title>
  <dc:creator>hp</dc:creator>
  <cp:lastModifiedBy>193 334RODISARVESH 21 -22</cp:lastModifiedBy>
  <cp:revision>1</cp:revision>
  <dcterms:modified xsi:type="dcterms:W3CDTF">2023-04-27T16:25:17Z</dcterms:modified>
</cp:coreProperties>
</file>