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qNLYyVF4K98Nc6KzhzaYt4zlr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8B84CC-B05D-48CF-B11C-E16D201FAC7A}">
  <a:tblStyle styleId="{CF8B84CC-B05D-48CF-B11C-E16D201FAC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Challenges for colorization of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Grasyscale –&gt; RGB (single channel to 3 chanel)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3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67" name="Google Shape;6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23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71" name="Google Shape;7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2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7" name="Google Shape;87;p2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25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92" name="Google Shape;92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25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6" name="Google Shape;96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11.jpg"/><Relationship Id="rId13" Type="http://schemas.openxmlformats.org/officeDocument/2006/relationships/image" Target="../media/image16.jp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9" Type="http://schemas.openxmlformats.org/officeDocument/2006/relationships/image" Target="../media/image15.jpg"/><Relationship Id="rId14" Type="http://schemas.openxmlformats.org/officeDocument/2006/relationships/image" Target="../media/image13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2.jpg"/><Relationship Id="rId8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Image Colorization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"/>
              <a:t>Sarvesh Shroff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A20488681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Results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842" y="1787208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968" y="2880186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2339" y="1774490"/>
            <a:ext cx="143449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44925" y="2875225"/>
            <a:ext cx="143449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74200" y="1779501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86326" y="1778325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93326" y="1779500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00326" y="1774500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76076" y="2880175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83075" y="2880175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90075" y="2886500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400325" y="2886500"/>
            <a:ext cx="954600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1081749" y="3837575"/>
            <a:ext cx="6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2077600" y="3837575"/>
            <a:ext cx="9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Epoch 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3183100" y="38375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Epoch 25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4293325" y="3837575"/>
            <a:ext cx="9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Epoch 50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5400400" y="38375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Epoch 75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7302100" y="3837575"/>
            <a:ext cx="8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Ground Truth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819150" y="1990725"/>
            <a:ext cx="7040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SSIM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Structural Similarity Index Measure (SSIM), measures how similar two images are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Its range is from 0-1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Two identical images will have a SSIM of 1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				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			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		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Accuracy</a:t>
            </a:r>
            <a:endParaRPr/>
          </a:p>
        </p:txBody>
      </p:sp>
      <p:graphicFrame>
        <p:nvGraphicFramePr>
          <p:cNvPr id="234" name="Google Shape;234;p12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{CF8B84CC-B05D-48CF-B11C-E16D201FAC7A}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SSIM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Epoch 10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Epoch 25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Epoch 50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Epoch 75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Forest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0.77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Sunset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Apendix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5"/>
          <p:cNvPicPr preferRelativeResize="0"/>
          <p:nvPr/>
        </p:nvPicPr>
        <p:blipFill rotWithShape="1">
          <a:blip r:embed="rId3">
            <a:alphaModFix/>
          </a:blip>
          <a:srcRect b="35869" l="0" r="0" t="31917"/>
          <a:stretch/>
        </p:blipFill>
        <p:spPr>
          <a:xfrm>
            <a:off x="3059075" y="1519973"/>
            <a:ext cx="2631149" cy="266104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8095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Architecture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 b="68025" l="0" r="0" t="0"/>
          <a:stretch/>
        </p:blipFill>
        <p:spPr>
          <a:xfrm>
            <a:off x="468275" y="1539675"/>
            <a:ext cx="2631149" cy="264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 b="-325" l="0" r="0" t="64086"/>
          <a:stretch/>
        </p:blipFill>
        <p:spPr>
          <a:xfrm>
            <a:off x="5918825" y="1373431"/>
            <a:ext cx="2590800" cy="294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Image Colorization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43150" y="1615975"/>
            <a:ext cx="74577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It is the process of estimating RGB colors for grayscale images or video frames to improve their aesthetic and perceptual quality.</a:t>
            </a:r>
            <a:endParaRPr sz="16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 sz="1800" u="sng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image colorization systems find their applications in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astronomical photography, CCTV footage, electron microscopy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etc.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7275" y="3106575"/>
            <a:ext cx="2521300" cy="14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Challenges in Image Colorization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81975" y="1847750"/>
            <a:ext cx="2407500" cy="1039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 Two of the three dimensions are missing for the input image.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3020350" y="2025425"/>
            <a:ext cx="2602800" cy="127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Highly Uncommon Semantics for many man-made and natural objects.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6058325" y="2722775"/>
            <a:ext cx="1998900" cy="954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   Image Enhancements.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Different Algorithms/Approaches can be used to colorize images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819150" y="1990725"/>
            <a:ext cx="75057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Supervised Machine Learning Algorithms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GANs (Generative Adversarial Networks) which is an example of semi-supervised learning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AutoEncoder (used here)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many more.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909"/>
              </a:lnSpc>
              <a:spcBef>
                <a:spcPts val="17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819150" y="845600"/>
            <a:ext cx="7505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AutoEncoder Approach (for Image Colorization)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 AutoEncoders are built from two components: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Encoder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Transforms the input data into a lower-dimensional representation just like PCA.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achieve this goal, the encoder must learn only the “most important features” of the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Decoder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Recovers the input image size from the low-dimensional representation using Upsampling.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864450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Figure: “CIELAB, or CIE L* a* b, color system diagram” (represents quantitative relationship of colors on three axes: L value indicates lightness, and a* and b* are chromaticity coordinates)</a:t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637" y="304800"/>
            <a:ext cx="4901865" cy="385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497550" y="423575"/>
            <a:ext cx="528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as Input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VGG16 as Encoder (Transfer Learning)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769875" y="17345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Figure: 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shows the "top" portion of the model as removed. The model convolves the pre-trained output layers left behind as a 3D stack of feature maps.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750" y="2335600"/>
            <a:ext cx="7031424" cy="24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Decoder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rot="-5400000">
            <a:off x="17033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 rot="-5400000">
            <a:off x="21605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Upscaling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613" y="2330825"/>
            <a:ext cx="16478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rot="-5400000">
            <a:off x="26177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 rot="-5400000">
            <a:off x="30749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/>
          <p:nvPr/>
        </p:nvSpPr>
        <p:spPr>
          <a:xfrm rot="-5400000">
            <a:off x="35321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Upscaling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 rot="-5400000">
            <a:off x="39893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 rot="-5400000">
            <a:off x="44465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 rot="-5400000">
            <a:off x="49037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Upscaling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8"/>
          <p:cNvCxnSpPr>
            <a:endCxn id="179" idx="0"/>
          </p:cNvCxnSpPr>
          <p:nvPr/>
        </p:nvCxnSpPr>
        <p:spPr>
          <a:xfrm flipH="1" rot="10800000">
            <a:off x="23598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8"/>
          <p:cNvCxnSpPr/>
          <p:nvPr/>
        </p:nvCxnSpPr>
        <p:spPr>
          <a:xfrm flipH="1" rot="10800000">
            <a:off x="28170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8"/>
          <p:cNvCxnSpPr/>
          <p:nvPr/>
        </p:nvCxnSpPr>
        <p:spPr>
          <a:xfrm flipH="1" rot="10800000">
            <a:off x="32742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8"/>
          <p:cNvCxnSpPr/>
          <p:nvPr/>
        </p:nvCxnSpPr>
        <p:spPr>
          <a:xfrm flipH="1" rot="10800000">
            <a:off x="37314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8"/>
          <p:cNvCxnSpPr/>
          <p:nvPr/>
        </p:nvCxnSpPr>
        <p:spPr>
          <a:xfrm flipH="1" rot="10800000">
            <a:off x="41886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8"/>
          <p:cNvCxnSpPr/>
          <p:nvPr/>
        </p:nvCxnSpPr>
        <p:spPr>
          <a:xfrm flipH="1" rot="10800000">
            <a:off x="46458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8"/>
          <p:cNvCxnSpPr/>
          <p:nvPr/>
        </p:nvCxnSpPr>
        <p:spPr>
          <a:xfrm flipH="1" rot="10800000">
            <a:off x="51030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682425" y="1957225"/>
            <a:ext cx="381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Autoencoder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8095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Architecture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450" y="569275"/>
            <a:ext cx="3109476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