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Economica"/>
      <p:regular r:id="rId23"/>
      <p:bold r:id="rId24"/>
      <p:italic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F0B6783-310B-42B9-BEC1-B41E24981721}">
  <a:tblStyle styleId="{2F0B6783-310B-42B9-BEC1-B41E2498172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Economica-bold.fntdata"/><Relationship Id="rId23" Type="http://schemas.openxmlformats.org/officeDocument/2006/relationships/font" Target="fonts/Economic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Economica-boldItalic.fntdata"/><Relationship Id="rId25" Type="http://schemas.openxmlformats.org/officeDocument/2006/relationships/font" Target="fonts/Economica-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Open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2cb2309dd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2cb2309dd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2cb2309dd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2cb2309dd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2cb2309dd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2cb2309dd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2cb2309ddb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2cb2309dd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2cb2309dd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2cb2309dd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2cb2309dd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2cb2309ddb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2cb2309dd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2cb2309dd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2c841b075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2c841b075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2c841b075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2c841b075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2c841b075c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2c841b075c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cb2309dd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2cb2309dd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2cb2309dd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2cb2309dd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2cb2309dd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2cb2309dd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2c841b075c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2c841b075c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2cb2309dd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2cb2309dd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6.png"/><Relationship Id="rId5" Type="http://schemas.openxmlformats.org/officeDocument/2006/relationships/image" Target="../media/image3.png"/><Relationship Id="rId6" Type="http://schemas.openxmlformats.org/officeDocument/2006/relationships/image" Target="../media/image7.png"/><Relationship Id="rId7"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2903600" y="867049"/>
            <a:ext cx="3372300" cy="197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500">
                <a:latin typeface="Arial"/>
                <a:ea typeface="Arial"/>
                <a:cs typeface="Arial"/>
                <a:sym typeface="Arial"/>
              </a:rPr>
              <a:t>C</a:t>
            </a:r>
            <a:r>
              <a:rPr b="1" lang="en" sz="3100">
                <a:latin typeface="Arial"/>
                <a:ea typeface="Arial"/>
                <a:cs typeface="Arial"/>
                <a:sym typeface="Arial"/>
              </a:rPr>
              <a:t>ustomer </a:t>
            </a:r>
            <a:endParaRPr b="1" sz="3100">
              <a:latin typeface="Arial"/>
              <a:ea typeface="Arial"/>
              <a:cs typeface="Arial"/>
              <a:sym typeface="Arial"/>
            </a:endParaRPr>
          </a:p>
          <a:p>
            <a:pPr indent="0" lvl="0" marL="0" rtl="0" algn="l">
              <a:spcBef>
                <a:spcPts val="0"/>
              </a:spcBef>
              <a:spcAft>
                <a:spcPts val="0"/>
              </a:spcAft>
              <a:buNone/>
            </a:pPr>
            <a:r>
              <a:rPr b="1" lang="en" sz="4600">
                <a:latin typeface="Arial"/>
                <a:ea typeface="Arial"/>
                <a:cs typeface="Arial"/>
                <a:sym typeface="Arial"/>
              </a:rPr>
              <a:t>P</a:t>
            </a:r>
            <a:r>
              <a:rPr b="1" lang="en" sz="3100">
                <a:latin typeface="Arial"/>
                <a:ea typeface="Arial"/>
                <a:cs typeface="Arial"/>
                <a:sym typeface="Arial"/>
              </a:rPr>
              <a:t>ersonality </a:t>
            </a:r>
            <a:endParaRPr b="1" sz="3100">
              <a:latin typeface="Arial"/>
              <a:ea typeface="Arial"/>
              <a:cs typeface="Arial"/>
              <a:sym typeface="Arial"/>
            </a:endParaRPr>
          </a:p>
          <a:p>
            <a:pPr indent="0" lvl="0" marL="0" rtl="0" algn="l">
              <a:spcBef>
                <a:spcPts val="0"/>
              </a:spcBef>
              <a:spcAft>
                <a:spcPts val="0"/>
              </a:spcAft>
              <a:buNone/>
            </a:pPr>
            <a:r>
              <a:rPr b="1" lang="en" sz="4300">
                <a:latin typeface="Arial"/>
                <a:ea typeface="Arial"/>
                <a:cs typeface="Arial"/>
                <a:sym typeface="Arial"/>
              </a:rPr>
              <a:t>A</a:t>
            </a:r>
            <a:r>
              <a:rPr b="1" lang="en" sz="3100">
                <a:latin typeface="Arial"/>
                <a:ea typeface="Arial"/>
                <a:cs typeface="Arial"/>
                <a:sym typeface="Arial"/>
              </a:rPr>
              <a:t>nalysis</a:t>
            </a:r>
            <a:r>
              <a:rPr b="1" lang="en" sz="2600">
                <a:latin typeface="Arial"/>
                <a:ea typeface="Arial"/>
                <a:cs typeface="Arial"/>
                <a:sym typeface="Arial"/>
              </a:rPr>
              <a:t> </a:t>
            </a:r>
            <a:endParaRPr sz="2600">
              <a:latin typeface="Arial"/>
              <a:ea typeface="Arial"/>
              <a:cs typeface="Arial"/>
              <a:sym typeface="Arial"/>
            </a:endParaRPr>
          </a:p>
        </p:txBody>
      </p:sp>
      <p:sp>
        <p:nvSpPr>
          <p:cNvPr id="63" name="Google Shape;63;p13"/>
          <p:cNvSpPr txBox="1"/>
          <p:nvPr>
            <p:ph idx="1" type="subTitle"/>
          </p:nvPr>
        </p:nvSpPr>
        <p:spPr>
          <a:xfrm>
            <a:off x="2967750" y="3078105"/>
            <a:ext cx="3054600" cy="701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sz="2700"/>
              <a:t>Data Science Project 01 </a:t>
            </a:r>
            <a:endParaRPr sz="2700"/>
          </a:p>
          <a:p>
            <a:pPr indent="0" lvl="0" marL="0" rtl="0" algn="l">
              <a:lnSpc>
                <a:spcPct val="80000"/>
              </a:lnSpc>
              <a:spcBef>
                <a:spcPts val="0"/>
              </a:spcBef>
              <a:spcAft>
                <a:spcPts val="0"/>
              </a:spcAft>
              <a:buNone/>
            </a:pPr>
            <a:r>
              <a:rPr lang="en" sz="2700"/>
              <a:t>Group # 5 </a:t>
            </a:r>
            <a:endParaRPr sz="2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72200"/>
            <a:ext cx="8520600" cy="831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500">
                <a:latin typeface="Arial"/>
                <a:ea typeface="Arial"/>
                <a:cs typeface="Arial"/>
                <a:sym typeface="Arial"/>
              </a:rPr>
              <a:t>Data Analysis and Feature Engineering  : Places</a:t>
            </a:r>
            <a:endParaRPr sz="2500">
              <a:latin typeface="Arial"/>
              <a:ea typeface="Arial"/>
              <a:cs typeface="Arial"/>
              <a:sym typeface="Arial"/>
            </a:endParaRPr>
          </a:p>
        </p:txBody>
      </p:sp>
      <p:graphicFrame>
        <p:nvGraphicFramePr>
          <p:cNvPr id="122" name="Google Shape;122;p22"/>
          <p:cNvGraphicFramePr/>
          <p:nvPr/>
        </p:nvGraphicFramePr>
        <p:xfrm>
          <a:off x="203725" y="1050275"/>
          <a:ext cx="3000000" cy="3000000"/>
        </p:xfrm>
        <a:graphic>
          <a:graphicData uri="http://schemas.openxmlformats.org/drawingml/2006/table">
            <a:tbl>
              <a:tblPr>
                <a:noFill/>
                <a:tableStyleId>{2F0B6783-310B-42B9-BEC1-B41E24981721}</a:tableStyleId>
              </a:tblPr>
              <a:tblGrid>
                <a:gridCol w="2063675"/>
                <a:gridCol w="2054500"/>
                <a:gridCol w="1981150"/>
                <a:gridCol w="2714875"/>
              </a:tblGrid>
              <a:tr h="401875">
                <a:tc>
                  <a:txBody>
                    <a:bodyPr/>
                    <a:lstStyle/>
                    <a:p>
                      <a:pPr indent="0" lvl="0" marL="0" marR="0" rtl="0" algn="ctr">
                        <a:lnSpc>
                          <a:spcPct val="100000"/>
                        </a:lnSpc>
                        <a:spcBef>
                          <a:spcPts val="0"/>
                        </a:spcBef>
                        <a:spcAft>
                          <a:spcPts val="0"/>
                        </a:spcAft>
                        <a:buNone/>
                      </a:pPr>
                      <a:r>
                        <a:rPr b="1" lang="en" sz="1300"/>
                        <a:t>Name </a:t>
                      </a:r>
                      <a:endParaRPr b="1" sz="13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marR="0" rtl="0" algn="ctr">
                        <a:lnSpc>
                          <a:spcPct val="100000"/>
                        </a:lnSpc>
                        <a:spcBef>
                          <a:spcPts val="0"/>
                        </a:spcBef>
                        <a:spcAft>
                          <a:spcPts val="0"/>
                        </a:spcAft>
                        <a:buNone/>
                      </a:pPr>
                      <a:r>
                        <a:rPr b="1" lang="en" sz="1300"/>
                        <a:t>Basic Description </a:t>
                      </a:r>
                      <a:endParaRPr b="1" sz="13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marR="0" rtl="0" algn="ctr">
                        <a:lnSpc>
                          <a:spcPct val="100000"/>
                        </a:lnSpc>
                        <a:spcBef>
                          <a:spcPts val="0"/>
                        </a:spcBef>
                        <a:spcAft>
                          <a:spcPts val="0"/>
                        </a:spcAft>
                        <a:buNone/>
                      </a:pPr>
                      <a:r>
                        <a:rPr b="1" lang="en" sz="1300"/>
                        <a:t>Initial Observation </a:t>
                      </a:r>
                      <a:endParaRPr b="1" sz="13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marR="0" rtl="0" algn="ctr">
                        <a:lnSpc>
                          <a:spcPct val="100000"/>
                        </a:lnSpc>
                        <a:spcBef>
                          <a:spcPts val="0"/>
                        </a:spcBef>
                        <a:spcAft>
                          <a:spcPts val="0"/>
                        </a:spcAft>
                        <a:buNone/>
                      </a:pPr>
                      <a:r>
                        <a:rPr b="1" lang="en" sz="1300"/>
                        <a:t>After FE and Data Cleaning </a:t>
                      </a:r>
                      <a:endParaRPr b="1" sz="13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r>
              <a:tr h="821775">
                <a:tc>
                  <a:txBody>
                    <a:bodyPr/>
                    <a:lstStyle/>
                    <a:p>
                      <a:pPr indent="0" lvl="0" marL="0" rtl="0" algn="l">
                        <a:spcBef>
                          <a:spcPts val="0"/>
                        </a:spcBef>
                        <a:spcAft>
                          <a:spcPts val="0"/>
                        </a:spcAft>
                        <a:buNone/>
                      </a:pPr>
                      <a:r>
                        <a:rPr lang="en" sz="1300"/>
                        <a:t>NumWebPurchases</a:t>
                      </a:r>
                      <a:endParaRPr sz="13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t>Number of purchases made through the company’s website.</a:t>
                      </a:r>
                      <a:endParaRPr sz="13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rowSpan="4">
                  <a:txBody>
                    <a:bodyPr/>
                    <a:lstStyle/>
                    <a:p>
                      <a:pPr indent="0" lvl="0" marL="0" marR="0" rtl="0" algn="ctr">
                        <a:lnSpc>
                          <a:spcPct val="100000"/>
                        </a:lnSpc>
                        <a:spcBef>
                          <a:spcPts val="0"/>
                        </a:spcBef>
                        <a:spcAft>
                          <a:spcPts val="0"/>
                        </a:spcAft>
                        <a:buNone/>
                      </a:pPr>
                      <a:r>
                        <a:rPr lang="en" sz="1300"/>
                        <a:t>No nill or duplicate data is found in this features</a:t>
                      </a:r>
                      <a:endParaRPr b="1" sz="13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rowSpan="4">
                  <a:txBody>
                    <a:bodyPr/>
                    <a:lstStyle/>
                    <a:p>
                      <a:pPr indent="0" lvl="0" marL="0" rtl="0" algn="l">
                        <a:spcBef>
                          <a:spcPts val="0"/>
                        </a:spcBef>
                        <a:spcAft>
                          <a:spcPts val="0"/>
                        </a:spcAft>
                        <a:buNone/>
                      </a:pPr>
                      <a:r>
                        <a:rPr lang="en" sz="1300"/>
                        <a:t>Initially taken for clustering analysis, but do not have any positive impact of number of clusters so neglected in clustering analysis. </a:t>
                      </a:r>
                      <a:endParaRPr sz="1300"/>
                    </a:p>
                    <a:p>
                      <a:pPr indent="0" lvl="0" marL="0" rtl="0" algn="l">
                        <a:spcBef>
                          <a:spcPts val="0"/>
                        </a:spcBef>
                        <a:spcAft>
                          <a:spcPts val="0"/>
                        </a:spcAft>
                        <a:buNone/>
                      </a:pPr>
                      <a:r>
                        <a:rPr lang="en" sz="1300"/>
                        <a:t>However considering importance of the data this features are used to get insights of generated clusters. </a:t>
                      </a:r>
                      <a:endParaRPr sz="13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11825">
                <a:tc>
                  <a:txBody>
                    <a:bodyPr/>
                    <a:lstStyle/>
                    <a:p>
                      <a:pPr indent="0" lvl="0" marL="0" rtl="0" algn="l">
                        <a:spcBef>
                          <a:spcPts val="0"/>
                        </a:spcBef>
                        <a:spcAft>
                          <a:spcPts val="0"/>
                        </a:spcAft>
                        <a:buNone/>
                      </a:pPr>
                      <a:r>
                        <a:rPr lang="en" sz="1300"/>
                        <a:t>NumCatalogPurchases</a:t>
                      </a:r>
                      <a:endParaRPr sz="13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t>Number of purchases made using a catalogue.</a:t>
                      </a:r>
                      <a:endParaRPr sz="13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c vMerge="1"/>
              </a:tr>
              <a:tr h="611825">
                <a:tc>
                  <a:txBody>
                    <a:bodyPr/>
                    <a:lstStyle/>
                    <a:p>
                      <a:pPr indent="0" lvl="0" marL="0" rtl="0" algn="l">
                        <a:spcBef>
                          <a:spcPts val="0"/>
                        </a:spcBef>
                        <a:spcAft>
                          <a:spcPts val="0"/>
                        </a:spcAft>
                        <a:buNone/>
                      </a:pPr>
                      <a:r>
                        <a:rPr lang="en" sz="1300"/>
                        <a:t>NumStorePurchases</a:t>
                      </a:r>
                      <a:endParaRPr sz="13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t>Number of purchases made directly in stores.</a:t>
                      </a:r>
                      <a:endParaRPr sz="13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c vMerge="1"/>
              </a:tr>
              <a:tr h="821775">
                <a:tc>
                  <a:txBody>
                    <a:bodyPr/>
                    <a:lstStyle/>
                    <a:p>
                      <a:pPr indent="0" lvl="0" marL="0" rtl="0" algn="l">
                        <a:spcBef>
                          <a:spcPts val="0"/>
                        </a:spcBef>
                        <a:spcAft>
                          <a:spcPts val="0"/>
                        </a:spcAft>
                        <a:buNone/>
                      </a:pPr>
                      <a:r>
                        <a:rPr lang="en" sz="1300"/>
                        <a:t>NumWebVisitsMonth</a:t>
                      </a:r>
                      <a:endParaRPr sz="13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t>Number of visits to company’s website in the last month.</a:t>
                      </a:r>
                      <a:endParaRPr sz="13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c vMerge="1"/>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72200"/>
            <a:ext cx="8520600" cy="831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500">
                <a:latin typeface="Arial"/>
                <a:ea typeface="Arial"/>
                <a:cs typeface="Arial"/>
                <a:sym typeface="Arial"/>
              </a:rPr>
              <a:t>Data Analysis and Feature Engineering  : Promotion </a:t>
            </a:r>
            <a:endParaRPr sz="2500">
              <a:latin typeface="Arial"/>
              <a:ea typeface="Arial"/>
              <a:cs typeface="Arial"/>
              <a:sym typeface="Arial"/>
            </a:endParaRPr>
          </a:p>
        </p:txBody>
      </p:sp>
      <p:graphicFrame>
        <p:nvGraphicFramePr>
          <p:cNvPr id="128" name="Google Shape;128;p23"/>
          <p:cNvGraphicFramePr/>
          <p:nvPr/>
        </p:nvGraphicFramePr>
        <p:xfrm>
          <a:off x="272463" y="1063100"/>
          <a:ext cx="3000000" cy="3000000"/>
        </p:xfrm>
        <a:graphic>
          <a:graphicData uri="http://schemas.openxmlformats.org/drawingml/2006/table">
            <a:tbl>
              <a:tblPr>
                <a:noFill/>
                <a:tableStyleId>{2F0B6783-310B-42B9-BEC1-B41E24981721}</a:tableStyleId>
              </a:tblPr>
              <a:tblGrid>
                <a:gridCol w="2013300"/>
                <a:gridCol w="2004375"/>
                <a:gridCol w="1932775"/>
                <a:gridCol w="2648625"/>
              </a:tblGrid>
              <a:tr h="180975">
                <a:tc>
                  <a:txBody>
                    <a:bodyPr/>
                    <a:lstStyle/>
                    <a:p>
                      <a:pPr indent="0" lvl="0" marL="0" rtl="0" algn="ctr">
                        <a:spcBef>
                          <a:spcPts val="0"/>
                        </a:spcBef>
                        <a:spcAft>
                          <a:spcPts val="0"/>
                        </a:spcAft>
                        <a:buNone/>
                      </a:pPr>
                      <a:r>
                        <a:rPr b="1" lang="en" sz="1300"/>
                        <a:t>Name </a:t>
                      </a:r>
                      <a:endParaRPr b="1" sz="13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b="1" lang="en" sz="1300"/>
                        <a:t>Basic Description </a:t>
                      </a:r>
                      <a:endParaRPr b="1" sz="13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b="1" lang="en" sz="1300"/>
                        <a:t>Initial Observation </a:t>
                      </a:r>
                      <a:endParaRPr b="1" sz="13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b="1" lang="en" sz="1300"/>
                        <a:t>After FE and Data Cleaning </a:t>
                      </a:r>
                      <a:endParaRPr b="1" sz="13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r>
              <a:tr h="180975">
                <a:tc>
                  <a:txBody>
                    <a:bodyPr/>
                    <a:lstStyle/>
                    <a:p>
                      <a:pPr indent="0" lvl="0" marL="0" rtl="0" algn="ctr">
                        <a:spcBef>
                          <a:spcPts val="0"/>
                        </a:spcBef>
                        <a:spcAft>
                          <a:spcPts val="0"/>
                        </a:spcAft>
                        <a:buNone/>
                      </a:pPr>
                      <a:r>
                        <a:rPr lang="en" sz="1300"/>
                        <a:t>NumDealsPurchases</a:t>
                      </a:r>
                      <a:endParaRPr sz="13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t>Number of purchases made with a discount.</a:t>
                      </a:r>
                      <a:endParaRPr sz="13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rowSpan="7">
                  <a:txBody>
                    <a:bodyPr/>
                    <a:lstStyle/>
                    <a:p>
                      <a:pPr indent="0" lvl="0" marL="0" rtl="0" algn="l">
                        <a:spcBef>
                          <a:spcPts val="0"/>
                        </a:spcBef>
                        <a:spcAft>
                          <a:spcPts val="0"/>
                        </a:spcAft>
                        <a:buNone/>
                      </a:pPr>
                      <a:r>
                        <a:rPr lang="en" sz="1300"/>
                        <a:t>No nill or duplicate data is found in this features</a:t>
                      </a:r>
                      <a:endParaRPr sz="13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rowSpan="7">
                  <a:txBody>
                    <a:bodyPr/>
                    <a:lstStyle/>
                    <a:p>
                      <a:pPr indent="0" lvl="0" marL="0" rtl="0" algn="l">
                        <a:spcBef>
                          <a:spcPts val="0"/>
                        </a:spcBef>
                        <a:spcAft>
                          <a:spcPts val="0"/>
                        </a:spcAft>
                        <a:buNone/>
                      </a:pPr>
                      <a:r>
                        <a:rPr lang="en" sz="1300"/>
                        <a:t>Initially</a:t>
                      </a:r>
                      <a:r>
                        <a:rPr lang="en" sz="1300"/>
                        <a:t> taken for clustering </a:t>
                      </a:r>
                      <a:r>
                        <a:rPr lang="en" sz="1300"/>
                        <a:t>analysis</a:t>
                      </a:r>
                      <a:r>
                        <a:rPr lang="en" sz="1300"/>
                        <a:t>, but do not have any positive impact of number of clusters so neglected in clustering analysis. However considering importance of the data this features are used to get details of clusters. </a:t>
                      </a:r>
                      <a:endParaRPr sz="13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61950">
                <a:tc>
                  <a:txBody>
                    <a:bodyPr/>
                    <a:lstStyle/>
                    <a:p>
                      <a:pPr indent="0" lvl="0" marL="0" rtl="0" algn="ctr">
                        <a:spcBef>
                          <a:spcPts val="0"/>
                        </a:spcBef>
                        <a:spcAft>
                          <a:spcPts val="0"/>
                        </a:spcAft>
                        <a:buNone/>
                      </a:pPr>
                      <a:r>
                        <a:rPr lang="en" sz="1300"/>
                        <a:t>AcceptedCmp1</a:t>
                      </a:r>
                      <a:endParaRPr sz="13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rowSpan="5">
                  <a:txBody>
                    <a:bodyPr/>
                    <a:lstStyle/>
                    <a:p>
                      <a:pPr indent="0" lvl="0" marL="0" rtl="0" algn="l">
                        <a:spcBef>
                          <a:spcPts val="0"/>
                        </a:spcBef>
                        <a:spcAft>
                          <a:spcPts val="0"/>
                        </a:spcAft>
                        <a:buNone/>
                      </a:pPr>
                      <a:r>
                        <a:rPr lang="en" sz="1300"/>
                        <a:t>1 if customer accepted the offer in the mentioned campaign, 0 otherwise.</a:t>
                      </a:r>
                      <a:endParaRPr sz="13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c vMerge="1"/>
              </a:tr>
              <a:tr h="361950">
                <a:tc>
                  <a:txBody>
                    <a:bodyPr/>
                    <a:lstStyle/>
                    <a:p>
                      <a:pPr indent="0" lvl="0" marL="0" rtl="0" algn="ctr">
                        <a:spcBef>
                          <a:spcPts val="0"/>
                        </a:spcBef>
                        <a:spcAft>
                          <a:spcPts val="0"/>
                        </a:spcAft>
                        <a:buNone/>
                      </a:pPr>
                      <a:r>
                        <a:rPr lang="en" sz="1300"/>
                        <a:t>AcceptedCmp2</a:t>
                      </a:r>
                      <a:endParaRPr sz="13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c vMerge="1"/>
                <a:tc vMerge="1"/>
              </a:tr>
              <a:tr h="180975">
                <a:tc>
                  <a:txBody>
                    <a:bodyPr/>
                    <a:lstStyle/>
                    <a:p>
                      <a:pPr indent="0" lvl="0" marL="0" rtl="0" algn="ctr">
                        <a:spcBef>
                          <a:spcPts val="0"/>
                        </a:spcBef>
                        <a:spcAft>
                          <a:spcPts val="0"/>
                        </a:spcAft>
                        <a:buNone/>
                      </a:pPr>
                      <a:r>
                        <a:rPr lang="en" sz="1300"/>
                        <a:t>AcceptedCmp3</a:t>
                      </a:r>
                      <a:endParaRPr sz="13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c vMerge="1"/>
                <a:tc vMerge="1"/>
              </a:tr>
              <a:tr h="180975">
                <a:tc>
                  <a:txBody>
                    <a:bodyPr/>
                    <a:lstStyle/>
                    <a:p>
                      <a:pPr indent="0" lvl="0" marL="0" rtl="0" algn="ctr">
                        <a:spcBef>
                          <a:spcPts val="0"/>
                        </a:spcBef>
                        <a:spcAft>
                          <a:spcPts val="0"/>
                        </a:spcAft>
                        <a:buNone/>
                      </a:pPr>
                      <a:r>
                        <a:rPr lang="en" sz="1300"/>
                        <a:t>AcceptedCmp4</a:t>
                      </a:r>
                      <a:endParaRPr sz="13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c vMerge="1"/>
                <a:tc vMerge="1"/>
              </a:tr>
              <a:tr h="180975">
                <a:tc>
                  <a:txBody>
                    <a:bodyPr/>
                    <a:lstStyle/>
                    <a:p>
                      <a:pPr indent="0" lvl="0" marL="0" rtl="0" algn="ctr">
                        <a:spcBef>
                          <a:spcPts val="0"/>
                        </a:spcBef>
                        <a:spcAft>
                          <a:spcPts val="0"/>
                        </a:spcAft>
                        <a:buNone/>
                      </a:pPr>
                      <a:r>
                        <a:rPr lang="en" sz="1300"/>
                        <a:t>AcceptedCmp5</a:t>
                      </a:r>
                      <a:endParaRPr sz="13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c vMerge="1"/>
                <a:tc vMerge="1"/>
              </a:tr>
              <a:tr h="361950">
                <a:tc>
                  <a:txBody>
                    <a:bodyPr/>
                    <a:lstStyle/>
                    <a:p>
                      <a:pPr indent="0" lvl="0" marL="0" rtl="0" algn="ctr">
                        <a:spcBef>
                          <a:spcPts val="0"/>
                        </a:spcBef>
                        <a:spcAft>
                          <a:spcPts val="0"/>
                        </a:spcAft>
                        <a:buNone/>
                      </a:pPr>
                      <a:r>
                        <a:rPr lang="en" sz="1300"/>
                        <a:t>Response</a:t>
                      </a:r>
                      <a:endParaRPr sz="13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t>1 if customer accepted the offer in the last campaign, 0 otherwise.</a:t>
                      </a:r>
                      <a:endParaRPr sz="13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c vMerge="1"/>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72200"/>
            <a:ext cx="8520600" cy="831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500">
                <a:latin typeface="Arial"/>
                <a:ea typeface="Arial"/>
                <a:cs typeface="Arial"/>
                <a:sym typeface="Arial"/>
              </a:rPr>
              <a:t>Data Analysis and Feature Engineering  :</a:t>
            </a:r>
            <a:endParaRPr sz="2500">
              <a:latin typeface="Arial"/>
              <a:ea typeface="Arial"/>
              <a:cs typeface="Arial"/>
              <a:sym typeface="Arial"/>
            </a:endParaRPr>
          </a:p>
        </p:txBody>
      </p:sp>
      <p:pic>
        <p:nvPicPr>
          <p:cNvPr id="134" name="Google Shape;134;p24"/>
          <p:cNvPicPr preferRelativeResize="0"/>
          <p:nvPr/>
        </p:nvPicPr>
        <p:blipFill>
          <a:blip r:embed="rId3">
            <a:alphaModFix/>
          </a:blip>
          <a:stretch>
            <a:fillRect/>
          </a:stretch>
        </p:blipFill>
        <p:spPr>
          <a:xfrm>
            <a:off x="190900" y="1701077"/>
            <a:ext cx="1587750" cy="2928096"/>
          </a:xfrm>
          <a:prstGeom prst="rect">
            <a:avLst/>
          </a:prstGeom>
          <a:noFill/>
          <a:ln>
            <a:noFill/>
          </a:ln>
        </p:spPr>
      </p:pic>
      <p:pic>
        <p:nvPicPr>
          <p:cNvPr id="135" name="Google Shape;135;p24"/>
          <p:cNvPicPr preferRelativeResize="0"/>
          <p:nvPr/>
        </p:nvPicPr>
        <p:blipFill>
          <a:blip r:embed="rId4">
            <a:alphaModFix/>
          </a:blip>
          <a:stretch>
            <a:fillRect/>
          </a:stretch>
        </p:blipFill>
        <p:spPr>
          <a:xfrm>
            <a:off x="7154825" y="1665501"/>
            <a:ext cx="1587750" cy="2928075"/>
          </a:xfrm>
          <a:prstGeom prst="rect">
            <a:avLst/>
          </a:prstGeom>
          <a:noFill/>
          <a:ln>
            <a:noFill/>
          </a:ln>
        </p:spPr>
      </p:pic>
      <p:pic>
        <p:nvPicPr>
          <p:cNvPr id="136" name="Google Shape;136;p24"/>
          <p:cNvPicPr preferRelativeResize="0"/>
          <p:nvPr/>
        </p:nvPicPr>
        <p:blipFill>
          <a:blip r:embed="rId5">
            <a:alphaModFix/>
          </a:blip>
          <a:stretch>
            <a:fillRect/>
          </a:stretch>
        </p:blipFill>
        <p:spPr>
          <a:xfrm>
            <a:off x="2355800" y="1765200"/>
            <a:ext cx="4221875" cy="2171975"/>
          </a:xfrm>
          <a:prstGeom prst="rect">
            <a:avLst/>
          </a:prstGeom>
          <a:noFill/>
          <a:ln>
            <a:noFill/>
          </a:ln>
        </p:spPr>
      </p:pic>
      <p:sp>
        <p:nvSpPr>
          <p:cNvPr id="137" name="Google Shape;137;p24"/>
          <p:cNvSpPr txBox="1"/>
          <p:nvPr/>
        </p:nvSpPr>
        <p:spPr>
          <a:xfrm>
            <a:off x="361050" y="749575"/>
            <a:ext cx="84219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Outlier detection and removal : </a:t>
            </a:r>
            <a:endParaRPr b="1" sz="1300"/>
          </a:p>
          <a:p>
            <a:pPr indent="-311150" lvl="0" marL="457200" rtl="0" algn="l">
              <a:spcBef>
                <a:spcPts val="0"/>
              </a:spcBef>
              <a:spcAft>
                <a:spcPts val="0"/>
              </a:spcAft>
              <a:buSzPts val="1300"/>
              <a:buChar char="●"/>
            </a:pPr>
            <a:r>
              <a:rPr lang="en" sz="1300"/>
              <a:t>Box plot and IQR </a:t>
            </a:r>
            <a:r>
              <a:rPr lang="en" sz="1300"/>
              <a:t>calculations are used to calculate Upper bridge </a:t>
            </a:r>
            <a:endParaRPr sz="1300"/>
          </a:p>
          <a:p>
            <a:pPr indent="-311150" lvl="0" marL="457200" rtl="0" algn="l">
              <a:spcBef>
                <a:spcPts val="0"/>
              </a:spcBef>
              <a:spcAft>
                <a:spcPts val="0"/>
              </a:spcAft>
              <a:buSzPts val="1300"/>
              <a:buChar char="●"/>
            </a:pPr>
            <a:r>
              <a:rPr lang="en" sz="1300"/>
              <a:t>All values above upper limit are replaced with upper limit </a:t>
            </a:r>
            <a:endParaRPr sz="1300"/>
          </a:p>
          <a:p>
            <a:pPr indent="0" lvl="0" marL="0" rtl="0" algn="l">
              <a:spcBef>
                <a:spcPts val="0"/>
              </a:spcBef>
              <a:spcAft>
                <a:spcPts val="0"/>
              </a:spcAft>
              <a:buNone/>
            </a:pPr>
            <a:r>
              <a:t/>
            </a:r>
            <a:endParaRPr sz="1300"/>
          </a:p>
        </p:txBody>
      </p:sp>
      <p:sp>
        <p:nvSpPr>
          <p:cNvPr id="138" name="Google Shape;138;p24"/>
          <p:cNvSpPr txBox="1"/>
          <p:nvPr/>
        </p:nvSpPr>
        <p:spPr>
          <a:xfrm>
            <a:off x="361050" y="4593575"/>
            <a:ext cx="1680300" cy="400200"/>
          </a:xfrm>
          <a:prstGeom prst="rect">
            <a:avLst/>
          </a:prstGeom>
          <a:solidFill>
            <a:srgbClr val="FF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Open Sans"/>
                <a:ea typeface="Open Sans"/>
                <a:cs typeface="Open Sans"/>
                <a:sym typeface="Open Sans"/>
              </a:rPr>
              <a:t>Before </a:t>
            </a:r>
            <a:endParaRPr b="1">
              <a:latin typeface="Open Sans"/>
              <a:ea typeface="Open Sans"/>
              <a:cs typeface="Open Sans"/>
              <a:sym typeface="Open Sans"/>
            </a:endParaRPr>
          </a:p>
        </p:txBody>
      </p:sp>
      <p:sp>
        <p:nvSpPr>
          <p:cNvPr id="139" name="Google Shape;139;p24"/>
          <p:cNvSpPr txBox="1"/>
          <p:nvPr/>
        </p:nvSpPr>
        <p:spPr>
          <a:xfrm>
            <a:off x="7234625" y="4593575"/>
            <a:ext cx="1680300" cy="400200"/>
          </a:xfrm>
          <a:prstGeom prst="rect">
            <a:avLst/>
          </a:prstGeom>
          <a:solidFill>
            <a:srgbClr val="FF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After </a:t>
            </a:r>
            <a:endParaRPr>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72200"/>
            <a:ext cx="8520600" cy="831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500">
                <a:latin typeface="Arial"/>
                <a:ea typeface="Arial"/>
                <a:cs typeface="Arial"/>
                <a:sym typeface="Arial"/>
              </a:rPr>
              <a:t>Data Clustering :</a:t>
            </a:r>
            <a:endParaRPr sz="2500">
              <a:latin typeface="Arial"/>
              <a:ea typeface="Arial"/>
              <a:cs typeface="Arial"/>
              <a:sym typeface="Arial"/>
            </a:endParaRPr>
          </a:p>
        </p:txBody>
      </p:sp>
      <p:sp>
        <p:nvSpPr>
          <p:cNvPr id="145" name="Google Shape;145;p25"/>
          <p:cNvSpPr txBox="1"/>
          <p:nvPr>
            <p:ph idx="1" type="body"/>
          </p:nvPr>
        </p:nvSpPr>
        <p:spPr>
          <a:xfrm>
            <a:off x="170250" y="968700"/>
            <a:ext cx="8850600" cy="3142800"/>
          </a:xfrm>
          <a:prstGeom prst="rect">
            <a:avLst/>
          </a:prstGeom>
        </p:spPr>
        <p:txBody>
          <a:bodyPr anchorCtr="0" anchor="t" bIns="91425" lIns="91425" spcFirstLastPara="1" rIns="91425" wrap="square" tIns="91425">
            <a:normAutofit lnSpcReduction="20000"/>
          </a:bodyPr>
          <a:lstStyle/>
          <a:p>
            <a:pPr indent="-341901" lvl="0" marL="457200" rtl="0" algn="l">
              <a:lnSpc>
                <a:spcPct val="115000"/>
              </a:lnSpc>
              <a:spcBef>
                <a:spcPts val="0"/>
              </a:spcBef>
              <a:spcAft>
                <a:spcPts val="0"/>
              </a:spcAft>
              <a:buSzPts val="1784"/>
              <a:buFont typeface="Arial"/>
              <a:buChar char="●"/>
            </a:pPr>
            <a:r>
              <a:rPr b="1" lang="en" sz="1784">
                <a:latin typeface="Arial"/>
                <a:ea typeface="Arial"/>
                <a:cs typeface="Arial"/>
                <a:sym typeface="Arial"/>
              </a:rPr>
              <a:t>Feature Selection and Scaling : </a:t>
            </a:r>
            <a:endParaRPr b="1" sz="1784">
              <a:latin typeface="Arial"/>
              <a:ea typeface="Arial"/>
              <a:cs typeface="Arial"/>
              <a:sym typeface="Arial"/>
            </a:endParaRPr>
          </a:p>
          <a:p>
            <a:pPr indent="-341901" lvl="1" marL="914400" rtl="0" algn="l">
              <a:lnSpc>
                <a:spcPct val="115000"/>
              </a:lnSpc>
              <a:spcBef>
                <a:spcPts val="0"/>
              </a:spcBef>
              <a:spcAft>
                <a:spcPts val="0"/>
              </a:spcAft>
              <a:buSzPts val="1784"/>
              <a:buFont typeface="Arial"/>
              <a:buChar char="○"/>
            </a:pPr>
            <a:r>
              <a:rPr lang="en" sz="1784">
                <a:latin typeface="Arial"/>
                <a:ea typeface="Arial"/>
                <a:cs typeface="Arial"/>
                <a:sym typeface="Arial"/>
              </a:rPr>
              <a:t>Standard scalar </a:t>
            </a:r>
            <a:endParaRPr sz="1784">
              <a:latin typeface="Arial"/>
              <a:ea typeface="Arial"/>
              <a:cs typeface="Arial"/>
              <a:sym typeface="Arial"/>
            </a:endParaRPr>
          </a:p>
          <a:p>
            <a:pPr indent="-341901" lvl="1" marL="914400" rtl="0" algn="l">
              <a:lnSpc>
                <a:spcPct val="115000"/>
              </a:lnSpc>
              <a:spcBef>
                <a:spcPts val="0"/>
              </a:spcBef>
              <a:spcAft>
                <a:spcPts val="0"/>
              </a:spcAft>
              <a:buSzPts val="1784"/>
              <a:buFont typeface="Arial"/>
              <a:buChar char="○"/>
            </a:pPr>
            <a:r>
              <a:rPr lang="en" sz="1784">
                <a:latin typeface="Arial"/>
                <a:ea typeface="Arial"/>
                <a:cs typeface="Arial"/>
                <a:sym typeface="Arial"/>
              </a:rPr>
              <a:t>Min Max scaler </a:t>
            </a:r>
            <a:endParaRPr sz="1784">
              <a:latin typeface="Arial"/>
              <a:ea typeface="Arial"/>
              <a:cs typeface="Arial"/>
              <a:sym typeface="Arial"/>
            </a:endParaRPr>
          </a:p>
          <a:p>
            <a:pPr indent="-341901" lvl="0" marL="457200" rtl="0" algn="l">
              <a:lnSpc>
                <a:spcPct val="115000"/>
              </a:lnSpc>
              <a:spcBef>
                <a:spcPts val="0"/>
              </a:spcBef>
              <a:spcAft>
                <a:spcPts val="0"/>
              </a:spcAft>
              <a:buSzPts val="1784"/>
              <a:buFont typeface="Arial"/>
              <a:buChar char="●"/>
            </a:pPr>
            <a:r>
              <a:rPr b="1" lang="en" sz="1784">
                <a:latin typeface="Arial"/>
                <a:ea typeface="Arial"/>
                <a:cs typeface="Arial"/>
                <a:sym typeface="Arial"/>
              </a:rPr>
              <a:t>Algorithm Studied : </a:t>
            </a:r>
            <a:endParaRPr b="1" sz="1784">
              <a:latin typeface="Arial"/>
              <a:ea typeface="Arial"/>
              <a:cs typeface="Arial"/>
              <a:sym typeface="Arial"/>
            </a:endParaRPr>
          </a:p>
          <a:p>
            <a:pPr indent="-341901" lvl="1" marL="914400" rtl="0" algn="l">
              <a:lnSpc>
                <a:spcPct val="115000"/>
              </a:lnSpc>
              <a:spcBef>
                <a:spcPts val="0"/>
              </a:spcBef>
              <a:spcAft>
                <a:spcPts val="0"/>
              </a:spcAft>
              <a:buSzPts val="1784"/>
              <a:buFont typeface="Arial"/>
              <a:buChar char="○"/>
            </a:pPr>
            <a:r>
              <a:rPr lang="en" sz="1784">
                <a:latin typeface="Arial"/>
                <a:ea typeface="Arial"/>
                <a:cs typeface="Arial"/>
                <a:sym typeface="Arial"/>
              </a:rPr>
              <a:t>Hierarchical Clustering : </a:t>
            </a:r>
            <a:endParaRPr sz="1784">
              <a:latin typeface="Arial"/>
              <a:ea typeface="Arial"/>
              <a:cs typeface="Arial"/>
              <a:sym typeface="Arial"/>
            </a:endParaRPr>
          </a:p>
          <a:p>
            <a:pPr indent="-341901" lvl="1" marL="914400" rtl="0" algn="l">
              <a:lnSpc>
                <a:spcPct val="115000"/>
              </a:lnSpc>
              <a:spcBef>
                <a:spcPts val="0"/>
              </a:spcBef>
              <a:spcAft>
                <a:spcPts val="0"/>
              </a:spcAft>
              <a:buSzPts val="1784"/>
              <a:buFont typeface="Arial"/>
              <a:buChar char="○"/>
            </a:pPr>
            <a:r>
              <a:rPr lang="en" sz="1784">
                <a:latin typeface="Arial"/>
                <a:ea typeface="Arial"/>
                <a:cs typeface="Arial"/>
                <a:sym typeface="Arial"/>
              </a:rPr>
              <a:t>DBSCAN : </a:t>
            </a:r>
            <a:endParaRPr sz="1784">
              <a:latin typeface="Arial"/>
              <a:ea typeface="Arial"/>
              <a:cs typeface="Arial"/>
              <a:sym typeface="Arial"/>
            </a:endParaRPr>
          </a:p>
          <a:p>
            <a:pPr indent="-341901" lvl="1" marL="914400" rtl="0" algn="l">
              <a:lnSpc>
                <a:spcPct val="115000"/>
              </a:lnSpc>
              <a:spcBef>
                <a:spcPts val="0"/>
              </a:spcBef>
              <a:spcAft>
                <a:spcPts val="0"/>
              </a:spcAft>
              <a:buSzPts val="1784"/>
              <a:buFont typeface="Arial"/>
              <a:buChar char="○"/>
            </a:pPr>
            <a:r>
              <a:rPr lang="en" sz="1784">
                <a:latin typeface="Arial"/>
                <a:ea typeface="Arial"/>
                <a:cs typeface="Arial"/>
                <a:sym typeface="Arial"/>
              </a:rPr>
              <a:t>KMeans :  </a:t>
            </a:r>
            <a:endParaRPr sz="1784">
              <a:latin typeface="Arial"/>
              <a:ea typeface="Arial"/>
              <a:cs typeface="Arial"/>
              <a:sym typeface="Arial"/>
            </a:endParaRPr>
          </a:p>
          <a:p>
            <a:pPr indent="-341901" lvl="0" marL="457200" rtl="0" algn="l">
              <a:lnSpc>
                <a:spcPct val="115000"/>
              </a:lnSpc>
              <a:spcBef>
                <a:spcPts val="0"/>
              </a:spcBef>
              <a:spcAft>
                <a:spcPts val="0"/>
              </a:spcAft>
              <a:buSzPts val="1784"/>
              <a:buFont typeface="Arial"/>
              <a:buChar char="●"/>
            </a:pPr>
            <a:r>
              <a:rPr b="1" lang="en" sz="1784">
                <a:latin typeface="Arial"/>
                <a:ea typeface="Arial"/>
                <a:cs typeface="Arial"/>
                <a:sym typeface="Arial"/>
              </a:rPr>
              <a:t>Evaluation Parameters : </a:t>
            </a:r>
            <a:endParaRPr b="1" sz="1784">
              <a:latin typeface="Arial"/>
              <a:ea typeface="Arial"/>
              <a:cs typeface="Arial"/>
              <a:sym typeface="Arial"/>
            </a:endParaRPr>
          </a:p>
          <a:p>
            <a:pPr indent="-341901" lvl="1" marL="914400" rtl="0" algn="l">
              <a:lnSpc>
                <a:spcPct val="115000"/>
              </a:lnSpc>
              <a:spcBef>
                <a:spcPts val="0"/>
              </a:spcBef>
              <a:spcAft>
                <a:spcPts val="0"/>
              </a:spcAft>
              <a:buSzPts val="1784"/>
              <a:buFont typeface="Arial"/>
              <a:buChar char="○"/>
            </a:pPr>
            <a:r>
              <a:rPr lang="en" sz="1784">
                <a:latin typeface="Arial"/>
                <a:ea typeface="Arial"/>
                <a:cs typeface="Arial"/>
                <a:sym typeface="Arial"/>
              </a:rPr>
              <a:t>Inertia Score </a:t>
            </a:r>
            <a:endParaRPr sz="1784">
              <a:latin typeface="Arial"/>
              <a:ea typeface="Arial"/>
              <a:cs typeface="Arial"/>
              <a:sym typeface="Arial"/>
            </a:endParaRPr>
          </a:p>
          <a:p>
            <a:pPr indent="-341901" lvl="1" marL="914400" rtl="0" algn="l">
              <a:lnSpc>
                <a:spcPct val="115000"/>
              </a:lnSpc>
              <a:spcBef>
                <a:spcPts val="0"/>
              </a:spcBef>
              <a:spcAft>
                <a:spcPts val="0"/>
              </a:spcAft>
              <a:buSzPts val="1784"/>
              <a:buFont typeface="Arial"/>
              <a:buChar char="○"/>
            </a:pPr>
            <a:r>
              <a:rPr lang="en" sz="1784">
                <a:latin typeface="Arial"/>
                <a:ea typeface="Arial"/>
                <a:cs typeface="Arial"/>
                <a:sym typeface="Arial"/>
              </a:rPr>
              <a:t>Silhouette Score </a:t>
            </a:r>
            <a:endParaRPr sz="1784">
              <a:latin typeface="Arial"/>
              <a:ea typeface="Arial"/>
              <a:cs typeface="Arial"/>
              <a:sym typeface="Arial"/>
            </a:endParaRPr>
          </a:p>
          <a:p>
            <a:pPr indent="-341901" lvl="1" marL="914400" rtl="0" algn="l">
              <a:lnSpc>
                <a:spcPct val="115000"/>
              </a:lnSpc>
              <a:spcBef>
                <a:spcPts val="0"/>
              </a:spcBef>
              <a:spcAft>
                <a:spcPts val="0"/>
              </a:spcAft>
              <a:buSzPts val="1784"/>
              <a:buFont typeface="Arial"/>
              <a:buChar char="○"/>
            </a:pPr>
            <a:r>
              <a:rPr lang="en" sz="1784">
                <a:latin typeface="Arial"/>
                <a:ea typeface="Arial"/>
                <a:cs typeface="Arial"/>
                <a:sym typeface="Arial"/>
              </a:rPr>
              <a:t>Physical significance and ease of understanding </a:t>
            </a:r>
            <a:endParaRPr sz="780">
              <a:latin typeface="Arial"/>
              <a:ea typeface="Arial"/>
              <a:cs typeface="Arial"/>
              <a:sym typeface="Arial"/>
            </a:endParaRPr>
          </a:p>
        </p:txBody>
      </p:sp>
      <p:sp>
        <p:nvSpPr>
          <p:cNvPr id="146" name="Google Shape;146;p25"/>
          <p:cNvSpPr txBox="1"/>
          <p:nvPr/>
        </p:nvSpPr>
        <p:spPr>
          <a:xfrm>
            <a:off x="311700" y="4048425"/>
            <a:ext cx="8709000" cy="9234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Open Sans"/>
                <a:ea typeface="Open Sans"/>
                <a:cs typeface="Open Sans"/>
                <a:sym typeface="Open Sans"/>
              </a:rPr>
              <a:t>Data clustering is iterative process and based on multiple observations and studies we have finalised KMeans clustering algorithm. Evaluation is mostly done on physical significance and </a:t>
            </a:r>
            <a:r>
              <a:rPr lang="en" sz="1600">
                <a:latin typeface="Open Sans"/>
                <a:ea typeface="Open Sans"/>
                <a:cs typeface="Open Sans"/>
                <a:sym typeface="Open Sans"/>
              </a:rPr>
              <a:t>practical</a:t>
            </a:r>
            <a:r>
              <a:rPr lang="en" sz="1600">
                <a:latin typeface="Open Sans"/>
                <a:ea typeface="Open Sans"/>
                <a:cs typeface="Open Sans"/>
                <a:sym typeface="Open Sans"/>
              </a:rPr>
              <a:t> </a:t>
            </a:r>
            <a:r>
              <a:rPr lang="en" sz="1600">
                <a:latin typeface="Open Sans"/>
                <a:ea typeface="Open Sans"/>
                <a:cs typeface="Open Sans"/>
                <a:sym typeface="Open Sans"/>
              </a:rPr>
              <a:t>approach. </a:t>
            </a:r>
            <a:endParaRPr sz="1700">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72200"/>
            <a:ext cx="8520600" cy="831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500">
                <a:latin typeface="Arial"/>
                <a:ea typeface="Arial"/>
                <a:cs typeface="Arial"/>
                <a:sym typeface="Arial"/>
              </a:rPr>
              <a:t>Data Clustering : KMeans Algorithm </a:t>
            </a:r>
            <a:endParaRPr sz="2500">
              <a:latin typeface="Arial"/>
              <a:ea typeface="Arial"/>
              <a:cs typeface="Arial"/>
              <a:sym typeface="Arial"/>
            </a:endParaRPr>
          </a:p>
        </p:txBody>
      </p:sp>
      <p:pic>
        <p:nvPicPr>
          <p:cNvPr id="152" name="Google Shape;152;p26"/>
          <p:cNvPicPr preferRelativeResize="0"/>
          <p:nvPr/>
        </p:nvPicPr>
        <p:blipFill>
          <a:blip r:embed="rId3">
            <a:alphaModFix/>
          </a:blip>
          <a:stretch>
            <a:fillRect/>
          </a:stretch>
        </p:blipFill>
        <p:spPr>
          <a:xfrm>
            <a:off x="396125" y="832300"/>
            <a:ext cx="7448875" cy="3997526"/>
          </a:xfrm>
          <a:prstGeom prst="rect">
            <a:avLst/>
          </a:prstGeom>
          <a:noFill/>
          <a:ln>
            <a:noFill/>
          </a:ln>
        </p:spPr>
      </p:pic>
      <p:sp>
        <p:nvSpPr>
          <p:cNvPr id="153" name="Google Shape;153;p26"/>
          <p:cNvSpPr txBox="1"/>
          <p:nvPr/>
        </p:nvSpPr>
        <p:spPr>
          <a:xfrm>
            <a:off x="2633350" y="1226550"/>
            <a:ext cx="6438600" cy="9852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Open Sans"/>
                <a:ea typeface="Open Sans"/>
                <a:cs typeface="Open Sans"/>
                <a:sym typeface="Open Sans"/>
              </a:rPr>
              <a:t>Based on Elbow curve method (Inertia calculation) </a:t>
            </a:r>
            <a:r>
              <a:rPr lang="en" sz="1300">
                <a:latin typeface="Open Sans"/>
                <a:ea typeface="Open Sans"/>
                <a:cs typeface="Open Sans"/>
                <a:sym typeface="Open Sans"/>
              </a:rPr>
              <a:t>optimum</a:t>
            </a:r>
            <a:r>
              <a:rPr lang="en" sz="1300">
                <a:latin typeface="Open Sans"/>
                <a:ea typeface="Open Sans"/>
                <a:cs typeface="Open Sans"/>
                <a:sym typeface="Open Sans"/>
              </a:rPr>
              <a:t> number of cluster suggested are 3 and 4. </a:t>
            </a:r>
            <a:endParaRPr sz="1300">
              <a:latin typeface="Open Sans"/>
              <a:ea typeface="Open Sans"/>
              <a:cs typeface="Open Sans"/>
              <a:sym typeface="Open Sans"/>
            </a:endParaRPr>
          </a:p>
          <a:p>
            <a:pPr indent="0" lvl="0" marL="0" rtl="0" algn="l">
              <a:spcBef>
                <a:spcPts val="0"/>
              </a:spcBef>
              <a:spcAft>
                <a:spcPts val="0"/>
              </a:spcAft>
              <a:buNone/>
            </a:pPr>
            <a:r>
              <a:rPr lang="en" sz="1300">
                <a:latin typeface="Open Sans"/>
                <a:ea typeface="Open Sans"/>
                <a:cs typeface="Open Sans"/>
                <a:sym typeface="Open Sans"/>
              </a:rPr>
              <a:t>But on further studies we observed 4 cluster are needed to get the clear and </a:t>
            </a:r>
            <a:r>
              <a:rPr lang="en" sz="1300">
                <a:latin typeface="Open Sans"/>
                <a:ea typeface="Open Sans"/>
                <a:cs typeface="Open Sans"/>
                <a:sym typeface="Open Sans"/>
              </a:rPr>
              <a:t>practical division of customer on multiple available features. </a:t>
            </a:r>
            <a:r>
              <a:rPr lang="en" sz="1300">
                <a:latin typeface="Open Sans"/>
                <a:ea typeface="Open Sans"/>
                <a:cs typeface="Open Sans"/>
                <a:sym typeface="Open Sans"/>
              </a:rPr>
              <a:t> </a:t>
            </a:r>
            <a:endParaRPr sz="1300">
              <a:latin typeface="Open Sans"/>
              <a:ea typeface="Open Sans"/>
              <a:cs typeface="Open Sans"/>
              <a:sym typeface="Open Sans"/>
            </a:endParaRPr>
          </a:p>
        </p:txBody>
      </p:sp>
      <p:sp>
        <p:nvSpPr>
          <p:cNvPr id="154" name="Google Shape;154;p26"/>
          <p:cNvSpPr txBox="1"/>
          <p:nvPr/>
        </p:nvSpPr>
        <p:spPr>
          <a:xfrm>
            <a:off x="5852475" y="2316825"/>
            <a:ext cx="3219600" cy="13854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Open Sans"/>
                <a:ea typeface="Open Sans"/>
                <a:cs typeface="Open Sans"/>
                <a:sym typeface="Open Sans"/>
              </a:rPr>
              <a:t>Feature Selected for Clustering </a:t>
            </a:r>
            <a:endParaRPr sz="1300">
              <a:latin typeface="Open Sans"/>
              <a:ea typeface="Open Sans"/>
              <a:cs typeface="Open Sans"/>
              <a:sym typeface="Open Sans"/>
            </a:endParaRPr>
          </a:p>
          <a:p>
            <a:pPr indent="-311150" lvl="0" marL="457200" rtl="0" algn="l">
              <a:spcBef>
                <a:spcPts val="0"/>
              </a:spcBef>
              <a:spcAft>
                <a:spcPts val="0"/>
              </a:spcAft>
              <a:buSzPts val="1300"/>
              <a:buFont typeface="Open Sans"/>
              <a:buAutoNum type="arabicPeriod"/>
            </a:pPr>
            <a:r>
              <a:rPr lang="en" sz="1300">
                <a:latin typeface="Open Sans"/>
                <a:ea typeface="Open Sans"/>
                <a:cs typeface="Open Sans"/>
                <a:sym typeface="Open Sans"/>
              </a:rPr>
              <a:t>Income of Customer </a:t>
            </a:r>
            <a:endParaRPr sz="1300">
              <a:latin typeface="Open Sans"/>
              <a:ea typeface="Open Sans"/>
              <a:cs typeface="Open Sans"/>
              <a:sym typeface="Open Sans"/>
            </a:endParaRPr>
          </a:p>
          <a:p>
            <a:pPr indent="-311150" lvl="0" marL="457200" rtl="0" algn="l">
              <a:spcBef>
                <a:spcPts val="0"/>
              </a:spcBef>
              <a:spcAft>
                <a:spcPts val="0"/>
              </a:spcAft>
              <a:buClr>
                <a:schemeClr val="dk1"/>
              </a:buClr>
              <a:buSzPts val="1300"/>
              <a:buFont typeface="Open Sans"/>
              <a:buAutoNum type="arabicPeriod"/>
            </a:pPr>
            <a:r>
              <a:rPr lang="en" sz="1300">
                <a:solidFill>
                  <a:schemeClr val="dk1"/>
                </a:solidFill>
                <a:latin typeface="Open Sans"/>
                <a:ea typeface="Open Sans"/>
                <a:cs typeface="Open Sans"/>
                <a:sym typeface="Open Sans"/>
              </a:rPr>
              <a:t>Age</a:t>
            </a:r>
            <a:r>
              <a:rPr lang="en" sz="1300">
                <a:solidFill>
                  <a:schemeClr val="dk1"/>
                </a:solidFill>
                <a:latin typeface="Open Sans"/>
                <a:ea typeface="Open Sans"/>
                <a:cs typeface="Open Sans"/>
                <a:sym typeface="Open Sans"/>
              </a:rPr>
              <a:t> of Customer </a:t>
            </a:r>
            <a:endParaRPr sz="1300">
              <a:latin typeface="Open Sans"/>
              <a:ea typeface="Open Sans"/>
              <a:cs typeface="Open Sans"/>
              <a:sym typeface="Open Sans"/>
            </a:endParaRPr>
          </a:p>
          <a:p>
            <a:pPr indent="-311150" lvl="0" marL="457200" rtl="0" algn="l">
              <a:spcBef>
                <a:spcPts val="0"/>
              </a:spcBef>
              <a:spcAft>
                <a:spcPts val="0"/>
              </a:spcAft>
              <a:buSzPts val="1300"/>
              <a:buFont typeface="Open Sans"/>
              <a:buAutoNum type="arabicPeriod"/>
            </a:pPr>
            <a:r>
              <a:rPr lang="en" sz="1300">
                <a:latin typeface="Open Sans"/>
                <a:ea typeface="Open Sans"/>
                <a:cs typeface="Open Sans"/>
                <a:sym typeface="Open Sans"/>
              </a:rPr>
              <a:t>Number of Kids </a:t>
            </a:r>
            <a:endParaRPr sz="1300">
              <a:latin typeface="Open Sans"/>
              <a:ea typeface="Open Sans"/>
              <a:cs typeface="Open Sans"/>
              <a:sym typeface="Open Sans"/>
            </a:endParaRPr>
          </a:p>
          <a:p>
            <a:pPr indent="-311150" lvl="0" marL="457200" rtl="0" algn="l">
              <a:spcBef>
                <a:spcPts val="0"/>
              </a:spcBef>
              <a:spcAft>
                <a:spcPts val="0"/>
              </a:spcAft>
              <a:buSzPts val="1300"/>
              <a:buFont typeface="Open Sans"/>
              <a:buAutoNum type="arabicPeriod"/>
            </a:pPr>
            <a:r>
              <a:rPr lang="en" sz="1300">
                <a:latin typeface="Open Sans"/>
                <a:ea typeface="Open Sans"/>
                <a:cs typeface="Open Sans"/>
                <a:sym typeface="Open Sans"/>
              </a:rPr>
              <a:t>Customer Retention (Months)</a:t>
            </a:r>
            <a:r>
              <a:rPr lang="en" sz="1300">
                <a:latin typeface="Open Sans"/>
                <a:ea typeface="Open Sans"/>
                <a:cs typeface="Open Sans"/>
                <a:sym typeface="Open Sans"/>
              </a:rPr>
              <a:t> </a:t>
            </a:r>
            <a:endParaRPr sz="1300">
              <a:latin typeface="Open Sans"/>
              <a:ea typeface="Open Sans"/>
              <a:cs typeface="Open Sans"/>
              <a:sym typeface="Open Sans"/>
            </a:endParaRPr>
          </a:p>
          <a:p>
            <a:pPr indent="-311150" lvl="0" marL="457200" rtl="0" algn="l">
              <a:spcBef>
                <a:spcPts val="0"/>
              </a:spcBef>
              <a:spcAft>
                <a:spcPts val="0"/>
              </a:spcAft>
              <a:buSzPts val="1300"/>
              <a:buFont typeface="Open Sans"/>
              <a:buAutoNum type="arabicPeriod"/>
            </a:pPr>
            <a:r>
              <a:rPr lang="en" sz="1300">
                <a:latin typeface="Open Sans"/>
                <a:ea typeface="Open Sans"/>
                <a:cs typeface="Open Sans"/>
                <a:sym typeface="Open Sans"/>
              </a:rPr>
              <a:t>Total </a:t>
            </a:r>
            <a:r>
              <a:rPr lang="en" sz="1300">
                <a:latin typeface="Open Sans"/>
                <a:ea typeface="Open Sans"/>
                <a:cs typeface="Open Sans"/>
                <a:sym typeface="Open Sans"/>
              </a:rPr>
              <a:t>Spending</a:t>
            </a:r>
            <a:r>
              <a:rPr lang="en" sz="1300">
                <a:latin typeface="Open Sans"/>
                <a:ea typeface="Open Sans"/>
                <a:cs typeface="Open Sans"/>
                <a:sym typeface="Open Sans"/>
              </a:rPr>
              <a:t> (Product) </a:t>
            </a:r>
            <a:endParaRPr sz="1300">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72200"/>
            <a:ext cx="8520600" cy="831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500">
                <a:latin typeface="Arial"/>
                <a:ea typeface="Arial"/>
                <a:cs typeface="Arial"/>
                <a:sym typeface="Arial"/>
              </a:rPr>
              <a:t>Data Clustering : Results </a:t>
            </a:r>
            <a:endParaRPr sz="2500">
              <a:latin typeface="Arial"/>
              <a:ea typeface="Arial"/>
              <a:cs typeface="Arial"/>
              <a:sym typeface="Arial"/>
            </a:endParaRPr>
          </a:p>
        </p:txBody>
      </p:sp>
      <p:pic>
        <p:nvPicPr>
          <p:cNvPr id="160" name="Google Shape;160;p27"/>
          <p:cNvPicPr preferRelativeResize="0"/>
          <p:nvPr/>
        </p:nvPicPr>
        <p:blipFill>
          <a:blip r:embed="rId3">
            <a:alphaModFix/>
          </a:blip>
          <a:stretch>
            <a:fillRect/>
          </a:stretch>
        </p:blipFill>
        <p:spPr>
          <a:xfrm>
            <a:off x="480450" y="723925"/>
            <a:ext cx="7909365" cy="4169949"/>
          </a:xfrm>
          <a:prstGeom prst="rect">
            <a:avLst/>
          </a:prstGeom>
          <a:noFill/>
          <a:ln>
            <a:noFill/>
          </a:ln>
        </p:spPr>
      </p:pic>
      <p:sp>
        <p:nvSpPr>
          <p:cNvPr id="161" name="Google Shape;161;p27"/>
          <p:cNvSpPr txBox="1"/>
          <p:nvPr/>
        </p:nvSpPr>
        <p:spPr>
          <a:xfrm>
            <a:off x="5611125" y="3734900"/>
            <a:ext cx="3435300" cy="5850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Open Sans"/>
                <a:ea typeface="Open Sans"/>
                <a:cs typeface="Open Sans"/>
                <a:sym typeface="Open Sans"/>
              </a:rPr>
              <a:t>Considering Income as main factor algorithm have suggested 4 main clusters. </a:t>
            </a:r>
            <a:endParaRPr sz="1300">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72200"/>
            <a:ext cx="8520600" cy="831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500">
                <a:latin typeface="Arial"/>
                <a:ea typeface="Arial"/>
                <a:cs typeface="Arial"/>
                <a:sym typeface="Arial"/>
              </a:rPr>
              <a:t>Data Clustering : Results </a:t>
            </a:r>
            <a:endParaRPr sz="2500">
              <a:latin typeface="Arial"/>
              <a:ea typeface="Arial"/>
              <a:cs typeface="Arial"/>
              <a:sym typeface="Arial"/>
            </a:endParaRPr>
          </a:p>
        </p:txBody>
      </p:sp>
      <p:pic>
        <p:nvPicPr>
          <p:cNvPr id="167" name="Google Shape;167;p28"/>
          <p:cNvPicPr preferRelativeResize="0"/>
          <p:nvPr/>
        </p:nvPicPr>
        <p:blipFill>
          <a:blip r:embed="rId3">
            <a:alphaModFix/>
          </a:blip>
          <a:stretch>
            <a:fillRect/>
          </a:stretch>
        </p:blipFill>
        <p:spPr>
          <a:xfrm>
            <a:off x="196250" y="1313500"/>
            <a:ext cx="1097280" cy="1645920"/>
          </a:xfrm>
          <a:prstGeom prst="rect">
            <a:avLst/>
          </a:prstGeom>
          <a:noFill/>
          <a:ln>
            <a:noFill/>
          </a:ln>
        </p:spPr>
      </p:pic>
      <p:pic>
        <p:nvPicPr>
          <p:cNvPr id="168" name="Google Shape;168;p28"/>
          <p:cNvPicPr preferRelativeResize="0"/>
          <p:nvPr/>
        </p:nvPicPr>
        <p:blipFill>
          <a:blip r:embed="rId4">
            <a:alphaModFix/>
          </a:blip>
          <a:stretch>
            <a:fillRect/>
          </a:stretch>
        </p:blipFill>
        <p:spPr>
          <a:xfrm>
            <a:off x="1513372" y="1313511"/>
            <a:ext cx="1097280" cy="1645920"/>
          </a:xfrm>
          <a:prstGeom prst="rect">
            <a:avLst/>
          </a:prstGeom>
          <a:noFill/>
          <a:ln>
            <a:noFill/>
          </a:ln>
        </p:spPr>
      </p:pic>
      <p:pic>
        <p:nvPicPr>
          <p:cNvPr id="169" name="Google Shape;169;p28"/>
          <p:cNvPicPr preferRelativeResize="0"/>
          <p:nvPr/>
        </p:nvPicPr>
        <p:blipFill>
          <a:blip r:embed="rId5">
            <a:alphaModFix/>
          </a:blip>
          <a:stretch>
            <a:fillRect/>
          </a:stretch>
        </p:blipFill>
        <p:spPr>
          <a:xfrm>
            <a:off x="2945950" y="1324664"/>
            <a:ext cx="1097280" cy="1645920"/>
          </a:xfrm>
          <a:prstGeom prst="rect">
            <a:avLst/>
          </a:prstGeom>
          <a:noFill/>
          <a:ln>
            <a:noFill/>
          </a:ln>
        </p:spPr>
      </p:pic>
      <p:pic>
        <p:nvPicPr>
          <p:cNvPr id="170" name="Google Shape;170;p28"/>
          <p:cNvPicPr preferRelativeResize="0"/>
          <p:nvPr/>
        </p:nvPicPr>
        <p:blipFill>
          <a:blip r:embed="rId6">
            <a:alphaModFix/>
          </a:blip>
          <a:stretch>
            <a:fillRect/>
          </a:stretch>
        </p:blipFill>
        <p:spPr>
          <a:xfrm>
            <a:off x="4378525" y="1324662"/>
            <a:ext cx="1097280" cy="1645920"/>
          </a:xfrm>
          <a:prstGeom prst="rect">
            <a:avLst/>
          </a:prstGeom>
          <a:noFill/>
          <a:ln>
            <a:noFill/>
          </a:ln>
        </p:spPr>
      </p:pic>
      <p:pic>
        <p:nvPicPr>
          <p:cNvPr id="171" name="Google Shape;171;p28"/>
          <p:cNvPicPr preferRelativeResize="0"/>
          <p:nvPr/>
        </p:nvPicPr>
        <p:blipFill>
          <a:blip r:embed="rId7">
            <a:alphaModFix/>
          </a:blip>
          <a:stretch>
            <a:fillRect/>
          </a:stretch>
        </p:blipFill>
        <p:spPr>
          <a:xfrm>
            <a:off x="2945950" y="3086950"/>
            <a:ext cx="1097280" cy="1645920"/>
          </a:xfrm>
          <a:prstGeom prst="rect">
            <a:avLst/>
          </a:prstGeom>
          <a:noFill/>
          <a:ln>
            <a:noFill/>
          </a:ln>
        </p:spPr>
      </p:pic>
      <p:sp>
        <p:nvSpPr>
          <p:cNvPr id="172" name="Google Shape;172;p28"/>
          <p:cNvSpPr txBox="1"/>
          <p:nvPr/>
        </p:nvSpPr>
        <p:spPr>
          <a:xfrm>
            <a:off x="428675" y="3189025"/>
            <a:ext cx="2246100" cy="9852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Open Sans"/>
                <a:ea typeface="Open Sans"/>
                <a:cs typeface="Open Sans"/>
                <a:sym typeface="Open Sans"/>
              </a:rPr>
              <a:t>Cluster ID =  0 = </a:t>
            </a:r>
            <a:r>
              <a:rPr lang="en" sz="1300">
                <a:solidFill>
                  <a:schemeClr val="dk1"/>
                </a:solidFill>
                <a:latin typeface="Open Sans"/>
                <a:ea typeface="Open Sans"/>
                <a:cs typeface="Open Sans"/>
                <a:sym typeface="Open Sans"/>
              </a:rPr>
              <a:t>Platinum</a:t>
            </a:r>
            <a:r>
              <a:rPr lang="en" sz="1300">
                <a:latin typeface="Open Sans"/>
                <a:ea typeface="Open Sans"/>
                <a:cs typeface="Open Sans"/>
                <a:sym typeface="Open Sans"/>
              </a:rPr>
              <a:t>  </a:t>
            </a:r>
            <a:endParaRPr sz="1300">
              <a:latin typeface="Open Sans"/>
              <a:ea typeface="Open Sans"/>
              <a:cs typeface="Open Sans"/>
              <a:sym typeface="Open Sans"/>
            </a:endParaRPr>
          </a:p>
          <a:p>
            <a:pPr indent="0" lvl="0" marL="0" rtl="0" algn="l">
              <a:spcBef>
                <a:spcPts val="0"/>
              </a:spcBef>
              <a:spcAft>
                <a:spcPts val="0"/>
              </a:spcAft>
              <a:buNone/>
            </a:pPr>
            <a:r>
              <a:rPr lang="en" sz="1300">
                <a:solidFill>
                  <a:schemeClr val="dk1"/>
                </a:solidFill>
                <a:latin typeface="Open Sans"/>
                <a:ea typeface="Open Sans"/>
                <a:cs typeface="Open Sans"/>
                <a:sym typeface="Open Sans"/>
              </a:rPr>
              <a:t>Cluster ID =  2 = Gold </a:t>
            </a:r>
            <a:endParaRPr sz="1300">
              <a:solidFill>
                <a:schemeClr val="dk1"/>
              </a:solidFill>
              <a:latin typeface="Open Sans"/>
              <a:ea typeface="Open Sans"/>
              <a:cs typeface="Open Sans"/>
              <a:sym typeface="Open Sans"/>
            </a:endParaRPr>
          </a:p>
          <a:p>
            <a:pPr indent="0" lvl="0" marL="0" rtl="0" algn="l">
              <a:spcBef>
                <a:spcPts val="0"/>
              </a:spcBef>
              <a:spcAft>
                <a:spcPts val="0"/>
              </a:spcAft>
              <a:buNone/>
            </a:pPr>
            <a:r>
              <a:rPr lang="en" sz="1300">
                <a:solidFill>
                  <a:schemeClr val="dk1"/>
                </a:solidFill>
                <a:latin typeface="Open Sans"/>
                <a:ea typeface="Open Sans"/>
                <a:cs typeface="Open Sans"/>
                <a:sym typeface="Open Sans"/>
              </a:rPr>
              <a:t>Cluster ID =  1 = Sliver</a:t>
            </a:r>
            <a:endParaRPr sz="1300">
              <a:solidFill>
                <a:schemeClr val="dk1"/>
              </a:solidFill>
              <a:latin typeface="Open Sans"/>
              <a:ea typeface="Open Sans"/>
              <a:cs typeface="Open Sans"/>
              <a:sym typeface="Open Sans"/>
            </a:endParaRPr>
          </a:p>
          <a:p>
            <a:pPr indent="0" lvl="0" marL="0" rtl="0" algn="l">
              <a:spcBef>
                <a:spcPts val="0"/>
              </a:spcBef>
              <a:spcAft>
                <a:spcPts val="0"/>
              </a:spcAft>
              <a:buNone/>
            </a:pPr>
            <a:r>
              <a:rPr lang="en" sz="1300">
                <a:solidFill>
                  <a:schemeClr val="dk1"/>
                </a:solidFill>
                <a:latin typeface="Open Sans"/>
                <a:ea typeface="Open Sans"/>
                <a:cs typeface="Open Sans"/>
                <a:sym typeface="Open Sans"/>
              </a:rPr>
              <a:t>Cluster ID =  3 = Bronze </a:t>
            </a:r>
            <a:endParaRPr sz="1300">
              <a:solidFill>
                <a:schemeClr val="dk1"/>
              </a:solidFill>
              <a:latin typeface="Open Sans"/>
              <a:ea typeface="Open Sans"/>
              <a:cs typeface="Open Sans"/>
              <a:sym typeface="Open Sans"/>
            </a:endParaRPr>
          </a:p>
        </p:txBody>
      </p:sp>
      <p:sp>
        <p:nvSpPr>
          <p:cNvPr id="173" name="Google Shape;173;p28"/>
          <p:cNvSpPr txBox="1"/>
          <p:nvPr/>
        </p:nvSpPr>
        <p:spPr>
          <a:xfrm>
            <a:off x="428675" y="958350"/>
            <a:ext cx="796800" cy="300300"/>
          </a:xfrm>
          <a:prstGeom prst="rect">
            <a:avLst/>
          </a:prstGeom>
          <a:solidFill>
            <a:srgbClr val="FF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Open Sans"/>
                <a:ea typeface="Open Sans"/>
                <a:cs typeface="Open Sans"/>
                <a:sym typeface="Open Sans"/>
              </a:rPr>
              <a:t>People</a:t>
            </a:r>
            <a:endParaRPr b="1" sz="1100">
              <a:latin typeface="Open Sans"/>
              <a:ea typeface="Open Sans"/>
              <a:cs typeface="Open Sans"/>
              <a:sym typeface="Open Sans"/>
            </a:endParaRPr>
          </a:p>
        </p:txBody>
      </p:sp>
      <p:sp>
        <p:nvSpPr>
          <p:cNvPr id="174" name="Google Shape;174;p28"/>
          <p:cNvSpPr txBox="1"/>
          <p:nvPr/>
        </p:nvSpPr>
        <p:spPr>
          <a:xfrm>
            <a:off x="1663613" y="958350"/>
            <a:ext cx="796800" cy="300300"/>
          </a:xfrm>
          <a:prstGeom prst="rect">
            <a:avLst/>
          </a:prstGeom>
          <a:solidFill>
            <a:srgbClr val="FF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Open Sans"/>
                <a:ea typeface="Open Sans"/>
                <a:cs typeface="Open Sans"/>
                <a:sym typeface="Open Sans"/>
              </a:rPr>
              <a:t>Product</a:t>
            </a:r>
            <a:endParaRPr b="1" sz="1100">
              <a:latin typeface="Open Sans"/>
              <a:ea typeface="Open Sans"/>
              <a:cs typeface="Open Sans"/>
              <a:sym typeface="Open Sans"/>
            </a:endParaRPr>
          </a:p>
        </p:txBody>
      </p:sp>
      <p:sp>
        <p:nvSpPr>
          <p:cNvPr id="175" name="Google Shape;175;p28"/>
          <p:cNvSpPr txBox="1"/>
          <p:nvPr/>
        </p:nvSpPr>
        <p:spPr>
          <a:xfrm>
            <a:off x="3096175" y="958350"/>
            <a:ext cx="796800" cy="300300"/>
          </a:xfrm>
          <a:prstGeom prst="rect">
            <a:avLst/>
          </a:prstGeom>
          <a:solidFill>
            <a:srgbClr val="FF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Open Sans"/>
                <a:ea typeface="Open Sans"/>
                <a:cs typeface="Open Sans"/>
                <a:sym typeface="Open Sans"/>
              </a:rPr>
              <a:t>Place</a:t>
            </a:r>
            <a:endParaRPr b="1" sz="1100">
              <a:latin typeface="Open Sans"/>
              <a:ea typeface="Open Sans"/>
              <a:cs typeface="Open Sans"/>
              <a:sym typeface="Open Sans"/>
            </a:endParaRPr>
          </a:p>
        </p:txBody>
      </p:sp>
      <p:sp>
        <p:nvSpPr>
          <p:cNvPr id="176" name="Google Shape;176;p28"/>
          <p:cNvSpPr txBox="1"/>
          <p:nvPr/>
        </p:nvSpPr>
        <p:spPr>
          <a:xfrm>
            <a:off x="4572000" y="958350"/>
            <a:ext cx="972600" cy="300300"/>
          </a:xfrm>
          <a:prstGeom prst="rect">
            <a:avLst/>
          </a:prstGeom>
          <a:solidFill>
            <a:srgbClr val="FF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Open Sans"/>
                <a:ea typeface="Open Sans"/>
                <a:cs typeface="Open Sans"/>
                <a:sym typeface="Open Sans"/>
              </a:rPr>
              <a:t>Promotion</a:t>
            </a:r>
            <a:endParaRPr b="1" sz="1100">
              <a:latin typeface="Open Sans"/>
              <a:ea typeface="Open Sans"/>
              <a:cs typeface="Open Sans"/>
              <a:sym typeface="Open Sans"/>
            </a:endParaRPr>
          </a:p>
        </p:txBody>
      </p:sp>
      <p:sp>
        <p:nvSpPr>
          <p:cNvPr id="177" name="Google Shape;177;p28"/>
          <p:cNvSpPr txBox="1"/>
          <p:nvPr/>
        </p:nvSpPr>
        <p:spPr>
          <a:xfrm>
            <a:off x="4206900" y="3036575"/>
            <a:ext cx="46254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Open Sans"/>
                <a:ea typeface="Open Sans"/>
                <a:cs typeface="Open Sans"/>
                <a:sym typeface="Open Sans"/>
              </a:rPr>
              <a:t>Cluster ID 0 : </a:t>
            </a:r>
            <a:endParaRPr b="1" sz="1100">
              <a:latin typeface="Open Sans"/>
              <a:ea typeface="Open Sans"/>
              <a:cs typeface="Open Sans"/>
              <a:sym typeface="Open Sans"/>
            </a:endParaRPr>
          </a:p>
          <a:p>
            <a:pPr indent="0" lvl="0" marL="0" rtl="0" algn="l">
              <a:spcBef>
                <a:spcPts val="0"/>
              </a:spcBef>
              <a:spcAft>
                <a:spcPts val="0"/>
              </a:spcAft>
              <a:buNone/>
            </a:pPr>
            <a:r>
              <a:rPr lang="en" sz="1100">
                <a:latin typeface="Open Sans"/>
                <a:ea typeface="Open Sans"/>
                <a:cs typeface="Open Sans"/>
                <a:sym typeface="Open Sans"/>
              </a:rPr>
              <a:t>Highest income and Spending, lowest </a:t>
            </a:r>
            <a:r>
              <a:rPr lang="en" sz="1100">
                <a:latin typeface="Open Sans"/>
                <a:ea typeface="Open Sans"/>
                <a:cs typeface="Open Sans"/>
                <a:sym typeface="Open Sans"/>
              </a:rPr>
              <a:t>response</a:t>
            </a:r>
            <a:r>
              <a:rPr lang="en" sz="1100">
                <a:latin typeface="Open Sans"/>
                <a:ea typeface="Open Sans"/>
                <a:cs typeface="Open Sans"/>
                <a:sym typeface="Open Sans"/>
              </a:rPr>
              <a:t> to deals </a:t>
            </a:r>
            <a:endParaRPr sz="1100">
              <a:latin typeface="Open Sans"/>
              <a:ea typeface="Open Sans"/>
              <a:cs typeface="Open Sans"/>
              <a:sym typeface="Open Sans"/>
            </a:endParaRPr>
          </a:p>
          <a:p>
            <a:pPr indent="0" lvl="0" marL="0" rtl="0" algn="l">
              <a:spcBef>
                <a:spcPts val="0"/>
              </a:spcBef>
              <a:spcAft>
                <a:spcPts val="0"/>
              </a:spcAft>
              <a:buNone/>
            </a:pPr>
            <a:r>
              <a:rPr b="1" lang="en" sz="1100">
                <a:solidFill>
                  <a:schemeClr val="dk1"/>
                </a:solidFill>
                <a:latin typeface="Open Sans"/>
                <a:ea typeface="Open Sans"/>
                <a:cs typeface="Open Sans"/>
                <a:sym typeface="Open Sans"/>
              </a:rPr>
              <a:t>Cluster ID 2 : </a:t>
            </a:r>
            <a:endParaRPr b="1" sz="1100">
              <a:solidFill>
                <a:schemeClr val="dk1"/>
              </a:solidFill>
              <a:latin typeface="Open Sans"/>
              <a:ea typeface="Open Sans"/>
              <a:cs typeface="Open Sans"/>
              <a:sym typeface="Open Sans"/>
            </a:endParaRPr>
          </a:p>
          <a:p>
            <a:pPr indent="0" lvl="0" marL="0" rtl="0" algn="l">
              <a:spcBef>
                <a:spcPts val="0"/>
              </a:spcBef>
              <a:spcAft>
                <a:spcPts val="0"/>
              </a:spcAft>
              <a:buNone/>
            </a:pPr>
            <a:r>
              <a:rPr lang="en" sz="1100">
                <a:solidFill>
                  <a:schemeClr val="dk1"/>
                </a:solidFill>
                <a:latin typeface="Open Sans"/>
                <a:ea typeface="Open Sans"/>
                <a:cs typeface="Open Sans"/>
                <a:sym typeface="Open Sans"/>
              </a:rPr>
              <a:t>Second highest Income , Spending  and highest response to deals </a:t>
            </a:r>
            <a:endParaRPr sz="1100">
              <a:solidFill>
                <a:schemeClr val="dk1"/>
              </a:solidFill>
              <a:latin typeface="Open Sans"/>
              <a:ea typeface="Open Sans"/>
              <a:cs typeface="Open Sans"/>
              <a:sym typeface="Open Sans"/>
            </a:endParaRPr>
          </a:p>
          <a:p>
            <a:pPr indent="0" lvl="0" marL="0" rtl="0" algn="l">
              <a:spcBef>
                <a:spcPts val="0"/>
              </a:spcBef>
              <a:spcAft>
                <a:spcPts val="0"/>
              </a:spcAft>
              <a:buNone/>
            </a:pPr>
            <a:r>
              <a:rPr b="1" lang="en" sz="1100">
                <a:solidFill>
                  <a:schemeClr val="dk1"/>
                </a:solidFill>
                <a:latin typeface="Open Sans"/>
                <a:ea typeface="Open Sans"/>
                <a:cs typeface="Open Sans"/>
                <a:sym typeface="Open Sans"/>
              </a:rPr>
              <a:t>Cluster ID 1 : </a:t>
            </a:r>
            <a:endParaRPr b="1" sz="1100">
              <a:solidFill>
                <a:schemeClr val="dk1"/>
              </a:solidFill>
              <a:latin typeface="Open Sans"/>
              <a:ea typeface="Open Sans"/>
              <a:cs typeface="Open Sans"/>
              <a:sym typeface="Open Sans"/>
            </a:endParaRPr>
          </a:p>
          <a:p>
            <a:pPr indent="0" lvl="0" marL="0" rtl="0" algn="l">
              <a:spcBef>
                <a:spcPts val="0"/>
              </a:spcBef>
              <a:spcAft>
                <a:spcPts val="0"/>
              </a:spcAft>
              <a:buNone/>
            </a:pPr>
            <a:r>
              <a:rPr lang="en" sz="1100">
                <a:solidFill>
                  <a:schemeClr val="dk1"/>
                </a:solidFill>
                <a:latin typeface="Open Sans"/>
                <a:ea typeface="Open Sans"/>
                <a:cs typeface="Open Sans"/>
                <a:sym typeface="Open Sans"/>
              </a:rPr>
              <a:t>Low income , spending but second highest response to deals and shows highest web visits </a:t>
            </a:r>
            <a:endParaRPr sz="1100">
              <a:solidFill>
                <a:schemeClr val="dk1"/>
              </a:solidFill>
              <a:latin typeface="Open Sans"/>
              <a:ea typeface="Open Sans"/>
              <a:cs typeface="Open Sans"/>
              <a:sym typeface="Open Sans"/>
            </a:endParaRPr>
          </a:p>
          <a:p>
            <a:pPr indent="0" lvl="0" marL="0" rtl="0" algn="l">
              <a:spcBef>
                <a:spcPts val="0"/>
              </a:spcBef>
              <a:spcAft>
                <a:spcPts val="0"/>
              </a:spcAft>
              <a:buNone/>
            </a:pPr>
            <a:r>
              <a:rPr lang="en" sz="1100">
                <a:solidFill>
                  <a:schemeClr val="dk1"/>
                </a:solidFill>
                <a:latin typeface="Open Sans"/>
                <a:ea typeface="Open Sans"/>
                <a:cs typeface="Open Sans"/>
                <a:sym typeface="Open Sans"/>
              </a:rPr>
              <a:t>(Need to promote more deals to this group) </a:t>
            </a:r>
            <a:endParaRPr sz="1100">
              <a:solidFill>
                <a:schemeClr val="dk1"/>
              </a:solidFill>
              <a:latin typeface="Open Sans"/>
              <a:ea typeface="Open Sans"/>
              <a:cs typeface="Open Sans"/>
              <a:sym typeface="Open Sans"/>
            </a:endParaRPr>
          </a:p>
          <a:p>
            <a:pPr indent="0" lvl="0" marL="0" rtl="0" algn="l">
              <a:spcBef>
                <a:spcPts val="0"/>
              </a:spcBef>
              <a:spcAft>
                <a:spcPts val="0"/>
              </a:spcAft>
              <a:buNone/>
            </a:pPr>
            <a:r>
              <a:rPr b="1" lang="en" sz="1100">
                <a:solidFill>
                  <a:schemeClr val="dk1"/>
                </a:solidFill>
                <a:latin typeface="Open Sans"/>
                <a:ea typeface="Open Sans"/>
                <a:cs typeface="Open Sans"/>
                <a:sym typeface="Open Sans"/>
              </a:rPr>
              <a:t>Cluster ID 3 : </a:t>
            </a:r>
            <a:endParaRPr b="1" sz="11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100">
                <a:solidFill>
                  <a:schemeClr val="dk1"/>
                </a:solidFill>
                <a:latin typeface="Open Sans"/>
                <a:ea typeface="Open Sans"/>
                <a:cs typeface="Open Sans"/>
                <a:sym typeface="Open Sans"/>
              </a:rPr>
              <a:t>Lowest income, spending but shows reasonable response to deals </a:t>
            </a:r>
            <a:endParaRPr sz="1100">
              <a:solidFill>
                <a:schemeClr val="dk1"/>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nvSpPr>
        <p:spPr>
          <a:xfrm>
            <a:off x="221550" y="289175"/>
            <a:ext cx="8581200" cy="532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Problem</a:t>
            </a:r>
            <a:r>
              <a:rPr b="1" lang="en" sz="1800"/>
              <a:t> </a:t>
            </a:r>
            <a:r>
              <a:rPr b="1" lang="en" sz="1800"/>
              <a:t>Definition</a:t>
            </a:r>
            <a:r>
              <a:rPr b="1" lang="en" sz="1800"/>
              <a:t> : </a:t>
            </a:r>
            <a:endParaRPr b="1" sz="1800"/>
          </a:p>
          <a:p>
            <a:pPr indent="457200" lvl="0" marL="0" rtl="0" algn="l">
              <a:spcBef>
                <a:spcPts val="0"/>
              </a:spcBef>
              <a:spcAft>
                <a:spcPts val="0"/>
              </a:spcAft>
              <a:buNone/>
            </a:pPr>
            <a:r>
              <a:rPr lang="en" sz="1900">
                <a:solidFill>
                  <a:schemeClr val="dk1"/>
                </a:solidFill>
              </a:rPr>
              <a:t>Need to perform clustering to summarize customer segments.</a:t>
            </a:r>
            <a:endParaRPr sz="1900">
              <a:solidFill>
                <a:schemeClr val="dk1"/>
              </a:solidFill>
            </a:endParaRPr>
          </a:p>
          <a:p>
            <a:pPr indent="45720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b="1" lang="en" sz="1800">
                <a:solidFill>
                  <a:schemeClr val="dk1"/>
                </a:solidFill>
              </a:rPr>
              <a:t>Data Set Details </a:t>
            </a:r>
            <a:r>
              <a:rPr b="1" lang="en" sz="1800">
                <a:solidFill>
                  <a:schemeClr val="dk1"/>
                </a:solidFill>
              </a:rPr>
              <a:t>: </a:t>
            </a:r>
            <a:endParaRPr sz="2000">
              <a:solidFill>
                <a:schemeClr val="dk1"/>
              </a:solidFill>
            </a:endParaRPr>
          </a:p>
          <a:p>
            <a:pPr indent="457200" lvl="0" marL="0" rtl="0" algn="l">
              <a:spcBef>
                <a:spcPts val="0"/>
              </a:spcBef>
              <a:spcAft>
                <a:spcPts val="0"/>
              </a:spcAft>
              <a:buNone/>
            </a:pPr>
            <a:r>
              <a:rPr lang="en" sz="1900">
                <a:solidFill>
                  <a:schemeClr val="dk1"/>
                </a:solidFill>
              </a:rPr>
              <a:t>marketing_campaign1.csv</a:t>
            </a:r>
            <a:endParaRPr sz="19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b="1" lang="en" sz="1800">
                <a:solidFill>
                  <a:schemeClr val="dk1"/>
                </a:solidFill>
              </a:rPr>
              <a:t>Team </a:t>
            </a:r>
            <a:r>
              <a:rPr b="1" lang="en" sz="1800">
                <a:solidFill>
                  <a:schemeClr val="dk1"/>
                </a:solidFill>
              </a:rPr>
              <a:t>Member Details  : </a:t>
            </a:r>
            <a:endParaRPr b="1" sz="1800">
              <a:solidFill>
                <a:schemeClr val="dk1"/>
              </a:solidFill>
            </a:endParaRPr>
          </a:p>
          <a:p>
            <a:pPr indent="0" lvl="0" marL="0" rtl="0" algn="l">
              <a:spcBef>
                <a:spcPts val="0"/>
              </a:spcBef>
              <a:spcAft>
                <a:spcPts val="0"/>
              </a:spcAft>
              <a:buNone/>
            </a:pPr>
            <a:r>
              <a:t/>
            </a:r>
            <a:endParaRPr b="1" sz="1800">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Vedant Ravindranath Kulkarni</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Swapnil Sandeep Joshi</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Shivani Appaso Patil</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Sarvesh Ramesh Surve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Smruti Rekha Dash</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Jeripothula Saimanideep</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Aniruddha Naphad</a:t>
            </a:r>
            <a:endParaRPr>
              <a:solidFill>
                <a:schemeClr val="dk1"/>
              </a:solidFill>
            </a:endParaRPr>
          </a:p>
          <a:p>
            <a:pPr indent="457200" lvl="0" marL="457200" rtl="0" algn="l">
              <a:lnSpc>
                <a:spcPct val="115000"/>
              </a:lnSpc>
              <a:spcBef>
                <a:spcPts val="0"/>
              </a:spcBef>
              <a:spcAft>
                <a:spcPts val="0"/>
              </a:spcAft>
              <a:buNone/>
            </a:pPr>
            <a:r>
              <a:t/>
            </a:r>
            <a:endParaRPr>
              <a:solidFill>
                <a:schemeClr val="dk1"/>
              </a:solidFill>
            </a:endParaRPr>
          </a:p>
          <a:p>
            <a:pPr indent="0" lvl="0" marL="0" rtl="0" algn="l">
              <a:spcBef>
                <a:spcPts val="0"/>
              </a:spcBef>
              <a:spcAft>
                <a:spcPts val="0"/>
              </a:spcAft>
              <a:buNone/>
            </a:pPr>
            <a:r>
              <a:t/>
            </a:r>
            <a:endParaRPr b="1" sz="1800">
              <a:solidFill>
                <a:schemeClr val="dk1"/>
              </a:solidFill>
            </a:endParaRPr>
          </a:p>
          <a:p>
            <a:pPr indent="0" lvl="0" marL="0" rtl="0" algn="l">
              <a:spcBef>
                <a:spcPts val="0"/>
              </a:spcBef>
              <a:spcAft>
                <a:spcPts val="0"/>
              </a:spcAft>
              <a:buClr>
                <a:schemeClr val="dk1"/>
              </a:buClr>
              <a:buSzPts val="1100"/>
              <a:buFont typeface="Arial"/>
              <a:buNone/>
            </a:pPr>
            <a:r>
              <a:t/>
            </a:r>
            <a:endParaRPr sz="2000">
              <a:solidFill>
                <a:schemeClr val="dk1"/>
              </a:solidFill>
            </a:endParaRPr>
          </a:p>
          <a:p>
            <a:pPr indent="0" lvl="0" marL="0" rtl="0" algn="l">
              <a:spcBef>
                <a:spcPts val="0"/>
              </a:spcBef>
              <a:spcAft>
                <a:spcPts val="0"/>
              </a:spcAft>
              <a:buNone/>
            </a:pPr>
            <a:r>
              <a:t/>
            </a:r>
            <a:endParaRPr b="1"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315925"/>
            <a:ext cx="8520600" cy="831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500">
                <a:latin typeface="Arial"/>
                <a:ea typeface="Arial"/>
                <a:cs typeface="Arial"/>
                <a:sym typeface="Arial"/>
              </a:rPr>
              <a:t>Understanding the Data Set : </a:t>
            </a:r>
            <a:endParaRPr sz="2500">
              <a:latin typeface="Arial"/>
              <a:ea typeface="Arial"/>
              <a:cs typeface="Arial"/>
              <a:sym typeface="Arial"/>
            </a:endParaRPr>
          </a:p>
        </p:txBody>
      </p:sp>
      <p:sp>
        <p:nvSpPr>
          <p:cNvPr id="74" name="Google Shape;74;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a:t>
            </a:r>
            <a:r>
              <a:rPr lang="en"/>
              <a:t> set contains information of the </a:t>
            </a:r>
            <a:r>
              <a:rPr lang="en"/>
              <a:t>superstore sales </a:t>
            </a:r>
            <a:r>
              <a:rPr lang="en"/>
              <a:t> having </a:t>
            </a:r>
            <a:r>
              <a:rPr lang="en"/>
              <a:t>different</a:t>
            </a:r>
            <a:r>
              <a:rPr lang="en"/>
              <a:t> product category and have </a:t>
            </a:r>
            <a:r>
              <a:rPr lang="en"/>
              <a:t>approximately</a:t>
            </a:r>
            <a:r>
              <a:rPr lang="en"/>
              <a:t> for 2 years. Details also includes promotions </a:t>
            </a:r>
            <a:r>
              <a:rPr lang="en"/>
              <a:t>offered</a:t>
            </a:r>
            <a:r>
              <a:rPr lang="en"/>
              <a:t> by store and its </a:t>
            </a:r>
            <a:r>
              <a:rPr lang="en"/>
              <a:t>response</a:t>
            </a:r>
            <a:r>
              <a:rPr lang="en"/>
              <a:t> from the customer on </a:t>
            </a:r>
            <a:r>
              <a:rPr lang="en"/>
              <a:t>timely</a:t>
            </a:r>
            <a:r>
              <a:rPr lang="en"/>
              <a:t> basis. </a:t>
            </a:r>
            <a:endParaRPr/>
          </a:p>
          <a:p>
            <a:pPr indent="0" lvl="0" marL="0" rtl="0" algn="l">
              <a:spcBef>
                <a:spcPts val="1200"/>
              </a:spcBef>
              <a:spcAft>
                <a:spcPts val="0"/>
              </a:spcAft>
              <a:buNone/>
            </a:pPr>
            <a:r>
              <a:rPr lang="en"/>
              <a:t>Summary : </a:t>
            </a:r>
            <a:endParaRPr/>
          </a:p>
          <a:p>
            <a:pPr indent="-342900" lvl="0" marL="457200" rtl="0" algn="l">
              <a:spcBef>
                <a:spcPts val="1200"/>
              </a:spcBef>
              <a:spcAft>
                <a:spcPts val="0"/>
              </a:spcAft>
              <a:buSzPts val="1800"/>
              <a:buChar char="●"/>
            </a:pPr>
            <a:r>
              <a:rPr lang="en"/>
              <a:t>29 features (variables) </a:t>
            </a:r>
            <a:endParaRPr/>
          </a:p>
          <a:p>
            <a:pPr indent="-342900" lvl="0" marL="457200" rtl="0" algn="l">
              <a:spcBef>
                <a:spcPts val="0"/>
              </a:spcBef>
              <a:spcAft>
                <a:spcPts val="0"/>
              </a:spcAft>
              <a:buSzPts val="1800"/>
              <a:buChar char="●"/>
            </a:pPr>
            <a:r>
              <a:rPr lang="en"/>
              <a:t>2240 records of customers </a:t>
            </a:r>
            <a:endParaRPr/>
          </a:p>
          <a:p>
            <a:pPr indent="-342900" lvl="0" marL="457200" rtl="0" algn="l">
              <a:spcBef>
                <a:spcPts val="0"/>
              </a:spcBef>
              <a:spcAft>
                <a:spcPts val="0"/>
              </a:spcAft>
              <a:buSzPts val="1800"/>
              <a:buChar char="●"/>
            </a:pPr>
            <a:r>
              <a:rPr lang="en"/>
              <a:t>Can be classified in 4 major attributes as described </a:t>
            </a:r>
            <a:endParaRPr/>
          </a:p>
          <a:p>
            <a:pPr indent="-342900" lvl="0" marL="457200" rtl="0" algn="l">
              <a:spcBef>
                <a:spcPts val="0"/>
              </a:spcBef>
              <a:spcAft>
                <a:spcPts val="0"/>
              </a:spcAft>
              <a:buSzPts val="1800"/>
              <a:buChar char="●"/>
            </a:pPr>
            <a:r>
              <a:rPr lang="en"/>
              <a:t>Unsupervised</a:t>
            </a:r>
            <a:r>
              <a:rPr lang="en"/>
              <a:t> learning classification </a:t>
            </a:r>
            <a:r>
              <a:rPr lang="en"/>
              <a:t>problem</a:t>
            </a: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72200"/>
            <a:ext cx="8520600" cy="831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500">
                <a:latin typeface="Arial"/>
                <a:ea typeface="Arial"/>
                <a:cs typeface="Arial"/>
                <a:sym typeface="Arial"/>
              </a:rPr>
              <a:t>Understanding the Data Set : People</a:t>
            </a:r>
            <a:endParaRPr sz="2500">
              <a:latin typeface="Arial"/>
              <a:ea typeface="Arial"/>
              <a:cs typeface="Arial"/>
              <a:sym typeface="Arial"/>
            </a:endParaRPr>
          </a:p>
        </p:txBody>
      </p:sp>
      <p:graphicFrame>
        <p:nvGraphicFramePr>
          <p:cNvPr id="80" name="Google Shape;80;p16"/>
          <p:cNvGraphicFramePr/>
          <p:nvPr/>
        </p:nvGraphicFramePr>
        <p:xfrm>
          <a:off x="201913" y="903500"/>
          <a:ext cx="3000000" cy="3000000"/>
        </p:xfrm>
        <a:graphic>
          <a:graphicData uri="http://schemas.openxmlformats.org/drawingml/2006/table">
            <a:tbl>
              <a:tblPr>
                <a:noFill/>
                <a:tableStyleId>{2F0B6783-310B-42B9-BEC1-B41E24981721}</a:tableStyleId>
              </a:tblPr>
              <a:tblGrid>
                <a:gridCol w="1370075"/>
                <a:gridCol w="1972350"/>
                <a:gridCol w="2291275"/>
                <a:gridCol w="3106475"/>
              </a:tblGrid>
              <a:tr h="365150">
                <a:tc>
                  <a:txBody>
                    <a:bodyPr/>
                    <a:lstStyle/>
                    <a:p>
                      <a:pPr indent="0" lvl="0" marL="0" rtl="0" algn="ctr">
                        <a:spcBef>
                          <a:spcPts val="0"/>
                        </a:spcBef>
                        <a:spcAft>
                          <a:spcPts val="0"/>
                        </a:spcAft>
                        <a:buNone/>
                      </a:pPr>
                      <a:r>
                        <a:rPr b="1" lang="en" sz="1200"/>
                        <a:t>Name </a:t>
                      </a:r>
                      <a:endParaRPr b="1"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b="1" lang="en" sz="1200"/>
                        <a:t>Basic Description </a:t>
                      </a:r>
                      <a:endParaRPr b="1"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b="1" lang="en" sz="1200"/>
                        <a:t>Initial Observation </a:t>
                      </a:r>
                      <a:endParaRPr b="1"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b="1" lang="en" sz="1200"/>
                        <a:t>After Feature Engineering </a:t>
                      </a:r>
                      <a:r>
                        <a:rPr b="1" lang="en" sz="1200"/>
                        <a:t> </a:t>
                      </a:r>
                      <a:endParaRPr b="1"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r>
              <a:tr h="441350">
                <a:tc>
                  <a:txBody>
                    <a:bodyPr/>
                    <a:lstStyle/>
                    <a:p>
                      <a:pPr indent="0" lvl="0" marL="0" rtl="0" algn="ctr">
                        <a:spcBef>
                          <a:spcPts val="0"/>
                        </a:spcBef>
                        <a:spcAft>
                          <a:spcPts val="0"/>
                        </a:spcAft>
                        <a:buNone/>
                      </a:pPr>
                      <a:r>
                        <a:rPr lang="en" sz="1200"/>
                        <a:t>ID</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Customer's unique identifier</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No nil or duplicate data observed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Not considered for Clustering analysis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27500">
                <a:tc>
                  <a:txBody>
                    <a:bodyPr/>
                    <a:lstStyle/>
                    <a:p>
                      <a:pPr indent="0" lvl="0" marL="0" rtl="0" algn="ctr">
                        <a:spcBef>
                          <a:spcPts val="0"/>
                        </a:spcBef>
                        <a:spcAft>
                          <a:spcPts val="0"/>
                        </a:spcAft>
                        <a:buNone/>
                      </a:pPr>
                      <a:r>
                        <a:rPr lang="en" sz="1200"/>
                        <a:t>Year Birth</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rPr lang="en" sz="1200"/>
                        <a:t>Customer's birth year</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rPr lang="en" sz="1200"/>
                        <a:t>Time base data need to converted to meaningful format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rPr lang="en" sz="1200"/>
                        <a:t>Age is calculated from given data and used for clustering analysis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r>
              <a:tr h="813625">
                <a:tc>
                  <a:txBody>
                    <a:bodyPr/>
                    <a:lstStyle/>
                    <a:p>
                      <a:pPr indent="0" lvl="0" marL="0" rtl="0" algn="ctr">
                        <a:spcBef>
                          <a:spcPts val="0"/>
                        </a:spcBef>
                        <a:spcAft>
                          <a:spcPts val="0"/>
                        </a:spcAft>
                        <a:buNone/>
                      </a:pPr>
                      <a:r>
                        <a:rPr lang="en" sz="1200"/>
                        <a:t>Education</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Customer's education level</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Non numerical input with definite class observed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Two groups created 'UG = 0' and 'PG =1' , since showing good relationship with Kids attribute  not considered for clustering analysis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13625">
                <a:tc>
                  <a:txBody>
                    <a:bodyPr/>
                    <a:lstStyle/>
                    <a:p>
                      <a:pPr indent="0" lvl="0" marL="0" rtl="0" algn="ctr">
                        <a:spcBef>
                          <a:spcPts val="0"/>
                        </a:spcBef>
                        <a:spcAft>
                          <a:spcPts val="0"/>
                        </a:spcAft>
                        <a:buNone/>
                      </a:pPr>
                      <a:r>
                        <a:rPr lang="en" sz="1200"/>
                        <a:t>Marital Status</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Customer's marital status</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Non numerical input with definite class observed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Two groups created 'Single = 0' and 'Partner =1' , since showing good relationship with Kids attribute  not considered for clustering analysis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27500">
                <a:tc>
                  <a:txBody>
                    <a:bodyPr/>
                    <a:lstStyle/>
                    <a:p>
                      <a:pPr indent="0" lvl="0" marL="0" rtl="0" algn="ctr">
                        <a:spcBef>
                          <a:spcPts val="0"/>
                        </a:spcBef>
                        <a:spcAft>
                          <a:spcPts val="0"/>
                        </a:spcAft>
                        <a:buNone/>
                      </a:pPr>
                      <a:r>
                        <a:rPr lang="en" sz="1200"/>
                        <a:t>Income</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rPr lang="en" sz="1200"/>
                        <a:t>Customer's yearly household income</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rPr lang="en" sz="1200"/>
                        <a:t>24 nil values observed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rPr lang="en" sz="1200"/>
                        <a:t>Null values (replaced with Mean) ,outliers are removed and considered for clustering analysis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72200"/>
            <a:ext cx="8520600" cy="831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500">
                <a:latin typeface="Arial"/>
                <a:ea typeface="Arial"/>
                <a:cs typeface="Arial"/>
                <a:sym typeface="Arial"/>
              </a:rPr>
              <a:t>Understanding the Data Set : People</a:t>
            </a:r>
            <a:endParaRPr sz="2500">
              <a:latin typeface="Arial"/>
              <a:ea typeface="Arial"/>
              <a:cs typeface="Arial"/>
              <a:sym typeface="Arial"/>
            </a:endParaRPr>
          </a:p>
        </p:txBody>
      </p:sp>
      <p:graphicFrame>
        <p:nvGraphicFramePr>
          <p:cNvPr id="86" name="Google Shape;86;p17"/>
          <p:cNvGraphicFramePr/>
          <p:nvPr/>
        </p:nvGraphicFramePr>
        <p:xfrm>
          <a:off x="201913" y="903500"/>
          <a:ext cx="3000000" cy="3000000"/>
        </p:xfrm>
        <a:graphic>
          <a:graphicData uri="http://schemas.openxmlformats.org/drawingml/2006/table">
            <a:tbl>
              <a:tblPr>
                <a:noFill/>
                <a:tableStyleId>{2F0B6783-310B-42B9-BEC1-B41E24981721}</a:tableStyleId>
              </a:tblPr>
              <a:tblGrid>
                <a:gridCol w="1370075"/>
                <a:gridCol w="2113450"/>
                <a:gridCol w="2316925"/>
                <a:gridCol w="2939725"/>
              </a:tblGrid>
              <a:tr h="365150">
                <a:tc>
                  <a:txBody>
                    <a:bodyPr/>
                    <a:lstStyle/>
                    <a:p>
                      <a:pPr indent="0" lvl="0" marL="0" rtl="0" algn="ctr">
                        <a:spcBef>
                          <a:spcPts val="0"/>
                        </a:spcBef>
                        <a:spcAft>
                          <a:spcPts val="0"/>
                        </a:spcAft>
                        <a:buNone/>
                      </a:pPr>
                      <a:r>
                        <a:rPr b="1" lang="en" sz="1200"/>
                        <a:t>Name </a:t>
                      </a:r>
                      <a:endParaRPr b="1"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b="1" lang="en" sz="1200"/>
                        <a:t>Basic Description </a:t>
                      </a:r>
                      <a:endParaRPr b="1"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b="1" lang="en" sz="1200"/>
                        <a:t>Initial Observation </a:t>
                      </a:r>
                      <a:endParaRPr b="1"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b="1" lang="en" sz="1200"/>
                        <a:t>After Feature Engineering  </a:t>
                      </a:r>
                      <a:endParaRPr b="1"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r>
              <a:tr h="441350">
                <a:tc>
                  <a:txBody>
                    <a:bodyPr/>
                    <a:lstStyle/>
                    <a:p>
                      <a:pPr indent="0" lvl="0" marL="0" marR="0" rtl="0" algn="ctr">
                        <a:lnSpc>
                          <a:spcPct val="100000"/>
                        </a:lnSpc>
                        <a:spcBef>
                          <a:spcPts val="0"/>
                        </a:spcBef>
                        <a:spcAft>
                          <a:spcPts val="0"/>
                        </a:spcAft>
                        <a:buNone/>
                      </a:pPr>
                      <a:r>
                        <a:rPr lang="en" sz="1200"/>
                        <a:t>Kid home</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marR="0" rtl="0" algn="l">
                        <a:lnSpc>
                          <a:spcPct val="100000"/>
                        </a:lnSpc>
                        <a:spcBef>
                          <a:spcPts val="0"/>
                        </a:spcBef>
                        <a:spcAft>
                          <a:spcPts val="0"/>
                        </a:spcAft>
                        <a:buNone/>
                      </a:pPr>
                      <a:r>
                        <a:rPr lang="en" sz="1200"/>
                        <a:t>Number of children in customer's household</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marR="0" rtl="0" algn="l">
                        <a:lnSpc>
                          <a:spcPct val="100000"/>
                        </a:lnSpc>
                        <a:spcBef>
                          <a:spcPts val="0"/>
                        </a:spcBef>
                        <a:spcAft>
                          <a:spcPts val="0"/>
                        </a:spcAft>
                        <a:buNone/>
                      </a:pPr>
                      <a:r>
                        <a:rPr lang="en" sz="1200"/>
                        <a:t>Non numerical input with definite class observed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rowSpan="2">
                  <a:txBody>
                    <a:bodyPr/>
                    <a:lstStyle/>
                    <a:p>
                      <a:pPr indent="0" lvl="0" marL="0" marR="0" rtl="0" algn="l">
                        <a:lnSpc>
                          <a:spcPct val="100000"/>
                        </a:lnSpc>
                        <a:spcBef>
                          <a:spcPts val="0"/>
                        </a:spcBef>
                        <a:spcAft>
                          <a:spcPts val="0"/>
                        </a:spcAft>
                        <a:buNone/>
                      </a:pPr>
                      <a:r>
                        <a:rPr lang="en" sz="1200"/>
                        <a:t>Combined to form one attribute and considered for clustering analysis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r>
              <a:tr h="627500">
                <a:tc>
                  <a:txBody>
                    <a:bodyPr/>
                    <a:lstStyle/>
                    <a:p>
                      <a:pPr indent="0" lvl="0" marL="0" marR="0" rtl="0" algn="ctr">
                        <a:lnSpc>
                          <a:spcPct val="100000"/>
                        </a:lnSpc>
                        <a:spcBef>
                          <a:spcPts val="0"/>
                        </a:spcBef>
                        <a:spcAft>
                          <a:spcPts val="0"/>
                        </a:spcAft>
                        <a:buNone/>
                      </a:pPr>
                      <a:r>
                        <a:rPr lang="en" sz="1200"/>
                        <a:t>Teen home</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marR="0" rtl="0" algn="l">
                        <a:lnSpc>
                          <a:spcPct val="100000"/>
                        </a:lnSpc>
                        <a:spcBef>
                          <a:spcPts val="0"/>
                        </a:spcBef>
                        <a:spcAft>
                          <a:spcPts val="0"/>
                        </a:spcAft>
                        <a:buNone/>
                      </a:pPr>
                      <a:r>
                        <a:rPr lang="en" sz="1200"/>
                        <a:t>Number of teenagers in customer's household</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marR="0" rtl="0" algn="l">
                        <a:lnSpc>
                          <a:spcPct val="100000"/>
                        </a:lnSpc>
                        <a:spcBef>
                          <a:spcPts val="0"/>
                        </a:spcBef>
                        <a:spcAft>
                          <a:spcPts val="0"/>
                        </a:spcAft>
                        <a:buNone/>
                      </a:pPr>
                      <a:r>
                        <a:rPr lang="en" sz="1200"/>
                        <a:t>Non numerical input with definite class observed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vMerge="1"/>
              </a:tr>
              <a:tr h="813625">
                <a:tc>
                  <a:txBody>
                    <a:bodyPr/>
                    <a:lstStyle/>
                    <a:p>
                      <a:pPr indent="0" lvl="0" marL="0" marR="0" rtl="0" algn="ctr">
                        <a:lnSpc>
                          <a:spcPct val="100000"/>
                        </a:lnSpc>
                        <a:spcBef>
                          <a:spcPts val="0"/>
                        </a:spcBef>
                        <a:spcAft>
                          <a:spcPts val="0"/>
                        </a:spcAft>
                        <a:buNone/>
                      </a:pPr>
                      <a:r>
                        <a:rPr lang="en" sz="1200"/>
                        <a:t>Dt_Customer</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marR="0" rtl="0" algn="l">
                        <a:lnSpc>
                          <a:spcPct val="100000"/>
                        </a:lnSpc>
                        <a:spcBef>
                          <a:spcPts val="0"/>
                        </a:spcBef>
                        <a:spcAft>
                          <a:spcPts val="0"/>
                        </a:spcAft>
                        <a:buNone/>
                      </a:pPr>
                      <a:r>
                        <a:rPr lang="en" sz="1200"/>
                        <a:t>Date of customer's enrolment with the company</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marR="0" rtl="0" algn="l">
                        <a:lnSpc>
                          <a:spcPct val="100000"/>
                        </a:lnSpc>
                        <a:spcBef>
                          <a:spcPts val="0"/>
                        </a:spcBef>
                        <a:spcAft>
                          <a:spcPts val="0"/>
                        </a:spcAft>
                        <a:buNone/>
                      </a:pPr>
                      <a:r>
                        <a:rPr lang="en" sz="1200"/>
                        <a:t>Time base data need to converted to meaningful format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marR="0" rtl="0" algn="l">
                        <a:lnSpc>
                          <a:spcPct val="100000"/>
                        </a:lnSpc>
                        <a:spcBef>
                          <a:spcPts val="0"/>
                        </a:spcBef>
                        <a:spcAft>
                          <a:spcPts val="0"/>
                        </a:spcAft>
                        <a:buNone/>
                      </a:pPr>
                      <a:r>
                        <a:rPr lang="en" sz="1200"/>
                        <a:t>Customer Retention feature derived from date calculation in months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r>
              <a:tr h="813625">
                <a:tc>
                  <a:txBody>
                    <a:bodyPr/>
                    <a:lstStyle/>
                    <a:p>
                      <a:pPr indent="0" lvl="0" marL="0" marR="0" rtl="0" algn="ctr">
                        <a:lnSpc>
                          <a:spcPct val="100000"/>
                        </a:lnSpc>
                        <a:spcBef>
                          <a:spcPts val="0"/>
                        </a:spcBef>
                        <a:spcAft>
                          <a:spcPts val="0"/>
                        </a:spcAft>
                        <a:buNone/>
                      </a:pPr>
                      <a:r>
                        <a:rPr lang="en" sz="1200"/>
                        <a:t>Recency</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200"/>
                        <a:t>Number of days since customer's last purchase</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200"/>
                        <a:t>No nil or duplicate data observed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200"/>
                        <a:t>Ignored for clustering analysis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27500">
                <a:tc>
                  <a:txBody>
                    <a:bodyPr/>
                    <a:lstStyle/>
                    <a:p>
                      <a:pPr indent="0" lvl="0" marL="0" marR="0" rtl="0" algn="ctr">
                        <a:lnSpc>
                          <a:spcPct val="100000"/>
                        </a:lnSpc>
                        <a:spcBef>
                          <a:spcPts val="0"/>
                        </a:spcBef>
                        <a:spcAft>
                          <a:spcPts val="0"/>
                        </a:spcAft>
                        <a:buNone/>
                      </a:pPr>
                      <a:r>
                        <a:rPr lang="en" sz="1200"/>
                        <a:t>Complain</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200"/>
                        <a:t>1 if the customer complained in the last 2 years, 0 otherwise</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200"/>
                        <a:t>0 and 1 format data, mostly not useful</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200"/>
                        <a:t>Ignored for clustering analysis </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72200"/>
            <a:ext cx="8520600" cy="831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500">
                <a:latin typeface="Arial"/>
                <a:ea typeface="Arial"/>
                <a:cs typeface="Arial"/>
                <a:sym typeface="Arial"/>
              </a:rPr>
              <a:t>Understanding the Data Set : People</a:t>
            </a:r>
            <a:endParaRPr sz="2500">
              <a:latin typeface="Arial"/>
              <a:ea typeface="Arial"/>
              <a:cs typeface="Arial"/>
              <a:sym typeface="Arial"/>
            </a:endParaRPr>
          </a:p>
        </p:txBody>
      </p:sp>
      <p:pic>
        <p:nvPicPr>
          <p:cNvPr id="92" name="Google Shape;92;p18"/>
          <p:cNvPicPr preferRelativeResize="0"/>
          <p:nvPr/>
        </p:nvPicPr>
        <p:blipFill>
          <a:blip r:embed="rId3">
            <a:alphaModFix/>
          </a:blip>
          <a:stretch>
            <a:fillRect/>
          </a:stretch>
        </p:blipFill>
        <p:spPr>
          <a:xfrm>
            <a:off x="216525" y="1139775"/>
            <a:ext cx="4147975" cy="2199324"/>
          </a:xfrm>
          <a:prstGeom prst="rect">
            <a:avLst/>
          </a:prstGeom>
          <a:noFill/>
          <a:ln>
            <a:noFill/>
          </a:ln>
        </p:spPr>
      </p:pic>
      <p:pic>
        <p:nvPicPr>
          <p:cNvPr id="93" name="Google Shape;93;p18"/>
          <p:cNvPicPr preferRelativeResize="0"/>
          <p:nvPr/>
        </p:nvPicPr>
        <p:blipFill>
          <a:blip r:embed="rId4">
            <a:alphaModFix/>
          </a:blip>
          <a:stretch>
            <a:fillRect/>
          </a:stretch>
        </p:blipFill>
        <p:spPr>
          <a:xfrm>
            <a:off x="4572000" y="1139774"/>
            <a:ext cx="4147975" cy="2199315"/>
          </a:xfrm>
          <a:prstGeom prst="rect">
            <a:avLst/>
          </a:prstGeom>
          <a:noFill/>
          <a:ln>
            <a:noFill/>
          </a:ln>
        </p:spPr>
      </p:pic>
      <p:sp>
        <p:nvSpPr>
          <p:cNvPr id="94" name="Google Shape;94;p18"/>
          <p:cNvSpPr txBox="1"/>
          <p:nvPr/>
        </p:nvSpPr>
        <p:spPr>
          <a:xfrm>
            <a:off x="516950" y="3396100"/>
            <a:ext cx="81630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Open Sans"/>
                <a:ea typeface="Open Sans"/>
                <a:cs typeface="Open Sans"/>
                <a:sym typeface="Open Sans"/>
              </a:rPr>
              <a:t>Family Size  :  Sum of </a:t>
            </a:r>
            <a:r>
              <a:rPr lang="en" sz="1100">
                <a:latin typeface="Open Sans"/>
                <a:ea typeface="Open Sans"/>
                <a:cs typeface="Open Sans"/>
                <a:sym typeface="Open Sans"/>
              </a:rPr>
              <a:t>total</a:t>
            </a:r>
            <a:r>
              <a:rPr lang="en" sz="1100">
                <a:latin typeface="Open Sans"/>
                <a:ea typeface="Open Sans"/>
                <a:cs typeface="Open Sans"/>
                <a:sym typeface="Open Sans"/>
              </a:rPr>
              <a:t> kids (Teens + Kids)  + parents (Single or </a:t>
            </a:r>
            <a:r>
              <a:rPr lang="en" sz="1100">
                <a:latin typeface="Open Sans"/>
                <a:ea typeface="Open Sans"/>
                <a:cs typeface="Open Sans"/>
                <a:sym typeface="Open Sans"/>
              </a:rPr>
              <a:t>tougher) </a:t>
            </a:r>
            <a:endParaRPr sz="1100">
              <a:latin typeface="Open Sans"/>
              <a:ea typeface="Open Sans"/>
              <a:cs typeface="Open Sans"/>
              <a:sym typeface="Open Sans"/>
            </a:endParaRPr>
          </a:p>
          <a:p>
            <a:pPr indent="0" lvl="0" marL="0" rtl="0" algn="l">
              <a:spcBef>
                <a:spcPts val="0"/>
              </a:spcBef>
              <a:spcAft>
                <a:spcPts val="0"/>
              </a:spcAft>
              <a:buNone/>
            </a:pPr>
            <a:r>
              <a:rPr lang="en" sz="1100">
                <a:latin typeface="Open Sans"/>
                <a:ea typeface="Open Sans"/>
                <a:cs typeface="Open Sans"/>
                <a:sym typeface="Open Sans"/>
              </a:rPr>
              <a:t>No of Childrens : </a:t>
            </a:r>
            <a:endParaRPr sz="1100">
              <a:latin typeface="Open Sans"/>
              <a:ea typeface="Open Sans"/>
              <a:cs typeface="Open Sans"/>
              <a:sym typeface="Open Sans"/>
            </a:endParaRPr>
          </a:p>
          <a:p>
            <a:pPr indent="0" lvl="0" marL="0" rtl="0" algn="l">
              <a:spcBef>
                <a:spcPts val="0"/>
              </a:spcBef>
              <a:spcAft>
                <a:spcPts val="0"/>
              </a:spcAft>
              <a:buNone/>
            </a:pPr>
            <a:r>
              <a:t/>
            </a:r>
            <a:endParaRPr sz="1100">
              <a:latin typeface="Open Sans"/>
              <a:ea typeface="Open Sans"/>
              <a:cs typeface="Open Sans"/>
              <a:sym typeface="Open Sans"/>
            </a:endParaRPr>
          </a:p>
          <a:p>
            <a:pPr indent="0" lvl="0" marL="0" rtl="0" algn="l">
              <a:spcBef>
                <a:spcPts val="0"/>
              </a:spcBef>
              <a:spcAft>
                <a:spcPts val="0"/>
              </a:spcAft>
              <a:buNone/>
            </a:pPr>
            <a:r>
              <a:rPr lang="en" sz="1100">
                <a:latin typeface="Open Sans"/>
                <a:ea typeface="Open Sans"/>
                <a:cs typeface="Open Sans"/>
                <a:sym typeface="Open Sans"/>
              </a:rPr>
              <a:t>Both the attributes shows similar trend so one with the minimum variations (No of kids) is selected </a:t>
            </a:r>
            <a:endParaRPr sz="11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72200"/>
            <a:ext cx="8520600" cy="831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500">
                <a:latin typeface="Arial"/>
                <a:ea typeface="Arial"/>
                <a:cs typeface="Arial"/>
                <a:sym typeface="Arial"/>
              </a:rPr>
              <a:t>Understanding the Data Set : People</a:t>
            </a:r>
            <a:endParaRPr sz="2500">
              <a:latin typeface="Arial"/>
              <a:ea typeface="Arial"/>
              <a:cs typeface="Arial"/>
              <a:sym typeface="Arial"/>
            </a:endParaRPr>
          </a:p>
        </p:txBody>
      </p:sp>
      <p:sp>
        <p:nvSpPr>
          <p:cNvPr id="100" name="Google Shape;100;p19"/>
          <p:cNvSpPr txBox="1"/>
          <p:nvPr/>
        </p:nvSpPr>
        <p:spPr>
          <a:xfrm>
            <a:off x="410475" y="4036100"/>
            <a:ext cx="84219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Open Sans"/>
                <a:ea typeface="Open Sans"/>
                <a:cs typeface="Open Sans"/>
                <a:sym typeface="Open Sans"/>
              </a:rPr>
              <a:t>Education # 1 are representing customers who are post  graduate (Highly educated) </a:t>
            </a:r>
            <a:endParaRPr sz="1100">
              <a:latin typeface="Open Sans"/>
              <a:ea typeface="Open Sans"/>
              <a:cs typeface="Open Sans"/>
              <a:sym typeface="Open Sans"/>
            </a:endParaRPr>
          </a:p>
          <a:p>
            <a:pPr indent="0" lvl="0" marL="0" rtl="0" algn="l">
              <a:spcBef>
                <a:spcPts val="0"/>
              </a:spcBef>
              <a:spcAft>
                <a:spcPts val="0"/>
              </a:spcAft>
              <a:buNone/>
            </a:pPr>
            <a:r>
              <a:rPr lang="en" sz="1100">
                <a:latin typeface="Open Sans"/>
                <a:ea typeface="Open Sans"/>
                <a:cs typeface="Open Sans"/>
                <a:sym typeface="Open Sans"/>
              </a:rPr>
              <a:t>Since </a:t>
            </a:r>
            <a:r>
              <a:rPr lang="en" sz="1100">
                <a:latin typeface="Open Sans"/>
                <a:ea typeface="Open Sans"/>
                <a:cs typeface="Open Sans"/>
                <a:sym typeface="Open Sans"/>
              </a:rPr>
              <a:t>expense</a:t>
            </a:r>
            <a:r>
              <a:rPr lang="en" sz="1100">
                <a:latin typeface="Open Sans"/>
                <a:ea typeface="Open Sans"/>
                <a:cs typeface="Open Sans"/>
                <a:sym typeface="Open Sans"/>
              </a:rPr>
              <a:t> vs kids and </a:t>
            </a:r>
            <a:r>
              <a:rPr lang="en" sz="1100">
                <a:latin typeface="Open Sans"/>
                <a:ea typeface="Open Sans"/>
                <a:cs typeface="Open Sans"/>
                <a:sym typeface="Open Sans"/>
              </a:rPr>
              <a:t>expenses</a:t>
            </a:r>
            <a:r>
              <a:rPr lang="en" sz="1100">
                <a:latin typeface="Open Sans"/>
                <a:ea typeface="Open Sans"/>
                <a:cs typeface="Open Sans"/>
                <a:sym typeface="Open Sans"/>
              </a:rPr>
              <a:t> vs income both show same trend , Education feature is not considered for clustering analysis </a:t>
            </a:r>
            <a:endParaRPr sz="1100">
              <a:latin typeface="Open Sans"/>
              <a:ea typeface="Open Sans"/>
              <a:cs typeface="Open Sans"/>
              <a:sym typeface="Open Sans"/>
            </a:endParaRPr>
          </a:p>
        </p:txBody>
      </p:sp>
      <p:pic>
        <p:nvPicPr>
          <p:cNvPr id="101" name="Google Shape;101;p19"/>
          <p:cNvPicPr preferRelativeResize="0"/>
          <p:nvPr/>
        </p:nvPicPr>
        <p:blipFill>
          <a:blip r:embed="rId3">
            <a:alphaModFix/>
          </a:blip>
          <a:stretch>
            <a:fillRect/>
          </a:stretch>
        </p:blipFill>
        <p:spPr>
          <a:xfrm>
            <a:off x="196300" y="903500"/>
            <a:ext cx="3225075" cy="3132600"/>
          </a:xfrm>
          <a:prstGeom prst="rect">
            <a:avLst/>
          </a:prstGeom>
          <a:noFill/>
          <a:ln>
            <a:noFill/>
          </a:ln>
        </p:spPr>
      </p:pic>
      <p:pic>
        <p:nvPicPr>
          <p:cNvPr id="102" name="Google Shape;102;p19"/>
          <p:cNvPicPr preferRelativeResize="0"/>
          <p:nvPr/>
        </p:nvPicPr>
        <p:blipFill>
          <a:blip r:embed="rId4">
            <a:alphaModFix/>
          </a:blip>
          <a:stretch>
            <a:fillRect/>
          </a:stretch>
        </p:blipFill>
        <p:spPr>
          <a:xfrm>
            <a:off x="3637925" y="903500"/>
            <a:ext cx="3225076" cy="316467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72200"/>
            <a:ext cx="8520600" cy="831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500">
                <a:latin typeface="Arial"/>
                <a:ea typeface="Arial"/>
                <a:cs typeface="Arial"/>
                <a:sym typeface="Arial"/>
              </a:rPr>
              <a:t>Data Analysis and Feature Engineering </a:t>
            </a:r>
            <a:r>
              <a:rPr lang="en" sz="2500">
                <a:latin typeface="Arial"/>
                <a:ea typeface="Arial"/>
                <a:cs typeface="Arial"/>
                <a:sym typeface="Arial"/>
              </a:rPr>
              <a:t> : Product</a:t>
            </a:r>
            <a:endParaRPr sz="2500">
              <a:latin typeface="Arial"/>
              <a:ea typeface="Arial"/>
              <a:cs typeface="Arial"/>
              <a:sym typeface="Arial"/>
            </a:endParaRPr>
          </a:p>
        </p:txBody>
      </p:sp>
      <p:graphicFrame>
        <p:nvGraphicFramePr>
          <p:cNvPr id="108" name="Google Shape;108;p20"/>
          <p:cNvGraphicFramePr/>
          <p:nvPr/>
        </p:nvGraphicFramePr>
        <p:xfrm>
          <a:off x="73650" y="973325"/>
          <a:ext cx="3000000" cy="3000000"/>
        </p:xfrm>
        <a:graphic>
          <a:graphicData uri="http://schemas.openxmlformats.org/drawingml/2006/table">
            <a:tbl>
              <a:tblPr>
                <a:noFill/>
                <a:tableStyleId>{2F0B6783-310B-42B9-BEC1-B41E24981721}</a:tableStyleId>
              </a:tblPr>
              <a:tblGrid>
                <a:gridCol w="1631825"/>
                <a:gridCol w="2289450"/>
                <a:gridCol w="2304325"/>
                <a:gridCol w="2771100"/>
              </a:tblGrid>
              <a:tr h="180975">
                <a:tc>
                  <a:txBody>
                    <a:bodyPr/>
                    <a:lstStyle/>
                    <a:p>
                      <a:pPr indent="0" lvl="0" marL="0" marR="0" rtl="0" algn="ctr">
                        <a:lnSpc>
                          <a:spcPct val="100000"/>
                        </a:lnSpc>
                        <a:spcBef>
                          <a:spcPts val="0"/>
                        </a:spcBef>
                        <a:spcAft>
                          <a:spcPts val="0"/>
                        </a:spcAft>
                        <a:buNone/>
                      </a:pPr>
                      <a:r>
                        <a:rPr b="1" lang="en" sz="1300"/>
                        <a:t>Name </a:t>
                      </a:r>
                      <a:endParaRPr b="1" sz="13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marR="0" rtl="0" algn="ctr">
                        <a:lnSpc>
                          <a:spcPct val="100000"/>
                        </a:lnSpc>
                        <a:spcBef>
                          <a:spcPts val="0"/>
                        </a:spcBef>
                        <a:spcAft>
                          <a:spcPts val="0"/>
                        </a:spcAft>
                        <a:buNone/>
                      </a:pPr>
                      <a:r>
                        <a:rPr b="1" lang="en" sz="1300"/>
                        <a:t>Basic Description </a:t>
                      </a:r>
                      <a:endParaRPr b="1" sz="13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marR="0" rtl="0" algn="ctr">
                        <a:lnSpc>
                          <a:spcPct val="100000"/>
                        </a:lnSpc>
                        <a:spcBef>
                          <a:spcPts val="0"/>
                        </a:spcBef>
                        <a:spcAft>
                          <a:spcPts val="0"/>
                        </a:spcAft>
                        <a:buNone/>
                      </a:pPr>
                      <a:r>
                        <a:rPr b="1" lang="en" sz="1300"/>
                        <a:t>Initial Observation </a:t>
                      </a:r>
                      <a:endParaRPr b="1" sz="13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marR="0" rtl="0" algn="ctr">
                        <a:lnSpc>
                          <a:spcPct val="100000"/>
                        </a:lnSpc>
                        <a:spcBef>
                          <a:spcPts val="0"/>
                        </a:spcBef>
                        <a:spcAft>
                          <a:spcPts val="0"/>
                        </a:spcAft>
                        <a:buNone/>
                      </a:pPr>
                      <a:r>
                        <a:rPr b="1" lang="en" sz="1300"/>
                        <a:t>After FE and Data Cleaning </a:t>
                      </a:r>
                      <a:endParaRPr b="1" sz="13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r>
              <a:tr h="180975">
                <a:tc>
                  <a:txBody>
                    <a:bodyPr/>
                    <a:lstStyle/>
                    <a:p>
                      <a:pPr indent="0" lvl="0" marL="0" rtl="0" algn="ctr">
                        <a:spcBef>
                          <a:spcPts val="0"/>
                        </a:spcBef>
                        <a:spcAft>
                          <a:spcPts val="0"/>
                        </a:spcAft>
                        <a:buNone/>
                      </a:pPr>
                      <a:r>
                        <a:rPr lang="en" sz="1300"/>
                        <a:t>MntWines</a:t>
                      </a:r>
                      <a:endParaRPr sz="13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t>Amount spent on wine in last 2 years</a:t>
                      </a:r>
                      <a:endParaRPr sz="13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rowSpan="6">
                  <a:txBody>
                    <a:bodyPr/>
                    <a:lstStyle/>
                    <a:p>
                      <a:pPr indent="0" lvl="0" marL="0" rtl="0" algn="l">
                        <a:spcBef>
                          <a:spcPts val="0"/>
                        </a:spcBef>
                        <a:spcAft>
                          <a:spcPts val="0"/>
                        </a:spcAft>
                        <a:buNone/>
                      </a:pPr>
                      <a:r>
                        <a:rPr lang="en" sz="1300"/>
                        <a:t>No nill or duplicate data is found in this features, however outlier needs to be removed to get </a:t>
                      </a:r>
                      <a:r>
                        <a:rPr lang="en" sz="1300"/>
                        <a:t>consistent</a:t>
                      </a:r>
                      <a:r>
                        <a:rPr lang="en" sz="1300"/>
                        <a:t> and predictable results.</a:t>
                      </a:r>
                      <a:endParaRPr sz="13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rowSpan="6">
                  <a:txBody>
                    <a:bodyPr/>
                    <a:lstStyle/>
                    <a:p>
                      <a:pPr indent="0" lvl="0" marL="0" rtl="0" algn="l">
                        <a:spcBef>
                          <a:spcPts val="0"/>
                        </a:spcBef>
                        <a:spcAft>
                          <a:spcPts val="0"/>
                        </a:spcAft>
                        <a:buNone/>
                      </a:pPr>
                      <a:r>
                        <a:rPr lang="en" sz="1300"/>
                        <a:t>After </a:t>
                      </a:r>
                      <a:r>
                        <a:rPr lang="en" sz="1300"/>
                        <a:t>outlier</a:t>
                      </a:r>
                      <a:r>
                        <a:rPr lang="en" sz="1300"/>
                        <a:t> removal and basic data cleaning , new feature </a:t>
                      </a:r>
                      <a:r>
                        <a:rPr b="1" lang="en" sz="1300"/>
                        <a:t>"Total Spending "</a:t>
                      </a:r>
                      <a:r>
                        <a:rPr lang="en" sz="1300"/>
                        <a:t> is created and used for clustering analysis. </a:t>
                      </a:r>
                      <a:endParaRPr sz="13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80975">
                <a:tc>
                  <a:txBody>
                    <a:bodyPr/>
                    <a:lstStyle/>
                    <a:p>
                      <a:pPr indent="0" lvl="0" marL="0" rtl="0" algn="ctr">
                        <a:spcBef>
                          <a:spcPts val="0"/>
                        </a:spcBef>
                        <a:spcAft>
                          <a:spcPts val="0"/>
                        </a:spcAft>
                        <a:buNone/>
                      </a:pPr>
                      <a:r>
                        <a:rPr lang="en" sz="1300"/>
                        <a:t>MntFruits</a:t>
                      </a:r>
                      <a:endParaRPr sz="13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t>Amount spent on Fruits in last 2 years</a:t>
                      </a:r>
                      <a:endParaRPr sz="13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c vMerge="1"/>
              </a:tr>
              <a:tr h="180975">
                <a:tc>
                  <a:txBody>
                    <a:bodyPr/>
                    <a:lstStyle/>
                    <a:p>
                      <a:pPr indent="0" lvl="0" marL="0" rtl="0" algn="ctr">
                        <a:spcBef>
                          <a:spcPts val="0"/>
                        </a:spcBef>
                        <a:spcAft>
                          <a:spcPts val="0"/>
                        </a:spcAft>
                        <a:buNone/>
                      </a:pPr>
                      <a:r>
                        <a:rPr lang="en" sz="1300"/>
                        <a:t>MntMeatProducts</a:t>
                      </a:r>
                      <a:endParaRPr sz="13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t>Amount spent on Meat in last 2 years</a:t>
                      </a:r>
                      <a:endParaRPr sz="13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c vMerge="1"/>
              </a:tr>
              <a:tr h="180975">
                <a:tc>
                  <a:txBody>
                    <a:bodyPr/>
                    <a:lstStyle/>
                    <a:p>
                      <a:pPr indent="0" lvl="0" marL="0" rtl="0" algn="ctr">
                        <a:spcBef>
                          <a:spcPts val="0"/>
                        </a:spcBef>
                        <a:spcAft>
                          <a:spcPts val="0"/>
                        </a:spcAft>
                        <a:buNone/>
                      </a:pPr>
                      <a:r>
                        <a:rPr lang="en" sz="1300"/>
                        <a:t>MntFishProducts</a:t>
                      </a:r>
                      <a:endParaRPr sz="13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t>Amount spent on Fish in last 2 years</a:t>
                      </a:r>
                      <a:endParaRPr sz="13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c vMerge="1"/>
              </a:tr>
              <a:tr h="180975">
                <a:tc>
                  <a:txBody>
                    <a:bodyPr/>
                    <a:lstStyle/>
                    <a:p>
                      <a:pPr indent="0" lvl="0" marL="0" rtl="0" algn="ctr">
                        <a:spcBef>
                          <a:spcPts val="0"/>
                        </a:spcBef>
                        <a:spcAft>
                          <a:spcPts val="0"/>
                        </a:spcAft>
                        <a:buNone/>
                      </a:pPr>
                      <a:r>
                        <a:rPr lang="en" sz="1300"/>
                        <a:t>MntSweetProducts</a:t>
                      </a:r>
                      <a:endParaRPr sz="13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t>Amount spent on Sweets in last 2 years</a:t>
                      </a:r>
                      <a:endParaRPr sz="13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c vMerge="1"/>
              </a:tr>
              <a:tr h="180975">
                <a:tc>
                  <a:txBody>
                    <a:bodyPr/>
                    <a:lstStyle/>
                    <a:p>
                      <a:pPr indent="0" lvl="0" marL="0" rtl="0" algn="ctr">
                        <a:spcBef>
                          <a:spcPts val="0"/>
                        </a:spcBef>
                        <a:spcAft>
                          <a:spcPts val="0"/>
                        </a:spcAft>
                        <a:buNone/>
                      </a:pPr>
                      <a:r>
                        <a:rPr lang="en" sz="1300"/>
                        <a:t>MntGoldProds</a:t>
                      </a:r>
                      <a:endParaRPr sz="13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t>Amount spent on gold products in last 2 years</a:t>
                      </a:r>
                      <a:endParaRPr sz="13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c vMerge="1"/>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72200"/>
            <a:ext cx="8520600" cy="831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500">
                <a:latin typeface="Arial"/>
                <a:ea typeface="Arial"/>
                <a:cs typeface="Arial"/>
                <a:sym typeface="Arial"/>
              </a:rPr>
              <a:t>Data Analysis and Feature Engineering  : Product</a:t>
            </a:r>
            <a:endParaRPr sz="2500">
              <a:latin typeface="Arial"/>
              <a:ea typeface="Arial"/>
              <a:cs typeface="Arial"/>
              <a:sym typeface="Arial"/>
            </a:endParaRPr>
          </a:p>
        </p:txBody>
      </p:sp>
      <p:pic>
        <p:nvPicPr>
          <p:cNvPr id="114" name="Google Shape;114;p21"/>
          <p:cNvPicPr preferRelativeResize="0"/>
          <p:nvPr/>
        </p:nvPicPr>
        <p:blipFill>
          <a:blip r:embed="rId3">
            <a:alphaModFix/>
          </a:blip>
          <a:stretch>
            <a:fillRect/>
          </a:stretch>
        </p:blipFill>
        <p:spPr>
          <a:xfrm>
            <a:off x="490550" y="839375"/>
            <a:ext cx="3850576" cy="3149900"/>
          </a:xfrm>
          <a:prstGeom prst="rect">
            <a:avLst/>
          </a:prstGeom>
          <a:noFill/>
          <a:ln>
            <a:noFill/>
          </a:ln>
        </p:spPr>
      </p:pic>
      <p:pic>
        <p:nvPicPr>
          <p:cNvPr id="115" name="Google Shape;115;p21"/>
          <p:cNvPicPr preferRelativeResize="0"/>
          <p:nvPr/>
        </p:nvPicPr>
        <p:blipFill>
          <a:blip r:embed="rId4">
            <a:alphaModFix/>
          </a:blip>
          <a:stretch>
            <a:fillRect/>
          </a:stretch>
        </p:blipFill>
        <p:spPr>
          <a:xfrm>
            <a:off x="4572008" y="839377"/>
            <a:ext cx="3963317" cy="3149901"/>
          </a:xfrm>
          <a:prstGeom prst="rect">
            <a:avLst/>
          </a:prstGeom>
          <a:noFill/>
          <a:ln>
            <a:noFill/>
          </a:ln>
        </p:spPr>
      </p:pic>
      <p:sp>
        <p:nvSpPr>
          <p:cNvPr id="116" name="Google Shape;116;p21"/>
          <p:cNvSpPr txBox="1"/>
          <p:nvPr/>
        </p:nvSpPr>
        <p:spPr>
          <a:xfrm>
            <a:off x="205225" y="4117550"/>
            <a:ext cx="8520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Above study shows </a:t>
            </a:r>
            <a:r>
              <a:rPr b="1" lang="en">
                <a:solidFill>
                  <a:schemeClr val="dk1"/>
                </a:solidFill>
              </a:rPr>
              <a:t>Total spending</a:t>
            </a:r>
            <a:r>
              <a:rPr lang="en">
                <a:solidFill>
                  <a:schemeClr val="dk1"/>
                </a:solidFill>
              </a:rPr>
              <a:t> have high </a:t>
            </a:r>
            <a:r>
              <a:rPr lang="en">
                <a:solidFill>
                  <a:schemeClr val="dk1"/>
                </a:solidFill>
              </a:rPr>
              <a:t>correlation</a:t>
            </a:r>
            <a:r>
              <a:rPr lang="en">
                <a:solidFill>
                  <a:schemeClr val="dk1"/>
                </a:solidFill>
              </a:rPr>
              <a:t> with meat and wine.</a:t>
            </a:r>
            <a:endParaRPr>
              <a:solidFill>
                <a:schemeClr val="dk1"/>
              </a:solidFill>
            </a:endParaRPr>
          </a:p>
          <a:p>
            <a:pPr indent="0" lvl="0" marL="0" rtl="0" algn="l">
              <a:spcBef>
                <a:spcPts val="0"/>
              </a:spcBef>
              <a:spcAft>
                <a:spcPts val="0"/>
              </a:spcAft>
              <a:buNone/>
            </a:pPr>
            <a:r>
              <a:rPr lang="en">
                <a:solidFill>
                  <a:schemeClr val="dk1"/>
                </a:solidFill>
              </a:rPr>
              <a:t>Wine and meat have high share in total spending.</a:t>
            </a:r>
            <a:endParaRPr>
              <a:solidFill>
                <a:schemeClr val="dk1"/>
              </a:solidFill>
            </a:endParaRPr>
          </a:p>
          <a:p>
            <a:pPr indent="0" lvl="0" marL="0" rtl="0" algn="l">
              <a:spcBef>
                <a:spcPts val="0"/>
              </a:spcBef>
              <a:spcAft>
                <a:spcPts val="0"/>
              </a:spcAft>
              <a:buNone/>
            </a:pPr>
            <a:r>
              <a:rPr lang="en">
                <a:solidFill>
                  <a:schemeClr val="dk1"/>
                </a:solidFill>
              </a:rPr>
              <a:t>So we can drop all product column and have Total Spending as representation of product.</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