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91" r:id="rId2"/>
    <p:sldId id="256" r:id="rId3"/>
    <p:sldId id="292" r:id="rId4"/>
    <p:sldId id="257" r:id="rId5"/>
    <p:sldId id="293" r:id="rId6"/>
    <p:sldId id="294" r:id="rId7"/>
    <p:sldId id="296" r:id="rId8"/>
    <p:sldId id="273" r:id="rId9"/>
    <p:sldId id="295" r:id="rId10"/>
    <p:sldId id="297" r:id="rId11"/>
    <p:sldId id="298" r:id="rId12"/>
  </p:sldIdLst>
  <p:sldSz cx="9144000" cy="5143500" type="screen16x9"/>
  <p:notesSz cx="6858000" cy="9144000"/>
  <p:embeddedFontLst>
    <p:embeddedFont>
      <p:font typeface="Audiowide" panose="020B0604020202020204" charset="0"/>
      <p:regular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Titillium Web" panose="020B0604020202020204" charset="0"/>
      <p:regular r:id="rId19"/>
      <p:bold r:id="rId20"/>
      <p:italic r:id="rId21"/>
      <p:boldItalic r:id="rId22"/>
    </p:embeddedFont>
    <p:embeddedFont>
      <p:font typeface="Titillium Web SemiBold" panose="020B0604020202020204" charset="0"/>
      <p:regular r:id="rId23"/>
      <p:bold r:id="rId24"/>
      <p:italic r:id="rId25"/>
      <p:boldItalic r:id="rId26"/>
    </p:embeddedFont>
    <p:embeddedFont>
      <p:font typeface="Tw Cen MT" panose="020B06020201040206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965D3F-6C59-4404-87B2-8A6220484E46}">
  <a:tblStyle styleId="{F4965D3F-6C59-4404-87B2-8A6220484E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e042e9a23d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e042e9a23d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74121"/>
            <a:ext cx="495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9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3700" y="3800363"/>
            <a:ext cx="38850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389750" y="1614744"/>
            <a:ext cx="6364500" cy="12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389750" y="2857957"/>
            <a:ext cx="63645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-191400" y="-53100"/>
            <a:ext cx="9447600" cy="52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7950" y="2331025"/>
            <a:ext cx="5410200" cy="15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828029" y="1191825"/>
            <a:ext cx="1972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935300" y="3764123"/>
            <a:ext cx="3938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116776"/>
            <a:ext cx="77040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2"/>
          </p:nvPr>
        </p:nvSpPr>
        <p:spPr>
          <a:xfrm>
            <a:off x="1496621" y="3621108"/>
            <a:ext cx="297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496621" y="3118782"/>
            <a:ext cx="297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3"/>
          </p:nvPr>
        </p:nvSpPr>
        <p:spPr>
          <a:xfrm>
            <a:off x="1496021" y="2045658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1496021" y="1543332"/>
            <a:ext cx="29808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936768" y="1189013"/>
            <a:ext cx="44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3936775" y="1860488"/>
            <a:ext cx="4491000" cy="20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▶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314700" y="1539300"/>
            <a:ext cx="5116200" cy="20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3225" y="1648200"/>
            <a:ext cx="4800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3225" y="2328900"/>
            <a:ext cx="4800600" cy="11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13225" y="3455600"/>
            <a:ext cx="7717500" cy="114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32450" y="128550"/>
            <a:ext cx="8879100" cy="4886400"/>
          </a:xfrm>
          <a:prstGeom prst="roundRect">
            <a:avLst>
              <a:gd name="adj" fmla="val 4198"/>
            </a:avLst>
          </a:prstGeom>
          <a:noFill/>
          <a:ln w="28575" cap="flat" cmpd="sng">
            <a:solidFill>
              <a:srgbClr val="C50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">
            <a:extLst>
              <a:ext uri="{FF2B5EF4-FFF2-40B4-BE49-F238E27FC236}">
                <a16:creationId xmlns:a16="http://schemas.microsoft.com/office/drawing/2014/main" id="{5740F372-F250-5578-FDC7-FDC1EF9A777C}"/>
              </a:ext>
            </a:extLst>
          </p:cNvPr>
          <p:cNvSpPr txBox="1"/>
          <p:nvPr/>
        </p:nvSpPr>
        <p:spPr>
          <a:xfrm>
            <a:off x="976688" y="868786"/>
            <a:ext cx="719062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Audiowide" panose="020B0604020202020204" charset="0"/>
                <a:ea typeface="Times New Roman"/>
                <a:cs typeface="Times New Roman"/>
                <a:sym typeface="Times New Roman"/>
              </a:rPr>
              <a:t>BMS COLLEGE OF ENGINEERING</a:t>
            </a:r>
            <a:endParaRPr sz="1200" b="0" i="0" u="none" strike="noStrike" cap="none" dirty="0">
              <a:solidFill>
                <a:schemeClr val="tx1"/>
              </a:solidFill>
              <a:latin typeface="Audiowide" panose="020B060402020202020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udiowide" panose="020B0604020202020204" charset="0"/>
                <a:ea typeface="Corsiva"/>
                <a:cs typeface="Corsiva"/>
                <a:sym typeface="Corsiva"/>
              </a:rPr>
              <a:t>(Autonomous Institute, Affiliated to VTU, Belagavi)</a:t>
            </a:r>
            <a:endParaRPr sz="1200" b="0" i="0" u="none" strike="noStrike" cap="none" dirty="0">
              <a:solidFill>
                <a:schemeClr val="tx1"/>
              </a:solidFill>
              <a:latin typeface="Audiowide" panose="020B060402020202020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Audiowide" panose="020B0604020202020204" charset="0"/>
                <a:ea typeface="Times New Roman"/>
                <a:cs typeface="Times New Roman"/>
                <a:sym typeface="Times New Roman"/>
              </a:rPr>
              <a:t>DEPARTMENT OF MACHINE LEARNING</a:t>
            </a:r>
            <a:endParaRPr sz="1200" b="0" i="0" u="none" strike="noStrike" cap="none" dirty="0">
              <a:solidFill>
                <a:schemeClr val="tx1"/>
              </a:solidFill>
              <a:latin typeface="Audiowide" panose="020B060402020202020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udiowide" panose="020B0604020202020204" charset="0"/>
                <a:ea typeface="Times"/>
                <a:cs typeface="Times"/>
                <a:sym typeface="Times"/>
              </a:rPr>
              <a:t>(UG Program: B.E. in Artificial Intelligence and Machine Learning) </a:t>
            </a:r>
            <a:endParaRPr sz="1200" b="0" i="0" u="none" strike="noStrike" cap="none" dirty="0">
              <a:solidFill>
                <a:schemeClr val="tx1"/>
              </a:solidFill>
              <a:latin typeface="Audiowide" panose="020B0604020202020204" charset="0"/>
              <a:ea typeface="Times"/>
              <a:cs typeface="Times"/>
              <a:sym typeface="Times"/>
            </a:endParaRPr>
          </a:p>
        </p:txBody>
      </p:sp>
      <p:pic>
        <p:nvPicPr>
          <p:cNvPr id="4" name="Google Shape;85;p1" descr="E:\BMSCE\dept_name_print_for_files\college_logo.jpeg">
            <a:extLst>
              <a:ext uri="{FF2B5EF4-FFF2-40B4-BE49-F238E27FC236}">
                <a16:creationId xmlns:a16="http://schemas.microsoft.com/office/drawing/2014/main" id="{C6982AEC-FA5E-EC74-2ADC-DFF4EC9FC97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236482" y="222996"/>
            <a:ext cx="671036" cy="6588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28F4261A-2B72-A1BD-924D-3977FA9F0272}"/>
              </a:ext>
            </a:extLst>
          </p:cNvPr>
          <p:cNvSpPr txBox="1"/>
          <p:nvPr/>
        </p:nvSpPr>
        <p:spPr>
          <a:xfrm>
            <a:off x="1457156" y="1699742"/>
            <a:ext cx="622968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800"/>
            </a:pPr>
            <a:r>
              <a:rPr lang="en-US" sz="2000" b="1" i="0" u="none" strike="noStrike" cap="none" dirty="0">
                <a:solidFill>
                  <a:srgbClr val="00487E"/>
                </a:solidFill>
                <a:latin typeface="Audiowide" panose="020B0604020202020204" charset="0"/>
                <a:ea typeface="Times New Roman"/>
                <a:cs typeface="Times New Roman"/>
                <a:sym typeface="Times New Roman"/>
              </a:rPr>
              <a:t>Course </a:t>
            </a:r>
            <a:r>
              <a:rPr lang="en-US" sz="2000" b="1" dirty="0">
                <a:solidFill>
                  <a:srgbClr val="00487E"/>
                </a:solidFill>
                <a:latin typeface="Audiowide" panose="020B0604020202020204" charset="0"/>
                <a:ea typeface="Times New Roman"/>
                <a:cs typeface="Times New Roman"/>
                <a:sym typeface="Times New Roman"/>
              </a:rPr>
              <a:t>: Python Programming</a:t>
            </a:r>
          </a:p>
          <a:p>
            <a:pPr lvl="0" algn="ctr">
              <a:buSzPts val="2800"/>
            </a:pPr>
            <a:r>
              <a:rPr lang="en-US" sz="2000" b="1" dirty="0">
                <a:solidFill>
                  <a:srgbClr val="00487E"/>
                </a:solidFill>
                <a:latin typeface="Audiowide" panose="020B060402020202020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>
                <a:solidFill>
                  <a:srgbClr val="00487E"/>
                </a:solidFill>
                <a:latin typeface="Audiowide" panose="020B0604020202020204" charset="0"/>
                <a:ea typeface="Times New Roman"/>
                <a:cs typeface="Times New Roman"/>
                <a:sym typeface="Times New Roman"/>
              </a:rPr>
              <a:t>Course Code</a:t>
            </a:r>
            <a:r>
              <a:rPr lang="en-US" sz="2000" b="1" dirty="0">
                <a:solidFill>
                  <a:srgbClr val="00487E"/>
                </a:solidFill>
                <a:latin typeface="Audiowide" panose="020B0604020202020204" charset="0"/>
                <a:ea typeface="Times New Roman"/>
                <a:cs typeface="Times New Roman"/>
                <a:sym typeface="Times New Roman"/>
              </a:rPr>
              <a:t>: 22AM4AEPPM</a:t>
            </a:r>
            <a:endParaRPr sz="2000" b="1" i="0" u="none" strike="noStrike" cap="none" dirty="0">
              <a:solidFill>
                <a:srgbClr val="00487E"/>
              </a:solidFill>
              <a:latin typeface="Audiowide" panose="020B060402020202020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87;p1">
            <a:extLst>
              <a:ext uri="{FF2B5EF4-FFF2-40B4-BE49-F238E27FC236}">
                <a16:creationId xmlns:a16="http://schemas.microsoft.com/office/drawing/2014/main" id="{7F50AEAB-6454-8253-FEB8-38BD54F43ADE}"/>
              </a:ext>
            </a:extLst>
          </p:cNvPr>
          <p:cNvSpPr txBox="1"/>
          <p:nvPr/>
        </p:nvSpPr>
        <p:spPr>
          <a:xfrm>
            <a:off x="6357874" y="3473918"/>
            <a:ext cx="239424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Faculty In-Charge:</a:t>
            </a:r>
            <a:endParaRPr sz="12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Kusha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K R]</a:t>
            </a:r>
            <a:endParaRPr sz="1200" b="1" i="0" u="none" strike="noStrike" cap="none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Assistant Professor</a:t>
            </a:r>
            <a:endParaRPr sz="12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Department of Machine Learning</a:t>
            </a:r>
            <a:endParaRPr sz="12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BMS College of Engineering</a:t>
            </a:r>
            <a:endParaRPr sz="1200" b="0" i="0" u="none" strike="noStrike" cap="none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DA94B592-CCA7-5A8E-08C1-29BC8626A09C}"/>
              </a:ext>
            </a:extLst>
          </p:cNvPr>
          <p:cNvSpPr txBox="1"/>
          <p:nvPr/>
        </p:nvSpPr>
        <p:spPr>
          <a:xfrm>
            <a:off x="524046" y="3472238"/>
            <a:ext cx="2792467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Presented By,</a:t>
            </a:r>
            <a:endParaRPr sz="12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Student Name &amp; USN :</a:t>
            </a:r>
            <a:endParaRPr sz="12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 Sarvesh              1BM21AI140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Sankalp Gupta       1BM21AI141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Rajendra Nadgir     1BM22AI406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Saifulla Khan          1BM22AI409</a:t>
            </a:r>
            <a:endParaRPr sz="12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Google Shape;89;p1">
            <a:extLst>
              <a:ext uri="{FF2B5EF4-FFF2-40B4-BE49-F238E27FC236}">
                <a16:creationId xmlns:a16="http://schemas.microsoft.com/office/drawing/2014/main" id="{09C3A1C7-6D2A-D11A-094B-2D4F94C51483}"/>
              </a:ext>
            </a:extLst>
          </p:cNvPr>
          <p:cNvSpPr txBox="1"/>
          <p:nvPr/>
        </p:nvSpPr>
        <p:spPr>
          <a:xfrm>
            <a:off x="304795" y="2456035"/>
            <a:ext cx="853440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4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Audiowide" panose="020B0604020202020204" charset="0"/>
                <a:ea typeface="Times New Roman"/>
                <a:cs typeface="Times New Roman"/>
                <a:sym typeface="Times New Roman"/>
              </a:rPr>
              <a:t>BLOCKCHAIN DISINTEGRATION TECHNIQUE</a:t>
            </a:r>
            <a:endParaRPr sz="2400" b="0" i="0" u="none" strike="noStrike" cap="none" dirty="0">
              <a:ln>
                <a:solidFill>
                  <a:schemeClr val="tx2"/>
                </a:solidFill>
              </a:ln>
              <a:solidFill>
                <a:schemeClr val="bg1"/>
              </a:solidFill>
              <a:effectLst/>
              <a:latin typeface="Audiowide" panose="020B060402020202020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0;p1">
            <a:extLst>
              <a:ext uri="{FF2B5EF4-FFF2-40B4-BE49-F238E27FC236}">
                <a16:creationId xmlns:a16="http://schemas.microsoft.com/office/drawing/2014/main" id="{3EFEB18E-FAC5-F108-32A7-2E107A5408F8}"/>
              </a:ext>
            </a:extLst>
          </p:cNvPr>
          <p:cNvSpPr txBox="1"/>
          <p:nvPr/>
        </p:nvSpPr>
        <p:spPr>
          <a:xfrm>
            <a:off x="1608664" y="3052619"/>
            <a:ext cx="5926665" cy="66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+mj-lt"/>
                <a:ea typeface="Times"/>
                <a:cs typeface="Times"/>
                <a:sym typeface="Times"/>
              </a:rPr>
              <a:t>Phase -1: Python Project Presentation</a:t>
            </a:r>
            <a:endParaRPr sz="1700" b="1" dirty="0">
              <a:ln>
                <a:solidFill>
                  <a:schemeClr val="tx2"/>
                </a:solidFill>
              </a:ln>
              <a:solidFill>
                <a:schemeClr val="bg1"/>
              </a:solidFill>
              <a:latin typeface="+mj-lt"/>
              <a:ea typeface="Times"/>
              <a:cs typeface="Times"/>
              <a:sym typeface="Time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Date: August 23, 2023</a:t>
            </a:r>
            <a:endParaRPr sz="1700" b="1" dirty="0">
              <a:ln>
                <a:solidFill>
                  <a:schemeClr val="tx2"/>
                </a:solidFill>
              </a:ln>
              <a:solidFill>
                <a:schemeClr val="bg1"/>
              </a:solidFill>
              <a:latin typeface="+mj-lt"/>
              <a:ea typeface="Times"/>
              <a:cs typeface="Times"/>
              <a:sym typeface="Times"/>
            </a:endParaRPr>
          </a:p>
        </p:txBody>
      </p:sp>
      <p:sp>
        <p:nvSpPr>
          <p:cNvPr id="10" name="Google Shape;91;p1">
            <a:extLst>
              <a:ext uri="{FF2B5EF4-FFF2-40B4-BE49-F238E27FC236}">
                <a16:creationId xmlns:a16="http://schemas.microsoft.com/office/drawing/2014/main" id="{C0FD559E-3D71-9F11-ACEB-51DB447188D1}"/>
              </a:ext>
            </a:extLst>
          </p:cNvPr>
          <p:cNvSpPr txBox="1"/>
          <p:nvPr/>
        </p:nvSpPr>
        <p:spPr>
          <a:xfrm>
            <a:off x="3608546" y="3630099"/>
            <a:ext cx="19269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Semester &amp; Section: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4C</a:t>
            </a:r>
            <a:endParaRPr sz="1200" b="1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Batch Number:</a:t>
            </a:r>
            <a:endParaRPr sz="1200" b="1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8922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A7D4-0CAB-3A10-ADE0-8C13C2CA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3" y="249850"/>
            <a:ext cx="626791" cy="572700"/>
          </a:xfrm>
        </p:spPr>
        <p:txBody>
          <a:bodyPr/>
          <a:lstStyle/>
          <a:p>
            <a:pPr algn="ctr"/>
            <a:r>
              <a:rPr lang="en-IN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WORKING</a:t>
            </a:r>
          </a:p>
        </p:txBody>
      </p:sp>
      <p:graphicFrame>
        <p:nvGraphicFramePr>
          <p:cNvPr id="3" name="Google Shape;669;p36">
            <a:extLst>
              <a:ext uri="{FF2B5EF4-FFF2-40B4-BE49-F238E27FC236}">
                <a16:creationId xmlns:a16="http://schemas.microsoft.com/office/drawing/2014/main" id="{2637C345-63DB-089E-7034-B6C238183892}"/>
              </a:ext>
            </a:extLst>
          </p:cNvPr>
          <p:cNvGraphicFramePr/>
          <p:nvPr/>
        </p:nvGraphicFramePr>
        <p:xfrm>
          <a:off x="2943444" y="259654"/>
          <a:ext cx="5185143" cy="1005780"/>
        </p:xfrm>
        <a:graphic>
          <a:graphicData uri="http://schemas.openxmlformats.org/drawingml/2006/table">
            <a:tbl>
              <a:tblPr>
                <a:noFill/>
                <a:tableStyleId>{F4965D3F-6C59-4404-87B2-8A6220484E46}</a:tableStyleId>
              </a:tblPr>
              <a:tblGrid>
                <a:gridCol w="106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1193669335"/>
                    </a:ext>
                  </a:extLst>
                </a:gridCol>
                <a:gridCol w="93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263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BLOCK 1</a:t>
                      </a:r>
                      <a:endParaRPr sz="18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1">
                <a:tc>
                  <a:txBody>
                    <a:bodyPr/>
                    <a:lstStyle/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Index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Timestamp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Previous 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Data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669;p36">
            <a:extLst>
              <a:ext uri="{FF2B5EF4-FFF2-40B4-BE49-F238E27FC236}">
                <a16:creationId xmlns:a16="http://schemas.microsoft.com/office/drawing/2014/main" id="{6A753EEB-F37B-EA24-A36B-BCB67F0EB2C0}"/>
              </a:ext>
            </a:extLst>
          </p:cNvPr>
          <p:cNvGraphicFramePr/>
          <p:nvPr/>
        </p:nvGraphicFramePr>
        <p:xfrm>
          <a:off x="2943443" y="3878066"/>
          <a:ext cx="5185143" cy="1005780"/>
        </p:xfrm>
        <a:graphic>
          <a:graphicData uri="http://schemas.openxmlformats.org/drawingml/2006/table">
            <a:tbl>
              <a:tblPr>
                <a:noFill/>
                <a:tableStyleId>{F4965D3F-6C59-4404-87B2-8A6220484E46}</a:tableStyleId>
              </a:tblPr>
              <a:tblGrid>
                <a:gridCol w="106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1193669335"/>
                    </a:ext>
                  </a:extLst>
                </a:gridCol>
                <a:gridCol w="93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263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BLOCK 4</a:t>
                      </a:r>
                      <a:endParaRPr sz="18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1">
                <a:tc>
                  <a:txBody>
                    <a:bodyPr/>
                    <a:lstStyle/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Index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Timestamp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Previous 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Data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669;p36">
            <a:extLst>
              <a:ext uri="{FF2B5EF4-FFF2-40B4-BE49-F238E27FC236}">
                <a16:creationId xmlns:a16="http://schemas.microsoft.com/office/drawing/2014/main" id="{890869F6-6F23-D1CD-DC23-0C77FCF5020C}"/>
              </a:ext>
            </a:extLst>
          </p:cNvPr>
          <p:cNvGraphicFramePr/>
          <p:nvPr/>
        </p:nvGraphicFramePr>
        <p:xfrm>
          <a:off x="2943443" y="2668996"/>
          <a:ext cx="5185143" cy="1005780"/>
        </p:xfrm>
        <a:graphic>
          <a:graphicData uri="http://schemas.openxmlformats.org/drawingml/2006/table">
            <a:tbl>
              <a:tblPr>
                <a:noFill/>
                <a:tableStyleId>{F4965D3F-6C59-4404-87B2-8A6220484E46}</a:tableStyleId>
              </a:tblPr>
              <a:tblGrid>
                <a:gridCol w="106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1193669335"/>
                    </a:ext>
                  </a:extLst>
                </a:gridCol>
                <a:gridCol w="93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263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BLOCK 3</a:t>
                      </a:r>
                      <a:endParaRPr sz="18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1">
                <a:tc>
                  <a:txBody>
                    <a:bodyPr/>
                    <a:lstStyle/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Index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Timestamp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Previous 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Data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669;p36">
            <a:extLst>
              <a:ext uri="{FF2B5EF4-FFF2-40B4-BE49-F238E27FC236}">
                <a16:creationId xmlns:a16="http://schemas.microsoft.com/office/drawing/2014/main" id="{C899B88E-4B05-DE30-306F-2084F731CABF}"/>
              </a:ext>
            </a:extLst>
          </p:cNvPr>
          <p:cNvGraphicFramePr/>
          <p:nvPr/>
        </p:nvGraphicFramePr>
        <p:xfrm>
          <a:off x="2943443" y="1464325"/>
          <a:ext cx="5185143" cy="1005780"/>
        </p:xfrm>
        <a:graphic>
          <a:graphicData uri="http://schemas.openxmlformats.org/drawingml/2006/table">
            <a:tbl>
              <a:tblPr>
                <a:noFill/>
                <a:tableStyleId>{F4965D3F-6C59-4404-87B2-8A6220484E46}</a:tableStyleId>
              </a:tblPr>
              <a:tblGrid>
                <a:gridCol w="106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1193669335"/>
                    </a:ext>
                  </a:extLst>
                </a:gridCol>
                <a:gridCol w="93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263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BLOCK 2</a:t>
                      </a:r>
                      <a:endParaRPr sz="18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1">
                <a:tc>
                  <a:txBody>
                    <a:bodyPr/>
                    <a:lstStyle/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Index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Timestamp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Previous 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Data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B767311B-03AA-5314-9B24-B12B22B325B2}"/>
              </a:ext>
            </a:extLst>
          </p:cNvPr>
          <p:cNvSpPr txBox="1">
            <a:spLocks/>
          </p:cNvSpPr>
          <p:nvPr/>
        </p:nvSpPr>
        <p:spPr>
          <a:xfrm>
            <a:off x="879487" y="249850"/>
            <a:ext cx="6267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algn="ctr"/>
            <a:r>
              <a:rPr lang="en-IN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PRINC</a:t>
            </a:r>
          </a:p>
          <a:p>
            <a:pPr algn="ctr"/>
            <a:r>
              <a:rPr lang="en-IN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IPLE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C15150-96D4-3BD0-F527-E2976C9199EC}"/>
              </a:ext>
            </a:extLst>
          </p:cNvPr>
          <p:cNvCxnSpPr>
            <a:endCxn id="11" idx="0"/>
          </p:cNvCxnSpPr>
          <p:nvPr/>
        </p:nvCxnSpPr>
        <p:spPr>
          <a:xfrm>
            <a:off x="5536014" y="1265434"/>
            <a:ext cx="0" cy="19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0EB39F-306B-110F-C8F7-965487C4C57A}"/>
              </a:ext>
            </a:extLst>
          </p:cNvPr>
          <p:cNvCxnSpPr>
            <a:endCxn id="10" idx="0"/>
          </p:cNvCxnSpPr>
          <p:nvPr/>
        </p:nvCxnSpPr>
        <p:spPr>
          <a:xfrm>
            <a:off x="5536014" y="2470105"/>
            <a:ext cx="0" cy="19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7A671E-61CA-D919-FC43-A93DFCD1BF2A}"/>
              </a:ext>
            </a:extLst>
          </p:cNvPr>
          <p:cNvCxnSpPr>
            <a:endCxn id="9" idx="0"/>
          </p:cNvCxnSpPr>
          <p:nvPr/>
        </p:nvCxnSpPr>
        <p:spPr>
          <a:xfrm>
            <a:off x="5536014" y="3674776"/>
            <a:ext cx="0" cy="20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597737-29B5-20BE-394B-24ACE160D3DE}"/>
              </a:ext>
            </a:extLst>
          </p:cNvPr>
          <p:cNvCxnSpPr>
            <a:cxnSpLocks/>
          </p:cNvCxnSpPr>
          <p:nvPr/>
        </p:nvCxnSpPr>
        <p:spPr>
          <a:xfrm>
            <a:off x="5536014" y="1265434"/>
            <a:ext cx="0" cy="140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8EBD1D03-0F0E-A9B5-1C0E-1F200125A185}"/>
              </a:ext>
            </a:extLst>
          </p:cNvPr>
          <p:cNvSpPr txBox="1">
            <a:spLocks/>
          </p:cNvSpPr>
          <p:nvPr/>
        </p:nvSpPr>
        <p:spPr>
          <a:xfrm rot="16200000">
            <a:off x="1669992" y="2422626"/>
            <a:ext cx="1920123" cy="29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15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IN" sz="1400" dirty="0">
                <a:solidFill>
                  <a:srgbClr val="002060"/>
                </a:solidFill>
                <a:effectLst/>
              </a:rPr>
              <a:t>“UNLOCK” Option</a:t>
            </a:r>
          </a:p>
        </p:txBody>
      </p:sp>
    </p:spTree>
    <p:extLst>
      <p:ext uri="{BB962C8B-B14F-4D97-AF65-F5344CB8AC3E}">
        <p14:creationId xmlns:p14="http://schemas.microsoft.com/office/powerpoint/2010/main" val="117359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46E3-74F4-D288-F453-86ED4F22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9C595-ED8C-C805-0825-BE7B5520B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16775"/>
            <a:ext cx="7704000" cy="358169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3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ctrTitle"/>
          </p:nvPr>
        </p:nvSpPr>
        <p:spPr>
          <a:xfrm>
            <a:off x="263281" y="1459035"/>
            <a:ext cx="9635462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dk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</a:effectLst>
              </a:rPr>
              <a:t>BLOCKCHAIN</a:t>
            </a:r>
            <a:br>
              <a:rPr lang="en" sz="7500" dirty="0">
                <a:solidFill>
                  <a:schemeClr val="dk1"/>
                </a:solidFill>
              </a:rPr>
            </a:br>
            <a:r>
              <a:rPr lang="en" sz="60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DISINTEGRATION TECHNIQUE</a:t>
            </a:r>
            <a:endParaRPr sz="6000" dirty="0">
              <a:solidFill>
                <a:schemeClr val="dk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320E48-F8C1-6C61-F28F-2EC01F90C084}"/>
              </a:ext>
            </a:extLst>
          </p:cNvPr>
          <p:cNvGrpSpPr/>
          <p:nvPr/>
        </p:nvGrpSpPr>
        <p:grpSpPr>
          <a:xfrm>
            <a:off x="6700223" y="2697592"/>
            <a:ext cx="1197243" cy="623100"/>
            <a:chOff x="7233532" y="3980900"/>
            <a:chExt cx="1197243" cy="623100"/>
          </a:xfrm>
        </p:grpSpPr>
        <p:sp>
          <p:nvSpPr>
            <p:cNvPr id="52" name="Google Shape;52;p15"/>
            <p:cNvSpPr/>
            <p:nvPr/>
          </p:nvSpPr>
          <p:spPr>
            <a:xfrm rot="10800000" flipH="1">
              <a:off x="7233532" y="3980900"/>
              <a:ext cx="413100" cy="623100"/>
            </a:xfrm>
            <a:prstGeom prst="chevron">
              <a:avLst>
                <a:gd name="adj" fmla="val 35069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 rot="10800000" flipH="1">
              <a:off x="7625603" y="3980900"/>
              <a:ext cx="413100" cy="623100"/>
            </a:xfrm>
            <a:prstGeom prst="chevron">
              <a:avLst>
                <a:gd name="adj" fmla="val 35069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 rot="10800000" flipH="1">
              <a:off x="8017675" y="3980900"/>
              <a:ext cx="413100" cy="623100"/>
            </a:xfrm>
            <a:prstGeom prst="chevron">
              <a:avLst>
                <a:gd name="adj" fmla="val 35069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5"/>
          <p:cNvSpPr/>
          <p:nvPr/>
        </p:nvSpPr>
        <p:spPr>
          <a:xfrm>
            <a:off x="532352" y="3584712"/>
            <a:ext cx="5396734" cy="3795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 panose="020B0604020202020204" charset="0"/>
              </a:rPr>
              <a:t>A DEMONSTRATION</a:t>
            </a:r>
            <a:endParaRPr b="0" i="0" dirty="0"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5A9DFF-ABEE-1CC8-AB77-F65C3E98CDAE}"/>
              </a:ext>
            </a:extLst>
          </p:cNvPr>
          <p:cNvGrpSpPr/>
          <p:nvPr/>
        </p:nvGrpSpPr>
        <p:grpSpPr>
          <a:xfrm>
            <a:off x="5483089" y="2692849"/>
            <a:ext cx="1217133" cy="623100"/>
            <a:chOff x="7233532" y="3980900"/>
            <a:chExt cx="1197243" cy="623100"/>
          </a:xfrm>
        </p:grpSpPr>
        <p:sp>
          <p:nvSpPr>
            <p:cNvPr id="6" name="Google Shape;52;p15">
              <a:extLst>
                <a:ext uri="{FF2B5EF4-FFF2-40B4-BE49-F238E27FC236}">
                  <a16:creationId xmlns:a16="http://schemas.microsoft.com/office/drawing/2014/main" id="{833E2063-53E7-21A4-FF76-696F49FD26B3}"/>
                </a:ext>
              </a:extLst>
            </p:cNvPr>
            <p:cNvSpPr/>
            <p:nvPr/>
          </p:nvSpPr>
          <p:spPr>
            <a:xfrm rot="10800000" flipH="1">
              <a:off x="7233532" y="3980900"/>
              <a:ext cx="413100" cy="623100"/>
            </a:xfrm>
            <a:prstGeom prst="chevron">
              <a:avLst>
                <a:gd name="adj" fmla="val 3506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;p15">
              <a:extLst>
                <a:ext uri="{FF2B5EF4-FFF2-40B4-BE49-F238E27FC236}">
                  <a16:creationId xmlns:a16="http://schemas.microsoft.com/office/drawing/2014/main" id="{2AEAC451-C323-2A0A-8C45-F933A439055D}"/>
                </a:ext>
              </a:extLst>
            </p:cNvPr>
            <p:cNvSpPr/>
            <p:nvPr/>
          </p:nvSpPr>
          <p:spPr>
            <a:xfrm rot="10800000" flipH="1">
              <a:off x="7625603" y="3980900"/>
              <a:ext cx="413100" cy="623100"/>
            </a:xfrm>
            <a:prstGeom prst="chevron">
              <a:avLst>
                <a:gd name="adj" fmla="val 3506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;p15">
              <a:extLst>
                <a:ext uri="{FF2B5EF4-FFF2-40B4-BE49-F238E27FC236}">
                  <a16:creationId xmlns:a16="http://schemas.microsoft.com/office/drawing/2014/main" id="{D50FC2D5-8411-12F5-059B-6374DFF492D3}"/>
                </a:ext>
              </a:extLst>
            </p:cNvPr>
            <p:cNvSpPr/>
            <p:nvPr/>
          </p:nvSpPr>
          <p:spPr>
            <a:xfrm rot="10800000" flipH="1">
              <a:off x="8017675" y="3980900"/>
              <a:ext cx="413100" cy="623100"/>
            </a:xfrm>
            <a:prstGeom prst="chevron">
              <a:avLst>
                <a:gd name="adj" fmla="val 3506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B4B9-4A0A-D1D6-90A8-43FE8900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00" y="274904"/>
            <a:ext cx="7704000" cy="572700"/>
          </a:xfrm>
        </p:spPr>
        <p:txBody>
          <a:bodyPr/>
          <a:lstStyle/>
          <a:p>
            <a:r>
              <a:rPr lang="en-IN" b="1" dirty="0">
                <a:ln>
                  <a:solidFill>
                    <a:schemeClr val="tx2"/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AGENDA</a:t>
            </a:r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5DF70348-FCF5-AE3B-5DC5-DD81DFD2E987}"/>
              </a:ext>
            </a:extLst>
          </p:cNvPr>
          <p:cNvSpPr txBox="1">
            <a:spLocks/>
          </p:cNvSpPr>
          <p:nvPr/>
        </p:nvSpPr>
        <p:spPr>
          <a:xfrm>
            <a:off x="720000" y="953734"/>
            <a:ext cx="4730958" cy="384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-304800">
              <a:buSzPts val="1200"/>
              <a:buBlip>
                <a:blip r:embed="rId2"/>
              </a:buBlip>
            </a:pPr>
            <a:r>
              <a:rPr lang="en-IN" sz="1800" dirty="0">
                <a:latin typeface="Audiowide" panose="020B0604020202020204" charset="0"/>
              </a:rPr>
              <a:t>Abstract</a:t>
            </a:r>
          </a:p>
          <a:p>
            <a:pPr indent="-304800">
              <a:buSzPts val="1200"/>
              <a:buBlip>
                <a:blip r:embed="rId2"/>
              </a:buBlip>
            </a:pPr>
            <a:endParaRPr lang="en-IN" sz="1800" dirty="0">
              <a:latin typeface="Audiowide" panose="020B0604020202020204" charset="0"/>
            </a:endParaRPr>
          </a:p>
          <a:p>
            <a:pPr indent="-304800">
              <a:buSzPts val="1200"/>
              <a:buBlip>
                <a:blip r:embed="rId2"/>
              </a:buBlip>
            </a:pPr>
            <a:r>
              <a:rPr lang="en-IN" sz="1800" dirty="0">
                <a:latin typeface="Audiowide" panose="020B0604020202020204" charset="0"/>
              </a:rPr>
              <a:t>Introduction</a:t>
            </a:r>
          </a:p>
          <a:p>
            <a:pPr indent="-304800">
              <a:buSzPts val="1200"/>
              <a:buBlip>
                <a:blip r:embed="rId2"/>
              </a:buBlip>
            </a:pPr>
            <a:endParaRPr lang="en-IN" sz="1800" dirty="0">
              <a:latin typeface="Audiowide" panose="020B0604020202020204" charset="0"/>
            </a:endParaRPr>
          </a:p>
          <a:p>
            <a:pPr indent="-304800">
              <a:buSzPts val="1200"/>
              <a:buBlip>
                <a:blip r:embed="rId2"/>
              </a:buBlip>
            </a:pPr>
            <a:r>
              <a:rPr lang="en-IN" sz="1800" dirty="0">
                <a:latin typeface="Audiowide" panose="020B0604020202020204" charset="0"/>
              </a:rPr>
              <a:t>Requirements</a:t>
            </a:r>
          </a:p>
          <a:p>
            <a:pPr indent="-304800">
              <a:buSzPts val="1200"/>
              <a:buBlip>
                <a:blip r:embed="rId2"/>
              </a:buBlip>
            </a:pPr>
            <a:endParaRPr lang="en-IN" sz="1800" dirty="0">
              <a:latin typeface="Audiowide" panose="020B0604020202020204" charset="0"/>
            </a:endParaRPr>
          </a:p>
          <a:p>
            <a:pPr indent="-304800">
              <a:buSzPts val="1200"/>
              <a:buBlip>
                <a:blip r:embed="rId2"/>
              </a:buBlip>
            </a:pPr>
            <a:r>
              <a:rPr lang="en-IN" sz="1800" dirty="0">
                <a:latin typeface="Audiowide" panose="020B0604020202020204" charset="0"/>
              </a:rPr>
              <a:t>Tools and Technology</a:t>
            </a:r>
          </a:p>
          <a:p>
            <a:pPr indent="-304800">
              <a:buSzPts val="1200"/>
              <a:buBlip>
                <a:blip r:embed="rId2"/>
              </a:buBlip>
            </a:pPr>
            <a:endParaRPr lang="en-IN" sz="1800" dirty="0">
              <a:latin typeface="Audiowide" panose="020B0604020202020204" charset="0"/>
            </a:endParaRPr>
          </a:p>
          <a:p>
            <a:pPr indent="-304800">
              <a:buSzPts val="1200"/>
              <a:buBlip>
                <a:blip r:embed="rId2"/>
              </a:buBlip>
            </a:pPr>
            <a:r>
              <a:rPr lang="en-IN" sz="1800" dirty="0">
                <a:latin typeface="Audiowide" panose="020B0604020202020204" charset="0"/>
              </a:rPr>
              <a:t>Architecture</a:t>
            </a:r>
          </a:p>
          <a:p>
            <a:pPr indent="-304800">
              <a:buSzPts val="1200"/>
              <a:buBlip>
                <a:blip r:embed="rId2"/>
              </a:buBlip>
            </a:pPr>
            <a:endParaRPr lang="en-IN" sz="1800" dirty="0">
              <a:latin typeface="Audiowide" panose="020B0604020202020204" charset="0"/>
            </a:endParaRPr>
          </a:p>
          <a:p>
            <a:pPr indent="-304800">
              <a:buSzPts val="1200"/>
              <a:buBlip>
                <a:blip r:embed="rId2"/>
              </a:buBlip>
            </a:pPr>
            <a:r>
              <a:rPr lang="en-IN" sz="1800" dirty="0">
                <a:latin typeface="Audiowide" panose="020B0604020202020204" charset="0"/>
              </a:rPr>
              <a:t>Workflow / Working principles</a:t>
            </a:r>
          </a:p>
          <a:p>
            <a:pPr indent="-304800">
              <a:buSzPts val="1200"/>
              <a:buBlip>
                <a:blip r:embed="rId2"/>
              </a:buBlip>
            </a:pPr>
            <a:endParaRPr lang="en-IN" sz="1800" dirty="0">
              <a:latin typeface="Audiowide" panose="020B0604020202020204" charset="0"/>
            </a:endParaRPr>
          </a:p>
          <a:p>
            <a:pPr indent="-304800">
              <a:buSzPts val="1200"/>
              <a:buBlip>
                <a:blip r:embed="rId2"/>
              </a:buBlip>
            </a:pPr>
            <a:r>
              <a:rPr lang="en-IN" sz="1800" dirty="0">
                <a:latin typeface="Audiowide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515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ABSTRACT</a:t>
            </a:r>
            <a:endParaRPr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720000" y="1116768"/>
            <a:ext cx="7704000" cy="3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buSzPts val="1200"/>
              <a:buBlip>
                <a:blip r:embed="rId3"/>
              </a:buBlip>
            </a:pPr>
            <a:r>
              <a:rPr lang="en-IN" sz="1800" dirty="0">
                <a:latin typeface="Tw Cen MT" panose="020B0602020104020603" pitchFamily="34" charset="0"/>
              </a:rPr>
              <a:t>The project we have implemented is a Block-Chain Disintegration technique which is used to lock and therefore secure a block chain from intrusion by unauthorized personnel.</a:t>
            </a:r>
          </a:p>
          <a:p>
            <a:pPr marL="438150" indent="-285750">
              <a:buSzPts val="1200"/>
              <a:buBlip>
                <a:blip r:embed="rId3"/>
              </a:buBlip>
            </a:pPr>
            <a:endParaRPr lang="en-IN" sz="1800" dirty="0">
              <a:latin typeface="Tw Cen MT" panose="020B0602020104020603" pitchFamily="34" charset="0"/>
            </a:endParaRPr>
          </a:p>
          <a:p>
            <a:pPr marL="438150" indent="-285750">
              <a:buSzPts val="1200"/>
              <a:buBlip>
                <a:blip r:embed="rId3"/>
              </a:buBlip>
            </a:pPr>
            <a:r>
              <a:rPr lang="en-IN" sz="1800" dirty="0">
                <a:latin typeface="Tw Cen MT" panose="020B0602020104020603" pitchFamily="34" charset="0"/>
              </a:rPr>
              <a:t>This is achieved by removing a certain number of random blocks from the blockchain and storing them in variables when the option “LOCK” is selected.</a:t>
            </a:r>
          </a:p>
          <a:p>
            <a:pPr marL="438150" indent="-285750">
              <a:buSzPts val="1200"/>
              <a:buBlip>
                <a:blip r:embed="rId3"/>
              </a:buBlip>
            </a:pPr>
            <a:endParaRPr lang="en-IN" sz="1800" dirty="0">
              <a:latin typeface="Tw Cen MT" panose="020B0602020104020603" pitchFamily="34" charset="0"/>
            </a:endParaRPr>
          </a:p>
          <a:p>
            <a:pPr marL="438150" indent="-285750">
              <a:buSzPts val="1200"/>
              <a:buBlip>
                <a:blip r:embed="rId3"/>
              </a:buBlip>
            </a:pPr>
            <a:r>
              <a:rPr lang="en-IN" sz="1800" dirty="0">
                <a:latin typeface="Tw Cen MT" panose="020B0602020104020603" pitchFamily="34" charset="0"/>
              </a:rPr>
              <a:t>On selecting the “UNLOCK” option, The deleted blocks are inserted in the original positions.</a:t>
            </a:r>
          </a:p>
          <a:p>
            <a:pPr marL="438150" indent="-285750">
              <a:buSzPts val="1200"/>
              <a:buBlip>
                <a:blip r:embed="rId3"/>
              </a:buBlip>
            </a:pPr>
            <a:endParaRPr lang="en-IN" sz="1800" dirty="0">
              <a:latin typeface="Tw Cen MT" panose="020B0602020104020603" pitchFamily="34" charset="0"/>
            </a:endParaRPr>
          </a:p>
          <a:p>
            <a:pPr marL="438150" indent="-285750">
              <a:buSzPts val="1200"/>
              <a:buBlip>
                <a:blip r:embed="rId3"/>
              </a:buBlip>
            </a:pPr>
            <a:r>
              <a:rPr lang="en-IN" sz="1800" dirty="0">
                <a:latin typeface="Tw Cen MT" panose="020B0602020104020603" pitchFamily="34" charset="0"/>
              </a:rPr>
              <a:t>The details of the deleted blocks are neither known to the users nor the administrator. It is only known to the system. </a:t>
            </a:r>
            <a:endParaRPr sz="1800"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DD50-5B80-B8B1-0E6A-8BE22A63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n>
                  <a:solidFill>
                    <a:schemeClr val="tx2"/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C6995-4D40-4529-D088-730E7C1B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16776"/>
            <a:ext cx="7704000" cy="375293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IN" sz="1800" dirty="0">
                <a:latin typeface="Tw Cen MT" panose="020B0602020104020603" pitchFamily="34" charset="0"/>
              </a:rPr>
              <a:t>The Block-Chain disintegration technique is an effective technique to secure the Block-Chain from unauthorized access.</a:t>
            </a:r>
          </a:p>
          <a:p>
            <a:pPr>
              <a:buBlip>
                <a:blip r:embed="rId2"/>
              </a:buBlip>
            </a:pPr>
            <a:r>
              <a:rPr lang="en-IN" sz="1800" dirty="0">
                <a:latin typeface="Tw Cen MT" panose="020B0602020104020603" pitchFamily="34" charset="0"/>
              </a:rPr>
              <a:t>This Technique takes a unique approach of dismantling the blockchain and disposing the deleted blocks (as it seems to the hacker) and storing the deleted blocks in variables until unlocked.</a:t>
            </a:r>
          </a:p>
          <a:p>
            <a:pPr>
              <a:buBlip>
                <a:blip r:embed="rId2"/>
              </a:buBlip>
            </a:pPr>
            <a:r>
              <a:rPr lang="en-IN" sz="1800" dirty="0">
                <a:latin typeface="Tw Cen MT" panose="020B0602020104020603" pitchFamily="34" charset="0"/>
              </a:rPr>
              <a:t>A fixed percentage of blocks at random positions are deleted from the blockchain. The important information about the deleted blocks like </a:t>
            </a:r>
          </a:p>
          <a:p>
            <a:pPr marL="177800" indent="0">
              <a:buNone/>
            </a:pPr>
            <a:r>
              <a:rPr lang="en-IN" sz="1800" dirty="0">
                <a:latin typeface="Tw Cen MT" panose="020B0602020104020603" pitchFamily="34" charset="0"/>
              </a:rPr>
              <a:t>                        </a:t>
            </a:r>
            <a:r>
              <a:rPr lang="en-IN" sz="1600" dirty="0">
                <a:latin typeface="Tw Cen MT" panose="020B0602020104020603" pitchFamily="34" charset="0"/>
              </a:rPr>
              <a:t>1. Number of Blocks Deleted</a:t>
            </a:r>
          </a:p>
          <a:p>
            <a:pPr marL="177800" indent="0">
              <a:buNone/>
            </a:pPr>
            <a:r>
              <a:rPr lang="en-IN" sz="1600" dirty="0">
                <a:latin typeface="Tw Cen MT" panose="020B0602020104020603" pitchFamily="34" charset="0"/>
              </a:rPr>
              <a:t>                            2. Original Positions of the Blocks deleted</a:t>
            </a:r>
          </a:p>
          <a:p>
            <a:pPr marL="177800" indent="0">
              <a:buNone/>
            </a:pPr>
            <a:r>
              <a:rPr lang="en-IN" sz="1600" dirty="0">
                <a:latin typeface="Tw Cen MT" panose="020B0602020104020603" pitchFamily="34" charset="0"/>
              </a:rPr>
              <a:t>                            3. IDs of the deleted blocks                           </a:t>
            </a:r>
          </a:p>
          <a:p>
            <a:pPr marL="177800" indent="0">
              <a:buNone/>
            </a:pPr>
            <a:r>
              <a:rPr lang="en-IN" sz="1600" dirty="0">
                <a:latin typeface="Tw Cen MT" panose="020B0602020104020603" pitchFamily="34" charset="0"/>
              </a:rPr>
              <a:t>                            4. Passwords associated with the deleted blocks </a:t>
            </a:r>
          </a:p>
          <a:p>
            <a:pPr marL="177800" indent="0">
              <a:buNone/>
            </a:pPr>
            <a:r>
              <a:rPr lang="en-IN" sz="1800" dirty="0">
                <a:latin typeface="Tw Cen MT" panose="020B0602020104020603" pitchFamily="34" charset="0"/>
              </a:rPr>
              <a:t>    are unknown to anyone except for the system itself. Hence we can confidently  </a:t>
            </a:r>
          </a:p>
          <a:p>
            <a:pPr marL="177800" indent="0">
              <a:buNone/>
            </a:pPr>
            <a:r>
              <a:rPr lang="en-IN" sz="1800" dirty="0">
                <a:latin typeface="Tw Cen MT" panose="020B0602020104020603" pitchFamily="34" charset="0"/>
              </a:rPr>
              <a:t>    say that this is one of the best ways to secure a blockchain.</a:t>
            </a:r>
          </a:p>
        </p:txBody>
      </p:sp>
    </p:spTree>
    <p:extLst>
      <p:ext uri="{BB962C8B-B14F-4D97-AF65-F5344CB8AC3E}">
        <p14:creationId xmlns:p14="http://schemas.microsoft.com/office/powerpoint/2010/main" val="37966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B53A-E35D-2A14-0598-D82ED9DC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1C016-E4D1-7F67-EC0F-B1E2D0E0D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16776"/>
            <a:ext cx="7704000" cy="368205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55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58FF-82B9-7EBC-7E32-D4167F1D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n>
                  <a:solidFill>
                    <a:schemeClr val="tx2"/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TOOLS AND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37708-14B3-0C4B-D6C7-DA5C0E8E2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8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n>
                  <a:solidFill>
                    <a:schemeClr val="tx2"/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ARCHITECHTURE</a:t>
            </a:r>
            <a:endParaRPr b="1" dirty="0">
              <a:ln>
                <a:solidFill>
                  <a:schemeClr val="tx2"/>
                </a:solidFill>
              </a:ln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44" name="Google Shape;544;p32"/>
          <p:cNvSpPr txBox="1"/>
          <p:nvPr/>
        </p:nvSpPr>
        <p:spPr>
          <a:xfrm>
            <a:off x="3029250" y="1345275"/>
            <a:ext cx="30858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FRONT END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47" name="Google Shape;547;p32"/>
          <p:cNvSpPr txBox="1"/>
          <p:nvPr/>
        </p:nvSpPr>
        <p:spPr>
          <a:xfrm>
            <a:off x="5591623" y="2355451"/>
            <a:ext cx="1857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2"/>
                </a:solidFill>
                <a:latin typeface="Audiowide"/>
                <a:ea typeface="Audiowide"/>
                <a:cs typeface="Audiowide"/>
                <a:sym typeface="Audiowide"/>
              </a:rPr>
              <a:t>CALCULATE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2"/>
                </a:solidFill>
                <a:latin typeface="Audiowide"/>
                <a:ea typeface="Audiowide"/>
                <a:cs typeface="Audiowide"/>
                <a:sym typeface="Audiowide"/>
              </a:rPr>
              <a:t> HASH</a:t>
            </a:r>
            <a:endParaRPr sz="1200" dirty="0">
              <a:solidFill>
                <a:schemeClr val="tx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45" name="Google Shape;545;p32"/>
          <p:cNvSpPr txBox="1"/>
          <p:nvPr/>
        </p:nvSpPr>
        <p:spPr>
          <a:xfrm>
            <a:off x="1695235" y="2355451"/>
            <a:ext cx="1857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2"/>
                </a:solidFill>
                <a:latin typeface="Audiowide"/>
                <a:ea typeface="Audiowide"/>
                <a:cs typeface="Audiowide"/>
                <a:sym typeface="Audiowide"/>
              </a:rPr>
              <a:t>DISPLAY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2"/>
                </a:solidFill>
                <a:latin typeface="Audiowide"/>
                <a:ea typeface="Audiowide"/>
                <a:cs typeface="Audiowide"/>
                <a:sym typeface="Audiowide"/>
              </a:rPr>
              <a:t>BLOCKCHAIN</a:t>
            </a:r>
            <a:endParaRPr sz="1200" dirty="0">
              <a:solidFill>
                <a:schemeClr val="tx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B68B34-F013-DFD9-325C-0CA9347EE711}"/>
              </a:ext>
            </a:extLst>
          </p:cNvPr>
          <p:cNvGrpSpPr/>
          <p:nvPr/>
        </p:nvGrpSpPr>
        <p:grpSpPr>
          <a:xfrm>
            <a:off x="2623950" y="1671075"/>
            <a:ext cx="3896400" cy="763216"/>
            <a:chOff x="2623950" y="1671075"/>
            <a:chExt cx="3896400" cy="763216"/>
          </a:xfrm>
        </p:grpSpPr>
        <p:cxnSp>
          <p:nvCxnSpPr>
            <p:cNvPr id="546" name="Google Shape;546;p32"/>
            <p:cNvCxnSpPr>
              <a:stCxn id="544" idx="2"/>
              <a:endCxn id="547" idx="0"/>
            </p:cNvCxnSpPr>
            <p:nvPr/>
          </p:nvCxnSpPr>
          <p:spPr>
            <a:xfrm rot="-5400000" flipH="1">
              <a:off x="5204100" y="1039125"/>
              <a:ext cx="684300" cy="1948200"/>
            </a:xfrm>
            <a:prstGeom prst="bentConnector3">
              <a:avLst>
                <a:gd name="adj1" fmla="val 5000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4806CE-5267-8CD2-936F-37A8B99B9211}"/>
                </a:ext>
              </a:extLst>
            </p:cNvPr>
            <p:cNvGrpSpPr/>
            <p:nvPr/>
          </p:nvGrpSpPr>
          <p:grpSpPr>
            <a:xfrm>
              <a:off x="2623950" y="1671075"/>
              <a:ext cx="2731184" cy="763216"/>
              <a:chOff x="2623950" y="1671075"/>
              <a:chExt cx="2731184" cy="763216"/>
            </a:xfrm>
          </p:grpSpPr>
          <p:cxnSp>
            <p:nvCxnSpPr>
              <p:cNvPr id="543" name="Google Shape;543;p32"/>
              <p:cNvCxnSpPr>
                <a:stCxn id="544" idx="2"/>
                <a:endCxn id="545" idx="0"/>
              </p:cNvCxnSpPr>
              <p:nvPr/>
            </p:nvCxnSpPr>
            <p:spPr>
              <a:xfrm rot="5400000">
                <a:off x="3255900" y="1039125"/>
                <a:ext cx="684300" cy="1948200"/>
              </a:xfrm>
              <a:prstGeom prst="bentConnector3">
                <a:avLst>
                  <a:gd name="adj1" fmla="val 50006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4A7C0E2E-F835-3F7E-27AD-7F26D28EA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8605" y="2027274"/>
                <a:ext cx="0" cy="341076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5EE8230-A70A-6BE4-B28C-401149EA11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5396" y="1995341"/>
                <a:ext cx="109738" cy="438950"/>
              </a:xfrm>
              <a:prstGeom prst="rect">
                <a:avLst/>
              </a:prstGeom>
            </p:spPr>
          </p:pic>
        </p:grpSp>
      </p:grpSp>
      <p:sp>
        <p:nvSpPr>
          <p:cNvPr id="6" name="Google Shape;547;p32">
            <a:extLst>
              <a:ext uri="{FF2B5EF4-FFF2-40B4-BE49-F238E27FC236}">
                <a16:creationId xmlns:a16="http://schemas.microsoft.com/office/drawing/2014/main" id="{03A0F0E4-FB8E-19D0-B0BF-9198E405A5E9}"/>
              </a:ext>
            </a:extLst>
          </p:cNvPr>
          <p:cNvSpPr txBox="1"/>
          <p:nvPr/>
        </p:nvSpPr>
        <p:spPr>
          <a:xfrm>
            <a:off x="4363005" y="2358417"/>
            <a:ext cx="1857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2"/>
                </a:solidFill>
                <a:latin typeface="Audiowide"/>
                <a:ea typeface="Audiowide"/>
                <a:cs typeface="Audiowide"/>
                <a:sym typeface="Audiowide"/>
              </a:rPr>
              <a:t>UNLOCK BLOCKCHAIN</a:t>
            </a:r>
            <a:endParaRPr sz="1200" dirty="0">
              <a:solidFill>
                <a:schemeClr val="tx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" name="Google Shape;547;p32">
            <a:extLst>
              <a:ext uri="{FF2B5EF4-FFF2-40B4-BE49-F238E27FC236}">
                <a16:creationId xmlns:a16="http://schemas.microsoft.com/office/drawing/2014/main" id="{4099D8C4-B4D3-A4FE-59C7-923584090B25}"/>
              </a:ext>
            </a:extLst>
          </p:cNvPr>
          <p:cNvSpPr txBox="1"/>
          <p:nvPr/>
        </p:nvSpPr>
        <p:spPr>
          <a:xfrm>
            <a:off x="2969805" y="2334175"/>
            <a:ext cx="1857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2"/>
                </a:solidFill>
                <a:latin typeface="Audiowide"/>
                <a:ea typeface="Audiowide"/>
                <a:cs typeface="Audiowide"/>
                <a:sym typeface="Audiowide"/>
              </a:rPr>
              <a:t>LOCK BLOCKCHAIN</a:t>
            </a:r>
            <a:endParaRPr sz="1200" dirty="0">
              <a:solidFill>
                <a:schemeClr val="tx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9402D5-7986-1FED-4AF3-041A35815AA7}"/>
              </a:ext>
            </a:extLst>
          </p:cNvPr>
          <p:cNvGrpSpPr/>
          <p:nvPr/>
        </p:nvGrpSpPr>
        <p:grpSpPr>
          <a:xfrm>
            <a:off x="2623950" y="2790490"/>
            <a:ext cx="3896400" cy="745880"/>
            <a:chOff x="2623651" y="2895252"/>
            <a:chExt cx="3896400" cy="745880"/>
          </a:xfrm>
        </p:grpSpPr>
        <p:cxnSp>
          <p:nvCxnSpPr>
            <p:cNvPr id="13" name="Google Shape;546;p32">
              <a:extLst>
                <a:ext uri="{FF2B5EF4-FFF2-40B4-BE49-F238E27FC236}">
                  <a16:creationId xmlns:a16="http://schemas.microsoft.com/office/drawing/2014/main" id="{152462C0-1F20-8684-A603-4866B9C516F4}"/>
                </a:ext>
              </a:extLst>
            </p:cNvPr>
            <p:cNvCxnSpPr/>
            <p:nvPr/>
          </p:nvCxnSpPr>
          <p:spPr>
            <a:xfrm rot="5400000" flipH="1">
              <a:off x="3255601" y="2324882"/>
              <a:ext cx="684300" cy="1948200"/>
            </a:xfrm>
            <a:prstGeom prst="bentConnector3">
              <a:avLst>
                <a:gd name="adj1" fmla="val 5000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4577EE-7D67-0BD4-79F8-25CD09993974}"/>
                </a:ext>
              </a:extLst>
            </p:cNvPr>
            <p:cNvGrpSpPr/>
            <p:nvPr/>
          </p:nvGrpSpPr>
          <p:grpSpPr>
            <a:xfrm>
              <a:off x="3843736" y="2895252"/>
              <a:ext cx="2676315" cy="745880"/>
              <a:chOff x="3843736" y="2895252"/>
              <a:chExt cx="2676315" cy="745880"/>
            </a:xfrm>
          </p:grpSpPr>
          <p:cxnSp>
            <p:nvCxnSpPr>
              <p:cNvPr id="15" name="Google Shape;543;p32">
                <a:extLst>
                  <a:ext uri="{FF2B5EF4-FFF2-40B4-BE49-F238E27FC236}">
                    <a16:creationId xmlns:a16="http://schemas.microsoft.com/office/drawing/2014/main" id="{419502DE-6A75-38A1-601F-BC4558D9DFBC}"/>
                  </a:ext>
                </a:extLst>
              </p:cNvPr>
              <p:cNvCxnSpPr/>
              <p:nvPr/>
            </p:nvCxnSpPr>
            <p:spPr>
              <a:xfrm rot="16200000">
                <a:off x="5203801" y="2324882"/>
                <a:ext cx="684300" cy="1948200"/>
              </a:xfrm>
              <a:prstGeom prst="bentConnector3">
                <a:avLst>
                  <a:gd name="adj1" fmla="val 50006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E35E1D3-5E81-11F8-A053-B2A584A8B12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300266" y="2956831"/>
                <a:ext cx="0" cy="341076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A380D11-C8E1-050A-EA3F-3AA60B966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3843736" y="2895252"/>
                <a:ext cx="109738" cy="438950"/>
              </a:xfrm>
              <a:prstGeom prst="rect">
                <a:avLst/>
              </a:prstGeom>
            </p:spPr>
          </p:pic>
        </p:grpSp>
      </p:grpSp>
      <p:sp>
        <p:nvSpPr>
          <p:cNvPr id="20" name="Google Shape;544;p32">
            <a:extLst>
              <a:ext uri="{FF2B5EF4-FFF2-40B4-BE49-F238E27FC236}">
                <a16:creationId xmlns:a16="http://schemas.microsoft.com/office/drawing/2014/main" id="{094258AD-61B1-F9ED-CBEE-1757F8AC858A}"/>
              </a:ext>
            </a:extLst>
          </p:cNvPr>
          <p:cNvSpPr txBox="1"/>
          <p:nvPr/>
        </p:nvSpPr>
        <p:spPr>
          <a:xfrm>
            <a:off x="3029100" y="3609117"/>
            <a:ext cx="30858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BACK END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409FA2-0BFD-FCE3-4EA7-D11E02B71D2F}"/>
              </a:ext>
            </a:extLst>
          </p:cNvPr>
          <p:cNvGrpSpPr/>
          <p:nvPr/>
        </p:nvGrpSpPr>
        <p:grpSpPr>
          <a:xfrm>
            <a:off x="7160287" y="1495646"/>
            <a:ext cx="525425" cy="1063256"/>
            <a:chOff x="7149111" y="1533695"/>
            <a:chExt cx="525425" cy="106325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C722E59-EED6-2112-783D-AD32DE982162}"/>
                </a:ext>
              </a:extLst>
            </p:cNvPr>
            <p:cNvCxnSpPr/>
            <p:nvPr/>
          </p:nvCxnSpPr>
          <p:spPr>
            <a:xfrm>
              <a:off x="7674536" y="1533695"/>
              <a:ext cx="0" cy="1063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Google Shape;545;p32">
              <a:extLst>
                <a:ext uri="{FF2B5EF4-FFF2-40B4-BE49-F238E27FC236}">
                  <a16:creationId xmlns:a16="http://schemas.microsoft.com/office/drawing/2014/main" id="{3A380AF8-3C91-C23F-9357-708631FDA112}"/>
                </a:ext>
              </a:extLst>
            </p:cNvPr>
            <p:cNvSpPr txBox="1"/>
            <p:nvPr/>
          </p:nvSpPr>
          <p:spPr>
            <a:xfrm rot="16200000">
              <a:off x="6843163" y="1839643"/>
              <a:ext cx="1063256" cy="451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2"/>
                  </a:solidFill>
                  <a:latin typeface="Audiowide"/>
                  <a:ea typeface="Audiowide"/>
                  <a:cs typeface="Audiowide"/>
                  <a:sym typeface="Audiowide"/>
                </a:rPr>
                <a:t>REQUEST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2"/>
                  </a:solidFill>
                  <a:latin typeface="Audiowide"/>
                  <a:ea typeface="Audiowide"/>
                  <a:cs typeface="Audiowide"/>
                  <a:sym typeface="Audiowide"/>
                </a:rPr>
                <a:t> SENT</a:t>
              </a:r>
              <a:endParaRPr sz="1200" dirty="0">
                <a:solidFill>
                  <a:schemeClr val="tx2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A4A393-9D1B-619D-A4A9-96FD2B0E676D}"/>
              </a:ext>
            </a:extLst>
          </p:cNvPr>
          <p:cNvGrpSpPr/>
          <p:nvPr/>
        </p:nvGrpSpPr>
        <p:grpSpPr>
          <a:xfrm>
            <a:off x="7160946" y="2743022"/>
            <a:ext cx="524766" cy="1351371"/>
            <a:chOff x="7619774" y="2860684"/>
            <a:chExt cx="524766" cy="13513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82F5DF0-34BF-8C50-E03F-49C2AEEA9EF3}"/>
                </a:ext>
              </a:extLst>
            </p:cNvPr>
            <p:cNvCxnSpPr/>
            <p:nvPr/>
          </p:nvCxnSpPr>
          <p:spPr>
            <a:xfrm>
              <a:off x="8144540" y="3004742"/>
              <a:ext cx="0" cy="1063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Google Shape;545;p32">
              <a:extLst>
                <a:ext uri="{FF2B5EF4-FFF2-40B4-BE49-F238E27FC236}">
                  <a16:creationId xmlns:a16="http://schemas.microsoft.com/office/drawing/2014/main" id="{42F6697E-C733-3095-4502-86B36CD70140}"/>
                </a:ext>
              </a:extLst>
            </p:cNvPr>
            <p:cNvSpPr txBox="1"/>
            <p:nvPr/>
          </p:nvSpPr>
          <p:spPr>
            <a:xfrm rot="16200000">
              <a:off x="7169768" y="3310690"/>
              <a:ext cx="1351371" cy="451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2"/>
                  </a:solidFill>
                  <a:latin typeface="Audiowide"/>
                  <a:ea typeface="Audiowide"/>
                  <a:cs typeface="Audiowide"/>
                  <a:sym typeface="Audiowide"/>
                </a:rPr>
                <a:t>REQUEST PROCESSED</a:t>
              </a:r>
              <a:endParaRPr sz="1200" dirty="0">
                <a:solidFill>
                  <a:schemeClr val="tx2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A7D4-0CAB-3A10-ADE0-8C13C2CA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3" y="249850"/>
            <a:ext cx="626791" cy="572700"/>
          </a:xfrm>
        </p:spPr>
        <p:txBody>
          <a:bodyPr/>
          <a:lstStyle/>
          <a:p>
            <a:pPr algn="ctr"/>
            <a:r>
              <a:rPr lang="en-IN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WORKING</a:t>
            </a:r>
          </a:p>
        </p:txBody>
      </p:sp>
      <p:graphicFrame>
        <p:nvGraphicFramePr>
          <p:cNvPr id="3" name="Google Shape;669;p36">
            <a:extLst>
              <a:ext uri="{FF2B5EF4-FFF2-40B4-BE49-F238E27FC236}">
                <a16:creationId xmlns:a16="http://schemas.microsoft.com/office/drawing/2014/main" id="{2637C345-63DB-089E-7034-B6C238183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250634"/>
              </p:ext>
            </p:extLst>
          </p:nvPr>
        </p:nvGraphicFramePr>
        <p:xfrm>
          <a:off x="2943444" y="259654"/>
          <a:ext cx="5185143" cy="1005780"/>
        </p:xfrm>
        <a:graphic>
          <a:graphicData uri="http://schemas.openxmlformats.org/drawingml/2006/table">
            <a:tbl>
              <a:tblPr>
                <a:noFill/>
                <a:tableStyleId>{F4965D3F-6C59-4404-87B2-8A6220484E46}</a:tableStyleId>
              </a:tblPr>
              <a:tblGrid>
                <a:gridCol w="106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1193669335"/>
                    </a:ext>
                  </a:extLst>
                </a:gridCol>
                <a:gridCol w="93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263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BLOCK 1</a:t>
                      </a:r>
                      <a:endParaRPr sz="18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1">
                <a:tc>
                  <a:txBody>
                    <a:bodyPr/>
                    <a:lstStyle/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Index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Timestamp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Previous 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Data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669;p36">
            <a:extLst>
              <a:ext uri="{FF2B5EF4-FFF2-40B4-BE49-F238E27FC236}">
                <a16:creationId xmlns:a16="http://schemas.microsoft.com/office/drawing/2014/main" id="{6A753EEB-F37B-EA24-A36B-BCB67F0EB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448837"/>
              </p:ext>
            </p:extLst>
          </p:nvPr>
        </p:nvGraphicFramePr>
        <p:xfrm>
          <a:off x="2943443" y="3878066"/>
          <a:ext cx="5185143" cy="1005780"/>
        </p:xfrm>
        <a:graphic>
          <a:graphicData uri="http://schemas.openxmlformats.org/drawingml/2006/table">
            <a:tbl>
              <a:tblPr>
                <a:noFill/>
                <a:tableStyleId>{F4965D3F-6C59-4404-87B2-8A6220484E46}</a:tableStyleId>
              </a:tblPr>
              <a:tblGrid>
                <a:gridCol w="106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1193669335"/>
                    </a:ext>
                  </a:extLst>
                </a:gridCol>
                <a:gridCol w="93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263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BLOCK 4</a:t>
                      </a:r>
                      <a:endParaRPr sz="18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1">
                <a:tc>
                  <a:txBody>
                    <a:bodyPr/>
                    <a:lstStyle/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Index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Timestamp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Previous 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Data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669;p36">
            <a:extLst>
              <a:ext uri="{FF2B5EF4-FFF2-40B4-BE49-F238E27FC236}">
                <a16:creationId xmlns:a16="http://schemas.microsoft.com/office/drawing/2014/main" id="{890869F6-6F23-D1CD-DC23-0C77FCF50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178609"/>
              </p:ext>
            </p:extLst>
          </p:nvPr>
        </p:nvGraphicFramePr>
        <p:xfrm>
          <a:off x="2943443" y="2668996"/>
          <a:ext cx="5185143" cy="1005780"/>
        </p:xfrm>
        <a:graphic>
          <a:graphicData uri="http://schemas.openxmlformats.org/drawingml/2006/table">
            <a:tbl>
              <a:tblPr>
                <a:noFill/>
                <a:tableStyleId>{F4965D3F-6C59-4404-87B2-8A6220484E46}</a:tableStyleId>
              </a:tblPr>
              <a:tblGrid>
                <a:gridCol w="106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1193669335"/>
                    </a:ext>
                  </a:extLst>
                </a:gridCol>
                <a:gridCol w="93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263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BLOCK 3</a:t>
                      </a:r>
                      <a:endParaRPr sz="18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1">
                <a:tc>
                  <a:txBody>
                    <a:bodyPr/>
                    <a:lstStyle/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Index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Timestamp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Previous 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Data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669;p36">
            <a:extLst>
              <a:ext uri="{FF2B5EF4-FFF2-40B4-BE49-F238E27FC236}">
                <a16:creationId xmlns:a16="http://schemas.microsoft.com/office/drawing/2014/main" id="{C899B88E-4B05-DE30-306F-2084F731C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868872"/>
              </p:ext>
            </p:extLst>
          </p:nvPr>
        </p:nvGraphicFramePr>
        <p:xfrm>
          <a:off x="2943443" y="1464325"/>
          <a:ext cx="5185143" cy="1005780"/>
        </p:xfrm>
        <a:graphic>
          <a:graphicData uri="http://schemas.openxmlformats.org/drawingml/2006/table">
            <a:tbl>
              <a:tblPr>
                <a:noFill/>
                <a:tableStyleId>{F4965D3F-6C59-4404-87B2-8A6220484E46}</a:tableStyleId>
              </a:tblPr>
              <a:tblGrid>
                <a:gridCol w="106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04">
                  <a:extLst>
                    <a:ext uri="{9D8B030D-6E8A-4147-A177-3AD203B41FA5}">
                      <a16:colId xmlns:a16="http://schemas.microsoft.com/office/drawing/2014/main" val="1193669335"/>
                    </a:ext>
                  </a:extLst>
                </a:gridCol>
                <a:gridCol w="93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263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BLOCK 2</a:t>
                      </a:r>
                      <a:endParaRPr sz="18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1">
                <a:tc>
                  <a:txBody>
                    <a:bodyPr/>
                    <a:lstStyle/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Index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Timestamp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Previous 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Data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itillium Web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Hash</a:t>
                      </a:r>
                      <a:endParaRPr sz="12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B767311B-03AA-5314-9B24-B12B22B325B2}"/>
              </a:ext>
            </a:extLst>
          </p:cNvPr>
          <p:cNvSpPr txBox="1">
            <a:spLocks/>
          </p:cNvSpPr>
          <p:nvPr/>
        </p:nvSpPr>
        <p:spPr>
          <a:xfrm>
            <a:off x="879487" y="249850"/>
            <a:ext cx="6267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algn="ctr"/>
            <a:r>
              <a:rPr lang="en-IN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PRINC</a:t>
            </a:r>
          </a:p>
          <a:p>
            <a:pPr algn="ctr"/>
            <a:r>
              <a:rPr lang="en-IN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IPLE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C15150-96D4-3BD0-F527-E2976C9199EC}"/>
              </a:ext>
            </a:extLst>
          </p:cNvPr>
          <p:cNvCxnSpPr>
            <a:endCxn id="11" idx="0"/>
          </p:cNvCxnSpPr>
          <p:nvPr/>
        </p:nvCxnSpPr>
        <p:spPr>
          <a:xfrm>
            <a:off x="5536014" y="1265434"/>
            <a:ext cx="0" cy="19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0EB39F-306B-110F-C8F7-965487C4C57A}"/>
              </a:ext>
            </a:extLst>
          </p:cNvPr>
          <p:cNvCxnSpPr>
            <a:endCxn id="10" idx="0"/>
          </p:cNvCxnSpPr>
          <p:nvPr/>
        </p:nvCxnSpPr>
        <p:spPr>
          <a:xfrm>
            <a:off x="5536014" y="2470105"/>
            <a:ext cx="0" cy="19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7A671E-61CA-D919-FC43-A93DFCD1BF2A}"/>
              </a:ext>
            </a:extLst>
          </p:cNvPr>
          <p:cNvCxnSpPr>
            <a:endCxn id="9" idx="0"/>
          </p:cNvCxnSpPr>
          <p:nvPr/>
        </p:nvCxnSpPr>
        <p:spPr>
          <a:xfrm>
            <a:off x="5536014" y="3674776"/>
            <a:ext cx="0" cy="20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597737-29B5-20BE-394B-24ACE160D3DE}"/>
              </a:ext>
            </a:extLst>
          </p:cNvPr>
          <p:cNvCxnSpPr>
            <a:endCxn id="10" idx="0"/>
          </p:cNvCxnSpPr>
          <p:nvPr/>
        </p:nvCxnSpPr>
        <p:spPr>
          <a:xfrm>
            <a:off x="5536014" y="1265434"/>
            <a:ext cx="0" cy="140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8EBD1D03-0F0E-A9B5-1C0E-1F200125A185}"/>
              </a:ext>
            </a:extLst>
          </p:cNvPr>
          <p:cNvSpPr txBox="1">
            <a:spLocks/>
          </p:cNvSpPr>
          <p:nvPr/>
        </p:nvSpPr>
        <p:spPr>
          <a:xfrm rot="16200000">
            <a:off x="1822243" y="2422627"/>
            <a:ext cx="1629795" cy="29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15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IN" sz="1400" dirty="0">
                <a:solidFill>
                  <a:srgbClr val="002060"/>
                </a:solidFill>
                <a:effectLst/>
              </a:rPr>
              <a:t>“LOCK” Option</a:t>
            </a:r>
          </a:p>
        </p:txBody>
      </p:sp>
    </p:spTree>
    <p:extLst>
      <p:ext uri="{BB962C8B-B14F-4D97-AF65-F5344CB8AC3E}">
        <p14:creationId xmlns:p14="http://schemas.microsoft.com/office/powerpoint/2010/main" val="13341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ace Exploration Mission Pitch Deck Infographics by Slidesgo">
  <a:themeElements>
    <a:clrScheme name="Simple Light">
      <a:dk1>
        <a:srgbClr val="C50A25"/>
      </a:dk1>
      <a:lt1>
        <a:srgbClr val="000000"/>
      </a:lt1>
      <a:dk2>
        <a:srgbClr val="F3F3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458</Words>
  <Application>Microsoft Office PowerPoint</Application>
  <PresentationFormat>On-screen Show (16:9)</PresentationFormat>
  <Paragraphs>128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Audiowide</vt:lpstr>
      <vt:lpstr>Titillium Web SemiBold</vt:lpstr>
      <vt:lpstr>Tw Cen MT</vt:lpstr>
      <vt:lpstr>Arial</vt:lpstr>
      <vt:lpstr>Cambria</vt:lpstr>
      <vt:lpstr>Nunito Light</vt:lpstr>
      <vt:lpstr>Times New Roman</vt:lpstr>
      <vt:lpstr>Titillium Web</vt:lpstr>
      <vt:lpstr>Space Exploration Mission Pitch Deck Infographics by Slidesgo</vt:lpstr>
      <vt:lpstr>PowerPoint Presentation</vt:lpstr>
      <vt:lpstr>BLOCKCHAIN DISINTEGRATION TECHNIQUE</vt:lpstr>
      <vt:lpstr>AGENDA</vt:lpstr>
      <vt:lpstr>ABSTRACT</vt:lpstr>
      <vt:lpstr>INTRODUCTION</vt:lpstr>
      <vt:lpstr>REQUIREMENTS</vt:lpstr>
      <vt:lpstr>TOOLS AND TECHNOLOGY</vt:lpstr>
      <vt:lpstr>ARCHITECHTURE</vt:lpstr>
      <vt:lpstr>WORKING</vt:lpstr>
      <vt:lpstr>WORKING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Shwetha</dc:creator>
  <cp:lastModifiedBy>Sreenivasan Vasan</cp:lastModifiedBy>
  <cp:revision>2</cp:revision>
  <dcterms:modified xsi:type="dcterms:W3CDTF">2023-08-29T02:30:53Z</dcterms:modified>
</cp:coreProperties>
</file>