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18" autoAdjust="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689D7-0D9B-449E-BA92-9E54408D450B}"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0F8A6-42FE-471F-AE79-DE2C97AA0A12}" type="slidenum">
              <a:rPr lang="en-US" smtClean="0"/>
              <a:t>‹#›</a:t>
            </a:fld>
            <a:endParaRPr lang="en-US"/>
          </a:p>
        </p:txBody>
      </p:sp>
    </p:spTree>
    <p:extLst>
      <p:ext uri="{BB962C8B-B14F-4D97-AF65-F5344CB8AC3E}">
        <p14:creationId xmlns:p14="http://schemas.microsoft.com/office/powerpoint/2010/main" val="242558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eeexplore-ieee-org.csulb.idm.oclc.org/stamp/stamp.jsp?tp=&amp;arnumber=7899491" TargetMode="External"/><Relationship Id="rId7" Type="http://schemas.openxmlformats.org/officeDocument/2006/relationships/hyperlink" Target="https://ieeexplore-ieee-org.csulb.idm.oclc.org/stamp/stamp.jsp?tp=&amp;arnumber=7564165"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ieeexplore-ieee-org.csulb.idm.oclc.org/stamp/stamp.jsp?tp=&amp;arnumber=8261038" TargetMode="External"/><Relationship Id="rId5" Type="http://schemas.openxmlformats.org/officeDocument/2006/relationships/hyperlink" Target="https://ieeexplore-ieee-org.csulb.idm.oclc.org/stamp/stamp.jsp?tp=&amp;arnumber=8275321" TargetMode="External"/><Relationship Id="rId4" Type="http://schemas.openxmlformats.org/officeDocument/2006/relationships/hyperlink" Target="https://ieeexplore-ieee-org.csulb.idm.oclc.org/stamp/stamp.jsp?tp=&amp;arnumber=830083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a:t>
            </a:r>
          </a:p>
          <a:p>
            <a:r>
              <a:rPr lang="en-IN" dirty="0"/>
              <a:t>Wikipedia </a:t>
            </a:r>
          </a:p>
        </p:txBody>
      </p:sp>
      <p:sp>
        <p:nvSpPr>
          <p:cNvPr id="4" name="Slide Number Placeholder 3"/>
          <p:cNvSpPr>
            <a:spLocks noGrp="1"/>
          </p:cNvSpPr>
          <p:nvPr>
            <p:ph type="sldNum" sz="quarter" idx="10"/>
          </p:nvPr>
        </p:nvSpPr>
        <p:spPr/>
        <p:txBody>
          <a:bodyPr/>
          <a:lstStyle/>
          <a:p>
            <a:fld id="{1320F8A6-42FE-471F-AE79-DE2C97AA0A12}" type="slidenum">
              <a:rPr lang="en-US" smtClean="0"/>
              <a:t>3</a:t>
            </a:fld>
            <a:endParaRPr lang="en-US"/>
          </a:p>
        </p:txBody>
      </p:sp>
    </p:spTree>
    <p:extLst>
      <p:ext uri="{BB962C8B-B14F-4D97-AF65-F5344CB8AC3E}">
        <p14:creationId xmlns:p14="http://schemas.microsoft.com/office/powerpoint/2010/main" val="201319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 Performance Evaluation of Software Defined Networking Load Balancers Implementation</a:t>
            </a:r>
          </a:p>
          <a:p>
            <a:pPr lvl="0"/>
            <a:r>
              <a:rPr lang="en-IN" sz="1200" u="sng" kern="1200" dirty="0">
                <a:solidFill>
                  <a:schemeClr val="tx1"/>
                </a:solidFill>
                <a:effectLst/>
                <a:latin typeface="+mn-lt"/>
                <a:ea typeface="+mn-ea"/>
                <a:cs typeface="+mn-cs"/>
                <a:hlinkClick r:id="rId3"/>
              </a:rPr>
              <a:t>https://ieeexplore-ieee-org.csulb.idm.oclc.org/stamp/stamp.jsp?tp=&amp;arnumber=7899491</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Dynamic Load Balancing Strategy in Software-Defined Networking </a:t>
            </a:r>
          </a:p>
          <a:p>
            <a:r>
              <a:rPr lang="en-US" sz="1200" u="sng" kern="1200" dirty="0">
                <a:solidFill>
                  <a:schemeClr val="tx1"/>
                </a:solidFill>
                <a:effectLst/>
                <a:latin typeface="+mn-lt"/>
                <a:ea typeface="+mn-ea"/>
                <a:cs typeface="+mn-cs"/>
                <a:hlinkClick r:id="rId4"/>
              </a:rPr>
              <a:t>https://ieeexplore-ieee-org.csulb.idm.oclc.org/stamp/stamp.jsp?tp=&amp;arnumber=8300830</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Dynamic Load Balancing Technique for Software Defined Wi-Fi Networks </a:t>
            </a:r>
            <a:endParaRPr lang="en-US" sz="1200" kern="1200" dirty="0">
              <a:solidFill>
                <a:schemeClr val="tx1"/>
              </a:solidFill>
              <a:effectLst/>
              <a:latin typeface="+mn-lt"/>
              <a:ea typeface="+mn-ea"/>
              <a:cs typeface="+mn-cs"/>
            </a:endParaRPr>
          </a:p>
          <a:p>
            <a:r>
              <a:rPr lang="en-IN" sz="1200" u="sng" kern="1200" dirty="0">
                <a:solidFill>
                  <a:schemeClr val="tx1"/>
                </a:solidFill>
                <a:effectLst/>
                <a:latin typeface="+mn-lt"/>
                <a:ea typeface="+mn-ea"/>
                <a:cs typeface="+mn-cs"/>
                <a:hlinkClick r:id="rId5"/>
              </a:rPr>
              <a:t>https://ieeexplore-ieee-org.csulb.idm.oclc.org/stamp/stamp.jsp?tp=&amp;arnumber=8275321</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Achieving Load Balancing in High Density Software Defined Wi-Fi Networks </a:t>
            </a:r>
            <a:endParaRPr lang="en-US" sz="1200" kern="1200" dirty="0">
              <a:solidFill>
                <a:schemeClr val="tx1"/>
              </a:solidFill>
              <a:effectLst/>
              <a:latin typeface="+mn-lt"/>
              <a:ea typeface="+mn-ea"/>
              <a:cs typeface="+mn-cs"/>
            </a:endParaRPr>
          </a:p>
          <a:p>
            <a:r>
              <a:rPr lang="en-IN" sz="1200" u="sng" kern="1200" dirty="0">
                <a:solidFill>
                  <a:schemeClr val="tx1"/>
                </a:solidFill>
                <a:effectLst/>
                <a:latin typeface="+mn-lt"/>
                <a:ea typeface="+mn-ea"/>
                <a:cs typeface="+mn-cs"/>
                <a:hlinkClick r:id="rId6"/>
              </a:rPr>
              <a:t>https://ieeexplore-ieee-org.csulb.idm.oclc.org/stamp/stamp.jsp?tp=&amp;arnumber=8261038</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Dynamic Load-Balancing Mechanism for Software-Defined Networking </a:t>
            </a:r>
          </a:p>
          <a:p>
            <a:r>
              <a:rPr lang="en-US" sz="1200" u="sng" kern="1200" dirty="0">
                <a:solidFill>
                  <a:schemeClr val="tx1"/>
                </a:solidFill>
                <a:effectLst/>
                <a:latin typeface="+mn-lt"/>
                <a:ea typeface="+mn-ea"/>
                <a:cs typeface="+mn-cs"/>
                <a:hlinkClick r:id="rId7"/>
              </a:rPr>
              <a:t>https://ieeexplore-ieee-org.csulb.idm.oclc.org/stamp/stamp.jsp?tp=&amp;arnumber=7564165</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320F8A6-42FE-471F-AE79-DE2C97AA0A12}" type="slidenum">
              <a:rPr lang="en-US" smtClean="0"/>
              <a:t>4</a:t>
            </a:fld>
            <a:endParaRPr lang="en-US"/>
          </a:p>
        </p:txBody>
      </p:sp>
    </p:spTree>
    <p:extLst>
      <p:ext uri="{BB962C8B-B14F-4D97-AF65-F5344CB8AC3E}">
        <p14:creationId xmlns:p14="http://schemas.microsoft.com/office/powerpoint/2010/main" val="56863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877931"/>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806421"/>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76189"/>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02772"/>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33808"/>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816567"/>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8634757"/>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1366675"/>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717013"/>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8379397"/>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707881"/>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9285687"/>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180388"/>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5/8/2018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029303"/>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5/8/2018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75789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3AD1-F80C-42A7-9EA9-1266E6AC35AA}"/>
              </a:ext>
            </a:extLst>
          </p:cNvPr>
          <p:cNvSpPr>
            <a:spLocks noGrp="1"/>
          </p:cNvSpPr>
          <p:nvPr>
            <p:ph type="ctrTitle"/>
          </p:nvPr>
        </p:nvSpPr>
        <p:spPr/>
        <p:txBody>
          <a:bodyPr/>
          <a:lstStyle/>
          <a:p>
            <a:pPr algn="just"/>
            <a:r>
              <a:rPr lang="en-IN" dirty="0"/>
              <a:t>Improving Software Defined Wi-Fi Network Performance by Optimising Load Balancing Technique</a:t>
            </a:r>
            <a:endParaRPr lang="en-US" dirty="0"/>
          </a:p>
        </p:txBody>
      </p:sp>
      <p:sp>
        <p:nvSpPr>
          <p:cNvPr id="3" name="Subtitle 2">
            <a:extLst>
              <a:ext uri="{FF2B5EF4-FFF2-40B4-BE49-F238E27FC236}">
                <a16:creationId xmlns:a16="http://schemas.microsoft.com/office/drawing/2014/main" id="{3FBB9893-F48B-4728-808C-95B7264FE63F}"/>
              </a:ext>
            </a:extLst>
          </p:cNvPr>
          <p:cNvSpPr>
            <a:spLocks noGrp="1"/>
          </p:cNvSpPr>
          <p:nvPr>
            <p:ph type="subTitle" idx="1"/>
          </p:nvPr>
        </p:nvSpPr>
        <p:spPr>
          <a:xfrm>
            <a:off x="810001" y="5280847"/>
            <a:ext cx="10572000" cy="1055298"/>
          </a:xfrm>
        </p:spPr>
        <p:txBody>
          <a:bodyPr>
            <a:normAutofit/>
          </a:bodyPr>
          <a:lstStyle/>
          <a:p>
            <a:r>
              <a:rPr lang="en-IN" dirty="0"/>
              <a:t>CECS 572 - Advanced Computer Networking – Final Paper Presentation </a:t>
            </a:r>
          </a:p>
          <a:p>
            <a:r>
              <a:rPr lang="en-IN" dirty="0"/>
              <a:t>Sarveshwaran Sampath Kumar (017387654)</a:t>
            </a:r>
            <a:endParaRPr lang="en-US" dirty="0"/>
          </a:p>
        </p:txBody>
      </p:sp>
    </p:spTree>
    <p:extLst>
      <p:ext uri="{BB962C8B-B14F-4D97-AF65-F5344CB8AC3E}">
        <p14:creationId xmlns:p14="http://schemas.microsoft.com/office/powerpoint/2010/main" val="60328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32B9-5E5A-4E3E-ADFD-B0180557926F}"/>
              </a:ext>
            </a:extLst>
          </p:cNvPr>
          <p:cNvSpPr>
            <a:spLocks noGrp="1"/>
          </p:cNvSpPr>
          <p:nvPr>
            <p:ph type="title"/>
          </p:nvPr>
        </p:nvSpPr>
        <p:spPr/>
        <p:txBody>
          <a:bodyPr/>
          <a:lstStyle/>
          <a:p>
            <a:r>
              <a:rPr lang="en-IN" dirty="0"/>
              <a:t>Software Defined Networking (SDN)</a:t>
            </a:r>
            <a:endParaRPr lang="en-US" dirty="0"/>
          </a:p>
        </p:txBody>
      </p:sp>
      <p:sp>
        <p:nvSpPr>
          <p:cNvPr id="3" name="Content Placeholder 2">
            <a:extLst>
              <a:ext uri="{FF2B5EF4-FFF2-40B4-BE49-F238E27FC236}">
                <a16:creationId xmlns:a16="http://schemas.microsoft.com/office/drawing/2014/main" id="{FA634C0F-D496-4118-BF74-69C4449B198A}"/>
              </a:ext>
            </a:extLst>
          </p:cNvPr>
          <p:cNvSpPr>
            <a:spLocks noGrp="1"/>
          </p:cNvSpPr>
          <p:nvPr>
            <p:ph idx="1"/>
          </p:nvPr>
        </p:nvSpPr>
        <p:spPr/>
        <p:txBody>
          <a:bodyPr/>
          <a:lstStyle/>
          <a:p>
            <a:r>
              <a:rPr lang="en-IN" dirty="0"/>
              <a:t>Data Plane – Forward packages to the destination</a:t>
            </a:r>
          </a:p>
          <a:p>
            <a:r>
              <a:rPr lang="en-IN" dirty="0"/>
              <a:t>Control Plane – Compute the routing table</a:t>
            </a:r>
          </a:p>
          <a:p>
            <a:r>
              <a:rPr lang="en-IN" dirty="0"/>
              <a:t>In a traditional system – both the data plane and the control plane run on the same networking device</a:t>
            </a:r>
          </a:p>
          <a:p>
            <a:r>
              <a:rPr lang="en-IN" dirty="0"/>
              <a:t>Whereas in SDN - Data plane and Control plane are separated from each other</a:t>
            </a:r>
          </a:p>
          <a:p>
            <a:r>
              <a:rPr lang="en-IN" dirty="0"/>
              <a:t>SDN has a logical centralized system to control all the devices connected to the network</a:t>
            </a:r>
          </a:p>
          <a:p>
            <a:endParaRPr lang="en-IN" dirty="0"/>
          </a:p>
          <a:p>
            <a:endParaRPr lang="en-US" dirty="0"/>
          </a:p>
        </p:txBody>
      </p:sp>
    </p:spTree>
    <p:extLst>
      <p:ext uri="{BB962C8B-B14F-4D97-AF65-F5344CB8AC3E}">
        <p14:creationId xmlns:p14="http://schemas.microsoft.com/office/powerpoint/2010/main" val="172833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98AF-85EB-408F-88BC-8A9E5E7D845F}"/>
              </a:ext>
            </a:extLst>
          </p:cNvPr>
          <p:cNvSpPr>
            <a:spLocks noGrp="1"/>
          </p:cNvSpPr>
          <p:nvPr>
            <p:ph type="title"/>
          </p:nvPr>
        </p:nvSpPr>
        <p:spPr/>
        <p:txBody>
          <a:bodyPr/>
          <a:lstStyle/>
          <a:p>
            <a:r>
              <a:rPr lang="en-IN" dirty="0"/>
              <a:t>Load Balancing – In General Terms	</a:t>
            </a:r>
            <a:endParaRPr lang="en-US" dirty="0"/>
          </a:p>
        </p:txBody>
      </p:sp>
      <p:sp>
        <p:nvSpPr>
          <p:cNvPr id="3" name="Content Placeholder 2">
            <a:extLst>
              <a:ext uri="{FF2B5EF4-FFF2-40B4-BE49-F238E27FC236}">
                <a16:creationId xmlns:a16="http://schemas.microsoft.com/office/drawing/2014/main" id="{ACE7C04F-132D-4A45-834E-8E41C07D36FA}"/>
              </a:ext>
            </a:extLst>
          </p:cNvPr>
          <p:cNvSpPr>
            <a:spLocks noGrp="1"/>
          </p:cNvSpPr>
          <p:nvPr>
            <p:ph idx="1"/>
          </p:nvPr>
        </p:nvSpPr>
        <p:spPr/>
        <p:txBody>
          <a:bodyPr/>
          <a:lstStyle/>
          <a:p>
            <a:pPr algn="just"/>
            <a:r>
              <a:rPr lang="en-IN" dirty="0"/>
              <a:t>Improves distribution of workloads across multiple computing resources such as computers, network links, central processing units, disk drives etc.</a:t>
            </a:r>
          </a:p>
          <a:p>
            <a:pPr algn="just"/>
            <a:r>
              <a:rPr lang="en-IN" dirty="0"/>
              <a:t>Aims to optimise resource use, maximize throughput, minimize response time and avoid overload of any single resource.</a:t>
            </a:r>
          </a:p>
          <a:p>
            <a:pPr algn="just"/>
            <a:r>
              <a:rPr lang="en-IN" dirty="0"/>
              <a:t>Using multiple components with load balancing instead of single component may increase reliability and availability. </a:t>
            </a:r>
          </a:p>
        </p:txBody>
      </p:sp>
    </p:spTree>
    <p:extLst>
      <p:ext uri="{BB962C8B-B14F-4D97-AF65-F5344CB8AC3E}">
        <p14:creationId xmlns:p14="http://schemas.microsoft.com/office/powerpoint/2010/main" val="364270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F926-1817-4FD4-8F90-06F860C5533A}"/>
              </a:ext>
            </a:extLst>
          </p:cNvPr>
          <p:cNvSpPr>
            <a:spLocks noGrp="1"/>
          </p:cNvSpPr>
          <p:nvPr>
            <p:ph type="title"/>
          </p:nvPr>
        </p:nvSpPr>
        <p:spPr/>
        <p:txBody>
          <a:bodyPr/>
          <a:lstStyle/>
          <a:p>
            <a:r>
              <a:rPr lang="en-IN" dirty="0"/>
              <a:t>Reference Papers</a:t>
            </a:r>
            <a:endParaRPr lang="en-US" dirty="0"/>
          </a:p>
        </p:txBody>
      </p:sp>
      <p:sp>
        <p:nvSpPr>
          <p:cNvPr id="3" name="Content Placeholder 2">
            <a:extLst>
              <a:ext uri="{FF2B5EF4-FFF2-40B4-BE49-F238E27FC236}">
                <a16:creationId xmlns:a16="http://schemas.microsoft.com/office/drawing/2014/main" id="{D962A76B-A5D1-43B5-8327-BAF0743965CC}"/>
              </a:ext>
            </a:extLst>
          </p:cNvPr>
          <p:cNvSpPr>
            <a:spLocks noGrp="1"/>
          </p:cNvSpPr>
          <p:nvPr>
            <p:ph idx="1"/>
          </p:nvPr>
        </p:nvSpPr>
        <p:spPr/>
        <p:txBody>
          <a:bodyPr>
            <a:normAutofit/>
          </a:bodyPr>
          <a:lstStyle/>
          <a:p>
            <a:pPr lvl="0"/>
            <a:r>
              <a:rPr lang="en-US" dirty="0"/>
              <a:t>A Performance Evaluation of Software Defined Networking Load Balancers</a:t>
            </a:r>
          </a:p>
          <a:p>
            <a:pPr lvl="0"/>
            <a:r>
              <a:rPr lang="en-US" dirty="0"/>
              <a:t>Dynamic Load Balancing Strategy in Software-Defined Networking </a:t>
            </a:r>
          </a:p>
          <a:p>
            <a:pPr lvl="0"/>
            <a:r>
              <a:rPr lang="en-IN" dirty="0"/>
              <a:t>Dynamic Load Balancing Technique for Software Defined Wi-Fi Networks </a:t>
            </a:r>
            <a:endParaRPr lang="en-US" dirty="0"/>
          </a:p>
          <a:p>
            <a:pPr lvl="0"/>
            <a:r>
              <a:rPr lang="en-IN" dirty="0"/>
              <a:t>Achieving Load Balancing in High Density Software Defined Wi-Fi Networks </a:t>
            </a:r>
            <a:endParaRPr lang="en-US" dirty="0"/>
          </a:p>
          <a:p>
            <a:pPr lvl="0"/>
            <a:r>
              <a:rPr lang="en-US" dirty="0"/>
              <a:t>Dynamic Load-Balancing Mechanism for Software-Defined Networking </a:t>
            </a:r>
          </a:p>
        </p:txBody>
      </p:sp>
    </p:spTree>
    <p:extLst>
      <p:ext uri="{BB962C8B-B14F-4D97-AF65-F5344CB8AC3E}">
        <p14:creationId xmlns:p14="http://schemas.microsoft.com/office/powerpoint/2010/main" val="36723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B6A7-7BE0-49E7-A4E2-F77320304274}"/>
              </a:ext>
            </a:extLst>
          </p:cNvPr>
          <p:cNvSpPr>
            <a:spLocks noGrp="1"/>
          </p:cNvSpPr>
          <p:nvPr>
            <p:ph type="title"/>
          </p:nvPr>
        </p:nvSpPr>
        <p:spPr>
          <a:xfrm>
            <a:off x="810000" y="447188"/>
            <a:ext cx="10571998" cy="970450"/>
          </a:xfrm>
        </p:spPr>
        <p:txBody>
          <a:bodyPr/>
          <a:lstStyle/>
          <a:p>
            <a:r>
              <a:rPr lang="en-IN" dirty="0"/>
              <a:t>Strategies Implemented In Reference Papers</a:t>
            </a:r>
            <a:endParaRPr lang="en-US" dirty="0"/>
          </a:p>
        </p:txBody>
      </p:sp>
      <p:sp>
        <p:nvSpPr>
          <p:cNvPr id="3" name="Content Placeholder 2">
            <a:extLst>
              <a:ext uri="{FF2B5EF4-FFF2-40B4-BE49-F238E27FC236}">
                <a16:creationId xmlns:a16="http://schemas.microsoft.com/office/drawing/2014/main" id="{1296E976-AD51-4978-99C5-8261CF07349D}"/>
              </a:ext>
            </a:extLst>
          </p:cNvPr>
          <p:cNvSpPr>
            <a:spLocks noGrp="1"/>
          </p:cNvSpPr>
          <p:nvPr>
            <p:ph idx="1"/>
          </p:nvPr>
        </p:nvSpPr>
        <p:spPr>
          <a:xfrm>
            <a:off x="810000" y="2342360"/>
            <a:ext cx="10554574" cy="3636511"/>
          </a:xfrm>
        </p:spPr>
        <p:txBody>
          <a:bodyPr>
            <a:normAutofit/>
          </a:bodyPr>
          <a:lstStyle/>
          <a:p>
            <a:pPr algn="just"/>
            <a:r>
              <a:rPr lang="en-IN" sz="2000" b="1" dirty="0"/>
              <a:t>Non Wi-Fi Networks:</a:t>
            </a:r>
          </a:p>
          <a:p>
            <a:pPr lvl="1" algn="just"/>
            <a:r>
              <a:rPr lang="en-IN" sz="1800" dirty="0"/>
              <a:t>Using Static and Dynamic Algorithms</a:t>
            </a:r>
          </a:p>
          <a:p>
            <a:pPr lvl="1" algn="just"/>
            <a:r>
              <a:rPr lang="en-IN" sz="1800" dirty="0"/>
              <a:t>Considering the current number of active connections to the individual servers and evaluating the shortest path between the client and the server</a:t>
            </a:r>
          </a:p>
          <a:p>
            <a:pPr algn="just"/>
            <a:r>
              <a:rPr lang="en-IN" sz="2000" b="1" dirty="0"/>
              <a:t>Wi-Fi Networks:</a:t>
            </a:r>
          </a:p>
          <a:p>
            <a:pPr lvl="1" algn="just"/>
            <a:r>
              <a:rPr lang="en-IN" sz="1800" dirty="0"/>
              <a:t>Reducing the size of the coverage cell based on the load at the APs</a:t>
            </a:r>
          </a:p>
          <a:p>
            <a:pPr lvl="1" algn="just"/>
            <a:r>
              <a:rPr lang="en-IN" sz="1800" dirty="0"/>
              <a:t>Combining the views of the Client side and AP side information to distribute the load</a:t>
            </a:r>
          </a:p>
          <a:p>
            <a:pPr algn="just"/>
            <a:endParaRPr lang="en-IN" sz="2000" dirty="0"/>
          </a:p>
          <a:p>
            <a:pPr algn="just"/>
            <a:endParaRPr lang="en-IN" dirty="0"/>
          </a:p>
        </p:txBody>
      </p:sp>
    </p:spTree>
    <p:extLst>
      <p:ext uri="{BB962C8B-B14F-4D97-AF65-F5344CB8AC3E}">
        <p14:creationId xmlns:p14="http://schemas.microsoft.com/office/powerpoint/2010/main" val="169952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680A-BEA7-4141-BC39-917D265535EF}"/>
              </a:ext>
            </a:extLst>
          </p:cNvPr>
          <p:cNvSpPr>
            <a:spLocks noGrp="1"/>
          </p:cNvSpPr>
          <p:nvPr>
            <p:ph type="title"/>
          </p:nvPr>
        </p:nvSpPr>
        <p:spPr/>
        <p:txBody>
          <a:bodyPr/>
          <a:lstStyle/>
          <a:p>
            <a:r>
              <a:rPr lang="en-IN" dirty="0"/>
              <a:t>Take Away From Reference Papers</a:t>
            </a:r>
            <a:endParaRPr lang="en-US" dirty="0"/>
          </a:p>
        </p:txBody>
      </p:sp>
      <p:sp>
        <p:nvSpPr>
          <p:cNvPr id="3" name="Content Placeholder 2">
            <a:extLst>
              <a:ext uri="{FF2B5EF4-FFF2-40B4-BE49-F238E27FC236}">
                <a16:creationId xmlns:a16="http://schemas.microsoft.com/office/drawing/2014/main" id="{27A7621E-7776-403F-9834-19BCCE33D852}"/>
              </a:ext>
            </a:extLst>
          </p:cNvPr>
          <p:cNvSpPr>
            <a:spLocks noGrp="1"/>
          </p:cNvSpPr>
          <p:nvPr>
            <p:ph idx="1"/>
          </p:nvPr>
        </p:nvSpPr>
        <p:spPr/>
        <p:txBody>
          <a:bodyPr/>
          <a:lstStyle/>
          <a:p>
            <a:pPr algn="just"/>
            <a:r>
              <a:rPr lang="en-IN" dirty="0"/>
              <a:t>Dynamic Algorithms are more efficient than the Static Algorithms. </a:t>
            </a:r>
          </a:p>
          <a:p>
            <a:pPr algn="just"/>
            <a:r>
              <a:rPr lang="en-IN" dirty="0"/>
              <a:t>Combining the information on the number of active connection per server and the shortest path between the client and server results in a more efficient load balancing across the servers</a:t>
            </a:r>
            <a:r>
              <a:rPr lang="en-US" dirty="0"/>
              <a:t>.</a:t>
            </a:r>
          </a:p>
          <a:p>
            <a:pPr algn="just"/>
            <a:r>
              <a:rPr lang="en-IN" dirty="0"/>
              <a:t>Reducing the size of the coverage cell of the AP will help to transfer the load from overloaded AP to underloaded AP.</a:t>
            </a:r>
          </a:p>
          <a:p>
            <a:pPr algn="just"/>
            <a:r>
              <a:rPr lang="en-IN" dirty="0"/>
              <a:t>Combining the information of both the APs and the Stations helps in extracting more valuable information for efficiently implementing the load balancer.</a:t>
            </a:r>
          </a:p>
        </p:txBody>
      </p:sp>
    </p:spTree>
    <p:extLst>
      <p:ext uri="{BB962C8B-B14F-4D97-AF65-F5344CB8AC3E}">
        <p14:creationId xmlns:p14="http://schemas.microsoft.com/office/powerpoint/2010/main" val="407322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680A-BEA7-4141-BC39-917D265535EF}"/>
              </a:ext>
            </a:extLst>
          </p:cNvPr>
          <p:cNvSpPr>
            <a:spLocks noGrp="1"/>
          </p:cNvSpPr>
          <p:nvPr>
            <p:ph type="title"/>
          </p:nvPr>
        </p:nvSpPr>
        <p:spPr/>
        <p:txBody>
          <a:bodyPr/>
          <a:lstStyle/>
          <a:p>
            <a:r>
              <a:rPr lang="en-IN" dirty="0"/>
              <a:t>Suggested Idea</a:t>
            </a:r>
            <a:endParaRPr lang="en-US" dirty="0"/>
          </a:p>
        </p:txBody>
      </p:sp>
      <p:sp>
        <p:nvSpPr>
          <p:cNvPr id="3" name="Content Placeholder 2">
            <a:extLst>
              <a:ext uri="{FF2B5EF4-FFF2-40B4-BE49-F238E27FC236}">
                <a16:creationId xmlns:a16="http://schemas.microsoft.com/office/drawing/2014/main" id="{27A7621E-7776-403F-9834-19BCCE33D852}"/>
              </a:ext>
            </a:extLst>
          </p:cNvPr>
          <p:cNvSpPr>
            <a:spLocks noGrp="1"/>
          </p:cNvSpPr>
          <p:nvPr>
            <p:ph idx="1"/>
          </p:nvPr>
        </p:nvSpPr>
        <p:spPr/>
        <p:txBody>
          <a:bodyPr>
            <a:normAutofit/>
          </a:bodyPr>
          <a:lstStyle/>
          <a:p>
            <a:pPr algn="just"/>
            <a:r>
              <a:rPr lang="en-IN" dirty="0"/>
              <a:t>Combine the concluded results from the reference papers.</a:t>
            </a:r>
          </a:p>
          <a:p>
            <a:pPr algn="just"/>
            <a:r>
              <a:rPr lang="en-IN" dirty="0"/>
              <a:t>Input: Dynamic Algorithm + Network Load (# of Clients) + Reducing the Coverage Cell + Using AP and Station Information together </a:t>
            </a:r>
          </a:p>
          <a:p>
            <a:pPr algn="just"/>
            <a:r>
              <a:rPr lang="en-IN" dirty="0"/>
              <a:t>Output: Efficient Load Balancing Algorithm which </a:t>
            </a:r>
          </a:p>
          <a:p>
            <a:pPr lvl="1" algn="just"/>
            <a:r>
              <a:rPr lang="en-IN" sz="1800" dirty="0"/>
              <a:t>Reduces the handover time of the station from one AP to another</a:t>
            </a:r>
          </a:p>
          <a:p>
            <a:pPr lvl="1" algn="just"/>
            <a:r>
              <a:rPr lang="en-IN" sz="1800" dirty="0"/>
              <a:t>Reduces the network drop due to the reduction of the coverage cell</a:t>
            </a:r>
          </a:p>
          <a:p>
            <a:pPr algn="just"/>
            <a:endParaRPr lang="en-US" dirty="0"/>
          </a:p>
        </p:txBody>
      </p:sp>
    </p:spTree>
    <p:extLst>
      <p:ext uri="{BB962C8B-B14F-4D97-AF65-F5344CB8AC3E}">
        <p14:creationId xmlns:p14="http://schemas.microsoft.com/office/powerpoint/2010/main" val="298429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680A-BEA7-4141-BC39-917D265535EF}"/>
              </a:ext>
            </a:extLst>
          </p:cNvPr>
          <p:cNvSpPr>
            <a:spLocks noGrp="1"/>
          </p:cNvSpPr>
          <p:nvPr>
            <p:ph type="title"/>
          </p:nvPr>
        </p:nvSpPr>
        <p:spPr/>
        <p:txBody>
          <a:bodyPr/>
          <a:lstStyle/>
          <a:p>
            <a:r>
              <a:rPr lang="en-IN" dirty="0"/>
              <a:t>Suggested Idea</a:t>
            </a:r>
            <a:endParaRPr lang="en-US" dirty="0"/>
          </a:p>
        </p:txBody>
      </p:sp>
      <p:sp>
        <p:nvSpPr>
          <p:cNvPr id="3" name="Content Placeholder 2">
            <a:extLst>
              <a:ext uri="{FF2B5EF4-FFF2-40B4-BE49-F238E27FC236}">
                <a16:creationId xmlns:a16="http://schemas.microsoft.com/office/drawing/2014/main" id="{27A7621E-7776-403F-9834-19BCCE33D852}"/>
              </a:ext>
            </a:extLst>
          </p:cNvPr>
          <p:cNvSpPr>
            <a:spLocks noGrp="1"/>
          </p:cNvSpPr>
          <p:nvPr>
            <p:ph idx="1"/>
          </p:nvPr>
        </p:nvSpPr>
        <p:spPr/>
        <p:txBody>
          <a:bodyPr>
            <a:normAutofit lnSpcReduction="10000"/>
          </a:bodyPr>
          <a:lstStyle/>
          <a:p>
            <a:pPr algn="just"/>
            <a:r>
              <a:rPr lang="en-IN" dirty="0"/>
              <a:t>My suggested idea is to implement the below logic in the Wi-Fi network. We will make use of the dynamic algorithm instead of the static algorithm. The values are updated in real time using the live statistics. This provides more efficient output than the static algorithms. The number of clients attached to a server are considered for the load calculation. The signal strength of the stations are taken into account to find the stations with highest and least strength. Both these information are taken into consideration in order to compute an efficient load balancing algorithm as proposed in one of the previous reference papers. We make use of the logic of reducing the size of the coverage cell of the AP based on the load the servers. If the server is overloaded the size is reduced. This forcefully causes the station to leave the AP and join the neighbouring AP in its range. This logic is applied to the previous logic where the station is informed to leave the AP due to the overload. Instead of requesting the station to leave the AP, reducing the signal strength forces it to connect to the neighbouring AP without wasting much of the time in trying to reconnect to the disconnected AP. Additionally this also helps in improving the continued connectivity when trying to reduce the coverage cell. </a:t>
            </a:r>
            <a:endParaRPr lang="en-US" dirty="0"/>
          </a:p>
        </p:txBody>
      </p:sp>
    </p:spTree>
    <p:extLst>
      <p:ext uri="{BB962C8B-B14F-4D97-AF65-F5344CB8AC3E}">
        <p14:creationId xmlns:p14="http://schemas.microsoft.com/office/powerpoint/2010/main" val="313890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136E-2888-40BC-93B0-CE5B67AABCFF}"/>
              </a:ext>
            </a:extLst>
          </p:cNvPr>
          <p:cNvSpPr>
            <a:spLocks noGrp="1"/>
          </p:cNvSpPr>
          <p:nvPr>
            <p:ph type="title"/>
          </p:nvPr>
        </p:nvSpPr>
        <p:spPr>
          <a:xfrm>
            <a:off x="810001" y="2943775"/>
            <a:ext cx="10571998" cy="970450"/>
          </a:xfrm>
        </p:spPr>
        <p:txBody>
          <a:bodyPr/>
          <a:lstStyle/>
          <a:p>
            <a:pPr algn="ctr"/>
            <a:r>
              <a:rPr lang="en-IN" dirty="0"/>
              <a:t>Questions? </a:t>
            </a:r>
            <a:r>
              <a:rPr lang="en-IN" dirty="0">
                <a:sym typeface="Wingdings" panose="05000000000000000000" pitchFamily="2" charset="2"/>
              </a:rPr>
              <a:t> </a:t>
            </a:r>
            <a:endParaRPr lang="en-US" dirty="0"/>
          </a:p>
        </p:txBody>
      </p:sp>
    </p:spTree>
    <p:extLst>
      <p:ext uri="{BB962C8B-B14F-4D97-AF65-F5344CB8AC3E}">
        <p14:creationId xmlns:p14="http://schemas.microsoft.com/office/powerpoint/2010/main" val="2746093475"/>
      </p:ext>
    </p:extLst>
  </p:cSld>
  <p:clrMapOvr>
    <a:masterClrMapping/>
  </p:clrMapOvr>
  <mc:AlternateContent xmlns:mc="http://schemas.openxmlformats.org/markup-compatibility/2006" xmlns:p14="http://schemas.microsoft.com/office/powerpoint/2010/main">
    <mc:Choice Requires="p14">
      <p:transition spd="med">
        <p14:glitter pattern="hexagon"/>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405</TotalTime>
  <Words>835</Words>
  <Application>Microsoft Office PowerPoint</Application>
  <PresentationFormat>Widescreen</PresentationFormat>
  <Paragraphs>54</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Wingdings</vt:lpstr>
      <vt:lpstr>Wingdings 2</vt:lpstr>
      <vt:lpstr>Quotable</vt:lpstr>
      <vt:lpstr>Improving Software Defined Wi-Fi Network Performance by Optimising Load Balancing Technique</vt:lpstr>
      <vt:lpstr>Software Defined Networking (SDN)</vt:lpstr>
      <vt:lpstr>Load Balancing – In General Terms </vt:lpstr>
      <vt:lpstr>Reference Papers</vt:lpstr>
      <vt:lpstr>Strategies Implemented In Reference Papers</vt:lpstr>
      <vt:lpstr>Take Away From Reference Papers</vt:lpstr>
      <vt:lpstr>Suggested Idea</vt:lpstr>
      <vt:lpstr>Suggested Idea</vt:lpstr>
      <vt:lpstr>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SDN Performance by Optimising Load Balancing Technique</dc:title>
  <dc:creator>Sarveshwaran S</dc:creator>
  <cp:lastModifiedBy>Sarveshwaran S</cp:lastModifiedBy>
  <cp:revision>26</cp:revision>
  <dcterms:created xsi:type="dcterms:W3CDTF">2018-05-07T16:18:40Z</dcterms:created>
  <dcterms:modified xsi:type="dcterms:W3CDTF">2018-05-08T23:05:54Z</dcterms:modified>
</cp:coreProperties>
</file>