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48" d="100"/>
          <a:sy n="48" d="100"/>
        </p:scale>
        <p:origin x="67" y="91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6090" y="630937"/>
            <a:ext cx="5234212"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242" y="1098388"/>
            <a:ext cx="10315731" cy="4394988"/>
          </a:xfrm>
        </p:spPr>
        <p:txBody>
          <a:bodyPr anchor="ctr">
            <a:noAutofit/>
          </a:bodyPr>
          <a:lstStyle>
            <a:lvl1pPr algn="ctr">
              <a:defRPr sz="9997" spc="800" baseline="0"/>
            </a:lvl1pPr>
          </a:lstStyle>
          <a:p>
            <a:r>
              <a:rPr lang="en-US"/>
              <a:t>Click to edit Master title style</a:t>
            </a:r>
            <a:endParaRPr lang="en-US" dirty="0"/>
          </a:p>
        </p:txBody>
      </p:sp>
      <p:sp>
        <p:nvSpPr>
          <p:cNvPr id="3" name="Subtitle 2"/>
          <p:cNvSpPr>
            <a:spLocks noGrp="1"/>
          </p:cNvSpPr>
          <p:nvPr>
            <p:ph type="subTitle" idx="1"/>
          </p:nvPr>
        </p:nvSpPr>
        <p:spPr>
          <a:xfrm>
            <a:off x="2214469" y="5979197"/>
            <a:ext cx="8043278" cy="742279"/>
          </a:xfrm>
        </p:spPr>
        <p:txBody>
          <a:bodyPr anchor="t">
            <a:normAutofit/>
          </a:bodyPr>
          <a:lstStyle>
            <a:lvl1pPr marL="0" indent="0" algn="ctr">
              <a:lnSpc>
                <a:spcPct val="100000"/>
              </a:lnSpc>
              <a:buNone/>
              <a:defRPr sz="1999" b="1" i="0" cap="all" spc="400"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242" y="6375679"/>
            <a:ext cx="2329115" cy="348462"/>
          </a:xfrm>
        </p:spPr>
        <p:txBody>
          <a:bodyPr/>
          <a:lstStyle>
            <a:lvl1pPr>
              <a:defRPr baseline="0">
                <a:solidFill>
                  <a:schemeClr val="accent1">
                    <a:lumMod val="50000"/>
                  </a:schemeClr>
                </a:solidFill>
              </a:defRPr>
            </a:lvl1pPr>
          </a:lstStyle>
          <a:p>
            <a:fld id="{EDF33987-6305-4E2A-BF18-EF013ECE927B}" type="datetimeFigureOut">
              <a:rPr lang="en-US" smtClean="0"/>
              <a:pPr/>
              <a:t>5/18/2020</a:t>
            </a:fld>
            <a:endParaRPr lang="en-US"/>
          </a:p>
        </p:txBody>
      </p:sp>
      <p:sp>
        <p:nvSpPr>
          <p:cNvPr id="5" name="Footer Placeholder 4"/>
          <p:cNvSpPr>
            <a:spLocks noGrp="1"/>
          </p:cNvSpPr>
          <p:nvPr>
            <p:ph type="ftr" sz="quarter" idx="11"/>
          </p:nvPr>
        </p:nvSpPr>
        <p:spPr>
          <a:xfrm>
            <a:off x="4179244" y="6375679"/>
            <a:ext cx="4113728" cy="345796"/>
          </a:xfrm>
        </p:spPr>
        <p:txBody>
          <a:bodyPr/>
          <a:lstStyle>
            <a:lvl1pPr>
              <a:defRPr baseline="0">
                <a:solidFill>
                  <a:schemeClr val="accent1">
                    <a:lumMod val="50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a:xfrm>
            <a:off x="9064857" y="6375679"/>
            <a:ext cx="2329116" cy="345796"/>
          </a:xfrm>
        </p:spPr>
        <p:txBody>
          <a:bodyPr/>
          <a:lstStyle>
            <a:lvl1pPr>
              <a:defRPr baseline="0">
                <a:solidFill>
                  <a:schemeClr val="accent1">
                    <a:lumMod val="50000"/>
                  </a:schemeClr>
                </a:solidFill>
              </a:defRPr>
            </a:lvl1pPr>
          </a:lstStyle>
          <a:p>
            <a:fld id="{F36C87F6-986D-49E6-AF40-1B3A1EE8064D}" type="slidenum">
              <a:rPr lang="en-US" smtClean="0"/>
              <a:pPr/>
              <a:t>‹#›</a:t>
            </a:fld>
            <a:endParaRPr lang="en-US"/>
          </a:p>
        </p:txBody>
      </p:sp>
      <p:sp>
        <p:nvSpPr>
          <p:cNvPr id="13" name="Rectangle 12" title="left edge border"/>
          <p:cNvSpPr/>
          <p:nvPr/>
        </p:nvSpPr>
        <p:spPr>
          <a:xfrm>
            <a:off x="0" y="0"/>
            <a:ext cx="28339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995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5/18/2020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9011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3700" y="382386"/>
            <a:ext cx="1491743"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6973" y="382386"/>
            <a:ext cx="8390399"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5/18/2020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6236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5/18/2020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1115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085" y="1073889"/>
            <a:ext cx="8184939" cy="4064627"/>
          </a:xfrm>
        </p:spPr>
        <p:txBody>
          <a:bodyPr anchor="b">
            <a:normAutofit/>
          </a:bodyPr>
          <a:lstStyle>
            <a:lvl1pPr>
              <a:defRPr sz="8397"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085" y="5159782"/>
            <a:ext cx="7015661" cy="951135"/>
          </a:xfrm>
        </p:spPr>
        <p:txBody>
          <a:bodyPr>
            <a:normAutofit/>
          </a:bodyPr>
          <a:lstStyle>
            <a:lvl1pPr marL="0" indent="0">
              <a:lnSpc>
                <a:spcPct val="100000"/>
              </a:lnSpc>
              <a:buNone/>
              <a:defRPr sz="1999" b="1" i="0" cap="all" spc="400" baseline="0">
                <a:solidFill>
                  <a:schemeClr val="accent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5704" y="6375679"/>
            <a:ext cx="1493558" cy="348462"/>
          </a:xfrm>
        </p:spPr>
        <p:txBody>
          <a:bodyPr/>
          <a:lstStyle>
            <a:lvl1pPr>
              <a:defRPr baseline="0">
                <a:solidFill>
                  <a:schemeClr val="tx2"/>
                </a:solidFill>
              </a:defRPr>
            </a:lvl1pPr>
          </a:lstStyle>
          <a:p>
            <a:fld id="{EDF33987-6305-4E2A-BF18-EF013ECE927B}" type="datetimeFigureOut">
              <a:rPr lang="en-US" smtClean="0"/>
              <a:t>5/18/2020</a:t>
            </a:fld>
            <a:endParaRPr lang="en-US"/>
          </a:p>
        </p:txBody>
      </p:sp>
      <p:sp>
        <p:nvSpPr>
          <p:cNvPr id="5" name="Footer Placeholder 4"/>
          <p:cNvSpPr>
            <a:spLocks noGrp="1"/>
          </p:cNvSpPr>
          <p:nvPr>
            <p:ph type="ftr" sz="quarter" idx="11"/>
          </p:nvPr>
        </p:nvSpPr>
        <p:spPr>
          <a:xfrm>
            <a:off x="5277689" y="6375679"/>
            <a:ext cx="4113728" cy="345796"/>
          </a:xfrm>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9939845" y="6375679"/>
            <a:ext cx="1487179" cy="345796"/>
          </a:xfrm>
        </p:spPr>
        <p:txBody>
          <a:bodyPr/>
          <a:lstStyle>
            <a:lvl1pPr>
              <a:defRPr baseline="0">
                <a:solidFill>
                  <a:schemeClr val="tx2"/>
                </a:solidFill>
              </a:defRPr>
            </a:lvl1pPr>
          </a:lstStyle>
          <a:p>
            <a:fld id="{F36C87F6-986D-49E6-AF40-1B3A1EE8064D}" type="slidenum">
              <a:rPr lang="en-US" smtClean="0"/>
              <a:t>‹#›</a:t>
            </a:fld>
            <a:endParaRPr lang="en-US"/>
          </a:p>
        </p:txBody>
      </p:sp>
      <p:grpSp>
        <p:nvGrpSpPr>
          <p:cNvPr id="7" name="Group 6" title="left scallop shape"/>
          <p:cNvGrpSpPr/>
          <p:nvPr/>
        </p:nvGrpSpPr>
        <p:grpSpPr>
          <a:xfrm>
            <a:off x="0" y="0"/>
            <a:ext cx="2813905"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35727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6973" y="2286000"/>
            <a:ext cx="47993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6065" y="2286000"/>
            <a:ext cx="47993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5/18/2020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120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402" y="381001"/>
            <a:ext cx="10170051"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352"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256973" y="2909102"/>
            <a:ext cx="479935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2136"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2136" y="2909102"/>
            <a:ext cx="479935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5/18/2020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0915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5/18/2020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8260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5/18/2020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67516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5713" y="457200"/>
            <a:ext cx="3091310" cy="1196671"/>
          </a:xfrm>
        </p:spPr>
        <p:txBody>
          <a:bodyPr anchor="b">
            <a:normAutofit/>
          </a:bodyPr>
          <a:lstStyle>
            <a:lvl1pPr>
              <a:lnSpc>
                <a:spcPct val="100000"/>
              </a:lnSpc>
              <a:defRPr sz="1899"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4852" y="920377"/>
            <a:ext cx="6156814" cy="4985124"/>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5714" y="1741336"/>
            <a:ext cx="3091310"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4852" y="6375679"/>
            <a:ext cx="1233034" cy="348462"/>
          </a:xfrm>
        </p:spPr>
        <p:txBody>
          <a:bodyPr/>
          <a:lstStyle/>
          <a:p>
            <a:fld id="{EDF33987-6305-4E2A-BF18-EF013ECE927B}" type="datetimeFigureOut">
              <a:rPr lang="en-US" smtClean="0"/>
              <a:t>5/18/2020</a:t>
            </a:fld>
            <a:endParaRPr lang="en-US"/>
          </a:p>
        </p:txBody>
      </p:sp>
      <p:sp>
        <p:nvSpPr>
          <p:cNvPr id="6" name="Footer Placeholder 5"/>
          <p:cNvSpPr>
            <a:spLocks noGrp="1"/>
          </p:cNvSpPr>
          <p:nvPr>
            <p:ph type="ftr" sz="quarter" idx="11"/>
          </p:nvPr>
        </p:nvSpPr>
        <p:spPr>
          <a:xfrm>
            <a:off x="2103073" y="6375679"/>
            <a:ext cx="3481272" cy="345796"/>
          </a:xfrm>
        </p:spPr>
        <p:txBody>
          <a:bodyPr/>
          <a:lstStyle/>
          <a:p>
            <a:r>
              <a:rPr lang="en-US"/>
              <a:t>Add a footer</a:t>
            </a:r>
            <a:endParaRPr lang="en-US" dirty="0"/>
          </a:p>
        </p:txBody>
      </p:sp>
      <p:sp>
        <p:nvSpPr>
          <p:cNvPr id="7" name="Slide Number Placeholder 6"/>
          <p:cNvSpPr>
            <a:spLocks noGrp="1"/>
          </p:cNvSpPr>
          <p:nvPr>
            <p:ph type="sldNum" sz="quarter" idx="12"/>
          </p:nvPr>
        </p:nvSpPr>
        <p:spPr>
          <a:xfrm>
            <a:off x="5689532" y="6375679"/>
            <a:ext cx="1232135" cy="345796"/>
          </a:xfrm>
        </p:spPr>
        <p:txBody>
          <a:bodyPr/>
          <a:lstStyle/>
          <a:p>
            <a:fld id="{F36C87F6-986D-49E6-AF40-1B3A1EE8064D}" type="slidenum">
              <a:rPr lang="en-US" smtClean="0"/>
              <a:t>‹#›</a:t>
            </a:fld>
            <a:endParaRPr lang="en-US"/>
          </a:p>
        </p:txBody>
      </p:sp>
      <p:sp>
        <p:nvSpPr>
          <p:cNvPr id="8" name="Rectangle 7"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830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391" y="1"/>
            <a:ext cx="7353669" cy="6857999"/>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11"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5712" y="457200"/>
            <a:ext cx="3091312" cy="1196670"/>
          </a:xfrm>
        </p:spPr>
        <p:txBody>
          <a:bodyPr anchor="b">
            <a:normAutofit/>
          </a:bodyPr>
          <a:lstStyle>
            <a:lvl1pPr>
              <a:lnSpc>
                <a:spcPct val="100000"/>
              </a:lnSpc>
              <a:defRPr sz="1899"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5712" y="1741336"/>
            <a:ext cx="3091312"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751" y="6375679"/>
            <a:ext cx="1232135" cy="348462"/>
          </a:xfrm>
        </p:spPr>
        <p:txBody>
          <a:bodyPr/>
          <a:lstStyle/>
          <a:p>
            <a:fld id="{EDF33987-6305-4E2A-BF18-EF013ECE927B}" type="datetimeFigureOut">
              <a:rPr lang="en-US" smtClean="0"/>
              <a:t>5/18/2020</a:t>
            </a:fld>
            <a:endParaRPr lang="en-US"/>
          </a:p>
        </p:txBody>
      </p:sp>
      <p:sp>
        <p:nvSpPr>
          <p:cNvPr id="6" name="Footer Placeholder 5"/>
          <p:cNvSpPr>
            <a:spLocks noGrp="1"/>
          </p:cNvSpPr>
          <p:nvPr>
            <p:ph type="ftr" sz="quarter" idx="11"/>
          </p:nvPr>
        </p:nvSpPr>
        <p:spPr>
          <a:xfrm>
            <a:off x="2103073" y="6375679"/>
            <a:ext cx="3481271" cy="345796"/>
          </a:xfrm>
        </p:spPr>
        <p:txBody>
          <a:bodyPr/>
          <a:lstStyle/>
          <a:p>
            <a:r>
              <a:rPr lang="en-US"/>
              <a:t>Add a footer</a:t>
            </a:r>
            <a:endParaRPr lang="en-US" dirty="0"/>
          </a:p>
        </p:txBody>
      </p:sp>
      <p:sp>
        <p:nvSpPr>
          <p:cNvPr id="7" name="Slide Number Placeholder 6"/>
          <p:cNvSpPr>
            <a:spLocks noGrp="1"/>
          </p:cNvSpPr>
          <p:nvPr>
            <p:ph type="sldNum" sz="quarter" idx="12"/>
          </p:nvPr>
        </p:nvSpPr>
        <p:spPr>
          <a:xfrm>
            <a:off x="5686087" y="6375679"/>
            <a:ext cx="1234119" cy="345796"/>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690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352" y="382385"/>
            <a:ext cx="10175671"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352" y="2286002"/>
            <a:ext cx="10175671"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352" y="6375679"/>
            <a:ext cx="2329115"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DF33987-6305-4E2A-BF18-EF013ECE927B}" type="datetimeFigureOut">
              <a:rPr lang="en-US" smtClean="0"/>
              <a:pPr/>
              <a:t>5/18/2020</a:t>
            </a:fld>
            <a:endParaRPr lang="en-US" dirty="0"/>
          </a:p>
        </p:txBody>
      </p:sp>
      <p:sp>
        <p:nvSpPr>
          <p:cNvPr id="5" name="Footer Placeholder 4"/>
          <p:cNvSpPr>
            <a:spLocks noGrp="1"/>
          </p:cNvSpPr>
          <p:nvPr>
            <p:ph type="ftr" sz="quarter" idx="3"/>
          </p:nvPr>
        </p:nvSpPr>
        <p:spPr>
          <a:xfrm>
            <a:off x="4037549" y="6375679"/>
            <a:ext cx="4113728"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608359" y="6375679"/>
            <a:ext cx="2818665"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36C87F6-986D-49E6-AF40-1B3A1EE8064D}" type="slidenum">
              <a:rPr lang="en-US" smtClean="0"/>
              <a:pPr/>
              <a:t>‹#›</a:t>
            </a:fld>
            <a:endParaRPr lang="en-US"/>
          </a:p>
        </p:txBody>
      </p:sp>
      <p:sp>
        <p:nvSpPr>
          <p:cNvPr id="11" name="Freeform 6" title="Left scallop edge"/>
          <p:cNvSpPr/>
          <p:nvPr/>
        </p:nvSpPr>
        <p:spPr bwMode="auto">
          <a:xfrm>
            <a:off x="1" y="0"/>
            <a:ext cx="885594"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5435"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2357F2B4-AA50-4FDB-93A9-660D55E9023E}"/>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34450178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098" kern="1200" cap="all" spc="200" baseline="0">
          <a:solidFill>
            <a:schemeClr val="tx2"/>
          </a:solidFill>
          <a:latin typeface="+mj-lt"/>
          <a:ea typeface="+mj-ea"/>
          <a:cs typeface="+mj-cs"/>
        </a:defRPr>
      </a:lvl1pPr>
    </p:titleStyle>
    <p:body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85000" lnSpcReduction="20000"/>
          </a:bodyPr>
          <a:lstStyle/>
          <a:p>
            <a:r>
              <a:rPr lang="en-US" dirty="0"/>
              <a:t>By</a:t>
            </a:r>
          </a:p>
          <a:p>
            <a:r>
              <a:rPr lang="en-US" dirty="0"/>
              <a:t>S Arvind</a:t>
            </a:r>
          </a:p>
        </p:txBody>
      </p:sp>
      <p:sp>
        <p:nvSpPr>
          <p:cNvPr id="3" name="TextBox 2">
            <a:extLst>
              <a:ext uri="{FF2B5EF4-FFF2-40B4-BE49-F238E27FC236}">
                <a16:creationId xmlns:a16="http://schemas.microsoft.com/office/drawing/2014/main" id="{C8FA22A5-C39F-46AE-BC64-16FAD2EA5679}"/>
              </a:ext>
            </a:extLst>
          </p:cNvPr>
          <p:cNvSpPr txBox="1"/>
          <p:nvPr/>
        </p:nvSpPr>
        <p:spPr>
          <a:xfrm>
            <a:off x="1086470" y="4797152"/>
            <a:ext cx="10015883" cy="646331"/>
          </a:xfrm>
          <a:prstGeom prst="rect">
            <a:avLst/>
          </a:prstGeom>
          <a:noFill/>
        </p:spPr>
        <p:txBody>
          <a:bodyPr wrap="none" rtlCol="0">
            <a:spAutoFit/>
          </a:bodyPr>
          <a:lstStyle/>
          <a:p>
            <a:pPr algn="ctr"/>
            <a:r>
              <a:rPr lang="en-IN" sz="3600" u="sng" dirty="0">
                <a:latin typeface="Segoe UI Black" panose="020B0A02040204020203" pitchFamily="34" charset="0"/>
                <a:ea typeface="Segoe UI Black" panose="020B0A02040204020203" pitchFamily="34" charset="0"/>
              </a:rPr>
              <a:t>Identifying Indian Restaurants in New York</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Autofit/>
          </a:bodyPr>
          <a:lstStyle/>
          <a:p>
            <a:r>
              <a:rPr lang="en-IN" sz="2400" dirty="0">
                <a:latin typeface="Times New Roman" panose="02020603050405020304" pitchFamily="18" charset="0"/>
                <a:cs typeface="Times New Roman" panose="02020603050405020304" pitchFamily="18" charset="0"/>
              </a:rPr>
              <a:t>New York City has a large and ethnically diversified population. Being the largest city in the United States, it has a long history of international immigration. In 2014, New York City was home to 8.5 million people which is 40% of the New York State which houses 23.6 million people. New York is by far the leading metropolitan area for legal immigrants into United States. </a:t>
            </a:r>
          </a:p>
          <a:p>
            <a:r>
              <a:rPr lang="en-IN" sz="2400" dirty="0">
                <a:latin typeface="Times New Roman" panose="02020603050405020304" pitchFamily="18" charset="0"/>
                <a:cs typeface="Times New Roman" panose="02020603050405020304" pitchFamily="18"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Many Indians have migrated and settled in the United States many of whom in New York due to professional and personal reasons. Due to huge demand of spicy Indian food this Capstone project aims at suggesting various Indian Restaurants with good reviews and ratings in New York City. </a:t>
            </a:r>
          </a:p>
          <a:p>
            <a:pPr marL="45720" indent="0" algn="just">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marL="45720" indent="0">
              <a:buNone/>
            </a:pPr>
            <a:r>
              <a:rPr lang="en-IN" sz="2800" dirty="0">
                <a:latin typeface="Times New Roman" panose="02020603050405020304" pitchFamily="18" charset="0"/>
                <a:cs typeface="Times New Roman" panose="02020603050405020304" pitchFamily="18" charset="0"/>
              </a:rPr>
              <a:t>Through this Capstone Project one can answer to following: </a:t>
            </a:r>
          </a:p>
          <a:p>
            <a:pPr marL="502920" lvl="0" indent="-457200">
              <a:buFont typeface="+mj-lt"/>
              <a:buAutoNum type="arabicPeriod"/>
            </a:pPr>
            <a:r>
              <a:rPr lang="en-IN" sz="2800" dirty="0">
                <a:latin typeface="Times New Roman" panose="02020603050405020304" pitchFamily="18" charset="0"/>
                <a:cs typeface="Times New Roman" panose="02020603050405020304" pitchFamily="18" charset="0"/>
              </a:rPr>
              <a:t>Listing all neighbourhoods in New York City that has good Indian Restaurants. </a:t>
            </a:r>
          </a:p>
          <a:p>
            <a:pPr marL="502920" lvl="0" indent="-457200">
              <a:buFont typeface="+mj-lt"/>
              <a:buAutoNum type="arabicPeriod"/>
            </a:pPr>
            <a:r>
              <a:rPr lang="en-IN" sz="2800" dirty="0">
                <a:latin typeface="Times New Roman" panose="02020603050405020304" pitchFamily="18" charset="0"/>
                <a:cs typeface="Times New Roman" panose="02020603050405020304" pitchFamily="18" charset="0"/>
              </a:rPr>
              <a:t>Best Indian Cuisine Restaurant in New York City. </a:t>
            </a:r>
          </a:p>
          <a:p>
            <a:pPr marL="502920" lvl="0" indent="-457200">
              <a:buFont typeface="+mj-lt"/>
              <a:buAutoNum type="arabicPeriod"/>
            </a:pPr>
            <a:r>
              <a:rPr lang="en-IN" sz="2800" dirty="0">
                <a:latin typeface="Times New Roman" panose="02020603050405020304" pitchFamily="18" charset="0"/>
                <a:cs typeface="Times New Roman" panose="02020603050405020304" pitchFamily="18" charset="0"/>
              </a:rPr>
              <a:t>Potential Indian Restaurant market. </a:t>
            </a:r>
          </a:p>
          <a:p>
            <a:pPr marL="502920" lvl="0" indent="-457200">
              <a:buFont typeface="+mj-lt"/>
              <a:buAutoNum type="arabicPeriod"/>
            </a:pPr>
            <a:r>
              <a:rPr lang="en-IN" sz="2800" dirty="0">
                <a:latin typeface="Times New Roman" panose="02020603050405020304" pitchFamily="18" charset="0"/>
                <a:cs typeface="Times New Roman" panose="02020603050405020304" pitchFamily="18" charset="0"/>
              </a:rPr>
              <a:t>Areas lacking Indian Restaurants. </a:t>
            </a:r>
          </a:p>
          <a:p>
            <a:pPr marL="502920" lvl="0" indent="-457200">
              <a:buFont typeface="+mj-lt"/>
              <a:buAutoNum type="arabicPeriod"/>
            </a:pPr>
            <a:r>
              <a:rPr lang="en-IN" sz="2800" dirty="0">
                <a:latin typeface="Times New Roman" panose="02020603050405020304" pitchFamily="18" charset="0"/>
                <a:cs typeface="Times New Roman" panose="02020603050405020304" pitchFamily="18" charset="0"/>
              </a:rPr>
              <a:t>Places to stay if one prefers Indian Cuisine. </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For this Capstone Project, following data were used: </a:t>
            </a:r>
          </a:p>
          <a:p>
            <a:r>
              <a:rPr lang="en-IN" sz="2400" dirty="0">
                <a:latin typeface="Times New Roman" panose="02020603050405020304" pitchFamily="18" charset="0"/>
                <a:cs typeface="Times New Roman" panose="02020603050405020304" pitchFamily="18" charset="0"/>
              </a:rPr>
              <a:t>Data Source:- </a:t>
            </a:r>
            <a:r>
              <a:rPr lang="en-IN" sz="2400" u="sng" dirty="0">
                <a:latin typeface="Times New Roman" panose="02020603050405020304" pitchFamily="18" charset="0"/>
                <a:cs typeface="Times New Roman" panose="02020603050405020304" pitchFamily="18" charset="0"/>
                <a:hlinkClick r:id="rId3"/>
              </a:rPr>
              <a:t>https://cocl.us/new_york_dataset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Description: - New York City data that contains the list of Boroughs, Neighbourhoods and their respective longitudes and latitudes. </a:t>
            </a:r>
          </a:p>
          <a:p>
            <a:r>
              <a:rPr lang="en-IN" sz="2400" dirty="0">
                <a:latin typeface="Times New Roman" panose="02020603050405020304" pitchFamily="18" charset="0"/>
                <a:cs typeface="Times New Roman" panose="02020603050405020304" pitchFamily="18" charset="0"/>
              </a:rPr>
              <a:t>Data Source: - </a:t>
            </a:r>
            <a:r>
              <a:rPr lang="en-IN" sz="2400" u="sng" dirty="0">
                <a:latin typeface="Times New Roman" panose="02020603050405020304" pitchFamily="18" charset="0"/>
                <a:cs typeface="Times New Roman" panose="02020603050405020304" pitchFamily="18" charset="0"/>
                <a:hlinkClick r:id="rId4"/>
              </a:rPr>
              <a:t>https://data.cityofnewyork.us/City-Government/Borough-Boundaries/tqmj-j8zm</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Description: - Contains geospatial data of New York Boroughs used in Choropleth maps. </a:t>
            </a:r>
          </a:p>
          <a:p>
            <a:r>
              <a:rPr lang="en-IN" sz="2400" dirty="0">
                <a:latin typeface="Times New Roman" panose="02020603050405020304" pitchFamily="18" charset="0"/>
                <a:cs typeface="Times New Roman" panose="02020603050405020304" pitchFamily="18" charset="0"/>
              </a:rPr>
              <a:t>Data Source: - Foursquare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Description: - Using Foursquare API to get all venues in all neighbourhoods and then filtering them to obtain Indian Restaurants. </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indent="-457200" algn="just">
              <a:buFont typeface="+mj-lt"/>
              <a:buAutoNum type="arabicPeriod"/>
            </a:pPr>
            <a:r>
              <a:rPr lang="en-IN" sz="2200" dirty="0">
                <a:latin typeface="Times New Roman" panose="02020603050405020304" pitchFamily="18" charset="0"/>
                <a:cs typeface="Times New Roman" panose="02020603050405020304" pitchFamily="18" charset="0"/>
              </a:rPr>
              <a:t>We begin by collecting the New York city data from the Cognitive Classes database. Link: - </a:t>
            </a:r>
            <a:r>
              <a:rPr lang="en-IN" sz="2200" u="sng" dirty="0">
                <a:latin typeface="Times New Roman" panose="02020603050405020304" pitchFamily="18" charset="0"/>
                <a:cs typeface="Times New Roman" panose="02020603050405020304" pitchFamily="18" charset="0"/>
                <a:hlinkClick r:id="rId3"/>
              </a:rPr>
              <a:t>https://cocl.us/new_york_dataset</a:t>
            </a:r>
            <a:endParaRPr lang="en-IN" sz="2200" dirty="0">
              <a:latin typeface="Times New Roman" panose="02020603050405020304" pitchFamily="18" charset="0"/>
              <a:cs typeface="Times New Roman" panose="02020603050405020304" pitchFamily="18" charset="0"/>
            </a:endParaRPr>
          </a:p>
          <a:p>
            <a:pPr marL="502920" indent="-457200" algn="just">
              <a:buFont typeface="+mj-lt"/>
              <a:buAutoNum type="arabicPeriod"/>
            </a:pPr>
            <a:r>
              <a:rPr lang="en-IN" sz="2200" dirty="0">
                <a:latin typeface="Times New Roman" panose="02020603050405020304" pitchFamily="18" charset="0"/>
                <a:cs typeface="Times New Roman" panose="02020603050405020304" pitchFamily="18" charset="0"/>
              </a:rPr>
              <a:t>We find all the venues for each neighbourhood using Foursquare API.</a:t>
            </a:r>
          </a:p>
          <a:p>
            <a:pPr marL="502920" indent="-457200" algn="just">
              <a:buFont typeface="+mj-lt"/>
              <a:buAutoNum type="arabicPeriod"/>
            </a:pPr>
            <a:r>
              <a:rPr lang="en-IN" sz="2200" dirty="0">
                <a:latin typeface="Times New Roman" panose="02020603050405020304" pitchFamily="18" charset="0"/>
                <a:cs typeface="Times New Roman" panose="02020603050405020304" pitchFamily="18" charset="0"/>
              </a:rPr>
              <a:t>Then filter out all venues with Indian Restaurants for further analysis.</a:t>
            </a:r>
          </a:p>
          <a:p>
            <a:pPr marL="502920" indent="-457200" algn="just">
              <a:buFont typeface="+mj-lt"/>
              <a:buAutoNum type="arabicPeriod"/>
            </a:pPr>
            <a:r>
              <a:rPr lang="en-IN" sz="2200" dirty="0">
                <a:latin typeface="Times New Roman" panose="02020603050405020304" pitchFamily="18" charset="0"/>
                <a:cs typeface="Times New Roman" panose="02020603050405020304" pitchFamily="18" charset="0"/>
              </a:rPr>
              <a:t>Using Foursquare API, find Ratings, Tips and Likes for all Indian Restaurants.</a:t>
            </a:r>
          </a:p>
          <a:p>
            <a:pPr marL="502920" indent="-457200" algn="just">
              <a:buFont typeface="+mj-lt"/>
              <a:buAutoNum type="arabicPeriod"/>
            </a:pPr>
            <a:r>
              <a:rPr lang="en-IN" sz="2200" dirty="0">
                <a:latin typeface="Times New Roman" panose="02020603050405020304" pitchFamily="18" charset="0"/>
                <a:cs typeface="Times New Roman" panose="02020603050405020304" pitchFamily="18" charset="0"/>
              </a:rPr>
              <a:t>Then sort the Neighbourhoods and Boroughs on the basis of the Average Ratings of the Indian Restaurants in respective regions.</a:t>
            </a:r>
          </a:p>
          <a:p>
            <a:pPr marL="502920" indent="-457200" algn="just">
              <a:buFont typeface="+mj-lt"/>
              <a:buAutoNum type="arabicPeriod"/>
            </a:pPr>
            <a:r>
              <a:rPr lang="en-IN" sz="2200" dirty="0">
                <a:latin typeface="Times New Roman" panose="02020603050405020304" pitchFamily="18" charset="0"/>
                <a:cs typeface="Times New Roman" panose="02020603050405020304" pitchFamily="18" charset="0"/>
              </a:rPr>
              <a:t>Consider all the neighbourhoods with Average Rating greater or equal to 8.0 for visualising on map.</a:t>
            </a:r>
          </a:p>
          <a:p>
            <a:pPr marL="502920" indent="-457200" algn="just">
              <a:buFont typeface="+mj-lt"/>
              <a:buAutoNum type="arabicPeriod"/>
            </a:pPr>
            <a:r>
              <a:rPr lang="en-IN" sz="2200" dirty="0">
                <a:latin typeface="Times New Roman" panose="02020603050405020304" pitchFamily="18" charset="0"/>
                <a:cs typeface="Times New Roman" panose="02020603050405020304" pitchFamily="18" charset="0"/>
              </a:rPr>
              <a:t>Append this data with original New York dataset to obtain latitudes and longitudes of the Neighbourhoods.</a:t>
            </a:r>
          </a:p>
          <a:p>
            <a:pPr marL="502920" indent="-457200" algn="just">
              <a:buFont typeface="+mj-lt"/>
              <a:buAutoNum type="arabicPeriod"/>
            </a:pPr>
            <a:r>
              <a:rPr lang="en-IN" sz="2200" dirty="0">
                <a:latin typeface="Times New Roman" panose="02020603050405020304" pitchFamily="18" charset="0"/>
                <a:cs typeface="Times New Roman" panose="02020603050405020304" pitchFamily="18" charset="0"/>
              </a:rPr>
              <a:t>Visualise the Neighbourhood and Borough based on Average Rating on Map of New York Area.</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err="1"/>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sz="2800" u="sng" dirty="0">
                <a:latin typeface="Times New Roman" panose="02020603050405020304" pitchFamily="18" charset="0"/>
                <a:cs typeface="Times New Roman" panose="02020603050405020304" pitchFamily="18" charset="0"/>
              </a:rPr>
              <a:t>Result:</a:t>
            </a:r>
            <a:endParaRPr lang="en-IN" sz="2800" dirty="0">
              <a:latin typeface="Times New Roman" panose="02020603050405020304" pitchFamily="18" charset="0"/>
              <a:cs typeface="Times New Roman" panose="02020603050405020304" pitchFamily="18" charset="0"/>
            </a:endParaRPr>
          </a:p>
          <a:p>
            <a:pPr marL="560070" lvl="0" indent="-514350">
              <a:buFont typeface="+mj-lt"/>
              <a:buAutoNum type="arabicPeriod"/>
            </a:pPr>
            <a:r>
              <a:rPr lang="en-IN" sz="2800" dirty="0">
                <a:latin typeface="Times New Roman" panose="02020603050405020304" pitchFamily="18" charset="0"/>
                <a:cs typeface="Times New Roman" panose="02020603050405020304" pitchFamily="18" charset="0"/>
              </a:rPr>
              <a:t>Here we have listed all the neighbourhoods which have good Indian Restaurants.</a:t>
            </a:r>
          </a:p>
          <a:p>
            <a:pPr marL="560070" lvl="0" indent="-514350">
              <a:buFont typeface="+mj-lt"/>
              <a:buAutoNum type="arabicPeriod"/>
            </a:pPr>
            <a:r>
              <a:rPr lang="en-IN" sz="2800" dirty="0" err="1">
                <a:latin typeface="Times New Roman" panose="02020603050405020304" pitchFamily="18" charset="0"/>
                <a:cs typeface="Times New Roman" panose="02020603050405020304" pitchFamily="18" charset="0"/>
              </a:rPr>
              <a:t>Seva</a:t>
            </a:r>
            <a:r>
              <a:rPr lang="en-IN" sz="2800" dirty="0">
                <a:latin typeface="Times New Roman" panose="02020603050405020304" pitchFamily="18" charset="0"/>
                <a:cs typeface="Times New Roman" panose="02020603050405020304" pitchFamily="18" charset="0"/>
              </a:rPr>
              <a:t> Indian Cuisine in Astoria, Queens has the Best Customer Rating (9.0/10) in Indian Restaurants.</a:t>
            </a:r>
          </a:p>
          <a:p>
            <a:pPr marL="560070" lvl="0" indent="-514350">
              <a:buFont typeface="+mj-lt"/>
              <a:buAutoNum type="arabicPeriod"/>
            </a:pPr>
            <a:r>
              <a:rPr lang="en-IN" sz="2800" dirty="0">
                <a:latin typeface="Times New Roman" panose="02020603050405020304" pitchFamily="18" charset="0"/>
                <a:cs typeface="Times New Roman" panose="02020603050405020304" pitchFamily="18" charset="0"/>
              </a:rPr>
              <a:t>Manhattan and Brooklyn have a great potential to open a Indian Restaurant.</a:t>
            </a:r>
          </a:p>
          <a:p>
            <a:pPr marL="560070" lvl="0" indent="-514350">
              <a:buFont typeface="+mj-lt"/>
              <a:buAutoNum type="arabicPeriod"/>
            </a:pPr>
            <a:r>
              <a:rPr lang="en-IN" sz="2800" dirty="0">
                <a:latin typeface="Times New Roman" panose="02020603050405020304" pitchFamily="18" charset="0"/>
                <a:cs typeface="Times New Roman" panose="02020603050405020304" pitchFamily="18" charset="0"/>
              </a:rPr>
              <a:t>Queens, Staten Island and The Bronx lacks a good Indian Restaurants. Opening a new Indian Restaurant in these regions could be profitable.</a:t>
            </a:r>
          </a:p>
          <a:p>
            <a:pPr marL="560070" lvl="0" indent="-514350">
              <a:buFont typeface="+mj-lt"/>
              <a:buAutoNum type="arabicPeriod"/>
            </a:pPr>
            <a:r>
              <a:rPr lang="en-IN" sz="2800" dirty="0">
                <a:latin typeface="Times New Roman" panose="02020603050405020304" pitchFamily="18" charset="0"/>
                <a:cs typeface="Times New Roman" panose="02020603050405020304" pitchFamily="18" charset="0"/>
              </a:rPr>
              <a:t>Manhattan and Brooklyn are best places to stay if one prefers Indian Cuisine.</a:t>
            </a:r>
          </a:p>
          <a:p>
            <a:pPr marL="274320" lvl="1" indent="0">
              <a:buNone/>
            </a:pPr>
            <a:endParaRPr lang="en-IN" sz="2800" dirty="0">
              <a:latin typeface="Times New Roman" panose="02020603050405020304" pitchFamily="18" charset="0"/>
              <a:cs typeface="Times New Roman" panose="02020603050405020304" pitchFamily="18" charset="0"/>
            </a:endParaRPr>
          </a:p>
          <a:p>
            <a:pPr marL="4572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74</TotalTime>
  <Words>643</Words>
  <Application>Microsoft Office PowerPoint</Application>
  <PresentationFormat>Custom</PresentationFormat>
  <Paragraphs>45</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Gill Sans MT</vt:lpstr>
      <vt:lpstr>Impact</vt:lpstr>
      <vt:lpstr>Segoe UI Black</vt:lpstr>
      <vt:lpstr>Times New Roman</vt:lpstr>
      <vt:lpstr>Badge</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 ARVIND</cp:lastModifiedBy>
  <cp:revision>6</cp:revision>
  <dcterms:created xsi:type="dcterms:W3CDTF">2020-01-05T08:05:09Z</dcterms:created>
  <dcterms:modified xsi:type="dcterms:W3CDTF">2020-05-18T13:26:08Z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