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8" r:id="rId8"/>
    <p:sldId id="266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65CCF-04AF-E56C-81B4-A5B8EC887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6F6ED-8878-0D98-AD00-CE756CD6B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A9B2C-6BB6-5788-D67E-EE224F528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0B65-E195-4AFD-93D2-FD1D1335391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10BB-6ED4-6110-732E-57781D59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7EF65-3243-7214-0737-DD3DA58A7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A06D-3B76-4C26-B218-A8C49AFFD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67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5DC6-A695-D0F6-1C60-18CF2F2EB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CAD5C-51B0-CAB3-93BA-BFFC97079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142A1-C8FB-EEBA-3A74-9FE5B9B76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0B65-E195-4AFD-93D2-FD1D1335391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5BA04-9F67-6A10-C4E3-1CFDAA82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142CC-8772-5344-8D25-A7C0F12C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A06D-3B76-4C26-B218-A8C49AFFD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96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15F0B7-5F2F-AEBD-27AD-AE963C725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8E622-1BFB-C43E-02A9-030D48200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2339B-4BBE-BCEF-41BF-2CE4E90A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0B65-E195-4AFD-93D2-FD1D1335391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1EA15-E104-FE01-C6E9-13649FC7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178CC-1E22-3A0B-C914-953587AA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A06D-3B76-4C26-B218-A8C49AFFD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94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03E7-3E85-F4F8-2310-67034F7BE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4E7FB-FE6D-24B1-06F8-39C2F59B5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C5929-EA2F-2596-C2AD-1AAA1434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0B65-E195-4AFD-93D2-FD1D1335391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41B63-F8EC-E166-8CA7-F08C31489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A75E9-AB93-9308-A8D1-7F07E72E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A06D-3B76-4C26-B218-A8C49AFFD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93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39CFB-B500-B41B-F760-C8847C26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D23FA-1038-77B7-B204-7070F6687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FDB0C-BD48-A874-F218-F0BC5BC12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0B65-E195-4AFD-93D2-FD1D1335391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943D4-0E46-82D4-488E-1BB2D12A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1967E-E158-B728-0737-B25ACD71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A06D-3B76-4C26-B218-A8C49AFFD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85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48D8-6AEF-BAD2-66B8-AAE994ED8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3C9FC-4EF4-A1FE-3CEF-6F2015037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82E1B-408C-C392-5DC4-6621168C0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60370-68D0-8638-E196-42BCD4B3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0B65-E195-4AFD-93D2-FD1D1335391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3006F-844A-6B44-5FE3-ADEE854AF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FBE65-6B80-6FA4-94C4-BEABACE5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A06D-3B76-4C26-B218-A8C49AFFD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26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31EB-48A1-3329-8AEC-82169852E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2DB4B-5A4A-16C6-17AB-472DAD909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0D094-3F6A-5043-1FD2-029744FEA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2DC33-73A9-3AF8-4896-EB6B81089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FCCCE-0980-95BD-F66E-95A994E82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22A9B1-DB12-D060-B93F-941A789EA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0B65-E195-4AFD-93D2-FD1D1335391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7EBCD5-586C-08B0-D621-C4EEF195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D87C3D-AFBD-3AB6-69CB-73B65E6D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A06D-3B76-4C26-B218-A8C49AFFD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97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AB193-F6FB-3C6B-79C5-B478678D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E7F30A-7E42-024D-BD8C-7A988D07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0B65-E195-4AFD-93D2-FD1D1335391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37D0F-F0BB-F318-CD6F-0871486EF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34596-6A89-AB8F-EE96-3C5EB8AA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A06D-3B76-4C26-B218-A8C49AFFD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25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48708-2EAA-719C-2F07-77897285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0B65-E195-4AFD-93D2-FD1D1335391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516ABE-00CF-2934-E633-8E5C5B68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1710F-A2E2-4457-1CFF-EC5B584A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A06D-3B76-4C26-B218-A8C49AFFD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65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E623A-3D9F-2F29-BA4A-C85AD688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48D6F-72DC-920A-F2B6-70972F843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7BA4F-84F5-1EBB-715D-F65470BD0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EDCE9-5651-87DE-F317-7C92C607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0B65-E195-4AFD-93D2-FD1D1335391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66E3A-12E5-8236-28FD-73665447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BDCBA-097C-4190-6E4E-7054F60D8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A06D-3B76-4C26-B218-A8C49AFFD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28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5D234-B814-A50F-6B70-B67A62C3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03CA26-9CA1-D9F7-19CC-A7C9E1D4F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BF144-0873-4584-F5AD-F3C659A4E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794E3-ED32-2DCF-E1DC-FC76EFB8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0B65-E195-4AFD-93D2-FD1D1335391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09058-F5BD-0D3C-6018-685CEE87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26B10-C096-188D-2BE8-7E5559265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A06D-3B76-4C26-B218-A8C49AFFD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09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13AB04-9359-B57B-6A96-D5B1BB25C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8EBCD-2856-4550-23C5-6008AD3F8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ED24A-BB6E-5C3D-A55E-96AB02545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C0B65-E195-4AFD-93D2-FD1D1335391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AD106-F5DD-352D-9FE6-74C48C744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03212-4707-89B0-BABC-CEED53052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7A06D-3B76-4C26-B218-A8C49AFFD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536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C8F3-C54D-DBE1-3EE0-79017DD2B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2429" y="2949941"/>
            <a:ext cx="8727141" cy="1384771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SUPPLY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5D74D-313D-5C06-317E-894E52B6C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3340" y="4930589"/>
            <a:ext cx="2859741" cy="1196788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r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Sujata Gupta (21250)</a:t>
            </a:r>
          </a:p>
          <a:p>
            <a:pPr algn="r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Patil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Sarvjit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Ajit (20862)</a:t>
            </a:r>
          </a:p>
          <a:p>
            <a:pPr algn="r"/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Kirteyman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Singh Rajput (21760)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A562CF-ED9A-1BDD-F35C-65B835244C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71"/>
          <a:stretch/>
        </p:blipFill>
        <p:spPr>
          <a:xfrm>
            <a:off x="444138" y="667045"/>
            <a:ext cx="3570514" cy="971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EA6ED1-093C-5645-DB69-B81F926A4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314" y="897895"/>
            <a:ext cx="1263151" cy="12631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6DBDE8-C5F4-D7F9-BAD0-7F432B78D781}"/>
              </a:ext>
            </a:extLst>
          </p:cNvPr>
          <p:cNvSpPr txBox="1"/>
          <p:nvPr/>
        </p:nvSpPr>
        <p:spPr>
          <a:xfrm>
            <a:off x="3047999" y="2611387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Project: Design for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Analog Electronics and Industrial Instrumentation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45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97F8-F1E3-A840-D47E-A6783991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FD7C-DF93-E303-97F1-A7C33F941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automate the current water supply on rooftop tank in DESE 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 of Supply</a:t>
            </a: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Borewell</a:t>
            </a: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IISc main water resource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Management</a:t>
            </a: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ON/OFF management</a:t>
            </a:r>
          </a:p>
        </p:txBody>
      </p:sp>
    </p:spTree>
    <p:extLst>
      <p:ext uri="{BB962C8B-B14F-4D97-AF65-F5344CB8AC3E}">
        <p14:creationId xmlns:p14="http://schemas.microsoft.com/office/powerpoint/2010/main" val="367903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B18714-D66D-3A17-17D2-CB2172888418}"/>
              </a:ext>
            </a:extLst>
          </p:cNvPr>
          <p:cNvSpPr/>
          <p:nvPr/>
        </p:nvSpPr>
        <p:spPr>
          <a:xfrm>
            <a:off x="4607858" y="1640541"/>
            <a:ext cx="2438400" cy="31017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7B7FE8-314C-0A6B-6233-18D02CF17429}"/>
              </a:ext>
            </a:extLst>
          </p:cNvPr>
          <p:cNvSpPr/>
          <p:nvPr/>
        </p:nvSpPr>
        <p:spPr>
          <a:xfrm>
            <a:off x="573742" y="3783107"/>
            <a:ext cx="1470212" cy="9592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DD4FF21-1AB5-92BF-F0E5-5409FFAE945D}"/>
              </a:ext>
            </a:extLst>
          </p:cNvPr>
          <p:cNvSpPr/>
          <p:nvPr/>
        </p:nvSpPr>
        <p:spPr>
          <a:xfrm>
            <a:off x="4607858" y="851647"/>
            <a:ext cx="600635" cy="7888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ADF430-1357-61E6-3AF3-76A99C27247D}"/>
              </a:ext>
            </a:extLst>
          </p:cNvPr>
          <p:cNvSpPr/>
          <p:nvPr/>
        </p:nvSpPr>
        <p:spPr>
          <a:xfrm>
            <a:off x="4908175" y="6194612"/>
            <a:ext cx="7041778" cy="53788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Submersible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CFCD34-5111-F303-098A-B4AC164A1426}"/>
              </a:ext>
            </a:extLst>
          </p:cNvPr>
          <p:cNvSpPr/>
          <p:nvPr/>
        </p:nvSpPr>
        <p:spPr>
          <a:xfrm>
            <a:off x="10434918" y="4742330"/>
            <a:ext cx="161364" cy="1452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71275D-C7E7-6F2D-ED62-51A16AD17551}"/>
              </a:ext>
            </a:extLst>
          </p:cNvPr>
          <p:cNvSpPr/>
          <p:nvPr/>
        </p:nvSpPr>
        <p:spPr>
          <a:xfrm>
            <a:off x="10291482" y="4428565"/>
            <a:ext cx="457200" cy="3137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A79330-13E1-7C92-D0EA-28DE456A0224}"/>
              </a:ext>
            </a:extLst>
          </p:cNvPr>
          <p:cNvCxnSpPr/>
          <p:nvPr/>
        </p:nvCxnSpPr>
        <p:spPr>
          <a:xfrm>
            <a:off x="197224" y="4742330"/>
            <a:ext cx="1184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52BD13-9639-9354-4726-4255008946E1}"/>
              </a:ext>
            </a:extLst>
          </p:cNvPr>
          <p:cNvCxnSpPr/>
          <p:nvPr/>
        </p:nvCxnSpPr>
        <p:spPr>
          <a:xfrm>
            <a:off x="573742" y="4428565"/>
            <a:ext cx="1470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2EEFE-5BAB-6940-0ED3-F3B58E11B0AE}"/>
              </a:ext>
            </a:extLst>
          </p:cNvPr>
          <p:cNvCxnSpPr>
            <a:stCxn id="12" idx="1"/>
            <a:endCxn id="12" idx="3"/>
          </p:cNvCxnSpPr>
          <p:nvPr/>
        </p:nvCxnSpPr>
        <p:spPr>
          <a:xfrm>
            <a:off x="4607858" y="1246094"/>
            <a:ext cx="6006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736E5D3-5E07-E635-6444-E0BD2B95912C}"/>
              </a:ext>
            </a:extLst>
          </p:cNvPr>
          <p:cNvSpPr/>
          <p:nvPr/>
        </p:nvSpPr>
        <p:spPr>
          <a:xfrm>
            <a:off x="2052918" y="4428565"/>
            <a:ext cx="457200" cy="3137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E24914-FF57-1D14-1F8F-FC2448D2C2CF}"/>
              </a:ext>
            </a:extLst>
          </p:cNvPr>
          <p:cNvSpPr txBox="1"/>
          <p:nvPr/>
        </p:nvSpPr>
        <p:spPr>
          <a:xfrm>
            <a:off x="4701227" y="127120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684AAD-85DA-C839-3326-78D283F97606}"/>
              </a:ext>
            </a:extLst>
          </p:cNvPr>
          <p:cNvSpPr txBox="1"/>
          <p:nvPr/>
        </p:nvSpPr>
        <p:spPr>
          <a:xfrm>
            <a:off x="1101900" y="440078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D70ECEF-F427-02B5-AB37-97DE99762D17}"/>
              </a:ext>
            </a:extLst>
          </p:cNvPr>
          <p:cNvCxnSpPr>
            <a:cxnSpLocks/>
            <a:stCxn id="23" idx="3"/>
            <a:endCxn id="12" idx="0"/>
          </p:cNvCxnSpPr>
          <p:nvPr/>
        </p:nvCxnSpPr>
        <p:spPr>
          <a:xfrm flipV="1">
            <a:off x="2510118" y="851647"/>
            <a:ext cx="2398058" cy="3733801"/>
          </a:xfrm>
          <a:prstGeom prst="bentConnector4">
            <a:avLst>
              <a:gd name="adj1" fmla="val 43738"/>
              <a:gd name="adj2" fmla="val 1061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23D0E14-1203-710D-BCE0-0CCA60C9FA26}"/>
              </a:ext>
            </a:extLst>
          </p:cNvPr>
          <p:cNvCxnSpPr>
            <a:cxnSpLocks/>
            <a:stCxn id="15" idx="0"/>
            <a:endCxn id="12" idx="0"/>
          </p:cNvCxnSpPr>
          <p:nvPr/>
        </p:nvCxnSpPr>
        <p:spPr>
          <a:xfrm rot="16200000" flipV="1">
            <a:off x="5925670" y="-165847"/>
            <a:ext cx="3576918" cy="5611906"/>
          </a:xfrm>
          <a:prstGeom prst="bentConnector3">
            <a:avLst>
              <a:gd name="adj1" fmla="val 1063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D5E943C-F44B-25D2-1BFE-4019C24F25C9}"/>
              </a:ext>
            </a:extLst>
          </p:cNvPr>
          <p:cNvSpPr txBox="1"/>
          <p:nvPr/>
        </p:nvSpPr>
        <p:spPr>
          <a:xfrm>
            <a:off x="5503444" y="289382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E794CF-35F7-90CA-CF2E-530E931FDCD6}"/>
              </a:ext>
            </a:extLst>
          </p:cNvPr>
          <p:cNvSpPr/>
          <p:nvPr/>
        </p:nvSpPr>
        <p:spPr>
          <a:xfrm>
            <a:off x="6391835" y="4400781"/>
            <a:ext cx="259977" cy="341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857CBAA-AD6B-6E57-9CCC-27F4E446BABE}"/>
              </a:ext>
            </a:extLst>
          </p:cNvPr>
          <p:cNvCxnSpPr>
            <a:endCxn id="10" idx="0"/>
          </p:cNvCxnSpPr>
          <p:nvPr/>
        </p:nvCxnSpPr>
        <p:spPr>
          <a:xfrm>
            <a:off x="125506" y="3505200"/>
            <a:ext cx="1183342" cy="2779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E90616C-921C-56E1-2826-8F79F09494D5}"/>
              </a:ext>
            </a:extLst>
          </p:cNvPr>
          <p:cNvSpPr txBox="1"/>
          <p:nvPr/>
        </p:nvSpPr>
        <p:spPr>
          <a:xfrm>
            <a:off x="32482" y="3191435"/>
            <a:ext cx="2950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IISc main water resource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A8DB768D-2921-0D31-AEB3-4C36A5284E2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10119" y="4579050"/>
            <a:ext cx="3858547" cy="62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EA35C14-12E3-C60C-52B9-4228AB3B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82268" y="249882"/>
            <a:ext cx="5321660" cy="459818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Scenario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D1E501-F916-C4F6-A765-B561B518EEC7}"/>
              </a:ext>
            </a:extLst>
          </p:cNvPr>
          <p:cNvSpPr txBox="1"/>
          <p:nvPr/>
        </p:nvSpPr>
        <p:spPr>
          <a:xfrm>
            <a:off x="499404" y="5729336"/>
            <a:ext cx="24742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P: Pump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 Tank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07AEBD-9D72-ACE7-B7FD-16604E4C33D3}"/>
              </a:ext>
            </a:extLst>
          </p:cNvPr>
          <p:cNvCxnSpPr>
            <a:cxnSpLocks/>
            <a:stCxn id="39" idx="3"/>
            <a:endCxn id="15" idx="1"/>
          </p:cNvCxnSpPr>
          <p:nvPr/>
        </p:nvCxnSpPr>
        <p:spPr>
          <a:xfrm>
            <a:off x="6651812" y="4571555"/>
            <a:ext cx="3639670" cy="13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86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C1BED05C-69F6-4099-AA2F-7CFDBA9A3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245" y="771027"/>
            <a:ext cx="1008573" cy="10085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5B18714-D66D-3A17-17D2-CB2172888418}"/>
              </a:ext>
            </a:extLst>
          </p:cNvPr>
          <p:cNvSpPr/>
          <p:nvPr/>
        </p:nvSpPr>
        <p:spPr>
          <a:xfrm>
            <a:off x="4607858" y="1640541"/>
            <a:ext cx="2438400" cy="31017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ADF430-1357-61E6-3AF3-76A99C27247D}"/>
              </a:ext>
            </a:extLst>
          </p:cNvPr>
          <p:cNvSpPr/>
          <p:nvPr/>
        </p:nvSpPr>
        <p:spPr>
          <a:xfrm>
            <a:off x="4908175" y="6194612"/>
            <a:ext cx="7041778" cy="53788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Submersible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CFCD34-5111-F303-098A-B4AC164A1426}"/>
              </a:ext>
            </a:extLst>
          </p:cNvPr>
          <p:cNvSpPr/>
          <p:nvPr/>
        </p:nvSpPr>
        <p:spPr>
          <a:xfrm>
            <a:off x="10434918" y="4742330"/>
            <a:ext cx="161364" cy="1452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71275D-C7E7-6F2D-ED62-51A16AD17551}"/>
              </a:ext>
            </a:extLst>
          </p:cNvPr>
          <p:cNvSpPr/>
          <p:nvPr/>
        </p:nvSpPr>
        <p:spPr>
          <a:xfrm>
            <a:off x="10291482" y="4428565"/>
            <a:ext cx="457200" cy="3137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A79330-13E1-7C92-D0EA-28DE456A0224}"/>
              </a:ext>
            </a:extLst>
          </p:cNvPr>
          <p:cNvCxnSpPr/>
          <p:nvPr/>
        </p:nvCxnSpPr>
        <p:spPr>
          <a:xfrm>
            <a:off x="197224" y="4742330"/>
            <a:ext cx="1184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52BD13-9639-9354-4726-4255008946E1}"/>
              </a:ext>
            </a:extLst>
          </p:cNvPr>
          <p:cNvCxnSpPr>
            <a:cxnSpLocks/>
          </p:cNvCxnSpPr>
          <p:nvPr/>
        </p:nvCxnSpPr>
        <p:spPr>
          <a:xfrm>
            <a:off x="1613646" y="4562591"/>
            <a:ext cx="439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736E5D3-5E07-E635-6444-E0BD2B95912C}"/>
              </a:ext>
            </a:extLst>
          </p:cNvPr>
          <p:cNvSpPr/>
          <p:nvPr/>
        </p:nvSpPr>
        <p:spPr>
          <a:xfrm>
            <a:off x="2052918" y="4428565"/>
            <a:ext cx="457200" cy="3137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E24914-FF57-1D14-1F8F-FC2448D2C2CF}"/>
              </a:ext>
            </a:extLst>
          </p:cNvPr>
          <p:cNvSpPr txBox="1"/>
          <p:nvPr/>
        </p:nvSpPr>
        <p:spPr>
          <a:xfrm>
            <a:off x="4694509" y="92966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684AAD-85DA-C839-3326-78D283F97606}"/>
              </a:ext>
            </a:extLst>
          </p:cNvPr>
          <p:cNvSpPr txBox="1"/>
          <p:nvPr/>
        </p:nvSpPr>
        <p:spPr>
          <a:xfrm>
            <a:off x="679128" y="39023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D70ECEF-F427-02B5-AB37-97DE99762D17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510118" y="851647"/>
            <a:ext cx="2398058" cy="3733801"/>
          </a:xfrm>
          <a:prstGeom prst="bentConnector4">
            <a:avLst>
              <a:gd name="adj1" fmla="val 43738"/>
              <a:gd name="adj2" fmla="val 1061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23D0E14-1203-710D-BCE0-0CCA60C9FA26}"/>
              </a:ext>
            </a:extLst>
          </p:cNvPr>
          <p:cNvCxnSpPr>
            <a:cxnSpLocks/>
            <a:stCxn id="15" idx="0"/>
          </p:cNvCxnSpPr>
          <p:nvPr/>
        </p:nvCxnSpPr>
        <p:spPr>
          <a:xfrm rot="16200000" flipV="1">
            <a:off x="5925670" y="-165847"/>
            <a:ext cx="3576918" cy="5611906"/>
          </a:xfrm>
          <a:prstGeom prst="bentConnector3">
            <a:avLst>
              <a:gd name="adj1" fmla="val 1063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D5E943C-F44B-25D2-1BFE-4019C24F25C9}"/>
              </a:ext>
            </a:extLst>
          </p:cNvPr>
          <p:cNvSpPr txBox="1"/>
          <p:nvPr/>
        </p:nvSpPr>
        <p:spPr>
          <a:xfrm>
            <a:off x="5503444" y="289382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E794CF-35F7-90CA-CF2E-530E931FDCD6}"/>
              </a:ext>
            </a:extLst>
          </p:cNvPr>
          <p:cNvSpPr/>
          <p:nvPr/>
        </p:nvSpPr>
        <p:spPr>
          <a:xfrm>
            <a:off x="6391835" y="4400781"/>
            <a:ext cx="259977" cy="341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3F95DB-EA55-5F8A-3118-4D7966AC3450}"/>
              </a:ext>
            </a:extLst>
          </p:cNvPr>
          <p:cNvSpPr txBox="1"/>
          <p:nvPr/>
        </p:nvSpPr>
        <p:spPr>
          <a:xfrm>
            <a:off x="6368665" y="439452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857CBAA-AD6B-6E57-9CCC-27F4E446BABE}"/>
              </a:ext>
            </a:extLst>
          </p:cNvPr>
          <p:cNvCxnSpPr>
            <a:cxnSpLocks/>
          </p:cNvCxnSpPr>
          <p:nvPr/>
        </p:nvCxnSpPr>
        <p:spPr>
          <a:xfrm>
            <a:off x="-44826" y="3505200"/>
            <a:ext cx="1183342" cy="2779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E90616C-921C-56E1-2826-8F79F09494D5}"/>
              </a:ext>
            </a:extLst>
          </p:cNvPr>
          <p:cNvSpPr txBox="1"/>
          <p:nvPr/>
        </p:nvSpPr>
        <p:spPr>
          <a:xfrm>
            <a:off x="32482" y="3191435"/>
            <a:ext cx="2950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IISc main water resource</a:t>
            </a:r>
          </a:p>
        </p:txBody>
      </p:sp>
      <p:pic>
        <p:nvPicPr>
          <p:cNvPr id="1028" name="Picture 4" descr="Wifi Images - Free Download on Freepik">
            <a:extLst>
              <a:ext uri="{FF2B5EF4-FFF2-40B4-BE49-F238E27FC236}">
                <a16:creationId xmlns:a16="http://schemas.microsoft.com/office/drawing/2014/main" id="{52CB5773-EED7-7162-4CFB-C42C3A9B1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46983">
            <a:off x="5367139" y="726306"/>
            <a:ext cx="376189" cy="37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Wifi Images - Free Download on Freepik">
            <a:extLst>
              <a:ext uri="{FF2B5EF4-FFF2-40B4-BE49-F238E27FC236}">
                <a16:creationId xmlns:a16="http://schemas.microsoft.com/office/drawing/2014/main" id="{7126810C-CC41-0359-6E4D-AF58B3135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41260">
            <a:off x="10072719" y="4038765"/>
            <a:ext cx="376189" cy="37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Wifi Images - Free Download on Freepik">
            <a:extLst>
              <a:ext uri="{FF2B5EF4-FFF2-40B4-BE49-F238E27FC236}">
                <a16:creationId xmlns:a16="http://schemas.microsoft.com/office/drawing/2014/main" id="{AC8789EB-4226-EDCD-0F64-A74B20EB7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468" y="4022979"/>
            <a:ext cx="376189" cy="37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Wifi Images - Free Download on Freepik">
            <a:extLst>
              <a:ext uri="{FF2B5EF4-FFF2-40B4-BE49-F238E27FC236}">
                <a16:creationId xmlns:a16="http://schemas.microsoft.com/office/drawing/2014/main" id="{93001304-0DD7-2590-4726-5E376AF5C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105" y="4037258"/>
            <a:ext cx="376189" cy="37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CB18A2-D87F-B07A-3B50-ADBE72400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55" y="3651431"/>
            <a:ext cx="1240504" cy="12405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745BCE7-250A-AA5D-1CAF-91342722C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27548" y="272585"/>
            <a:ext cx="5321660" cy="459818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9D9C0-AEC6-841B-794E-A06BE324C57D}"/>
              </a:ext>
            </a:extLst>
          </p:cNvPr>
          <p:cNvSpPr txBox="1"/>
          <p:nvPr/>
        </p:nvSpPr>
        <p:spPr>
          <a:xfrm>
            <a:off x="739586" y="5982209"/>
            <a:ext cx="24742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P: Pump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 Tank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 Controller</a:t>
            </a:r>
          </a:p>
        </p:txBody>
      </p:sp>
    </p:spTree>
    <p:extLst>
      <p:ext uri="{BB962C8B-B14F-4D97-AF65-F5344CB8AC3E}">
        <p14:creationId xmlns:p14="http://schemas.microsoft.com/office/powerpoint/2010/main" val="4021989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97F8-F1E3-A840-D47E-A6783991D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at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FD7C-DF93-E303-97F1-A7C33F941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8001"/>
            <a:ext cx="7481047" cy="2558117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T1,T2: Level Sensors, nRF24L01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P1,P2: nRF24L01, Pump Controller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 nRF24L01, Display Message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nRF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shared by T2 and P2</a:t>
            </a:r>
          </a:p>
        </p:txBody>
      </p:sp>
    </p:spTree>
    <p:extLst>
      <p:ext uri="{BB962C8B-B14F-4D97-AF65-F5344CB8AC3E}">
        <p14:creationId xmlns:p14="http://schemas.microsoft.com/office/powerpoint/2010/main" val="166261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97F8-F1E3-A840-D47E-A6783991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nRF24L01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FD7C-DF93-E303-97F1-A7C33F941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177"/>
            <a:ext cx="5948082" cy="3185646"/>
          </a:xfrm>
        </p:spPr>
        <p:txBody>
          <a:bodyPr>
            <a:normAutofit fontScale="70000" lnSpcReduction="20000"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 Communication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Range: 2.4 GHz ISM band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IN" sz="3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distance: 100 m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Voltage: 1.9 - 3.6V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Rate: up to 2 Mbps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: 12 mA during transmission mode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than a single LED (30 mA)                       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Specially designed for ultra low power applications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B70A7A-9B03-FE8A-4AF6-BF030E207EB3}"/>
              </a:ext>
            </a:extLst>
          </p:cNvPr>
          <p:cNvSpPr txBox="1"/>
          <p:nvPr/>
        </p:nvSpPr>
        <p:spPr>
          <a:xfrm>
            <a:off x="9569822" y="6354375"/>
            <a:ext cx="2474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Courtesy: Google</a:t>
            </a:r>
          </a:p>
        </p:txBody>
      </p:sp>
      <p:sp>
        <p:nvSpPr>
          <p:cNvPr id="4" name="AutoShape 2" descr="In-Depth: How nRF24L01 Wireless Module Works &amp; Interface with Arduino">
            <a:extLst>
              <a:ext uri="{FF2B5EF4-FFF2-40B4-BE49-F238E27FC236}">
                <a16:creationId xmlns:a16="http://schemas.microsoft.com/office/drawing/2014/main" id="{757B423F-523F-EE05-DCDE-3BF88A4DAE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859741" cy="285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In-Depth: How nRF24L01 Wireless Module Works &amp; Interface with Arduino">
            <a:extLst>
              <a:ext uri="{FF2B5EF4-FFF2-40B4-BE49-F238E27FC236}">
                <a16:creationId xmlns:a16="http://schemas.microsoft.com/office/drawing/2014/main" id="{43D62088-EE13-9FD0-7ED5-3DFEADB70D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6875BC-9FA4-4688-4D69-DABC8CD9D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957" y="1778443"/>
            <a:ext cx="4921750" cy="215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11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97F8-F1E3-A840-D47E-A6783991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nRF24L01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FD7C-DF93-E303-97F1-A7C33F941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176"/>
            <a:ext cx="5776527" cy="3345423"/>
          </a:xfrm>
        </p:spPr>
        <p:txBody>
          <a:bodyPr>
            <a:normAutofit fontScale="62500" lnSpcReduction="20000"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use 125 different channels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channel has up to 6 addresses i.e. can use 6 other devices simultaneously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PRX: Primary Receiver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PTX: Primary Transmitter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multi-receiver capacity of nRF24L01 is having up to 6 channels (pipes) of radio communication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Receiving or read mode simultaneously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 PTX node links to one of these pipes to use both in transmitting and receiving 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B70A7A-9B03-FE8A-4AF6-BF030E207EB3}"/>
              </a:ext>
            </a:extLst>
          </p:cNvPr>
          <p:cNvSpPr txBox="1"/>
          <p:nvPr/>
        </p:nvSpPr>
        <p:spPr>
          <a:xfrm>
            <a:off x="9569822" y="6354375"/>
            <a:ext cx="2474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Courtesy: Google</a:t>
            </a:r>
          </a:p>
        </p:txBody>
      </p:sp>
      <p:sp>
        <p:nvSpPr>
          <p:cNvPr id="4" name="AutoShape 2" descr="In-Depth: How nRF24L01 Wireless Module Works &amp; Interface with Arduino">
            <a:extLst>
              <a:ext uri="{FF2B5EF4-FFF2-40B4-BE49-F238E27FC236}">
                <a16:creationId xmlns:a16="http://schemas.microsoft.com/office/drawing/2014/main" id="{757B423F-523F-EE05-DCDE-3BF88A4DAE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59741" cy="285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In-Depth: How nRF24L01 Wireless Module Works &amp; Interface with Arduino">
            <a:extLst>
              <a:ext uri="{FF2B5EF4-FFF2-40B4-BE49-F238E27FC236}">
                <a16:creationId xmlns:a16="http://schemas.microsoft.com/office/drawing/2014/main" id="{43D62088-EE13-9FD0-7ED5-3DFEADB70D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342F8A-846C-9F33-A364-EB5499A4C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282" y="1591798"/>
            <a:ext cx="4395963" cy="367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1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F0A0-D3F4-E621-FCB5-2BB25E92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of PCB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FA93BE-CA49-E802-10B7-C50E1F2C2E0F}"/>
              </a:ext>
            </a:extLst>
          </p:cNvPr>
          <p:cNvSpPr/>
          <p:nvPr/>
        </p:nvSpPr>
        <p:spPr>
          <a:xfrm>
            <a:off x="4341711" y="1635211"/>
            <a:ext cx="3237647" cy="207170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Microcontroller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B6F836-E7EA-1A43-08D4-5A37AED73919}"/>
              </a:ext>
            </a:extLst>
          </p:cNvPr>
          <p:cNvSpPr/>
          <p:nvPr/>
        </p:nvSpPr>
        <p:spPr>
          <a:xfrm>
            <a:off x="1647066" y="4791164"/>
            <a:ext cx="1335741" cy="96370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AMS1117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558EE7-F985-3761-7A3D-D6EC4A80697A}"/>
              </a:ext>
            </a:extLst>
          </p:cNvPr>
          <p:cNvSpPr/>
          <p:nvPr/>
        </p:nvSpPr>
        <p:spPr>
          <a:xfrm>
            <a:off x="8412804" y="2169603"/>
            <a:ext cx="1335741" cy="96370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Relay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1AA975A-077E-2EBD-B0E8-8C4BF6A699A4}"/>
              </a:ext>
            </a:extLst>
          </p:cNvPr>
          <p:cNvSpPr/>
          <p:nvPr/>
        </p:nvSpPr>
        <p:spPr>
          <a:xfrm>
            <a:off x="1393814" y="1963563"/>
            <a:ext cx="1842246" cy="162261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nRF24L01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EC8134-5A16-8319-6EF9-69D084209D81}"/>
              </a:ext>
            </a:extLst>
          </p:cNvPr>
          <p:cNvSpPr/>
          <p:nvPr/>
        </p:nvSpPr>
        <p:spPr>
          <a:xfrm>
            <a:off x="4354274" y="4791640"/>
            <a:ext cx="1880430" cy="96370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Power Supply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A7FB80-ECDA-429D-214E-089A7F7AC27F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579358" y="2651456"/>
            <a:ext cx="833446" cy="196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5B09A9-4971-3C44-CB00-34574FDD5669}"/>
              </a:ext>
            </a:extLst>
          </p:cNvPr>
          <p:cNvCxnSpPr>
            <a:cxnSpLocks/>
          </p:cNvCxnSpPr>
          <p:nvPr/>
        </p:nvCxnSpPr>
        <p:spPr>
          <a:xfrm>
            <a:off x="3236060" y="2523402"/>
            <a:ext cx="11056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2D8806-78DF-7292-14D9-0D1646DF1779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3231600" y="2651456"/>
            <a:ext cx="1110111" cy="196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1994096-CCA6-E49F-958B-F1465A327263}"/>
              </a:ext>
            </a:extLst>
          </p:cNvPr>
          <p:cNvCxnSpPr>
            <a:cxnSpLocks/>
            <a:stCxn id="28" idx="0"/>
            <a:endCxn id="30" idx="2"/>
          </p:cNvCxnSpPr>
          <p:nvPr/>
        </p:nvCxnSpPr>
        <p:spPr>
          <a:xfrm flipV="1">
            <a:off x="2314937" y="3586173"/>
            <a:ext cx="0" cy="12049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68BFEA3-DB63-7CBE-3314-185DB51533DD}"/>
              </a:ext>
            </a:extLst>
          </p:cNvPr>
          <p:cNvSpPr txBox="1"/>
          <p:nvPr/>
        </p:nvSpPr>
        <p:spPr>
          <a:xfrm>
            <a:off x="2314935" y="3642792"/>
            <a:ext cx="133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3.3 Volts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638D6F9-EC70-6E55-9C51-326613229D9F}"/>
              </a:ext>
            </a:extLst>
          </p:cNvPr>
          <p:cNvCxnSpPr>
            <a:cxnSpLocks/>
            <a:stCxn id="31" idx="1"/>
            <a:endCxn id="28" idx="3"/>
          </p:cNvCxnSpPr>
          <p:nvPr/>
        </p:nvCxnSpPr>
        <p:spPr>
          <a:xfrm flipH="1" flipV="1">
            <a:off x="2982807" y="5273017"/>
            <a:ext cx="1371467" cy="4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F6EDBD-1E4F-B02B-A354-D7E713BEAFFC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5283033" y="3727429"/>
            <a:ext cx="11456" cy="10642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7F6FEAC-41AD-2137-78BF-D3FFC0384DDB}"/>
              </a:ext>
            </a:extLst>
          </p:cNvPr>
          <p:cNvSpPr txBox="1"/>
          <p:nvPr/>
        </p:nvSpPr>
        <p:spPr>
          <a:xfrm>
            <a:off x="5598462" y="3747470"/>
            <a:ext cx="133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 Volts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36FCFF-650F-2CCC-7B1A-29EF44846287}"/>
              </a:ext>
            </a:extLst>
          </p:cNvPr>
          <p:cNvSpPr txBox="1"/>
          <p:nvPr/>
        </p:nvSpPr>
        <p:spPr>
          <a:xfrm>
            <a:off x="2956401" y="4887604"/>
            <a:ext cx="133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 Volts</a:t>
            </a:r>
          </a:p>
        </p:txBody>
      </p:sp>
      <p:pic>
        <p:nvPicPr>
          <p:cNvPr id="41" name="Picture 2" descr="Red-Black Series - DC Water Pump">
            <a:extLst>
              <a:ext uri="{FF2B5EF4-FFF2-40B4-BE49-F238E27FC236}">
                <a16:creationId xmlns:a16="http://schemas.microsoft.com/office/drawing/2014/main" id="{6384F011-41F5-5235-86DD-37D99E43F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997" y="1635211"/>
            <a:ext cx="1644377" cy="164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6F21C86-B5F8-A1E4-29B3-364C9D288DC1}"/>
              </a:ext>
            </a:extLst>
          </p:cNvPr>
          <p:cNvCxnSpPr>
            <a:cxnSpLocks/>
          </p:cNvCxnSpPr>
          <p:nvPr/>
        </p:nvCxnSpPr>
        <p:spPr>
          <a:xfrm>
            <a:off x="9748545" y="2628731"/>
            <a:ext cx="380975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DC4109A-AF26-7DBB-0528-75DA74097612}"/>
              </a:ext>
            </a:extLst>
          </p:cNvPr>
          <p:cNvSpPr txBox="1"/>
          <p:nvPr/>
        </p:nvSpPr>
        <p:spPr>
          <a:xfrm>
            <a:off x="10512089" y="3138505"/>
            <a:ext cx="164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Water Pump</a:t>
            </a:r>
          </a:p>
        </p:txBody>
      </p:sp>
      <p:pic>
        <p:nvPicPr>
          <p:cNvPr id="44" name="Picture 4" descr="Free Liquid level sensor Icon - Download in Glyph Style">
            <a:extLst>
              <a:ext uri="{FF2B5EF4-FFF2-40B4-BE49-F238E27FC236}">
                <a16:creationId xmlns:a16="http://schemas.microsoft.com/office/drawing/2014/main" id="{701C32FA-EF46-3C8E-6393-78DB1B545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807" y="4154493"/>
            <a:ext cx="1644378" cy="164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5675777-3F7E-EC2E-6191-20CAA1954357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7641494" y="3738716"/>
            <a:ext cx="1512313" cy="1237966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466B8F5-65EF-BC8F-0CF0-22296DBF6BAF}"/>
              </a:ext>
            </a:extLst>
          </p:cNvPr>
          <p:cNvSpPr txBox="1"/>
          <p:nvPr/>
        </p:nvSpPr>
        <p:spPr>
          <a:xfrm>
            <a:off x="9153807" y="5675004"/>
            <a:ext cx="236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Water Level Sensor</a:t>
            </a:r>
          </a:p>
        </p:txBody>
      </p:sp>
    </p:spTree>
    <p:extLst>
      <p:ext uri="{BB962C8B-B14F-4D97-AF65-F5344CB8AC3E}">
        <p14:creationId xmlns:p14="http://schemas.microsoft.com/office/powerpoint/2010/main" val="379147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FD7C-DF93-E303-97F1-A7C33F941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5224" y="2417295"/>
            <a:ext cx="5006788" cy="14464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17099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313</TotalTime>
  <Words>287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SMART WATER SUPPLY MANAGEMENT</vt:lpstr>
      <vt:lpstr>Problem Statement</vt:lpstr>
      <vt:lpstr>Current Scenario</vt:lpstr>
      <vt:lpstr>Proposed Solution</vt:lpstr>
      <vt:lpstr>Components at Stages</vt:lpstr>
      <vt:lpstr>nRF24L01</vt:lpstr>
      <vt:lpstr>nRF24L01</vt:lpstr>
      <vt:lpstr>Block Diagram of PCB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WATER SUPPLY MANAGEMENT</dc:title>
  <dc:creator>Kirteyman Singh Rajput</dc:creator>
  <cp:lastModifiedBy>Rishab Khemka</cp:lastModifiedBy>
  <cp:revision>11</cp:revision>
  <dcterms:created xsi:type="dcterms:W3CDTF">2023-03-08T16:37:44Z</dcterms:created>
  <dcterms:modified xsi:type="dcterms:W3CDTF">2023-05-02T20:03:59Z</dcterms:modified>
</cp:coreProperties>
</file>