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67C830-9AFB-4B8E-B609-39DE749D7F60}">
  <a:tblStyle styleId="{F267C830-9AFB-4B8E-B609-39DE749D7F6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aleway-italic.fntdata"/><Relationship Id="rId10" Type="http://schemas.openxmlformats.org/officeDocument/2006/relationships/slide" Target="slides/slide3.xml"/><Relationship Id="rId32" Type="http://schemas.openxmlformats.org/officeDocument/2006/relationships/font" Target="fonts/Raleway-bold.fntdata"/><Relationship Id="rId13" Type="http://schemas.openxmlformats.org/officeDocument/2006/relationships/slide" Target="slides/slide6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5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8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7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27ad417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27ad417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527ad417a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527ad417a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527ad417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527ad417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527ad417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527ad417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527ad417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527ad417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27ad417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527ad417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527ad417a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527ad417a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27ad417a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27ad417a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27ad417a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527ad417a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527ad417a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527ad417a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527ad417a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527ad417a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27ad417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27ad417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527ad417a_4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527ad417a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527ad417a_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527ad417a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527ad417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527ad417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527ad417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527ad417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527ad417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527ad417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27ad417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527ad417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27ad417a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27ad417a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27ad417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527ad417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527ad417a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527ad417a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527ad417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527ad417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527ad417a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527ad417a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sarwanpasha/mobile_sensor_data_colle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cyberleninka.org/article/n/1215009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480150" y="700650"/>
            <a:ext cx="8183700" cy="18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Say About The Person From 1 Minute Application Usage?</a:t>
            </a:r>
            <a:endParaRPr/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311700" y="3380775"/>
            <a:ext cx="85206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1: Sarwan Ali (Ph.D.)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2: Avais Jan (Ph.D.)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3: Shatha Alharthy (Ph.D.)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Setting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Train-Test Split: 70-30% (100 runs average)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Different ML Classifiers are used for Classification of different Labels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Different Evaluation Metrics are used to measure the performance of classifiers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(Gender Prediction)</a:t>
            </a:r>
            <a:endParaRPr/>
          </a:p>
        </p:txBody>
      </p:sp>
      <p:graphicFrame>
        <p:nvGraphicFramePr>
          <p:cNvPr id="177" name="Google Shape;177;p35"/>
          <p:cNvGraphicFramePr/>
          <p:nvPr/>
        </p:nvGraphicFramePr>
        <p:xfrm>
          <a:off x="1524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{F267C830-9AFB-4B8E-B609-39DE749D7F60}</a:tableStyleId>
              </a:tblPr>
              <a:tblGrid>
                <a:gridCol w="1048400"/>
                <a:gridCol w="1048400"/>
                <a:gridCol w="1048400"/>
                <a:gridCol w="1048400"/>
                <a:gridCol w="1474325"/>
                <a:gridCol w="1163075"/>
                <a:gridCol w="1048400"/>
                <a:gridCol w="104840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(weighted)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(Macro)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(Micro)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ROC AUC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0.982086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0.984257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0.982086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0.981864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0.980653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0.982086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0.979801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0.791176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0.813939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0.791176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0.777959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0.753573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0.791176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0.748722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MLP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0.979144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0.981026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0.979144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0.979023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0.976996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0.979144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0.975546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0.905348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0.917049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0.905348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0.902337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0.893358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0.905348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0.88552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RF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0.940909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0.948861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0.940909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0.939875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0.935202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0.940909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0.931892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0.976203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0.978641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0.976203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0.975929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0.974184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0.976203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0.97243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0.85107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0.861924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0.85107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0.850349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0.838358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0.85107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0.841616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(Hand Prediction)</a:t>
            </a:r>
            <a:endParaRPr/>
          </a:p>
        </p:txBody>
      </p:sp>
      <p:graphicFrame>
        <p:nvGraphicFramePr>
          <p:cNvPr id="183" name="Google Shape;183;p36"/>
          <p:cNvGraphicFramePr/>
          <p:nvPr/>
        </p:nvGraphicFramePr>
        <p:xfrm>
          <a:off x="1524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{F267C830-9AFB-4B8E-B609-39DE749D7F60}</a:tableStyleId>
              </a:tblPr>
              <a:tblGrid>
                <a:gridCol w="1055900"/>
                <a:gridCol w="1055900"/>
                <a:gridCol w="1055900"/>
                <a:gridCol w="1055900"/>
                <a:gridCol w="1484850"/>
                <a:gridCol w="1171375"/>
                <a:gridCol w="1055900"/>
                <a:gridCol w="105590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(weighted)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(Macro)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(Micro)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ROC AUC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0.403824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0.451621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0.403824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0.408162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0.378426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0.403824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0.54833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0.403529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0.50364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0.403529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0.412338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0.392941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0.403529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0.56247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MLP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0.415588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0.449502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0.415588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0.41646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0.39017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0.415588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0.554512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0.330294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0.414839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0.330294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0.332183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0.321108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0.330294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0.518089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RF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0.410294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0.43997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0.410294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0.405354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0.37374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0.410294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0.546865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0.422647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0.441207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0.422647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0.41267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0.379506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0.422647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0.556344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0.434118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0.461237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0.434118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0.43274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0.399249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0.434118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0.563229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(Application Prediction)</a:t>
            </a:r>
            <a:endParaRPr/>
          </a:p>
        </p:txBody>
      </p:sp>
      <p:graphicFrame>
        <p:nvGraphicFramePr>
          <p:cNvPr id="189" name="Google Shape;189;p37"/>
          <p:cNvGraphicFramePr/>
          <p:nvPr/>
        </p:nvGraphicFramePr>
        <p:xfrm>
          <a:off x="152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{F267C830-9AFB-4B8E-B609-39DE749D7F60}</a:tableStyleId>
              </a:tblPr>
              <a:tblGrid>
                <a:gridCol w="1055900"/>
                <a:gridCol w="1055900"/>
                <a:gridCol w="1055900"/>
                <a:gridCol w="1055900"/>
                <a:gridCol w="1484850"/>
                <a:gridCol w="1171375"/>
                <a:gridCol w="1055900"/>
                <a:gridCol w="105590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(weighted)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(Macro)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(Micro)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ROC AUC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0.364706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0.40224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0.364706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0.362538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0.357648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0.364706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0.583423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0.221176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0.266991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0.221176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0.217532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0.209166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0.221176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0.480233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MLP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0.521176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0.573595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0.521176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0.520186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0.514551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0.521176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0.687949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0.206471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0.249038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0.206471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0.196961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0.195991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0.206471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0.479386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RF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0.477059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0.542427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0.477059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0.478461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0.473092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0.477059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0.66012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0.379118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0.430158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0.379118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0.37798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0.368949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0.379118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0.590918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0.420588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0.459573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0.420588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0.416987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0.411287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0.420588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0.619738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(Age Prediction)</a:t>
            </a:r>
            <a:endParaRPr/>
          </a:p>
        </p:txBody>
      </p:sp>
      <p:graphicFrame>
        <p:nvGraphicFramePr>
          <p:cNvPr id="195" name="Google Shape;195;p38"/>
          <p:cNvGraphicFramePr/>
          <p:nvPr/>
        </p:nvGraphicFramePr>
        <p:xfrm>
          <a:off x="152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{F267C830-9AFB-4B8E-B609-39DE749D7F60}</a:tableStyleId>
              </a:tblPr>
              <a:tblGrid>
                <a:gridCol w="1055900"/>
                <a:gridCol w="1055900"/>
                <a:gridCol w="1055900"/>
                <a:gridCol w="1055900"/>
                <a:gridCol w="1484850"/>
                <a:gridCol w="1171375"/>
                <a:gridCol w="1055900"/>
                <a:gridCol w="105590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(weighted)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(Macro)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(Micro)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ROC AUC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0.917353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0.930915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0.917353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0.916236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0.89287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0.917353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0.939998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0.736471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0.779368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0.736471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0.729843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0.721975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0.736471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0.82674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MLP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0.938328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0.923486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0.904725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0.947684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0.842647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0.836144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0.842647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0.824602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0.751581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0.842647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0.86668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RF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0.924338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0.910564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0.88398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0.933716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0.910588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0.923103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0.910588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0.907284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0.881717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0.910588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0.932851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0.837059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0.855875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0.837059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0.832993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0.810444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0.837059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0.891466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Features</a:t>
            </a:r>
            <a:endParaRPr/>
          </a:p>
        </p:txBody>
      </p:sp>
      <p:sp>
        <p:nvSpPr>
          <p:cNvPr id="201" name="Google Shape;201;p3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Information Gain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Evaluates the worth of an attribute/feature by measuring the information gain with respect to the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InformationGain(Class,Attribute) = H(Class) - H(Class | Attribute)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 = Entropy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2" name="Google Shape;2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2881313"/>
            <a:ext cx="54102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Features (Gender)</a:t>
            </a:r>
            <a:endParaRPr/>
          </a:p>
        </p:txBody>
      </p:sp>
      <p:pic>
        <p:nvPicPr>
          <p:cNvPr id="208" name="Google Shape;2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138" y="1161600"/>
            <a:ext cx="5505716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Features (Hand)</a:t>
            </a:r>
            <a:endParaRPr/>
          </a:p>
        </p:txBody>
      </p:sp>
      <p:pic>
        <p:nvPicPr>
          <p:cNvPr id="214" name="Google Shape;2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475" y="1068425"/>
            <a:ext cx="5505716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Features (Application)</a:t>
            </a:r>
            <a:endParaRPr/>
          </a:p>
        </p:txBody>
      </p:sp>
      <p:pic>
        <p:nvPicPr>
          <p:cNvPr id="220" name="Google Shape;2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138" y="1201075"/>
            <a:ext cx="5505716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Features (Age)</a:t>
            </a:r>
            <a:endParaRPr/>
          </a:p>
        </p:txBody>
      </p:sp>
      <p:pic>
        <p:nvPicPr>
          <p:cNvPr id="226" name="Google Shape;2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138" y="1181325"/>
            <a:ext cx="5505716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Motivation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Steps of the experiment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Challenges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Dataset Statistics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Android Application Demo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Experimental Setting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Results </a:t>
            </a: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UCI Repository Data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152475"/>
            <a:ext cx="8520600" cy="3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Human Activity Recognition Data from UCI Repository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Walking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Walking Upstairs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Walking Downstairs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Sitting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Standing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Laying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How similar the above activity signals are to our collected data?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Train on our data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Test on UCI repository data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u="sng">
                <a:solidFill>
                  <a:schemeClr val="dk2"/>
                </a:solidFill>
              </a:rPr>
              <a:t>Total Subjects:</a:t>
            </a:r>
            <a:r>
              <a:rPr lang="en">
                <a:solidFill>
                  <a:schemeClr val="dk2"/>
                </a:solidFill>
              </a:rPr>
              <a:t> 30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u="sng">
                <a:solidFill>
                  <a:schemeClr val="dk2"/>
                </a:solidFill>
              </a:rPr>
              <a:t>Sensor Data: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Accelerometer, Gyroscope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u="sng">
                <a:solidFill>
                  <a:schemeClr val="dk2"/>
                </a:solidFill>
              </a:rPr>
              <a:t>Total Entries:</a:t>
            </a:r>
            <a:r>
              <a:rPr lang="en">
                <a:solidFill>
                  <a:schemeClr val="dk2"/>
                </a:solidFill>
              </a:rPr>
              <a:t> 2947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3" name="Google Shape;233;p44"/>
          <p:cNvSpPr txBox="1"/>
          <p:nvPr/>
        </p:nvSpPr>
        <p:spPr>
          <a:xfrm>
            <a:off x="118475" y="4769400"/>
            <a:ext cx="87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https://archive.ics.uci.edu/ml/datasets/human+activity+recognition+using+smartphones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Contingency Table</a:t>
            </a:r>
            <a:endParaRPr/>
          </a:p>
        </p:txBody>
      </p:sp>
      <p:pic>
        <p:nvPicPr>
          <p:cNvPr id="239" name="Google Shape;2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3775"/>
            <a:ext cx="5172993" cy="17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550" y="993773"/>
            <a:ext cx="2538600" cy="17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2375" y="3224500"/>
            <a:ext cx="4531625" cy="19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201725"/>
            <a:ext cx="4307575" cy="1891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22600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Questions!!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Resources</a:t>
            </a:r>
            <a:endParaRPr/>
          </a:p>
        </p:txBody>
      </p:sp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Code and 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https://github.com/sarwanpasha/mobile_sensor_data_collection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152475"/>
            <a:ext cx="581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Predict what type of application the user is currently using (Facebook, Instagram, Whatsapp, Twitter)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Observe whether the user’s clicking patterns can be analyzed to extract additional information like :  </a:t>
            </a:r>
            <a:endParaRPr>
              <a:solidFill>
                <a:schemeClr val="dk2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What age group does this person belongs to? </a:t>
            </a:r>
            <a:endParaRPr>
              <a:solidFill>
                <a:schemeClr val="dk2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Do younger people click faster? </a:t>
            </a:r>
            <a:endParaRPr>
              <a:solidFill>
                <a:schemeClr val="dk2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What is the gender of the user ? </a:t>
            </a:r>
            <a:endParaRPr>
              <a:solidFill>
                <a:schemeClr val="dk2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Do females have different clicking patterns than males? </a:t>
            </a:r>
            <a:endParaRPr>
              <a:solidFill>
                <a:schemeClr val="dk2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Is the user left handed or right handed? </a:t>
            </a:r>
            <a:endParaRPr>
              <a:solidFill>
                <a:schemeClr val="dk2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Does that affect the user experience? </a:t>
            </a:r>
            <a:endParaRPr>
              <a:solidFill>
                <a:schemeClr val="dk2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Do they make more mistakes? </a:t>
            </a:r>
            <a:endParaRPr>
              <a:solidFill>
                <a:schemeClr val="dk2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Do they struggle with the clicks?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075" y="2719375"/>
            <a:ext cx="317892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>
            <p:ph type="title"/>
          </p:nvPr>
        </p:nvSpPr>
        <p:spPr>
          <a:xfrm>
            <a:off x="59325" y="4886825"/>
            <a:ext cx="85206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https://cyberleninka.org/article/n/1215009.pdf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our </a:t>
            </a:r>
            <a:r>
              <a:rPr lang="en"/>
              <a:t>experiment</a:t>
            </a:r>
            <a:r>
              <a:rPr lang="en"/>
              <a:t> 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We have developed an </a:t>
            </a:r>
            <a:r>
              <a:rPr lang="en">
                <a:solidFill>
                  <a:schemeClr val="dk2"/>
                </a:solidFill>
              </a:rPr>
              <a:t>android</a:t>
            </a:r>
            <a:r>
              <a:rPr lang="en">
                <a:solidFill>
                  <a:schemeClr val="dk2"/>
                </a:solidFill>
              </a:rPr>
              <a:t> application to collect the data from the users ( 29 users) 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We have done feature </a:t>
            </a:r>
            <a:r>
              <a:rPr lang="en">
                <a:solidFill>
                  <a:schemeClr val="dk2"/>
                </a:solidFill>
              </a:rPr>
              <a:t>selections</a:t>
            </a:r>
            <a:r>
              <a:rPr lang="en">
                <a:solidFill>
                  <a:schemeClr val="dk2"/>
                </a:solidFill>
              </a:rPr>
              <a:t> and ran the following </a:t>
            </a:r>
            <a:r>
              <a:rPr lang="en">
                <a:solidFill>
                  <a:schemeClr val="dk2"/>
                </a:solidFill>
              </a:rPr>
              <a:t>algorithms</a:t>
            </a:r>
            <a:r>
              <a:rPr lang="en">
                <a:solidFill>
                  <a:schemeClr val="dk2"/>
                </a:solidFill>
              </a:rPr>
              <a:t> 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Support vector machines(SVM)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Naive Bayes (NB)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Multilayer perceptron (MLP)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k-nearest neighbors (KNN)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Random Forest (RF)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Logistic regression (LR)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Decision tree (DT)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Privacy Concern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Mobile Compatibility (some people have apple phone)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Total Subjects: 29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7" name="Google Shape;1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92038"/>
            <a:ext cx="256222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925" y="1777750"/>
            <a:ext cx="272415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4975" y="1777775"/>
            <a:ext cx="24384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3825"/>
            <a:ext cx="2487246" cy="171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6851" y="33825"/>
            <a:ext cx="2487245" cy="1690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6252" y="33825"/>
            <a:ext cx="2365093" cy="171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5" y="1799614"/>
            <a:ext cx="2413073" cy="171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4248" y="1800331"/>
            <a:ext cx="2413064" cy="171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82261" y="1781065"/>
            <a:ext cx="2413064" cy="1753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800" y="3515025"/>
            <a:ext cx="2301705" cy="16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60718" y="3528875"/>
            <a:ext cx="2266614" cy="15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10675" y="3539705"/>
            <a:ext cx="2301700" cy="160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Statistics</a:t>
            </a:r>
            <a:endParaRPr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Features Selected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Mean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Median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Mode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Quantiles (Divide data into intervals with equal probability)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Population Standard Deviation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Standard Deviation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Variance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Features for x, y, z -axis: 9 + 9 + 9 = 27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u="sng">
                <a:solidFill>
                  <a:schemeClr val="dk2"/>
                </a:solidFill>
              </a:rPr>
              <a:t>Total Features:</a:t>
            </a:r>
            <a:r>
              <a:rPr lang="en">
                <a:solidFill>
                  <a:schemeClr val="dk2"/>
                </a:solidFill>
              </a:rPr>
              <a:t> 81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27 (Magnetometer)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27 (Accelerometer)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27 (Gyroscope)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u="sng">
                <a:solidFill>
                  <a:schemeClr val="dk2"/>
                </a:solidFill>
              </a:rPr>
              <a:t>Total Data Samples:</a:t>
            </a:r>
            <a:r>
              <a:rPr lang="en">
                <a:solidFill>
                  <a:schemeClr val="dk2"/>
                </a:solidFill>
              </a:rPr>
              <a:t> 112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200" y="302600"/>
            <a:ext cx="3187800" cy="16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624" y="2517799"/>
            <a:ext cx="3082375" cy="15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11700" y="22600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Application Demo!!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