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5143500" cx="9144000"/>
  <p:notesSz cx="6858000" cy="9144000"/>
  <p:embeddedFontLst>
    <p:embeddedFont>
      <p:font typeface="Raleway"/>
      <p:regular r:id="rId44"/>
      <p:bold r:id="rId45"/>
      <p:italic r:id="rId46"/>
      <p:boldItalic r:id="rId47"/>
    </p:embeddedFont>
    <p:embeddedFont>
      <p:font typeface="Proxima Nova"/>
      <p:regular r:id="rId48"/>
      <p:bold r:id="rId49"/>
      <p:italic r:id="rId50"/>
      <p:boldItalic r:id="rId51"/>
    </p:embeddedFont>
    <p:embeddedFont>
      <p:font typeface="Source Sans Pro"/>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12531F3-38E5-4B7F-AF59-A62896CE6F65}">
  <a:tblStyle styleId="{312531F3-38E5-4B7F-AF59-A62896CE6F6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font" Target="fonts/Raleway-regular.fntdata"/><Relationship Id="rId43" Type="http://schemas.openxmlformats.org/officeDocument/2006/relationships/slide" Target="slides/slide37.xml"/><Relationship Id="rId46" Type="http://schemas.openxmlformats.org/officeDocument/2006/relationships/font" Target="fonts/Raleway-italic.fntdata"/><Relationship Id="rId45" Type="http://schemas.openxmlformats.org/officeDocument/2006/relationships/font" Target="fonts/Raleway-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ProximaNova-regular.fntdata"/><Relationship Id="rId47" Type="http://schemas.openxmlformats.org/officeDocument/2006/relationships/font" Target="fonts/Raleway-boldItalic.fntdata"/><Relationship Id="rId49" Type="http://schemas.openxmlformats.org/officeDocument/2006/relationships/font" Target="fonts/ProximaNova-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roximaNova-boldItalic.fntdata"/><Relationship Id="rId50" Type="http://schemas.openxmlformats.org/officeDocument/2006/relationships/font" Target="fonts/ProximaNova-italic.fntdata"/><Relationship Id="rId53" Type="http://schemas.openxmlformats.org/officeDocument/2006/relationships/font" Target="fonts/SourceSansPro-bold.fntdata"/><Relationship Id="rId52" Type="http://schemas.openxmlformats.org/officeDocument/2006/relationships/font" Target="fonts/SourceSansPro-regular.fntdata"/><Relationship Id="rId11" Type="http://schemas.openxmlformats.org/officeDocument/2006/relationships/slide" Target="slides/slide5.xml"/><Relationship Id="rId55" Type="http://schemas.openxmlformats.org/officeDocument/2006/relationships/font" Target="fonts/SourceSansPro-boldItalic.fntdata"/><Relationship Id="rId10" Type="http://schemas.openxmlformats.org/officeDocument/2006/relationships/slide" Target="slides/slide4.xml"/><Relationship Id="rId54" Type="http://schemas.openxmlformats.org/officeDocument/2006/relationships/font" Target="fonts/SourceSansPr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f9c09c686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f9c09c686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05d6a081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05d6a081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04ea07985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04ea07985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4ea07985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4ea07985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04ea0799d1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04ea0799d1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104ea0799d1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104ea0799d1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Nucleotide OHE Length &gt; 500,000</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cfa058b378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cfa058b378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50">
                <a:solidFill>
                  <a:srgbClr val="202122"/>
                </a:solidFill>
                <a:highlight>
                  <a:srgbClr val="FFFFFF"/>
                </a:highlight>
              </a:rPr>
              <a:t>The term </a:t>
            </a:r>
            <a:r>
              <a:rPr i="1" lang="en" sz="1050">
                <a:solidFill>
                  <a:srgbClr val="202122"/>
                </a:solidFill>
              </a:rPr>
              <a:t>k</a:t>
            </a:r>
            <a:r>
              <a:rPr lang="en" sz="1050">
                <a:solidFill>
                  <a:srgbClr val="202122"/>
                </a:solidFill>
                <a:highlight>
                  <a:srgbClr val="FFFFFF"/>
                </a:highlight>
              </a:rPr>
              <a:t>-mer refers to all of a sequence's subsequences of length L.</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cfa058b378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cfa058b378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04c458c5d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04c458c5d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cfa058b37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cfa058b37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400">
                <a:solidFill>
                  <a:schemeClr val="dk1"/>
                </a:solidFill>
              </a:rPr>
              <a:t>Decomposing a sequence into its </a:t>
            </a:r>
            <a:r>
              <a:rPr i="1" lang="en" sz="1400">
                <a:solidFill>
                  <a:schemeClr val="dk1"/>
                </a:solidFill>
              </a:rPr>
              <a:t>k-mers</a:t>
            </a:r>
            <a:r>
              <a:rPr lang="en" sz="1400">
                <a:solidFill>
                  <a:schemeClr val="dk1"/>
                </a:solidFill>
              </a:rPr>
              <a:t> for analysis allows this set of fixed-size chunks to be analysed rather than the sequence.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cf9c09c686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cf9c09c68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04ec1477d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04ec1477d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04ec1477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04ec1477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N is the number of amino acids </a:t>
            </a:r>
            <a:endParaRPr/>
          </a:p>
          <a:p>
            <a:pPr indent="0" lvl="0" marL="0" rtl="0" algn="l">
              <a:spcBef>
                <a:spcPts val="0"/>
              </a:spcBef>
              <a:spcAft>
                <a:spcPts val="0"/>
              </a:spcAft>
              <a:buNone/>
            </a:pPr>
            <a:r>
              <a:rPr lang="en" sz="1200">
                <a:solidFill>
                  <a:srgbClr val="202124"/>
                </a:solidFill>
              </a:rPr>
              <a:t>There are only 21 proteinogenic amino acids</a:t>
            </a:r>
            <a:endParaRPr sz="1200">
              <a:solidFill>
                <a:srgbClr val="202124"/>
              </a:solidFill>
            </a:endParaRPr>
          </a:p>
          <a:p>
            <a:pPr indent="0" lvl="0" marL="0" rtl="0" algn="l">
              <a:spcBef>
                <a:spcPts val="0"/>
              </a:spcBef>
              <a:spcAft>
                <a:spcPts val="0"/>
              </a:spcAft>
              <a:buNone/>
            </a:pPr>
            <a:r>
              <a:rPr lang="en" sz="1200">
                <a:solidFill>
                  <a:srgbClr val="202124"/>
                </a:solidFill>
              </a:rPr>
              <a:t>Unique Characters: Since we have 21 unique characters in Σ (namely ACDEFGHIKLMNPQRSTVWXY)</a:t>
            </a:r>
            <a:endParaRPr sz="1200">
              <a:solidFill>
                <a:srgbClr val="202124"/>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ec1477d9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ec1477d9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04ec1477d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04ec1477d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4ec1477d9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4ec1477d9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104ec1477d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104ec1477d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rgbClr val="292929"/>
                </a:solidFill>
                <a:highlight>
                  <a:srgbClr val="FFFFFF"/>
                </a:highlight>
                <a:latin typeface="Georgia"/>
                <a:ea typeface="Georgia"/>
                <a:cs typeface="Georgia"/>
                <a:sym typeface="Georgia"/>
              </a:rPr>
              <a:t> LSH can work in high dimension data effectively reducing dimensions and speeding up search in constant time.</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04ec1477d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04ec1477d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04f98436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04f98436e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04f98436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04f98436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104f98436eb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104f98436eb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cf9c09c686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cf9c09c686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04f98436eb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04f98436eb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04f98436eb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04f98436eb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104f98436e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104f98436e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104f98436eb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104f98436eb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04f98436e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04f98436e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104f98436e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104f98436e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4f98436e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4f98436e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104f98436eb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104f98436eb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f9c09c686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f9c09c686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f9c09c68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f9c09c68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104f98436eb_0_3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104f98436eb_0_3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4f98436eb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4f98436eb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Extra characters in </a:t>
            </a:r>
            <a:r>
              <a:rPr lang="en"/>
              <a:t>Nucleotide</a:t>
            </a:r>
            <a:r>
              <a:rPr lang="en"/>
              <a:t> sequence represent </a:t>
            </a:r>
            <a:r>
              <a:rPr lang="en"/>
              <a:t>uncertainty</a:t>
            </a:r>
            <a:r>
              <a:rPr lang="en"/>
              <a:t> </a:t>
            </a:r>
            <a:endParaRPr/>
          </a:p>
          <a:p>
            <a:pPr indent="0" lvl="0" marL="0" rtl="0" algn="l">
              <a:spcBef>
                <a:spcPts val="0"/>
              </a:spcBef>
              <a:spcAft>
                <a:spcPts val="0"/>
              </a:spcAft>
              <a:buNone/>
            </a:pPr>
            <a:r>
              <a:rPr lang="en"/>
              <a:t>Spike Sequence length = 1274</a:t>
            </a:r>
            <a:endParaRPr/>
          </a:p>
          <a:p>
            <a:pPr indent="0" lvl="0" marL="0" rtl="0" algn="l">
              <a:spcBef>
                <a:spcPts val="0"/>
              </a:spcBef>
              <a:spcAft>
                <a:spcPts val="0"/>
              </a:spcAft>
              <a:buNone/>
            </a:pPr>
            <a:r>
              <a:rPr lang="en"/>
              <a:t>Genome sequence length = 29,674</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04f98436eb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04f98436eb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4f98436eb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4f98436eb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drive.google.com/file/d/1Q4S0XmKoCi4fqMsULc1OUrmQ2Ym-G8i9/view"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en.wikipedia.org/wiki/Nearest_neighbor_search"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drive.google.com/drive/folders/1-YmIM8ipFpj-glr9hSF3t6VuofrpgWUa" TargetMode="External"/><Relationship Id="rId4" Type="http://schemas.openxmlformats.org/officeDocument/2006/relationships/hyperlink" Target="https://github.com/sarwanpasha/Genome_Spike_Variant_Classific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Efficient Variant Classification</a:t>
            </a:r>
            <a:endParaRPr/>
          </a:p>
        </p:txBody>
      </p:sp>
      <p:sp>
        <p:nvSpPr>
          <p:cNvPr id="59" name="Google Shape;59;p13"/>
          <p:cNvSpPr txBox="1"/>
          <p:nvPr>
            <p:ph idx="1" type="subTitle"/>
          </p:nvPr>
        </p:nvSpPr>
        <p:spPr>
          <a:xfrm>
            <a:off x="480150" y="3083025"/>
            <a:ext cx="8183700" cy="19617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lt1"/>
              </a:buClr>
              <a:buSzPts val="2400"/>
              <a:buChar char="●"/>
            </a:pPr>
            <a:r>
              <a:rPr lang="en">
                <a:solidFill>
                  <a:schemeClr val="lt1"/>
                </a:solidFill>
              </a:rPr>
              <a:t>Sarwan Ali (Ph.D.)</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Esha Chunchu (MS)</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Moulika Achhe (MS)</a:t>
            </a:r>
            <a:endParaRPr>
              <a:solidFill>
                <a:schemeClr val="lt1"/>
              </a:solidFill>
            </a:endParaRPr>
          </a:p>
          <a:p>
            <a:pPr indent="-381000" lvl="0" marL="457200" rtl="0" algn="l">
              <a:spcBef>
                <a:spcPts val="0"/>
              </a:spcBef>
              <a:spcAft>
                <a:spcPts val="0"/>
              </a:spcAft>
              <a:buClr>
                <a:schemeClr val="lt1"/>
              </a:buClr>
              <a:buSzPts val="2400"/>
              <a:buChar char="●"/>
            </a:pPr>
            <a:r>
              <a:rPr lang="en">
                <a:solidFill>
                  <a:schemeClr val="lt1"/>
                </a:solidFill>
              </a:rPr>
              <a:t>Sri Himaja Bharthepudi (MS)</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Proposed Models</a:t>
            </a:r>
            <a:endParaRPr/>
          </a:p>
        </p:txBody>
      </p:sp>
      <p:sp>
        <p:nvSpPr>
          <p:cNvPr id="117" name="Google Shape;117;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AutoNum type="arabicPeriod"/>
            </a:pPr>
            <a:r>
              <a:rPr lang="en">
                <a:solidFill>
                  <a:schemeClr val="dk2"/>
                </a:solidFill>
              </a:rPr>
              <a:t>One-Hot Embedding (OHE)</a:t>
            </a:r>
            <a:endParaRPr>
              <a:solidFill>
                <a:schemeClr val="dk2"/>
              </a:solidFill>
            </a:endParaRPr>
          </a:p>
          <a:p>
            <a:pPr indent="-342900" lvl="0" marL="457200" rtl="0" algn="l">
              <a:spcBef>
                <a:spcPts val="0"/>
              </a:spcBef>
              <a:spcAft>
                <a:spcPts val="0"/>
              </a:spcAft>
              <a:buClr>
                <a:schemeClr val="dk2"/>
              </a:buClr>
              <a:buSzPts val="1800"/>
              <a:buAutoNum type="arabicPeriod"/>
            </a:pPr>
            <a:r>
              <a:rPr lang="en">
                <a:solidFill>
                  <a:schemeClr val="dk2"/>
                </a:solidFill>
              </a:rPr>
              <a:t>K-mers based approach</a:t>
            </a:r>
            <a:endParaRPr>
              <a:solidFill>
                <a:schemeClr val="dk2"/>
              </a:solidFill>
            </a:endParaRPr>
          </a:p>
          <a:p>
            <a:pPr indent="-342900" lvl="0" marL="457200" rtl="0" algn="l">
              <a:spcBef>
                <a:spcPts val="0"/>
              </a:spcBef>
              <a:spcAft>
                <a:spcPts val="0"/>
              </a:spcAft>
              <a:buClr>
                <a:schemeClr val="dk2"/>
              </a:buClr>
              <a:buSzPts val="1800"/>
              <a:buAutoNum type="arabicPeriod"/>
            </a:pPr>
            <a:r>
              <a:rPr lang="en">
                <a:solidFill>
                  <a:schemeClr val="dk2"/>
                </a:solidFill>
              </a:rPr>
              <a:t>Approximate K-mers based approach</a:t>
            </a:r>
            <a:endParaRPr>
              <a:solidFill>
                <a:schemeClr val="dk2"/>
              </a:solidFill>
            </a:endParaRPr>
          </a:p>
          <a:p>
            <a:pPr indent="-342900" lvl="0" marL="457200" rtl="0" algn="l">
              <a:spcBef>
                <a:spcPts val="0"/>
              </a:spcBef>
              <a:spcAft>
                <a:spcPts val="0"/>
              </a:spcAft>
              <a:buClr>
                <a:schemeClr val="dk2"/>
              </a:buClr>
              <a:buSzPts val="1800"/>
              <a:buAutoNum type="arabicPeriod"/>
            </a:pPr>
            <a:r>
              <a:rPr lang="en">
                <a:solidFill>
                  <a:schemeClr val="dk2"/>
                </a:solidFill>
              </a:rPr>
              <a:t>Minimizer</a:t>
            </a:r>
            <a:endParaRPr>
              <a:solidFill>
                <a:schemeClr val="dk2"/>
              </a:solidFill>
            </a:endParaRPr>
          </a:p>
          <a:p>
            <a:pPr indent="-342900" lvl="0" marL="457200" rtl="0" algn="l">
              <a:spcBef>
                <a:spcPts val="0"/>
              </a:spcBef>
              <a:spcAft>
                <a:spcPts val="0"/>
              </a:spcAft>
              <a:buClr>
                <a:schemeClr val="dk2"/>
              </a:buClr>
              <a:buSzPts val="1800"/>
              <a:buAutoNum type="arabicPeriod"/>
            </a:pPr>
            <a:r>
              <a:rPr lang="en">
                <a:solidFill>
                  <a:schemeClr val="dk2"/>
                </a:solidFill>
              </a:rPr>
              <a:t>Ordered Minimizer</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3" name="Google Shape;123;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3" title="video1455019618.mp4">
            <a:hlinkClick r:id="rId3"/>
          </p:cNvPr>
          <p:cNvPicPr preferRelativeResize="0"/>
          <p:nvPr/>
        </p:nvPicPr>
        <p:blipFill>
          <a:blip r:embed="rId4">
            <a:alphaModFix/>
          </a:blip>
          <a:stretch>
            <a:fillRect/>
          </a:stretch>
        </p:blipFill>
        <p:spPr>
          <a:xfrm>
            <a:off x="2286000" y="1146175"/>
            <a:ext cx="4572000" cy="3429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One-Hot Encoding</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What is One-Hot Encoding?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Example with Implementation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Drawback of using One-Hot Encoding</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One-Hot Encoding</a:t>
            </a:r>
            <a:endParaRPr/>
          </a:p>
        </p:txBody>
      </p:sp>
      <p:sp>
        <p:nvSpPr>
          <p:cNvPr id="136" name="Google Shape;13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Clr>
                <a:schemeClr val="dk2"/>
              </a:buClr>
              <a:buSzPts val="1800"/>
              <a:buChar char="●"/>
            </a:pPr>
            <a:r>
              <a:rPr lang="en">
                <a:solidFill>
                  <a:schemeClr val="dk2"/>
                </a:solidFill>
              </a:rPr>
              <a:t>One hot encoding is a way to represent categorical data as binary vectors.</a:t>
            </a:r>
            <a:endParaRPr>
              <a:solidFill>
                <a:schemeClr val="dk2"/>
              </a:solidFill>
            </a:endParaRPr>
          </a:p>
          <a:p>
            <a:pPr indent="-342900" lvl="0" marL="457200" rtl="0" algn="just">
              <a:spcBef>
                <a:spcPts val="0"/>
              </a:spcBef>
              <a:spcAft>
                <a:spcPts val="0"/>
              </a:spcAft>
              <a:buClr>
                <a:schemeClr val="dk2"/>
              </a:buClr>
              <a:buSzPts val="1800"/>
              <a:buChar char="●"/>
            </a:pPr>
            <a:r>
              <a:rPr lang="en">
                <a:solidFill>
                  <a:schemeClr val="dk2"/>
                </a:solidFill>
              </a:rPr>
              <a:t>With one-hot, we convert each categorical/sequence value into a new categorical/sequence column and assign a binary value of 1 or 0 to those columns. </a:t>
            </a:r>
            <a:endParaRPr>
              <a:solidFill>
                <a:schemeClr val="dk2"/>
              </a:solidFill>
            </a:endParaRPr>
          </a:p>
          <a:p>
            <a:pPr indent="-342900" lvl="0" marL="457200" rtl="0" algn="just">
              <a:spcBef>
                <a:spcPts val="0"/>
              </a:spcBef>
              <a:spcAft>
                <a:spcPts val="0"/>
              </a:spcAft>
              <a:buClr>
                <a:schemeClr val="dk2"/>
              </a:buClr>
              <a:buSzPts val="1800"/>
              <a:buChar char="●"/>
            </a:pPr>
            <a:r>
              <a:rPr lang="en">
                <a:solidFill>
                  <a:schemeClr val="dk2"/>
                </a:solidFill>
              </a:rPr>
              <a:t>Each integer value is represented as a binary vector.</a:t>
            </a:r>
            <a:endParaRPr>
              <a:solidFill>
                <a:schemeClr val="dk2"/>
              </a:solidFill>
            </a:endParaRPr>
          </a:p>
          <a:p>
            <a:pPr indent="0" lvl="0" marL="0" rtl="0" algn="l">
              <a:spcBef>
                <a:spcPts val="1200"/>
              </a:spcBef>
              <a:spcAft>
                <a:spcPts val="1200"/>
              </a:spcAft>
              <a:buClr>
                <a:schemeClr val="dk2"/>
              </a:buClr>
              <a:buSzPts val="1100"/>
              <a:buFont typeface="Arial"/>
              <a:buNone/>
            </a:pPr>
            <a:r>
              <a:t/>
            </a:r>
            <a:endParaRPr>
              <a:solidFill>
                <a:schemeClr val="dk2"/>
              </a:solidFill>
            </a:endParaRPr>
          </a:p>
        </p:txBody>
      </p:sp>
      <p:pic>
        <p:nvPicPr>
          <p:cNvPr id="137" name="Google Shape;137;p25"/>
          <p:cNvPicPr preferRelativeResize="0"/>
          <p:nvPr/>
        </p:nvPicPr>
        <p:blipFill rotWithShape="1">
          <a:blip r:embed="rId3">
            <a:alphaModFix/>
          </a:blip>
          <a:srcRect b="0" l="0" r="0" t="0"/>
          <a:stretch/>
        </p:blipFill>
        <p:spPr>
          <a:xfrm>
            <a:off x="1889125" y="2973225"/>
            <a:ext cx="5715000" cy="14859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Worked Example of a One Hot Encoding</a:t>
            </a:r>
            <a:endParaRPr/>
          </a:p>
        </p:txBody>
      </p:sp>
      <p:sp>
        <p:nvSpPr>
          <p:cNvPr id="143" name="Google Shape;14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Amino acids producing a 20-column vector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Let’s consider the sequence as 'ALDFEQEMT'</a:t>
            </a:r>
            <a:endParaRPr>
              <a:solidFill>
                <a:schemeClr val="dk2"/>
              </a:solidFill>
            </a:endParaRPr>
          </a:p>
        </p:txBody>
      </p:sp>
      <p:pic>
        <p:nvPicPr>
          <p:cNvPr id="144" name="Google Shape;144;p26"/>
          <p:cNvPicPr preferRelativeResize="0"/>
          <p:nvPr/>
        </p:nvPicPr>
        <p:blipFill>
          <a:blip r:embed="rId3">
            <a:alphaModFix/>
          </a:blip>
          <a:stretch>
            <a:fillRect/>
          </a:stretch>
        </p:blipFill>
        <p:spPr>
          <a:xfrm>
            <a:off x="553021" y="2536212"/>
            <a:ext cx="3741554" cy="2300525"/>
          </a:xfrm>
          <a:prstGeom prst="rect">
            <a:avLst/>
          </a:prstGeom>
          <a:noFill/>
          <a:ln>
            <a:noFill/>
          </a:ln>
        </p:spPr>
      </p:pic>
      <p:pic>
        <p:nvPicPr>
          <p:cNvPr id="145" name="Google Shape;145;p26"/>
          <p:cNvPicPr preferRelativeResize="0"/>
          <p:nvPr/>
        </p:nvPicPr>
        <p:blipFill>
          <a:blip r:embed="rId4">
            <a:alphaModFix/>
          </a:blip>
          <a:stretch>
            <a:fillRect/>
          </a:stretch>
        </p:blipFill>
        <p:spPr>
          <a:xfrm>
            <a:off x="5012775" y="2500675"/>
            <a:ext cx="3950275" cy="2371600"/>
          </a:xfrm>
          <a:prstGeom prst="rect">
            <a:avLst/>
          </a:prstGeom>
          <a:noFill/>
          <a:ln>
            <a:noFill/>
          </a:ln>
        </p:spPr>
      </p:pic>
      <p:cxnSp>
        <p:nvCxnSpPr>
          <p:cNvPr id="146" name="Google Shape;146;p26"/>
          <p:cNvCxnSpPr/>
          <p:nvPr/>
        </p:nvCxnSpPr>
        <p:spPr>
          <a:xfrm>
            <a:off x="4294575" y="3686475"/>
            <a:ext cx="718200" cy="0"/>
          </a:xfrm>
          <a:prstGeom prst="straightConnector1">
            <a:avLst/>
          </a:prstGeom>
          <a:noFill/>
          <a:ln cap="flat" cmpd="sng" w="9525">
            <a:solidFill>
              <a:srgbClr val="44546A"/>
            </a:solidFill>
            <a:prstDash val="solid"/>
            <a:round/>
            <a:headEnd len="med" w="med" type="none"/>
            <a:tailEnd len="med" w="med" type="triangle"/>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 of one-hot encoding?</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High dimensionality,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The feature space can really blow up quickly and you start fighting with the curse of dimensionality.</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latin typeface="Arial"/>
                <a:ea typeface="Arial"/>
                <a:cs typeface="Arial"/>
                <a:sym typeface="Arial"/>
              </a:rPr>
              <a:t>Feature vector length for Spike Sequences =&gt; 21 × 1273 = 26,733</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It does not preserve the order of the sequence.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Sequence alignment is very expensive.</a:t>
            </a:r>
            <a:endParaRPr>
              <a:solidFill>
                <a:schemeClr val="dk2"/>
              </a:solidFill>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 K-mer based model</a:t>
            </a:r>
            <a:endParaRPr/>
          </a:p>
        </p:txBody>
      </p:sp>
      <p:sp>
        <p:nvSpPr>
          <p:cNvPr id="158" name="Google Shape;158;p2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lnSpc>
                <a:spcPct val="140000"/>
              </a:lnSpc>
              <a:spcBef>
                <a:spcPts val="0"/>
              </a:spcBef>
              <a:spcAft>
                <a:spcPts val="0"/>
              </a:spcAft>
              <a:buClr>
                <a:schemeClr val="dk2"/>
              </a:buClr>
              <a:buSzPts val="1800"/>
              <a:buChar char="●"/>
            </a:pPr>
            <a:r>
              <a:rPr lang="en">
                <a:solidFill>
                  <a:schemeClr val="dk2"/>
                </a:solidFill>
                <a:highlight>
                  <a:schemeClr val="lt1"/>
                </a:highlight>
              </a:rPr>
              <a:t>A k-mer is a sequence of k characters in a string (or nucleotides in a DNA sequence), where k is the user-defined parameter for the size of each mer.</a:t>
            </a:r>
            <a:endParaRPr>
              <a:solidFill>
                <a:schemeClr val="dk2"/>
              </a:solidFill>
              <a:highlight>
                <a:schemeClr val="lt1"/>
              </a:highlight>
            </a:endParaRPr>
          </a:p>
          <a:p>
            <a:pPr indent="-342900" lvl="0" marL="457200" rtl="0" algn="l">
              <a:lnSpc>
                <a:spcPct val="140000"/>
              </a:lnSpc>
              <a:spcBef>
                <a:spcPts val="0"/>
              </a:spcBef>
              <a:spcAft>
                <a:spcPts val="0"/>
              </a:spcAft>
              <a:buClr>
                <a:schemeClr val="dk2"/>
              </a:buClr>
              <a:buSzPts val="1800"/>
              <a:buChar char="●"/>
            </a:pPr>
            <a:r>
              <a:rPr lang="en">
                <a:solidFill>
                  <a:schemeClr val="dk2"/>
                </a:solidFill>
                <a:highlight>
                  <a:schemeClr val="lt1"/>
                </a:highlight>
              </a:rPr>
              <a:t>To get all k-mers from a sequence we need to get first k characters, then move just a single character from the start of the next k-mer and so on. </a:t>
            </a:r>
            <a:endParaRPr>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64" name="Google Shape;164;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2"/>
              </a:buClr>
              <a:buSzPts val="1800"/>
              <a:buChar char="●"/>
            </a:pPr>
            <a:r>
              <a:rPr lang="en">
                <a:solidFill>
                  <a:schemeClr val="dk2"/>
                </a:solidFill>
              </a:rPr>
              <a:t>L</a:t>
            </a:r>
            <a:r>
              <a:rPr lang="en">
                <a:solidFill>
                  <a:schemeClr val="dk2"/>
                </a:solidFill>
              </a:rPr>
              <a:t>et's look at the sequence ATCGATCAC contains following </a:t>
            </a:r>
            <a:r>
              <a:rPr i="1" lang="en">
                <a:solidFill>
                  <a:schemeClr val="dk2"/>
                </a:solidFill>
              </a:rPr>
              <a:t>3-mers </a:t>
            </a:r>
            <a:r>
              <a:rPr lang="en">
                <a:solidFill>
                  <a:schemeClr val="dk2"/>
                </a:solidFill>
              </a:rPr>
              <a:t>(Fig 1) &amp; 4-mers (Fig 2)</a:t>
            </a:r>
            <a:endParaRPr>
              <a:solidFill>
                <a:schemeClr val="dk2"/>
              </a:solidFill>
            </a:endParaRPr>
          </a:p>
        </p:txBody>
      </p:sp>
      <p:pic>
        <p:nvPicPr>
          <p:cNvPr id="165" name="Google Shape;165;p29"/>
          <p:cNvPicPr preferRelativeResize="0"/>
          <p:nvPr/>
        </p:nvPicPr>
        <p:blipFill>
          <a:blip r:embed="rId3">
            <a:alphaModFix/>
          </a:blip>
          <a:stretch>
            <a:fillRect/>
          </a:stretch>
        </p:blipFill>
        <p:spPr>
          <a:xfrm>
            <a:off x="600574" y="1832162"/>
            <a:ext cx="2947525" cy="2057025"/>
          </a:xfrm>
          <a:prstGeom prst="rect">
            <a:avLst/>
          </a:prstGeom>
          <a:noFill/>
          <a:ln>
            <a:noFill/>
          </a:ln>
        </p:spPr>
      </p:pic>
      <p:pic>
        <p:nvPicPr>
          <p:cNvPr id="166" name="Google Shape;166;p29"/>
          <p:cNvPicPr preferRelativeResize="0"/>
          <p:nvPr/>
        </p:nvPicPr>
        <p:blipFill>
          <a:blip r:embed="rId4">
            <a:alphaModFix/>
          </a:blip>
          <a:stretch>
            <a:fillRect/>
          </a:stretch>
        </p:blipFill>
        <p:spPr>
          <a:xfrm>
            <a:off x="4953775" y="1843938"/>
            <a:ext cx="3152775" cy="2033475"/>
          </a:xfrm>
          <a:prstGeom prst="rect">
            <a:avLst/>
          </a:prstGeom>
          <a:noFill/>
          <a:ln>
            <a:noFill/>
          </a:ln>
        </p:spPr>
      </p:pic>
      <p:sp>
        <p:nvSpPr>
          <p:cNvPr id="167" name="Google Shape;167;p29"/>
          <p:cNvSpPr txBox="1"/>
          <p:nvPr/>
        </p:nvSpPr>
        <p:spPr>
          <a:xfrm>
            <a:off x="1431200" y="3988550"/>
            <a:ext cx="12054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Fig 1</a:t>
            </a:r>
            <a:endParaRPr>
              <a:latin typeface="Source Sans Pro"/>
              <a:ea typeface="Source Sans Pro"/>
              <a:cs typeface="Source Sans Pro"/>
              <a:sym typeface="Source Sans Pro"/>
            </a:endParaRPr>
          </a:p>
        </p:txBody>
      </p:sp>
      <p:sp>
        <p:nvSpPr>
          <p:cNvPr id="168" name="Google Shape;168;p29"/>
          <p:cNvSpPr txBox="1"/>
          <p:nvPr/>
        </p:nvSpPr>
        <p:spPr>
          <a:xfrm>
            <a:off x="5849313" y="4041950"/>
            <a:ext cx="136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Source Sans Pro"/>
                <a:ea typeface="Source Sans Pro"/>
                <a:cs typeface="Source Sans Pro"/>
                <a:sym typeface="Source Sans Pro"/>
              </a:rPr>
              <a:t>Fig 2</a:t>
            </a:r>
            <a:endParaRPr>
              <a:latin typeface="Source Sans Pro"/>
              <a:ea typeface="Source Sans Pro"/>
              <a:cs typeface="Source Sans Pro"/>
              <a:sym typeface="Source Sans Pr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Importance of K-mer</a:t>
            </a:r>
            <a:endParaRPr/>
          </a:p>
        </p:txBody>
      </p:sp>
      <p:sp>
        <p:nvSpPr>
          <p:cNvPr id="174" name="Google Shape;174;p30"/>
          <p:cNvSpPr txBox="1"/>
          <p:nvPr>
            <p:ph idx="1" type="body"/>
          </p:nvPr>
        </p:nvSpPr>
        <p:spPr>
          <a:xfrm>
            <a:off x="311700" y="1236200"/>
            <a:ext cx="8520600" cy="3023700"/>
          </a:xfrm>
          <a:prstGeom prst="rect">
            <a:avLst/>
          </a:prstGeom>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2"/>
              </a:buClr>
              <a:buSzPts val="1800"/>
              <a:buChar char="●"/>
            </a:pPr>
            <a:r>
              <a:rPr lang="en">
                <a:solidFill>
                  <a:schemeClr val="dk2"/>
                </a:solidFill>
                <a:highlight>
                  <a:srgbClr val="FFFFFF"/>
                </a:highlight>
              </a:rPr>
              <a:t>One of the key biological characteristics of SARS-CoV-2, is the presence of spike proteins that allows this virus to penetrate host cells and cause infection.</a:t>
            </a:r>
            <a:endParaRPr>
              <a:solidFill>
                <a:schemeClr val="dk2"/>
              </a:solidFill>
              <a:highlight>
                <a:srgbClr val="FFFFFF"/>
              </a:highlight>
            </a:endParaRPr>
          </a:p>
          <a:p>
            <a:pPr indent="0" lvl="0" marL="457200" rtl="0" algn="l">
              <a:lnSpc>
                <a:spcPct val="150000"/>
              </a:lnSpc>
              <a:spcBef>
                <a:spcPts val="1200"/>
              </a:spcBef>
              <a:spcAft>
                <a:spcPts val="0"/>
              </a:spcAft>
              <a:buNone/>
            </a:pPr>
            <a:r>
              <a:t/>
            </a:r>
            <a:endParaRPr>
              <a:solidFill>
                <a:schemeClr val="dk2"/>
              </a:solidFill>
              <a:highlight>
                <a:srgbClr val="FFFFFF"/>
              </a:highlight>
            </a:endParaRPr>
          </a:p>
          <a:p>
            <a:pPr indent="-342900" lvl="0" marL="457200" rtl="0" algn="l">
              <a:lnSpc>
                <a:spcPct val="150000"/>
              </a:lnSpc>
              <a:spcBef>
                <a:spcPts val="1200"/>
              </a:spcBef>
              <a:spcAft>
                <a:spcPts val="0"/>
              </a:spcAft>
              <a:buClr>
                <a:schemeClr val="dk2"/>
              </a:buClr>
              <a:buSzPts val="1800"/>
              <a:buChar char="●"/>
            </a:pPr>
            <a:r>
              <a:rPr lang="en">
                <a:solidFill>
                  <a:schemeClr val="dk2"/>
                </a:solidFill>
                <a:highlight>
                  <a:srgbClr val="FFFFFF"/>
                </a:highlight>
              </a:rPr>
              <a:t>We have performed k-mers using these spike sequences to classify different variants of the coronavirus in humans. </a:t>
            </a:r>
            <a:endParaRPr>
              <a:solidFill>
                <a:schemeClr val="dk2"/>
              </a:solidFill>
              <a:highlight>
                <a:srgbClr val="FFFFFF"/>
              </a:highlight>
            </a:endParaRPr>
          </a:p>
          <a:p>
            <a:pPr indent="0" lvl="0" marL="457200" rtl="0" algn="l">
              <a:lnSpc>
                <a:spcPct val="150000"/>
              </a:lnSpc>
              <a:spcBef>
                <a:spcPts val="1200"/>
              </a:spcBef>
              <a:spcAft>
                <a:spcPts val="1200"/>
              </a:spcAft>
              <a:buNone/>
            </a:pPr>
            <a:r>
              <a:t/>
            </a:r>
            <a:endParaRPr>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 of K-mer</a:t>
            </a:r>
            <a:endParaRPr/>
          </a:p>
        </p:txBody>
      </p:sp>
      <p:sp>
        <p:nvSpPr>
          <p:cNvPr id="180" name="Google Shape;180;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It is easy to analyse a k-mer rather than entire sequence.</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K-mer is useful in sequence-matching</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Example: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T</a:t>
            </a:r>
            <a:r>
              <a:rPr lang="en">
                <a:solidFill>
                  <a:schemeClr val="dk2"/>
                </a:solidFill>
              </a:rPr>
              <a:t>o check if a sequence </a:t>
            </a:r>
            <a:r>
              <a:rPr i="1" lang="en">
                <a:solidFill>
                  <a:schemeClr val="dk2"/>
                </a:solidFill>
              </a:rPr>
              <a:t>S</a:t>
            </a:r>
            <a:r>
              <a:rPr lang="en">
                <a:solidFill>
                  <a:schemeClr val="dk2"/>
                </a:solidFill>
              </a:rPr>
              <a:t> comes from organism </a:t>
            </a:r>
            <a:r>
              <a:rPr i="1" lang="en">
                <a:solidFill>
                  <a:schemeClr val="dk2"/>
                </a:solidFill>
              </a:rPr>
              <a:t>A</a:t>
            </a:r>
            <a:r>
              <a:rPr lang="en">
                <a:solidFill>
                  <a:schemeClr val="dk2"/>
                </a:solidFill>
              </a:rPr>
              <a:t> or from organism </a:t>
            </a:r>
            <a:r>
              <a:rPr i="1" lang="en">
                <a:solidFill>
                  <a:schemeClr val="dk2"/>
                </a:solidFill>
              </a:rPr>
              <a:t>B</a:t>
            </a:r>
            <a:r>
              <a:rPr lang="en">
                <a:solidFill>
                  <a:schemeClr val="dk2"/>
                </a:solidFill>
              </a:rPr>
              <a:t>, assuming the genomes of </a:t>
            </a:r>
            <a:r>
              <a:rPr i="1" lang="en">
                <a:solidFill>
                  <a:schemeClr val="dk2"/>
                </a:solidFill>
              </a:rPr>
              <a:t>A</a:t>
            </a:r>
            <a:r>
              <a:rPr lang="en">
                <a:solidFill>
                  <a:schemeClr val="dk2"/>
                </a:solidFill>
              </a:rPr>
              <a:t> and </a:t>
            </a:r>
            <a:r>
              <a:rPr i="1" lang="en">
                <a:solidFill>
                  <a:schemeClr val="dk2"/>
                </a:solidFill>
              </a:rPr>
              <a:t>B</a:t>
            </a:r>
            <a:r>
              <a:rPr lang="en">
                <a:solidFill>
                  <a:schemeClr val="dk2"/>
                </a:solidFill>
              </a:rPr>
              <a:t> are known and sufficiently different, we can check if S contains more </a:t>
            </a:r>
            <a:r>
              <a:rPr i="1" lang="en">
                <a:solidFill>
                  <a:schemeClr val="dk2"/>
                </a:solidFill>
              </a:rPr>
              <a:t>k-mers</a:t>
            </a:r>
            <a:r>
              <a:rPr lang="en">
                <a:solidFill>
                  <a:schemeClr val="dk2"/>
                </a:solidFill>
              </a:rPr>
              <a:t> present in </a:t>
            </a:r>
            <a:r>
              <a:rPr i="1" lang="en">
                <a:solidFill>
                  <a:schemeClr val="dk2"/>
                </a:solidFill>
              </a:rPr>
              <a:t>A</a:t>
            </a:r>
            <a:r>
              <a:rPr lang="en">
                <a:solidFill>
                  <a:schemeClr val="dk2"/>
                </a:solidFill>
              </a:rPr>
              <a:t> or in </a:t>
            </a:r>
            <a:r>
              <a:rPr i="1" lang="en">
                <a:solidFill>
                  <a:schemeClr val="dk2"/>
                </a:solidFill>
              </a:rPr>
              <a:t>B</a:t>
            </a:r>
            <a:r>
              <a:rPr lang="en">
                <a:solidFill>
                  <a:schemeClr val="dk2"/>
                </a:solidFill>
              </a:rPr>
              <a:t>. </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Table of Content</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Clr>
                <a:schemeClr val="dk2"/>
              </a:buClr>
              <a:buSzPts val="1800"/>
              <a:buChar char="●"/>
            </a:pPr>
            <a:r>
              <a:rPr lang="en">
                <a:solidFill>
                  <a:schemeClr val="dk2"/>
                </a:solidFill>
              </a:rPr>
              <a:t>Motivation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Problem Formulation</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Real World Applications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Proposed Models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One-Hot Encoding</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K-mer based model</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Approximate K-mers based model</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Minimizer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Ordered Minimizer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Dataset</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Implementation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Results</a:t>
            </a:r>
            <a:endParaRPr>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Approach</a:t>
            </a:r>
            <a:endParaRPr/>
          </a:p>
        </p:txBody>
      </p:sp>
      <p:sp>
        <p:nvSpPr>
          <p:cNvPr id="186" name="Google Shape;186;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Compute all possible K-mers</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42900" lvl="0" marL="457200" rtl="0" algn="l">
              <a:spcBef>
                <a:spcPts val="1200"/>
              </a:spcBef>
              <a:spcAft>
                <a:spcPts val="0"/>
              </a:spcAft>
              <a:buClr>
                <a:schemeClr val="dk2"/>
              </a:buClr>
              <a:buSzPts val="1800"/>
              <a:buChar char="●"/>
            </a:pPr>
            <a:r>
              <a:rPr lang="en">
                <a:solidFill>
                  <a:schemeClr val="dk2"/>
                </a:solidFill>
              </a:rPr>
              <a:t>Total number of K-mers : N-k+1</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42900" lvl="0" marL="457200" rtl="0" algn="l">
              <a:spcBef>
                <a:spcPts val="1200"/>
              </a:spcBef>
              <a:spcAft>
                <a:spcPts val="0"/>
              </a:spcAft>
              <a:buClr>
                <a:schemeClr val="dk2"/>
              </a:buClr>
              <a:buSzPts val="1800"/>
              <a:buChar char="●"/>
            </a:pPr>
            <a:r>
              <a:rPr lang="en">
                <a:solidFill>
                  <a:schemeClr val="dk2"/>
                </a:solidFill>
              </a:rPr>
              <a:t>Convert the K-mers information into the vectors (k-mers count)</a:t>
            </a:r>
            <a:endParaRPr>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 Example</a:t>
            </a:r>
            <a:endParaRPr/>
          </a:p>
        </p:txBody>
      </p:sp>
      <p:sp>
        <p:nvSpPr>
          <p:cNvPr id="192" name="Google Shape;192;p33"/>
          <p:cNvSpPr txBox="1"/>
          <p:nvPr>
            <p:ph idx="1" type="body"/>
          </p:nvPr>
        </p:nvSpPr>
        <p:spPr>
          <a:xfrm>
            <a:off x="311700" y="1152475"/>
            <a:ext cx="8520600" cy="3946800"/>
          </a:xfrm>
          <a:prstGeom prst="rect">
            <a:avLst/>
          </a:prstGeom>
        </p:spPr>
        <p:txBody>
          <a:bodyPr anchorCtr="0" anchor="t" bIns="91425" lIns="91425" spcFirstLastPara="1" rIns="91425" wrap="square" tIns="91425">
            <a:normAutofit fontScale="25000" lnSpcReduction="20000"/>
          </a:bodyPr>
          <a:lstStyle/>
          <a:p>
            <a:pPr indent="-342900" lvl="0" marL="457200" marR="0" rtl="0" algn="l">
              <a:lnSpc>
                <a:spcPct val="115000"/>
              </a:lnSpc>
              <a:spcBef>
                <a:spcPts val="1200"/>
              </a:spcBef>
              <a:spcAft>
                <a:spcPts val="0"/>
              </a:spcAft>
              <a:buClr>
                <a:schemeClr val="dk2"/>
              </a:buClr>
              <a:buSzPct val="100000"/>
              <a:buChar char="●"/>
            </a:pPr>
            <a:r>
              <a:rPr lang="en" sz="7200">
                <a:solidFill>
                  <a:schemeClr val="dk2"/>
                </a:solidFill>
              </a:rPr>
              <a:t>We design a feature vector that contains the count of each k-mer in its respective spike sequence</a:t>
            </a:r>
            <a:endParaRPr sz="7200">
              <a:solidFill>
                <a:schemeClr val="dk2"/>
              </a:solidFill>
            </a:endParaRPr>
          </a:p>
          <a:p>
            <a:pPr indent="-342900" lvl="0" marL="457200" marR="0" rtl="0" algn="l">
              <a:lnSpc>
                <a:spcPct val="115000"/>
              </a:lnSpc>
              <a:spcBef>
                <a:spcPts val="0"/>
              </a:spcBef>
              <a:spcAft>
                <a:spcPts val="0"/>
              </a:spcAft>
              <a:buClr>
                <a:schemeClr val="dk2"/>
              </a:buClr>
              <a:buSzPct val="100000"/>
              <a:buChar char="●"/>
            </a:pPr>
            <a:r>
              <a:rPr lang="en" sz="7200">
                <a:solidFill>
                  <a:schemeClr val="dk2"/>
                </a:solidFill>
              </a:rPr>
              <a:t>Each sequence A is over an alphabet Σ (amino acids of the spike sequence)</a:t>
            </a:r>
            <a:endParaRPr sz="7200">
              <a:solidFill>
                <a:schemeClr val="dk2"/>
              </a:solidFill>
            </a:endParaRPr>
          </a:p>
          <a:p>
            <a:pPr indent="-342900" lvl="0" marL="457200" marR="0" rtl="0" algn="l">
              <a:lnSpc>
                <a:spcPct val="115000"/>
              </a:lnSpc>
              <a:spcBef>
                <a:spcPts val="0"/>
              </a:spcBef>
              <a:spcAft>
                <a:spcPts val="0"/>
              </a:spcAft>
              <a:buClr>
                <a:schemeClr val="dk2"/>
              </a:buClr>
              <a:buSzPct val="100000"/>
              <a:buChar char="●"/>
            </a:pPr>
            <a:r>
              <a:rPr lang="en" sz="7200">
                <a:solidFill>
                  <a:schemeClr val="dk2"/>
                </a:solidFill>
              </a:rPr>
              <a:t>These fixed length frequency vectors have length |Σ|^k (the number of possible k-mers of a spike sequence)</a:t>
            </a:r>
            <a:endParaRPr sz="7200">
              <a:solidFill>
                <a:schemeClr val="dk2"/>
              </a:solidFill>
            </a:endParaRPr>
          </a:p>
          <a:p>
            <a:pPr indent="-342900" lvl="0" marL="457200" marR="0" rtl="0" algn="l">
              <a:lnSpc>
                <a:spcPct val="115000"/>
              </a:lnSpc>
              <a:spcBef>
                <a:spcPts val="0"/>
              </a:spcBef>
              <a:spcAft>
                <a:spcPts val="0"/>
              </a:spcAft>
              <a:buClr>
                <a:schemeClr val="dk2"/>
              </a:buClr>
              <a:buSzPct val="100000"/>
              <a:buChar char="●"/>
            </a:pPr>
            <a:r>
              <a:rPr lang="en" sz="7200">
                <a:solidFill>
                  <a:schemeClr val="dk2"/>
                </a:solidFill>
              </a:rPr>
              <a:t>Since the total number of alphabets in our data are 21 (the number of amino acids), the length of each frequency vector becomes 21^3 = 9261          </a:t>
            </a:r>
            <a:endParaRPr sz="7200">
              <a:solidFill>
                <a:schemeClr val="dk2"/>
              </a:solidFill>
            </a:endParaRPr>
          </a:p>
          <a:p>
            <a:pPr indent="0" lvl="0" marL="457200" marR="0" rtl="0" algn="l">
              <a:lnSpc>
                <a:spcPct val="115000"/>
              </a:lnSpc>
              <a:spcBef>
                <a:spcPts val="1200"/>
              </a:spcBef>
              <a:spcAft>
                <a:spcPts val="0"/>
              </a:spcAft>
              <a:buNone/>
            </a:pPr>
            <a:r>
              <a:t/>
            </a:r>
            <a:endParaRPr sz="7200">
              <a:solidFill>
                <a:schemeClr val="dk2"/>
              </a:solidFill>
            </a:endParaRPr>
          </a:p>
          <a:p>
            <a:pPr indent="0" lvl="0" marL="0" marR="0" rtl="0" algn="l">
              <a:lnSpc>
                <a:spcPct val="115000"/>
              </a:lnSpc>
              <a:spcBef>
                <a:spcPts val="1200"/>
              </a:spcBef>
              <a:spcAft>
                <a:spcPts val="0"/>
              </a:spcAft>
              <a:buNone/>
            </a:pPr>
            <a:r>
              <a:rPr lang="en" sz="7200">
                <a:solidFill>
                  <a:schemeClr val="dk2"/>
                </a:solidFill>
              </a:rPr>
              <a:t>               1                  2                  3  - - - - - - - - -  - - - -  - -  -  - - -  - - - - - -  - - - - - - -   9261</a:t>
            </a:r>
            <a:endParaRPr sz="7200">
              <a:solidFill>
                <a:schemeClr val="dk2"/>
              </a:solidFill>
            </a:endParaRPr>
          </a:p>
          <a:p>
            <a:pPr indent="0" lvl="0" marL="0" rtl="0" algn="ctr">
              <a:spcBef>
                <a:spcPts val="1200"/>
              </a:spcBef>
              <a:spcAft>
                <a:spcPts val="0"/>
              </a:spcAft>
              <a:buNone/>
            </a:pPr>
            <a:r>
              <a:t/>
            </a:r>
            <a:endParaRPr sz="7200">
              <a:solidFill>
                <a:schemeClr val="dk2"/>
              </a:solidFill>
            </a:endParaRPr>
          </a:p>
          <a:p>
            <a:pPr indent="0" lvl="0" marL="0" rtl="0" algn="ctr">
              <a:spcBef>
                <a:spcPts val="1200"/>
              </a:spcBef>
              <a:spcAft>
                <a:spcPts val="0"/>
              </a:spcAft>
              <a:buNone/>
            </a:pPr>
            <a:r>
              <a:rPr lang="en" sz="7200">
                <a:solidFill>
                  <a:schemeClr val="dk2"/>
                </a:solidFill>
              </a:rPr>
              <a:t>Fixed Vector</a:t>
            </a:r>
            <a:endParaRPr sz="7200">
              <a:solidFill>
                <a:schemeClr val="dk2"/>
              </a:solidFill>
            </a:endParaRPr>
          </a:p>
          <a:p>
            <a:pPr indent="0" lvl="0" marL="0" rtl="0" algn="l">
              <a:spcBef>
                <a:spcPts val="1200"/>
              </a:spcBef>
              <a:spcAft>
                <a:spcPts val="0"/>
              </a:spcAft>
              <a:buNone/>
            </a:pPr>
            <a:r>
              <a:t/>
            </a:r>
            <a:endParaRPr sz="7200">
              <a:solidFill>
                <a:schemeClr val="dk2"/>
              </a:solidFill>
            </a:endParaRPr>
          </a:p>
          <a:p>
            <a:pPr indent="0" lvl="0" marL="0" rtl="0" algn="l">
              <a:spcBef>
                <a:spcPts val="1200"/>
              </a:spcBef>
              <a:spcAft>
                <a:spcPts val="0"/>
              </a:spcAft>
              <a:buNone/>
            </a:pPr>
            <a:r>
              <a:t/>
            </a:r>
            <a:endParaRPr sz="7200">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0"/>
              </a:spcAft>
              <a:buNone/>
            </a:pPr>
            <a:r>
              <a:t/>
            </a:r>
            <a:endParaRPr>
              <a:solidFill>
                <a:schemeClr val="dk2"/>
              </a:solidFill>
            </a:endParaRPr>
          </a:p>
          <a:p>
            <a:pPr indent="0" lvl="0" marL="0" rtl="0" algn="l">
              <a:spcBef>
                <a:spcPts val="1200"/>
              </a:spcBef>
              <a:spcAft>
                <a:spcPts val="1200"/>
              </a:spcAft>
              <a:buNone/>
            </a:pPr>
            <a:r>
              <a:t/>
            </a:r>
            <a:endParaRPr>
              <a:solidFill>
                <a:schemeClr val="dk2"/>
              </a:solidFill>
            </a:endParaRPr>
          </a:p>
        </p:txBody>
      </p:sp>
      <p:graphicFrame>
        <p:nvGraphicFramePr>
          <p:cNvPr id="193" name="Google Shape;193;p33"/>
          <p:cNvGraphicFramePr/>
          <p:nvPr/>
        </p:nvGraphicFramePr>
        <p:xfrm>
          <a:off x="773275" y="4021800"/>
          <a:ext cx="3000000" cy="3000000"/>
        </p:xfrm>
        <a:graphic>
          <a:graphicData uri="http://schemas.openxmlformats.org/drawingml/2006/table">
            <a:tbl>
              <a:tblPr>
                <a:noFill/>
                <a:tableStyleId>{312531F3-38E5-4B7F-AF59-A62896CE6F65}</a:tableStyleId>
              </a:tblPr>
              <a:tblGrid>
                <a:gridCol w="904875"/>
                <a:gridCol w="904875"/>
                <a:gridCol w="904875"/>
                <a:gridCol w="904875"/>
                <a:gridCol w="904875"/>
                <a:gridCol w="904875"/>
                <a:gridCol w="904875"/>
                <a:gridCol w="904875"/>
              </a:tblGrid>
              <a:tr h="42495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of K-mer</a:t>
            </a:r>
            <a:endParaRPr/>
          </a:p>
        </p:txBody>
      </p:sp>
      <p:sp>
        <p:nvSpPr>
          <p:cNvPr id="199" name="Google Shape;199;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O</a:t>
            </a:r>
            <a:r>
              <a:rPr lang="en">
                <a:solidFill>
                  <a:schemeClr val="dk2"/>
                </a:solidFill>
              </a:rPr>
              <a:t>verwhelms the memory capacity of standard computers.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The computation time increases. </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It becomes difficult to bin match.</a:t>
            </a:r>
            <a:endParaRPr>
              <a:solidFill>
                <a:schemeClr val="dk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3: </a:t>
            </a:r>
            <a:r>
              <a:rPr lang="en"/>
              <a:t>Approximate</a:t>
            </a:r>
            <a:r>
              <a:rPr lang="en"/>
              <a:t> K-mers based model</a:t>
            </a:r>
            <a:endParaRPr/>
          </a:p>
        </p:txBody>
      </p:sp>
      <p:sp>
        <p:nvSpPr>
          <p:cNvPr id="205" name="Google Shape;205;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To overcome the drawbacks faced in K-mer.</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42900" lvl="0" marL="457200" rtl="0" algn="l">
              <a:spcBef>
                <a:spcPts val="1200"/>
              </a:spcBef>
              <a:spcAft>
                <a:spcPts val="0"/>
              </a:spcAft>
              <a:buClr>
                <a:schemeClr val="dk2"/>
              </a:buClr>
              <a:buSzPts val="1800"/>
              <a:buChar char="●"/>
            </a:pPr>
            <a:r>
              <a:rPr lang="en">
                <a:solidFill>
                  <a:schemeClr val="dk2"/>
                </a:solidFill>
              </a:rPr>
              <a:t>Used </a:t>
            </a:r>
            <a:r>
              <a:rPr lang="en">
                <a:solidFill>
                  <a:schemeClr val="dk2"/>
                </a:solidFill>
              </a:rPr>
              <a:t>Locality Sensitive Hashing (LSH) which is a generic hashing technique.</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42900" lvl="0" marL="457200" rtl="0" algn="l">
              <a:spcBef>
                <a:spcPts val="1200"/>
              </a:spcBef>
              <a:spcAft>
                <a:spcPts val="0"/>
              </a:spcAft>
              <a:buClr>
                <a:schemeClr val="dk2"/>
              </a:buClr>
              <a:buSzPts val="1800"/>
              <a:buChar char="●"/>
            </a:pPr>
            <a:r>
              <a:rPr lang="en">
                <a:solidFill>
                  <a:schemeClr val="dk2"/>
                </a:solidFill>
              </a:rPr>
              <a:t>It </a:t>
            </a:r>
            <a:r>
              <a:rPr lang="en">
                <a:solidFill>
                  <a:schemeClr val="dk2"/>
                </a:solidFill>
                <a:highlight>
                  <a:srgbClr val="FFFFFF"/>
                </a:highlight>
              </a:rPr>
              <a:t>provides a method for efficient approximate </a:t>
            </a:r>
            <a:r>
              <a:rPr lang="en">
                <a:solidFill>
                  <a:schemeClr val="dk2"/>
                </a:solidFill>
                <a:uFill>
                  <a:noFill/>
                </a:uFill>
                <a:hlinkClick r:id="rId3">
                  <a:extLst>
                    <a:ext uri="{A12FA001-AC4F-418D-AE19-62706E023703}">
                      <ahyp:hlinkClr val="tx"/>
                    </a:ext>
                  </a:extLst>
                </a:hlinkClick>
              </a:rPr>
              <a:t>nearest neighbor search</a:t>
            </a:r>
            <a:r>
              <a:rPr lang="en">
                <a:solidFill>
                  <a:schemeClr val="dk2"/>
                </a:solidFill>
                <a:highlight>
                  <a:srgbClr val="FFFFFF"/>
                </a:highlight>
              </a:rPr>
              <a:t> algorithms in high-dimensional spaces. </a:t>
            </a:r>
            <a:endParaRPr>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example</a:t>
            </a:r>
            <a:endParaRPr/>
          </a:p>
        </p:txBody>
      </p:sp>
      <p:sp>
        <p:nvSpPr>
          <p:cNvPr id="211" name="Google Shape;21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sz="1329"/>
              <a:t>Ref. https://towardsdatascience.com/understanding-locality-sensitive-hashing-49f6d1f6134</a:t>
            </a:r>
            <a:endParaRPr sz="1329"/>
          </a:p>
        </p:txBody>
      </p:sp>
      <p:pic>
        <p:nvPicPr>
          <p:cNvPr id="212" name="Google Shape;212;p36"/>
          <p:cNvPicPr preferRelativeResize="0"/>
          <p:nvPr/>
        </p:nvPicPr>
        <p:blipFill>
          <a:blip r:embed="rId3">
            <a:alphaModFix/>
          </a:blip>
          <a:stretch>
            <a:fillRect/>
          </a:stretch>
        </p:blipFill>
        <p:spPr>
          <a:xfrm>
            <a:off x="402563" y="1944676"/>
            <a:ext cx="7924076" cy="14029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Advantages</a:t>
            </a:r>
            <a:endParaRPr/>
          </a:p>
        </p:txBody>
      </p:sp>
      <p:sp>
        <p:nvSpPr>
          <p:cNvPr id="218" name="Google Shape;21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Clr>
                <a:schemeClr val="dk2"/>
              </a:buClr>
              <a:buSzPts val="1800"/>
              <a:buChar char="●"/>
            </a:pPr>
            <a:r>
              <a:rPr lang="en">
                <a:solidFill>
                  <a:schemeClr val="dk2"/>
                </a:solidFill>
              </a:rPr>
              <a:t>The random hash functions LSH uses are data-independent, i.e. data characteristics such as data distribution are not needed to generate these random hash functions.</a:t>
            </a:r>
            <a:endParaRPr>
              <a:solidFill>
                <a:schemeClr val="dk2"/>
              </a:solidFill>
            </a:endParaRPr>
          </a:p>
          <a:p>
            <a:pPr indent="0" lvl="0" marL="457200" rtl="0" algn="l">
              <a:spcBef>
                <a:spcPts val="1200"/>
              </a:spcBef>
              <a:spcAft>
                <a:spcPts val="0"/>
              </a:spcAft>
              <a:buNone/>
            </a:pPr>
            <a:r>
              <a:t/>
            </a:r>
            <a:endParaRPr>
              <a:solidFill>
                <a:schemeClr val="dk2"/>
              </a:solidFill>
            </a:endParaRPr>
          </a:p>
          <a:p>
            <a:pPr indent="-342900" lvl="0" marL="457200" rtl="0" algn="l">
              <a:spcBef>
                <a:spcPts val="1200"/>
              </a:spcBef>
              <a:spcAft>
                <a:spcPts val="0"/>
              </a:spcAft>
              <a:buClr>
                <a:schemeClr val="dk2"/>
              </a:buClr>
              <a:buSzPts val="1800"/>
              <a:buChar char="●"/>
            </a:pPr>
            <a:r>
              <a:rPr lang="en">
                <a:solidFill>
                  <a:schemeClr val="dk2"/>
                </a:solidFill>
              </a:rPr>
              <a:t>In addition, the generation of these hash functions is not affected by data distribution. </a:t>
            </a:r>
            <a:endParaRPr>
              <a:solidFill>
                <a:schemeClr val="dk2"/>
              </a:solidFill>
            </a:endParaRPr>
          </a:p>
          <a:p>
            <a:pPr indent="0" lvl="0" marL="457200" rtl="0" algn="l">
              <a:spcBef>
                <a:spcPts val="1200"/>
              </a:spcBef>
              <a:spcAft>
                <a:spcPts val="1200"/>
              </a:spcAft>
              <a:buNone/>
            </a:pPr>
            <a:r>
              <a:t/>
            </a:r>
            <a:endParaRPr>
              <a:solidFill>
                <a:schemeClr val="dk2"/>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Drawbacks</a:t>
            </a:r>
            <a:endParaRPr/>
          </a:p>
        </p:txBody>
      </p:sp>
      <p:sp>
        <p:nvSpPr>
          <p:cNvPr id="224" name="Google Shape;224;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highlight>
                  <a:srgbClr val="FFFFFF"/>
                </a:highlight>
              </a:rPr>
              <a:t>A hash collision occurs when a hash algorithm produces the same hash value for two different input values.</a:t>
            </a:r>
            <a:endParaRPr>
              <a:solidFill>
                <a:schemeClr val="dk2"/>
              </a:solidFill>
              <a:highlight>
                <a:srgbClr val="FFFFFF"/>
              </a:highlight>
            </a:endParaRPr>
          </a:p>
          <a:p>
            <a:pPr indent="0" lvl="0" marL="457200" rtl="0" algn="l">
              <a:spcBef>
                <a:spcPts val="1200"/>
              </a:spcBef>
              <a:spcAft>
                <a:spcPts val="0"/>
              </a:spcAft>
              <a:buNone/>
            </a:pPr>
            <a:r>
              <a:t/>
            </a:r>
            <a:endParaRPr>
              <a:solidFill>
                <a:schemeClr val="dk2"/>
              </a:solidFill>
              <a:highlight>
                <a:srgbClr val="FFFFFF"/>
              </a:highlight>
            </a:endParaRPr>
          </a:p>
          <a:p>
            <a:pPr indent="-342900" lvl="0" marL="457200" rtl="0" algn="l">
              <a:spcBef>
                <a:spcPts val="1200"/>
              </a:spcBef>
              <a:spcAft>
                <a:spcPts val="0"/>
              </a:spcAft>
              <a:buClr>
                <a:schemeClr val="dk2"/>
              </a:buClr>
              <a:buSzPts val="1800"/>
              <a:buChar char="●"/>
            </a:pPr>
            <a:r>
              <a:rPr lang="en">
                <a:solidFill>
                  <a:schemeClr val="dk2"/>
                </a:solidFill>
                <a:highlight>
                  <a:srgbClr val="FFFFFF"/>
                </a:highlight>
              </a:rPr>
              <a:t>Different K-mers could go to the same bin.</a:t>
            </a:r>
            <a:endParaRPr>
              <a:solidFill>
                <a:schemeClr val="dk2"/>
              </a:solidFill>
              <a:highlight>
                <a:srgbClr val="FFFFFF"/>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Minimizer</a:t>
            </a:r>
            <a:endParaRPr/>
          </a:p>
        </p:txBody>
      </p:sp>
      <p:pic>
        <p:nvPicPr>
          <p:cNvPr id="230" name="Google Shape;230;p39"/>
          <p:cNvPicPr preferRelativeResize="0"/>
          <p:nvPr/>
        </p:nvPicPr>
        <p:blipFill>
          <a:blip r:embed="rId3">
            <a:alphaModFix/>
          </a:blip>
          <a:stretch>
            <a:fillRect/>
          </a:stretch>
        </p:blipFill>
        <p:spPr>
          <a:xfrm>
            <a:off x="721448" y="1068425"/>
            <a:ext cx="7608735" cy="38750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5</a:t>
            </a:r>
            <a:r>
              <a:rPr lang="en"/>
              <a:t>: Ordered Minimizer</a:t>
            </a:r>
            <a:endParaRPr/>
          </a:p>
        </p:txBody>
      </p:sp>
      <p:sp>
        <p:nvSpPr>
          <p:cNvPr id="236" name="Google Shape;236;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Take a set of m-mers minimizers corresponding to a spike/genome sequence</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Consider it as a single sequence by combining all m-mers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Compute k-mers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Compute Frequency Vectors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Apply ML/DL algorithms</a:t>
            </a:r>
            <a:endParaRPr>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Low Dimensional Representation</a:t>
            </a:r>
            <a:endParaRPr/>
          </a:p>
        </p:txBody>
      </p:sp>
      <p:sp>
        <p:nvSpPr>
          <p:cNvPr id="242" name="Google Shape;242;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For typical supervised and unsupervised  classification/clustering tasks, dimensionality reduction methods such as principal component analysis, ridge regression, and lasso regression are used</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Problem: Not scalable on bigger data</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Solution: User Kernel method with Kernel Trick</a:t>
            </a:r>
            <a:endParaRPr>
              <a:solidFill>
                <a:schemeClr val="dk2"/>
              </a:solidFill>
            </a:endParaRPr>
          </a:p>
          <a:p>
            <a:pPr indent="-342900" lvl="0" marL="457200" rtl="0" algn="l">
              <a:spcBef>
                <a:spcPts val="0"/>
              </a:spcBef>
              <a:spcAft>
                <a:spcPts val="0"/>
              </a:spcAft>
              <a:buClr>
                <a:schemeClr val="dk2"/>
              </a:buClr>
              <a:buSzPts val="1800"/>
              <a:buChar char="●"/>
            </a:pPr>
            <a:r>
              <a:rPr lang="en" u="sng">
                <a:solidFill>
                  <a:schemeClr val="dk2"/>
                </a:solidFill>
              </a:rPr>
              <a:t>Kernel Trick:</a:t>
            </a:r>
            <a:r>
              <a:rPr lang="en">
                <a:solidFill>
                  <a:schemeClr val="dk2"/>
                </a:solidFill>
              </a:rPr>
              <a:t> It is used to generate features for an algorithm which depends on the inner product between only the pairs of input data points. The main idea is to avoid the need to map the input data (explicitly) to a high-dimensional feature space</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Motivation</a:t>
            </a:r>
            <a:endParaRPr/>
          </a:p>
        </p:txBody>
      </p:sp>
      <p:sp>
        <p:nvSpPr>
          <p:cNvPr id="71" name="Google Shape;71;p15"/>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Understand and model the spread patterns</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Design effective mitigation strategies</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Prevent future outbreaks</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Efficacy of known vaccines against each variant</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Modeling the likelihood of breakthrough infections</a:t>
            </a:r>
            <a:endParaRPr>
              <a:solidFill>
                <a:schemeClr val="dk2"/>
              </a:solidFill>
              <a:latin typeface="Arial"/>
              <a:ea typeface="Arial"/>
              <a:cs typeface="Arial"/>
              <a:sym typeface="Arial"/>
            </a:endParaRPr>
          </a:p>
          <a:p>
            <a:pPr indent="-342900" lvl="0" marL="457200" rtl="0" algn="l">
              <a:spcBef>
                <a:spcPts val="0"/>
              </a:spcBef>
              <a:spcAft>
                <a:spcPts val="0"/>
              </a:spcAft>
              <a:buClr>
                <a:schemeClr val="dk2"/>
              </a:buClr>
              <a:buSzPts val="1800"/>
              <a:buFont typeface="Arial"/>
              <a:buChar char="●"/>
            </a:pPr>
            <a:r>
              <a:rPr lang="en">
                <a:solidFill>
                  <a:schemeClr val="dk2"/>
                </a:solidFill>
                <a:latin typeface="Arial"/>
                <a:ea typeface="Arial"/>
                <a:cs typeface="Arial"/>
                <a:sym typeface="Arial"/>
              </a:rPr>
              <a:t>Knowledge of mutations and variants will help identify transmission patterns of each variant that will help devise appropriate public health interventions to prevent rapid spread</a:t>
            </a:r>
            <a:endParaRPr>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2"/>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Kernel Trick</a:t>
            </a:r>
            <a:endParaRPr/>
          </a:p>
        </p:txBody>
      </p:sp>
      <p:sp>
        <p:nvSpPr>
          <p:cNvPr id="248" name="Google Shape;248;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Kernel Trick relies on the following observation: </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Any positive definite function f(a,b), where a, b ∈ R^d, defines an inner product and a lifting φ so that we can quickly compute the inner product between the lifted data points</a:t>
            </a:r>
            <a:endParaRPr>
              <a:solidFill>
                <a:schemeClr val="dk2"/>
              </a:solidFill>
            </a:endParaRPr>
          </a:p>
          <a:p>
            <a:pPr indent="0" lvl="0" marL="0" rtl="0" algn="l">
              <a:spcBef>
                <a:spcPts val="1200"/>
              </a:spcBef>
              <a:spcAft>
                <a:spcPts val="0"/>
              </a:spcAft>
              <a:buNone/>
            </a:pPr>
            <a:r>
              <a:t/>
            </a:r>
            <a:endParaRPr>
              <a:solidFill>
                <a:schemeClr val="dk2"/>
              </a:solidFill>
            </a:endParaRPr>
          </a:p>
          <a:p>
            <a:pPr indent="-342900" lvl="0" marL="457200" rtl="0" algn="l">
              <a:spcBef>
                <a:spcPts val="1200"/>
              </a:spcBef>
              <a:spcAft>
                <a:spcPts val="0"/>
              </a:spcAft>
              <a:buClr>
                <a:schemeClr val="dk2"/>
              </a:buClr>
              <a:buSzPts val="1800"/>
              <a:buChar char="●"/>
            </a:pPr>
            <a:r>
              <a:rPr lang="en">
                <a:solidFill>
                  <a:schemeClr val="dk2"/>
                </a:solidFill>
              </a:rPr>
              <a:t>Drawback:  In case of large training data, the kernel method suffers from large initial computational and storage costs.</a:t>
            </a:r>
            <a:endParaRPr>
              <a:solidFill>
                <a:schemeClr val="dk2"/>
              </a:solidFill>
            </a:endParaRPr>
          </a:p>
        </p:txBody>
      </p:sp>
      <p:pic>
        <p:nvPicPr>
          <p:cNvPr id="249" name="Google Shape;249;p42"/>
          <p:cNvPicPr preferRelativeResize="0"/>
          <p:nvPr/>
        </p:nvPicPr>
        <p:blipFill>
          <a:blip r:embed="rId3">
            <a:alphaModFix/>
          </a:blip>
          <a:stretch>
            <a:fillRect/>
          </a:stretch>
        </p:blipFill>
        <p:spPr>
          <a:xfrm>
            <a:off x="3807500" y="2233450"/>
            <a:ext cx="1529009" cy="26982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3"/>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 Random Fourier Features (RFF)</a:t>
            </a:r>
            <a:endParaRPr/>
          </a:p>
        </p:txBody>
      </p:sp>
      <p:sp>
        <p:nvSpPr>
          <p:cNvPr id="255" name="Google Shape;255;p43"/>
          <p:cNvSpPr txBox="1"/>
          <p:nvPr>
            <p:ph idx="1" type="body"/>
          </p:nvPr>
        </p:nvSpPr>
        <p:spPr>
          <a:xfrm>
            <a:off x="311700" y="1152475"/>
            <a:ext cx="8520600" cy="38823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2"/>
              </a:buClr>
              <a:buSzPct val="100000"/>
              <a:buChar char="●"/>
            </a:pPr>
            <a:r>
              <a:rPr lang="en">
                <a:solidFill>
                  <a:schemeClr val="dk2"/>
                </a:solidFill>
              </a:rPr>
              <a:t>To overcome these computational problems, we use an approximate kernel method called random Fourier features (RFF)</a:t>
            </a:r>
            <a:endParaRPr>
              <a:solidFill>
                <a:schemeClr val="dk2"/>
              </a:solidFill>
            </a:endParaRPr>
          </a:p>
          <a:p>
            <a:pPr indent="-334327" lvl="0" marL="457200" rtl="0" algn="l">
              <a:spcBef>
                <a:spcPts val="0"/>
              </a:spcBef>
              <a:spcAft>
                <a:spcPts val="0"/>
              </a:spcAft>
              <a:buClr>
                <a:schemeClr val="dk2"/>
              </a:buClr>
              <a:buSzPct val="100000"/>
              <a:buChar char="●"/>
            </a:pPr>
            <a:r>
              <a:rPr lang="en">
                <a:solidFill>
                  <a:schemeClr val="dk2"/>
                </a:solidFill>
              </a:rPr>
              <a:t>RFF maps the input data to a randomized low dimensional feature space (euclidean inner product space)</a:t>
            </a:r>
            <a:endParaRPr>
              <a:solidFill>
                <a:schemeClr val="dk2"/>
              </a:solidFill>
            </a:endParaRPr>
          </a:p>
          <a:p>
            <a:pPr indent="0" lvl="0" marL="0" rtl="0" algn="l">
              <a:spcBef>
                <a:spcPts val="1200"/>
              </a:spcBef>
              <a:spcAft>
                <a:spcPts val="0"/>
              </a:spcAft>
              <a:buNone/>
            </a:pPr>
            <a:r>
              <a:t/>
            </a:r>
            <a:endParaRPr>
              <a:solidFill>
                <a:schemeClr val="dk2"/>
              </a:solidFill>
            </a:endParaRPr>
          </a:p>
          <a:p>
            <a:pPr indent="-334327" lvl="0" marL="457200" rtl="0" algn="l">
              <a:spcBef>
                <a:spcPts val="1200"/>
              </a:spcBef>
              <a:spcAft>
                <a:spcPts val="0"/>
              </a:spcAft>
              <a:buClr>
                <a:schemeClr val="dk2"/>
              </a:buClr>
              <a:buSzPct val="100000"/>
              <a:buChar char="●"/>
            </a:pPr>
            <a:r>
              <a:rPr lang="en">
                <a:solidFill>
                  <a:schemeClr val="dk2"/>
                </a:solidFill>
              </a:rPr>
              <a:t>In this way, we can approximate the inner product between a pair of transformed points</a:t>
            </a:r>
            <a:endParaRPr>
              <a:solidFill>
                <a:schemeClr val="dk2"/>
              </a:solidFill>
            </a:endParaRPr>
          </a:p>
          <a:p>
            <a:pPr indent="0" lvl="0" marL="0" rtl="0" algn="l">
              <a:spcBef>
                <a:spcPts val="1200"/>
              </a:spcBef>
              <a:spcAft>
                <a:spcPts val="0"/>
              </a:spcAft>
              <a:buNone/>
            </a:pPr>
            <a:r>
              <a:t/>
            </a:r>
            <a:endParaRPr>
              <a:solidFill>
                <a:schemeClr val="dk2"/>
              </a:solidFill>
            </a:endParaRPr>
          </a:p>
          <a:p>
            <a:pPr indent="-334327" lvl="0" marL="457200" rtl="0" algn="l">
              <a:spcBef>
                <a:spcPts val="1200"/>
              </a:spcBef>
              <a:spcAft>
                <a:spcPts val="0"/>
              </a:spcAft>
              <a:buClr>
                <a:schemeClr val="dk2"/>
              </a:buClr>
              <a:buSzPct val="100000"/>
              <a:buChar char="●"/>
            </a:pPr>
            <a:r>
              <a:rPr lang="en">
                <a:solidFill>
                  <a:schemeClr val="dk2"/>
                </a:solidFill>
              </a:rPr>
              <a:t>z is low dimensional (unlike the lifting φ)</a:t>
            </a:r>
            <a:endParaRPr>
              <a:solidFill>
                <a:schemeClr val="dk2"/>
              </a:solidFill>
            </a:endParaRPr>
          </a:p>
          <a:p>
            <a:pPr indent="-334327" lvl="0" marL="457200" rtl="0" algn="l">
              <a:spcBef>
                <a:spcPts val="0"/>
              </a:spcBef>
              <a:spcAft>
                <a:spcPts val="0"/>
              </a:spcAft>
              <a:buClr>
                <a:schemeClr val="dk2"/>
              </a:buClr>
              <a:buSzPct val="100000"/>
              <a:buChar char="●"/>
            </a:pPr>
            <a:r>
              <a:rPr lang="en">
                <a:solidFill>
                  <a:schemeClr val="dk2"/>
                </a:solidFill>
              </a:rPr>
              <a:t>In this way, we can transform the original input data with z, which acts as the approximate low dimensional embedding for the original data</a:t>
            </a:r>
            <a:endParaRPr>
              <a:solidFill>
                <a:schemeClr val="dk2"/>
              </a:solidFill>
            </a:endParaRPr>
          </a:p>
          <a:p>
            <a:pPr indent="-334327" lvl="0" marL="457200" rtl="0" algn="l">
              <a:spcBef>
                <a:spcPts val="0"/>
              </a:spcBef>
              <a:spcAft>
                <a:spcPts val="0"/>
              </a:spcAft>
              <a:buClr>
                <a:schemeClr val="dk2"/>
              </a:buClr>
              <a:buSzPct val="100000"/>
              <a:buChar char="●"/>
            </a:pPr>
            <a:r>
              <a:rPr lang="en">
                <a:solidFill>
                  <a:schemeClr val="dk2"/>
                </a:solidFill>
              </a:rPr>
              <a:t>The low dimensional representation from RFF is used as an input for different ML tasks</a:t>
            </a:r>
            <a:endParaRPr>
              <a:solidFill>
                <a:schemeClr val="dk2"/>
              </a:solidFill>
            </a:endParaRPr>
          </a:p>
        </p:txBody>
      </p:sp>
      <p:pic>
        <p:nvPicPr>
          <p:cNvPr id="256" name="Google Shape;256;p43"/>
          <p:cNvPicPr preferRelativeResize="0"/>
          <p:nvPr/>
        </p:nvPicPr>
        <p:blipFill>
          <a:blip r:embed="rId3">
            <a:alphaModFix/>
          </a:blip>
          <a:stretch>
            <a:fillRect/>
          </a:stretch>
        </p:blipFill>
        <p:spPr>
          <a:xfrm>
            <a:off x="4062025" y="2618450"/>
            <a:ext cx="1019939" cy="269825"/>
          </a:xfrm>
          <a:prstGeom prst="rect">
            <a:avLst/>
          </a:prstGeom>
          <a:noFill/>
          <a:ln>
            <a:noFill/>
          </a:ln>
        </p:spPr>
      </p:pic>
      <p:pic>
        <p:nvPicPr>
          <p:cNvPr id="257" name="Google Shape;257;p43"/>
          <p:cNvPicPr preferRelativeResize="0"/>
          <p:nvPr/>
        </p:nvPicPr>
        <p:blipFill>
          <a:blip r:embed="rId4">
            <a:alphaModFix/>
          </a:blip>
          <a:stretch>
            <a:fillRect/>
          </a:stretch>
        </p:blipFill>
        <p:spPr>
          <a:xfrm>
            <a:off x="3534575" y="3474300"/>
            <a:ext cx="2074861" cy="269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Implementation Detail</a:t>
            </a:r>
            <a:endParaRPr/>
          </a:p>
        </p:txBody>
      </p:sp>
      <p:sp>
        <p:nvSpPr>
          <p:cNvPr id="263" name="Google Shape;263;p44"/>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ML and DL Models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Naive Bayes</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Logistic Regression</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Ridge Classifier</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Keras Classifier</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Validation</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Average Accuracy</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Precision</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Recall</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F1 (Weighted)</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F1 (Macro)</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ROC-AUC</a:t>
            </a:r>
            <a:endParaRPr>
              <a:solidFill>
                <a:schemeClr val="dk2"/>
              </a:solidFill>
            </a:endParaRPr>
          </a:p>
          <a:p>
            <a:pPr indent="-317500" lvl="1" marL="914400" rtl="0" algn="l">
              <a:spcBef>
                <a:spcPts val="0"/>
              </a:spcBef>
              <a:spcAft>
                <a:spcPts val="0"/>
              </a:spcAft>
              <a:buClr>
                <a:schemeClr val="dk2"/>
              </a:buClr>
              <a:buSzPts val="1400"/>
              <a:buChar char="○"/>
            </a:pPr>
            <a:r>
              <a:rPr lang="en">
                <a:solidFill>
                  <a:schemeClr val="dk2"/>
                </a:solidFill>
              </a:rPr>
              <a:t>Training Runtime</a:t>
            </a:r>
            <a:endParaRPr>
              <a:solidFill>
                <a:schemeClr val="dk2"/>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5"/>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Nucleotide Sequences</a:t>
            </a:r>
            <a:r>
              <a:rPr lang="en"/>
              <a:t> Results</a:t>
            </a:r>
            <a:endParaRPr/>
          </a:p>
        </p:txBody>
      </p:sp>
      <p:pic>
        <p:nvPicPr>
          <p:cNvPr id="269" name="Google Shape;269;p45"/>
          <p:cNvPicPr preferRelativeResize="0"/>
          <p:nvPr/>
        </p:nvPicPr>
        <p:blipFill>
          <a:blip r:embed="rId3">
            <a:alphaModFix/>
          </a:blip>
          <a:stretch>
            <a:fillRect/>
          </a:stretch>
        </p:blipFill>
        <p:spPr>
          <a:xfrm>
            <a:off x="2111825" y="1112225"/>
            <a:ext cx="4920346" cy="37702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Spike Sequences Results</a:t>
            </a:r>
            <a:endParaRPr/>
          </a:p>
        </p:txBody>
      </p:sp>
      <p:pic>
        <p:nvPicPr>
          <p:cNvPr id="275" name="Google Shape;275;p46"/>
          <p:cNvPicPr preferRelativeResize="0"/>
          <p:nvPr/>
        </p:nvPicPr>
        <p:blipFill>
          <a:blip r:embed="rId3">
            <a:alphaModFix/>
          </a:blip>
          <a:stretch>
            <a:fillRect/>
          </a:stretch>
        </p:blipFill>
        <p:spPr>
          <a:xfrm>
            <a:off x="2211227" y="942050"/>
            <a:ext cx="5469451" cy="420132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281" name="Google Shape;281;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177800" lvl="0" marL="254000" rtl="0" algn="l">
              <a:lnSpc>
                <a:spcPct val="90000"/>
              </a:lnSpc>
              <a:spcBef>
                <a:spcPts val="500"/>
              </a:spcBef>
              <a:spcAft>
                <a:spcPts val="0"/>
              </a:spcAft>
              <a:buClr>
                <a:srgbClr val="292929"/>
              </a:buClr>
              <a:buSzPts val="1400"/>
              <a:buFont typeface="Arial"/>
              <a:buChar char="•"/>
            </a:pPr>
            <a:r>
              <a:rPr b="1" lang="en" sz="1400">
                <a:solidFill>
                  <a:srgbClr val="292929"/>
                </a:solidFill>
                <a:latin typeface="Calibri"/>
                <a:ea typeface="Calibri"/>
                <a:cs typeface="Calibri"/>
                <a:sym typeface="Calibri"/>
              </a:rPr>
              <a:t>We propose an embedding approach that can be used to perform classification tasks on the SARS-CoV-2 sequences</a:t>
            </a:r>
            <a:endParaRPr b="1" sz="1400">
              <a:solidFill>
                <a:srgbClr val="292929"/>
              </a:solidFill>
              <a:latin typeface="Calibri"/>
              <a:ea typeface="Calibri"/>
              <a:cs typeface="Calibri"/>
              <a:sym typeface="Calibri"/>
            </a:endParaRPr>
          </a:p>
          <a:p>
            <a:pPr indent="-177800" lvl="0" marL="254000" rtl="0" algn="l">
              <a:lnSpc>
                <a:spcPct val="90000"/>
              </a:lnSpc>
              <a:spcBef>
                <a:spcPts val="500"/>
              </a:spcBef>
              <a:spcAft>
                <a:spcPts val="0"/>
              </a:spcAft>
              <a:buClr>
                <a:srgbClr val="292929"/>
              </a:buClr>
              <a:buSzPts val="1400"/>
              <a:buFont typeface="Arial"/>
              <a:buChar char="•"/>
            </a:pPr>
            <a:r>
              <a:rPr b="1" lang="en" sz="1400">
                <a:solidFill>
                  <a:srgbClr val="292929"/>
                </a:solidFill>
                <a:latin typeface="Calibri"/>
                <a:ea typeface="Calibri"/>
                <a:cs typeface="Calibri"/>
                <a:sym typeface="Calibri"/>
              </a:rPr>
              <a:t>We show that our model can scale to several million sequences, and it also outperforms the baseline models significantly</a:t>
            </a:r>
            <a:endParaRPr b="1" sz="1400">
              <a:solidFill>
                <a:srgbClr val="292929"/>
              </a:solidFill>
              <a:latin typeface="Calibri"/>
              <a:ea typeface="Calibri"/>
              <a:cs typeface="Calibri"/>
              <a:sym typeface="Calibri"/>
            </a:endParaRPr>
          </a:p>
          <a:p>
            <a:pPr indent="-177800" lvl="0" marL="254000" rtl="0" algn="l">
              <a:lnSpc>
                <a:spcPct val="90000"/>
              </a:lnSpc>
              <a:spcBef>
                <a:spcPts val="500"/>
              </a:spcBef>
              <a:spcAft>
                <a:spcPts val="0"/>
              </a:spcAft>
              <a:buClr>
                <a:srgbClr val="292929"/>
              </a:buClr>
              <a:buSzPts val="1400"/>
              <a:buFont typeface="Arial"/>
              <a:buChar char="•"/>
            </a:pPr>
            <a:r>
              <a:rPr b="1" lang="en" sz="1400">
                <a:solidFill>
                  <a:srgbClr val="292929"/>
                </a:solidFill>
                <a:latin typeface="Calibri"/>
                <a:ea typeface="Calibri"/>
                <a:cs typeface="Calibri"/>
                <a:sym typeface="Calibri"/>
              </a:rPr>
              <a:t>Since the COVID-19 disease is relatively new, we do not have enough information available for different coronavirus variants so far</a:t>
            </a:r>
            <a:endParaRPr b="1" sz="1400">
              <a:solidFill>
                <a:srgbClr val="292929"/>
              </a:solidFill>
              <a:latin typeface="Calibri"/>
              <a:ea typeface="Calibri"/>
              <a:cs typeface="Calibri"/>
              <a:sym typeface="Calibri"/>
            </a:endParaRPr>
          </a:p>
          <a:p>
            <a:pPr indent="-177800" lvl="0" marL="254000" rtl="0" algn="l">
              <a:lnSpc>
                <a:spcPct val="90000"/>
              </a:lnSpc>
              <a:spcBef>
                <a:spcPts val="500"/>
              </a:spcBef>
              <a:spcAft>
                <a:spcPts val="0"/>
              </a:spcAft>
              <a:buClr>
                <a:srgbClr val="292929"/>
              </a:buClr>
              <a:buSzPts val="1400"/>
              <a:buFont typeface="Calibri"/>
              <a:buChar char="•"/>
            </a:pPr>
            <a:r>
              <a:rPr b="1" lang="en" sz="1400">
                <a:solidFill>
                  <a:srgbClr val="292929"/>
                </a:solidFill>
                <a:latin typeface="Calibri"/>
                <a:ea typeface="Calibri"/>
                <a:cs typeface="Calibri"/>
                <a:sym typeface="Calibri"/>
              </a:rPr>
              <a:t>In Future, we will</a:t>
            </a:r>
            <a:endParaRPr b="1" sz="1400">
              <a:solidFill>
                <a:srgbClr val="292929"/>
              </a:solidFill>
              <a:latin typeface="Calibri"/>
              <a:ea typeface="Calibri"/>
              <a:cs typeface="Calibri"/>
              <a:sym typeface="Calibri"/>
            </a:endParaRPr>
          </a:p>
          <a:p>
            <a:pPr indent="-234950" lvl="1" marL="685800" rtl="0" algn="l">
              <a:lnSpc>
                <a:spcPct val="90000"/>
              </a:lnSpc>
              <a:spcBef>
                <a:spcPts val="0"/>
              </a:spcBef>
              <a:spcAft>
                <a:spcPts val="0"/>
              </a:spcAft>
              <a:buClr>
                <a:schemeClr val="dk2"/>
              </a:buClr>
              <a:buSzPts val="1100"/>
              <a:buFont typeface="Calibri"/>
              <a:buChar char="○"/>
            </a:pPr>
            <a:r>
              <a:rPr b="1" lang="en">
                <a:solidFill>
                  <a:schemeClr val="dk2"/>
                </a:solidFill>
                <a:latin typeface="Calibri"/>
                <a:ea typeface="Calibri"/>
                <a:cs typeface="Calibri"/>
                <a:sym typeface="Calibri"/>
              </a:rPr>
              <a:t>Explore the new (and existing) variants in more detail in the future. </a:t>
            </a:r>
            <a:endParaRPr b="1" sz="1400">
              <a:solidFill>
                <a:schemeClr val="dk2"/>
              </a:solidFill>
              <a:latin typeface="Calibri"/>
              <a:ea typeface="Calibri"/>
              <a:cs typeface="Calibri"/>
              <a:sym typeface="Calibri"/>
            </a:endParaRPr>
          </a:p>
          <a:p>
            <a:pPr indent="-234950" lvl="1" marL="685800" rtl="0" algn="l">
              <a:lnSpc>
                <a:spcPct val="90000"/>
              </a:lnSpc>
              <a:spcBef>
                <a:spcPts val="0"/>
              </a:spcBef>
              <a:spcAft>
                <a:spcPts val="0"/>
              </a:spcAft>
              <a:buClr>
                <a:schemeClr val="dk2"/>
              </a:buClr>
              <a:buSzPts val="1100"/>
              <a:buFont typeface="Calibri"/>
              <a:buChar char="○"/>
            </a:pPr>
            <a:r>
              <a:rPr b="1" lang="en">
                <a:solidFill>
                  <a:schemeClr val="dk2"/>
                </a:solidFill>
                <a:latin typeface="Calibri"/>
                <a:ea typeface="Calibri"/>
                <a:cs typeface="Calibri"/>
                <a:sym typeface="Calibri"/>
              </a:rPr>
              <a:t>Use other deep learning models to enhance the prediction performance of our approach</a:t>
            </a:r>
            <a:endParaRPr b="1" sz="1400">
              <a:solidFill>
                <a:schemeClr val="dk2"/>
              </a:solidFill>
              <a:latin typeface="Calibri"/>
              <a:ea typeface="Calibri"/>
              <a:cs typeface="Calibri"/>
              <a:sym typeface="Calibri"/>
            </a:endParaRPr>
          </a:p>
          <a:p>
            <a:pPr indent="-234950" lvl="1" marL="685800" rtl="0" algn="l">
              <a:lnSpc>
                <a:spcPct val="90000"/>
              </a:lnSpc>
              <a:spcBef>
                <a:spcPts val="500"/>
              </a:spcBef>
              <a:spcAft>
                <a:spcPts val="0"/>
              </a:spcAft>
              <a:buClr>
                <a:schemeClr val="dk2"/>
              </a:buClr>
              <a:buSzPts val="1100"/>
              <a:buFont typeface="Calibri"/>
              <a:buChar char="○"/>
            </a:pPr>
            <a:r>
              <a:rPr b="1" lang="en">
                <a:solidFill>
                  <a:schemeClr val="dk2"/>
                </a:solidFill>
                <a:latin typeface="Calibri"/>
                <a:ea typeface="Calibri"/>
                <a:cs typeface="Calibri"/>
                <a:sym typeface="Calibri"/>
              </a:rPr>
              <a:t>Use short read data to further understand the behavior of the coronavirus</a:t>
            </a:r>
            <a:endParaRPr b="1">
              <a:solidFill>
                <a:srgbClr val="292929"/>
              </a:solidFill>
              <a:latin typeface="Calibri"/>
              <a:ea typeface="Calibri"/>
              <a:cs typeface="Calibri"/>
              <a:sym typeface="Calibri"/>
            </a:endParaRPr>
          </a:p>
          <a:p>
            <a:pPr indent="0" lvl="0" marL="0" rtl="0" algn="l">
              <a:spcBef>
                <a:spcPts val="0"/>
              </a:spcBef>
              <a:spcAft>
                <a:spcPts val="1200"/>
              </a:spcAft>
              <a:buNone/>
            </a:pPr>
            <a:r>
              <a:t/>
            </a:r>
            <a:endParaRPr>
              <a:solidFill>
                <a:srgbClr val="292929"/>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311700" y="2260050"/>
            <a:ext cx="8520600" cy="623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Questions!!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External Resources</a:t>
            </a:r>
            <a:endParaRPr/>
          </a:p>
        </p:txBody>
      </p:sp>
      <p:sp>
        <p:nvSpPr>
          <p:cNvPr id="292" name="Google Shape;292;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Dataset: </a:t>
            </a:r>
            <a:r>
              <a:rPr lang="en" u="sng">
                <a:solidFill>
                  <a:schemeClr val="hlink"/>
                </a:solidFill>
                <a:hlinkClick r:id="rId3"/>
              </a:rPr>
              <a:t>https://drive.google.com/drive/folders/1-YmIM8ipFpj-glr9hSF3t6VuofrpgWUa</a:t>
            </a:r>
            <a:r>
              <a:rPr lang="en"/>
              <a:t> </a:t>
            </a:r>
            <a:endParaRPr/>
          </a:p>
          <a:p>
            <a:pPr indent="-342900" lvl="0" marL="457200" rtl="0" algn="l">
              <a:spcBef>
                <a:spcPts val="0"/>
              </a:spcBef>
              <a:spcAft>
                <a:spcPts val="0"/>
              </a:spcAft>
              <a:buSzPts val="1800"/>
              <a:buChar char="●"/>
            </a:pPr>
            <a:r>
              <a:rPr lang="en"/>
              <a:t>Code: </a:t>
            </a:r>
            <a:r>
              <a:rPr lang="en" u="sng">
                <a:solidFill>
                  <a:schemeClr val="hlink"/>
                </a:solidFill>
                <a:hlinkClick r:id="rId4"/>
              </a:rPr>
              <a:t>https://github.com/sarwanpasha/Genome_Spike_Variant_Classification</a:t>
            </a:r>
            <a:r>
              <a:rPr lang="en"/>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Formulation</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Given a sequence (spike/</a:t>
            </a:r>
            <a:r>
              <a:rPr lang="en">
                <a:solidFill>
                  <a:schemeClr val="dk2"/>
                </a:solidFill>
                <a:latin typeface="Proxima Nova"/>
                <a:ea typeface="Proxima Nova"/>
                <a:cs typeface="Proxima Nova"/>
                <a:sym typeface="Proxima Nova"/>
              </a:rPr>
              <a:t>nucleotide</a:t>
            </a:r>
            <a:r>
              <a:rPr lang="en">
                <a:solidFill>
                  <a:schemeClr val="dk2"/>
                </a:solidFill>
                <a:latin typeface="Proxima Nova"/>
                <a:ea typeface="Proxima Nova"/>
                <a:cs typeface="Proxima Nova"/>
                <a:sym typeface="Proxima Nova"/>
              </a:rPr>
              <a:t>) and an alphabet Σ </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Design a fixed-length numerical representation for the sequence</a:t>
            </a:r>
            <a:endParaRPr>
              <a:solidFill>
                <a:schemeClr val="dk2"/>
              </a:solidFill>
              <a:latin typeface="Proxima Nova"/>
              <a:ea typeface="Proxima Nova"/>
              <a:cs typeface="Proxima Nova"/>
              <a:sym typeface="Proxima Nova"/>
            </a:endParaRPr>
          </a:p>
          <a:p>
            <a:pPr indent="0" lvl="0" marL="914400" rtl="0" algn="l">
              <a:spcBef>
                <a:spcPts val="1200"/>
              </a:spcBef>
              <a:spcAft>
                <a:spcPts val="0"/>
              </a:spcAft>
              <a:buNone/>
            </a:pPr>
            <a:r>
              <a:t/>
            </a:r>
            <a:endParaRPr>
              <a:solidFill>
                <a:schemeClr val="dk2"/>
              </a:solidFill>
              <a:latin typeface="Proxima Nova"/>
              <a:ea typeface="Proxima Nova"/>
              <a:cs typeface="Proxima Nova"/>
              <a:sym typeface="Proxima Nova"/>
            </a:endParaRPr>
          </a:p>
          <a:p>
            <a:pPr indent="-342900" lvl="0" marL="457200" rtl="0" algn="l">
              <a:spcBef>
                <a:spcPts val="120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Problem:</a:t>
            </a:r>
            <a:endParaRPr>
              <a:solidFill>
                <a:schemeClr val="dk2"/>
              </a:solidFill>
              <a:latin typeface="Proxima Nova"/>
              <a:ea typeface="Proxima Nova"/>
              <a:cs typeface="Proxima Nova"/>
              <a:sym typeface="Proxima Nova"/>
            </a:endParaRPr>
          </a:p>
          <a:p>
            <a:pPr indent="-317500" lvl="1" marL="914400" rtl="0" algn="l">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Dimensionality of the fixed-length numerical representation</a:t>
            </a:r>
            <a:endParaRPr>
              <a:solidFill>
                <a:schemeClr val="dk2"/>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Sequences can be of different length (sequence alignment is required)</a:t>
            </a:r>
            <a:endParaRPr>
              <a:solidFill>
                <a:schemeClr val="dk2"/>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Order of amino acids in the sequences is important</a:t>
            </a:r>
            <a:endParaRPr>
              <a:solidFill>
                <a:schemeClr val="dk2"/>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Robustness of ML models</a:t>
            </a:r>
            <a:endParaRPr>
              <a:solidFill>
                <a:schemeClr val="dk2"/>
              </a:solidFill>
              <a:latin typeface="Proxima Nova"/>
              <a:ea typeface="Proxima Nova"/>
              <a:cs typeface="Proxima Nova"/>
              <a:sym typeface="Proxima Nova"/>
            </a:endParaRPr>
          </a:p>
          <a:p>
            <a:pPr indent="-317500" lvl="1" marL="914400" marR="0" rtl="0" algn="l">
              <a:lnSpc>
                <a:spcPct val="115000"/>
              </a:lnSpc>
              <a:spcBef>
                <a:spcPts val="0"/>
              </a:spcBef>
              <a:spcAft>
                <a:spcPts val="0"/>
              </a:spcAft>
              <a:buClr>
                <a:schemeClr val="dk2"/>
              </a:buClr>
              <a:buSzPts val="1400"/>
              <a:buFont typeface="Proxima Nova"/>
              <a:buChar char="○"/>
            </a:pPr>
            <a:r>
              <a:rPr lang="en">
                <a:solidFill>
                  <a:schemeClr val="dk2"/>
                </a:solidFill>
                <a:latin typeface="Proxima Nova"/>
                <a:ea typeface="Proxima Nova"/>
                <a:cs typeface="Proxima Nova"/>
                <a:sym typeface="Proxima Nova"/>
              </a:rPr>
              <a:t>Scalability of model on multi-million sequences</a:t>
            </a:r>
            <a:endParaRPr>
              <a:solidFill>
                <a:schemeClr val="dk2"/>
              </a:solidFill>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 World Applications</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Proxima Nova"/>
              <a:buChar char="●"/>
            </a:pPr>
            <a:r>
              <a:rPr lang="en" u="sng">
                <a:solidFill>
                  <a:schemeClr val="dk2"/>
                </a:solidFill>
                <a:latin typeface="Proxima Nova"/>
                <a:ea typeface="Proxima Nova"/>
                <a:cs typeface="Proxima Nova"/>
                <a:sym typeface="Proxima Nova"/>
              </a:rPr>
              <a:t>Genomic surveillance:</a:t>
            </a:r>
            <a:r>
              <a:rPr lang="en">
                <a:solidFill>
                  <a:schemeClr val="dk2"/>
                </a:solidFill>
                <a:latin typeface="Proxima Nova"/>
                <a:ea typeface="Proxima Nova"/>
                <a:cs typeface="Proxima Nova"/>
                <a:sym typeface="Proxima Nova"/>
              </a:rPr>
              <a:t> Tracking the spread of pathogens in terms of genomic content</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 Real time identification of new and rapidly emerging variants</a:t>
            </a:r>
            <a:endParaRPr>
              <a:solidFill>
                <a:schemeClr val="dk2"/>
              </a:solidFill>
              <a:latin typeface="Proxima Nova"/>
              <a:ea typeface="Proxima Nova"/>
              <a:cs typeface="Proxima Nova"/>
              <a:sym typeface="Proxima Nova"/>
            </a:endParaRPr>
          </a:p>
          <a:p>
            <a:pPr indent="-342900" lvl="0" marL="457200" rtl="0" algn="l">
              <a:spcBef>
                <a:spcPts val="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 Track the spread of known variants in new municipalities, regions, countries and continents</a:t>
            </a:r>
            <a:endParaRPr>
              <a:solidFill>
                <a:schemeClr val="dk2"/>
              </a:solidFill>
              <a:latin typeface="Proxima Nova"/>
              <a:ea typeface="Proxima Nova"/>
              <a:cs typeface="Proxima Nova"/>
              <a:sym typeface="Proxima Nova"/>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Solutions</a:t>
            </a:r>
            <a:endParaRPr/>
          </a:p>
        </p:txBody>
      </p:sp>
      <p:sp>
        <p:nvSpPr>
          <p:cNvPr id="89" name="Google Shape;89;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Design an approximate representation</a:t>
            </a:r>
            <a:endParaRPr>
              <a:solidFill>
                <a:schemeClr val="dk2"/>
              </a:solidFill>
              <a:latin typeface="Proxima Nova"/>
              <a:ea typeface="Proxima Nova"/>
              <a:cs typeface="Proxima Nova"/>
              <a:sym typeface="Proxima Nova"/>
            </a:endParaRPr>
          </a:p>
          <a:p>
            <a:pPr indent="0" lvl="0" marL="457200" rtl="0" algn="l">
              <a:spcBef>
                <a:spcPts val="1200"/>
              </a:spcBef>
              <a:spcAft>
                <a:spcPts val="0"/>
              </a:spcAft>
              <a:buNone/>
            </a:pPr>
            <a:r>
              <a:t/>
            </a:r>
            <a:endParaRPr>
              <a:solidFill>
                <a:schemeClr val="dk2"/>
              </a:solidFill>
              <a:latin typeface="Proxima Nova"/>
              <a:ea typeface="Proxima Nova"/>
              <a:cs typeface="Proxima Nova"/>
              <a:sym typeface="Proxima Nova"/>
            </a:endParaRPr>
          </a:p>
          <a:p>
            <a:pPr indent="-342900" lvl="0" marL="457200" rtl="0" algn="l">
              <a:spcBef>
                <a:spcPts val="1200"/>
              </a:spcBef>
              <a:spcAft>
                <a:spcPts val="0"/>
              </a:spcAft>
              <a:buClr>
                <a:schemeClr val="dk2"/>
              </a:buClr>
              <a:buSzPts val="1800"/>
              <a:buFont typeface="Proxima Nova"/>
              <a:buChar char="●"/>
            </a:pPr>
            <a:r>
              <a:rPr lang="en">
                <a:solidFill>
                  <a:schemeClr val="dk2"/>
                </a:solidFill>
                <a:latin typeface="Proxima Nova"/>
                <a:ea typeface="Proxima Nova"/>
                <a:cs typeface="Proxima Nova"/>
                <a:sym typeface="Proxima Nova"/>
              </a:rPr>
              <a:t>Remove un-important information</a:t>
            </a:r>
            <a:endParaRPr>
              <a:solidFill>
                <a:schemeClr val="dk2"/>
              </a:solidFill>
              <a:latin typeface="Proxima Nova"/>
              <a:ea typeface="Proxima Nova"/>
              <a:cs typeface="Proxima Nova"/>
              <a:sym typeface="Proxima Nova"/>
            </a:endParaRPr>
          </a:p>
          <a:p>
            <a:pPr indent="0" lvl="0" marL="0" rtl="0" algn="l">
              <a:spcBef>
                <a:spcPts val="1200"/>
              </a:spcBef>
              <a:spcAft>
                <a:spcPts val="1200"/>
              </a:spcAft>
              <a:buNone/>
            </a:pPr>
            <a:r>
              <a:t/>
            </a:r>
            <a:endParaRPr>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2"/>
              </a:buClr>
              <a:buSzPts val="1800"/>
              <a:buChar char="●"/>
            </a:pPr>
            <a:r>
              <a:rPr lang="en">
                <a:solidFill>
                  <a:schemeClr val="dk2"/>
                </a:solidFill>
              </a:rPr>
              <a:t>Spike Sequences</a:t>
            </a:r>
            <a:endParaRPr>
              <a:solidFill>
                <a:schemeClr val="dk2"/>
              </a:solidFill>
            </a:endParaRPr>
          </a:p>
          <a:p>
            <a:pPr indent="-342900" lvl="0" marL="457200" rtl="0" algn="l">
              <a:spcBef>
                <a:spcPts val="0"/>
              </a:spcBef>
              <a:spcAft>
                <a:spcPts val="0"/>
              </a:spcAft>
              <a:buClr>
                <a:schemeClr val="dk2"/>
              </a:buClr>
              <a:buSzPts val="1800"/>
              <a:buChar char="●"/>
            </a:pPr>
            <a:r>
              <a:rPr lang="en">
                <a:solidFill>
                  <a:schemeClr val="dk2"/>
                </a:solidFill>
              </a:rPr>
              <a:t>Full Length Nucleotide Sequences</a:t>
            </a:r>
            <a:endParaRPr>
              <a:solidFill>
                <a:schemeClr val="dk2"/>
              </a:solidFill>
            </a:endParaRPr>
          </a:p>
        </p:txBody>
      </p:sp>
      <p:pic>
        <p:nvPicPr>
          <p:cNvPr id="96" name="Google Shape;96;p19"/>
          <p:cNvPicPr preferRelativeResize="0"/>
          <p:nvPr/>
        </p:nvPicPr>
        <p:blipFill>
          <a:blip r:embed="rId3">
            <a:alphaModFix/>
          </a:blip>
          <a:stretch>
            <a:fillRect/>
          </a:stretch>
        </p:blipFill>
        <p:spPr>
          <a:xfrm>
            <a:off x="337499" y="2571750"/>
            <a:ext cx="8469000" cy="1152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Spike Sequences</a:t>
            </a:r>
            <a:endParaRPr/>
          </a:p>
        </p:txBody>
      </p:sp>
      <p:pic>
        <p:nvPicPr>
          <p:cNvPr id="102" name="Google Shape;102;p20"/>
          <p:cNvPicPr preferRelativeResize="0"/>
          <p:nvPr/>
        </p:nvPicPr>
        <p:blipFill>
          <a:blip r:embed="rId3">
            <a:alphaModFix/>
          </a:blip>
          <a:stretch>
            <a:fillRect/>
          </a:stretch>
        </p:blipFill>
        <p:spPr>
          <a:xfrm>
            <a:off x="311688" y="1017725"/>
            <a:ext cx="4390526" cy="3820974"/>
          </a:xfrm>
          <a:prstGeom prst="rect">
            <a:avLst/>
          </a:prstGeom>
          <a:noFill/>
          <a:ln>
            <a:noFill/>
          </a:ln>
        </p:spPr>
      </p:pic>
      <p:pic>
        <p:nvPicPr>
          <p:cNvPr id="103" name="Google Shape;103;p20"/>
          <p:cNvPicPr preferRelativeResize="0"/>
          <p:nvPr/>
        </p:nvPicPr>
        <p:blipFill>
          <a:blip r:embed="rId4">
            <a:alphaModFix/>
          </a:blip>
          <a:stretch>
            <a:fillRect/>
          </a:stretch>
        </p:blipFill>
        <p:spPr>
          <a:xfrm>
            <a:off x="5646975" y="0"/>
            <a:ext cx="2576700" cy="1727300"/>
          </a:xfrm>
          <a:prstGeom prst="rect">
            <a:avLst/>
          </a:prstGeom>
          <a:noFill/>
          <a:ln>
            <a:noFill/>
          </a:ln>
        </p:spPr>
      </p:pic>
      <p:pic>
        <p:nvPicPr>
          <p:cNvPr id="104" name="Google Shape;104;p20"/>
          <p:cNvPicPr preferRelativeResize="0"/>
          <p:nvPr/>
        </p:nvPicPr>
        <p:blipFill>
          <a:blip r:embed="rId5">
            <a:alphaModFix/>
          </a:blip>
          <a:stretch>
            <a:fillRect/>
          </a:stretch>
        </p:blipFill>
        <p:spPr>
          <a:xfrm>
            <a:off x="4844764" y="1861550"/>
            <a:ext cx="4044836" cy="2374950"/>
          </a:xfrm>
          <a:prstGeom prst="rect">
            <a:avLst/>
          </a:prstGeom>
          <a:noFill/>
          <a:ln>
            <a:noFill/>
          </a:ln>
        </p:spPr>
      </p:pic>
      <p:sp>
        <p:nvSpPr>
          <p:cNvPr id="105" name="Google Shape;105;p20"/>
          <p:cNvSpPr txBox="1"/>
          <p:nvPr/>
        </p:nvSpPr>
        <p:spPr>
          <a:xfrm>
            <a:off x="4926300" y="4173000"/>
            <a:ext cx="421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Spread pattern of Alpha (blue line), Delta (orange line), and Gamma (black line) variants in the USA from March 2020 to July 2021. The y-axis shows the total number of COVID-19 infected patients.</a:t>
            </a:r>
            <a:endParaRPr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623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Nucleotide Sequences</a:t>
            </a:r>
            <a:endParaRPr/>
          </a:p>
        </p:txBody>
      </p:sp>
      <p:pic>
        <p:nvPicPr>
          <p:cNvPr id="111" name="Google Shape;111;p21"/>
          <p:cNvPicPr preferRelativeResize="0"/>
          <p:nvPr/>
        </p:nvPicPr>
        <p:blipFill>
          <a:blip r:embed="rId3">
            <a:alphaModFix/>
          </a:blip>
          <a:stretch>
            <a:fillRect/>
          </a:stretch>
        </p:blipFill>
        <p:spPr>
          <a:xfrm>
            <a:off x="2127050" y="1250450"/>
            <a:ext cx="4889891" cy="3770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