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veWeb" initials="LiveWe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2/16/2018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2/16/2018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LCD Interfacing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Untitled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228600"/>
            <a:ext cx="434340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Interfacing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Liquid Crystal Displays (LCDs) </a:t>
            </a:r>
          </a:p>
          <a:p>
            <a:r>
              <a:rPr lang="en-US" sz="2400" dirty="0" smtClean="0">
                <a:solidFill>
                  <a:srgbClr val="FF3300"/>
                </a:solidFill>
              </a:rPr>
              <a:t>cheap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3300"/>
                </a:solidFill>
              </a:rPr>
              <a:t>easy</a:t>
            </a:r>
            <a:r>
              <a:rPr lang="en-US" sz="2400" dirty="0" smtClean="0"/>
              <a:t> way to display text</a:t>
            </a:r>
          </a:p>
          <a:p>
            <a:r>
              <a:rPr lang="en-US" sz="2400" dirty="0" smtClean="0"/>
              <a:t>Various configurations (1 line by 20 X char </a:t>
            </a:r>
            <a:r>
              <a:rPr lang="en-US" sz="2400" dirty="0" err="1" smtClean="0"/>
              <a:t>upto</a:t>
            </a:r>
            <a:r>
              <a:rPr lang="en-US" sz="2400" dirty="0" smtClean="0"/>
              <a:t> 8 lines X 80 ).</a:t>
            </a:r>
          </a:p>
          <a:p>
            <a:r>
              <a:rPr lang="en-US" sz="2400" dirty="0" smtClean="0"/>
              <a:t>Integrated controller</a:t>
            </a:r>
          </a:p>
          <a:p>
            <a:r>
              <a:rPr lang="en-US" sz="2400" dirty="0" smtClean="0"/>
              <a:t>The display has two register </a:t>
            </a:r>
          </a:p>
          <a:p>
            <a:pPr lvl="1"/>
            <a:r>
              <a:rPr lang="en-US" sz="2000" dirty="0" smtClean="0">
                <a:solidFill>
                  <a:srgbClr val="FF3300"/>
                </a:solidFill>
              </a:rPr>
              <a:t>command</a:t>
            </a:r>
            <a:r>
              <a:rPr lang="en-US" sz="2000" dirty="0" smtClean="0"/>
              <a:t> register </a:t>
            </a:r>
          </a:p>
          <a:p>
            <a:pPr lvl="1"/>
            <a:r>
              <a:rPr lang="en-US" sz="2000" dirty="0" smtClean="0">
                <a:solidFill>
                  <a:srgbClr val="FF3300"/>
                </a:solidFill>
              </a:rPr>
              <a:t>data</a:t>
            </a:r>
            <a:r>
              <a:rPr lang="en-US" sz="2000" dirty="0" smtClean="0"/>
              <a:t> register</a:t>
            </a:r>
          </a:p>
          <a:p>
            <a:r>
              <a:rPr lang="en-US" sz="2400" dirty="0" smtClean="0"/>
              <a:t>By</a:t>
            </a:r>
            <a:r>
              <a:rPr lang="en-US" sz="2400" dirty="0" smtClean="0">
                <a:solidFill>
                  <a:srgbClr val="FF3300"/>
                </a:solidFill>
              </a:rPr>
              <a:t> RS</a:t>
            </a:r>
            <a:r>
              <a:rPr lang="en-US" sz="2400" dirty="0" smtClean="0"/>
              <a:t> you can select register</a:t>
            </a:r>
          </a:p>
          <a:p>
            <a:r>
              <a:rPr lang="en-US" sz="2400" dirty="0" smtClean="0"/>
              <a:t>Data lines (DB7-DB0) used to transfer data and commands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Alphanumeric LCD Interfacing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err="1" smtClean="0"/>
              <a:t>Pinout</a:t>
            </a:r>
            <a:endParaRPr lang="en-US" sz="1400" dirty="0" smtClean="0"/>
          </a:p>
          <a:p>
            <a:pPr lvl="1">
              <a:lnSpc>
                <a:spcPct val="80000"/>
              </a:lnSpc>
            </a:pPr>
            <a:r>
              <a:rPr lang="en-US" sz="1600" dirty="0" smtClean="0"/>
              <a:t>8 data pins D7:D0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RS: Data or Command </a:t>
            </a:r>
            <a:br>
              <a:rPr lang="en-US" sz="1600" dirty="0" smtClean="0"/>
            </a:br>
            <a:r>
              <a:rPr lang="en-US" sz="1600" dirty="0" smtClean="0"/>
              <a:t>Register Select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R/W: Read or Write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E: Enable (Latch data)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RS – Register Select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RS = 0 </a:t>
            </a:r>
            <a:r>
              <a:rPr lang="en-US" sz="1600" dirty="0" smtClean="0">
                <a:sym typeface="Symbol" pitchFamily="18" charset="2"/>
              </a:rPr>
              <a:t> </a:t>
            </a:r>
            <a:r>
              <a:rPr lang="en-US" sz="1600" dirty="0" smtClean="0"/>
              <a:t>Command Register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RS = 1 </a:t>
            </a:r>
            <a:r>
              <a:rPr lang="en-US" sz="1600" dirty="0" smtClean="0">
                <a:sym typeface="Symbol" pitchFamily="18" charset="2"/>
              </a:rPr>
              <a:t> </a:t>
            </a:r>
            <a:r>
              <a:rPr lang="en-US" sz="1600" dirty="0" smtClean="0"/>
              <a:t>Data Register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R/W = 0 </a:t>
            </a:r>
            <a:r>
              <a:rPr lang="en-US" sz="2000" dirty="0" smtClean="0">
                <a:sym typeface="Symbol" pitchFamily="18" charset="2"/>
              </a:rPr>
              <a:t> </a:t>
            </a:r>
            <a:r>
              <a:rPr lang="en-US" sz="2000" dirty="0" smtClean="0"/>
              <a:t>Write   ,    R/W = 1 </a:t>
            </a:r>
            <a:r>
              <a:rPr lang="en-US" sz="2000" dirty="0" smtClean="0">
                <a:sym typeface="Symbol" pitchFamily="18" charset="2"/>
              </a:rPr>
              <a:t> </a:t>
            </a:r>
            <a:r>
              <a:rPr lang="en-US" sz="2000" dirty="0" smtClean="0"/>
              <a:t>Read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E – Enable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Used to latch the data present on the data pins.</a:t>
            </a:r>
          </a:p>
          <a:p>
            <a:pPr lvl="1">
              <a:lnSpc>
                <a:spcPct val="80000"/>
              </a:lnSpc>
            </a:pP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D0 – D7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Bi-directional data/command pins. 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Alphanumeric characters are sent in ASCII format.</a:t>
            </a:r>
          </a:p>
          <a:p>
            <a:pPr>
              <a:lnSpc>
                <a:spcPct val="80000"/>
              </a:lnSpc>
            </a:pPr>
            <a:endParaRPr lang="en-US" sz="1800" dirty="0" smtClean="0"/>
          </a:p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321320" y="817418"/>
            <a:ext cx="4691062" cy="2801938"/>
            <a:chOff x="2880" y="672"/>
            <a:chExt cx="2592" cy="145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792" y="890"/>
              <a:ext cx="1680" cy="110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606" y="1486"/>
              <a:ext cx="809" cy="379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</p:spPr>
          <p:txBody>
            <a:bodyPr lIns="0" tIns="0" rIns="0" bIns="0"/>
            <a:lstStyle/>
            <a:p>
              <a:pPr eaLnBrk="0" hangingPunct="0"/>
              <a:endParaRPr lang="en-US" sz="100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840" y="960"/>
              <a:ext cx="527" cy="69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/>
          </p:spPr>
          <p:txBody>
            <a:bodyPr/>
            <a:lstStyle/>
            <a:p>
              <a:pPr eaLnBrk="0" hangingPunct="0"/>
              <a:endParaRPr lang="en-US" sz="100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977" y="886"/>
              <a:ext cx="510" cy="11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/>
          </p:spPr>
          <p:txBody>
            <a:bodyPr/>
            <a:lstStyle/>
            <a:p>
              <a:pPr eaLnBrk="0" hangingPunct="0"/>
              <a:endParaRPr lang="en-US" sz="100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 flipH="1">
              <a:off x="3943" y="1072"/>
              <a:ext cx="59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pPr eaLnBrk="0" hangingPunct="0"/>
              <a:r>
                <a:rPr lang="en-US" sz="1000"/>
                <a:t>E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 flipH="1">
              <a:off x="3943" y="1198"/>
              <a:ext cx="162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pPr eaLnBrk="0" hangingPunct="0"/>
              <a:r>
                <a:rPr lang="en-US" sz="1000"/>
                <a:t>R/W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 flipH="1">
              <a:off x="3943" y="1315"/>
              <a:ext cx="107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pPr eaLnBrk="0" hangingPunct="0"/>
              <a:r>
                <a:rPr lang="en-US" sz="1000"/>
                <a:t>RS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 flipH="1">
              <a:off x="3943" y="1456"/>
              <a:ext cx="37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pPr eaLnBrk="0" hangingPunct="0"/>
              <a:r>
                <a:rPr lang="en-US" sz="1000"/>
                <a:t>DB7–DB0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983" y="1714"/>
              <a:ext cx="32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pPr algn="ctr" eaLnBrk="0" hangingPunct="0"/>
              <a:r>
                <a:rPr lang="en-US" sz="1000"/>
                <a:t>LCD controller</a:t>
              </a: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487" y="1134"/>
              <a:ext cx="437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1" y="2"/>
                </a:cxn>
              </a:cxnLst>
              <a:rect l="0" t="0" r="r" b="b"/>
              <a:pathLst>
                <a:path w="431" h="2">
                  <a:moveTo>
                    <a:pt x="0" y="0"/>
                  </a:moveTo>
                  <a:lnTo>
                    <a:pt x="431" y="2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487" y="1259"/>
              <a:ext cx="43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5" y="0"/>
                </a:cxn>
              </a:cxnLst>
              <a:rect l="0" t="0" r="r" b="b"/>
              <a:pathLst>
                <a:path w="425" h="1">
                  <a:moveTo>
                    <a:pt x="0" y="0"/>
                  </a:moveTo>
                  <a:lnTo>
                    <a:pt x="425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487" y="1382"/>
              <a:ext cx="431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25" y="0"/>
                </a:cxn>
              </a:cxnLst>
              <a:rect l="0" t="0" r="r" b="b"/>
              <a:pathLst>
                <a:path w="425" h="1">
                  <a:moveTo>
                    <a:pt x="0" y="1"/>
                  </a:moveTo>
                  <a:lnTo>
                    <a:pt x="425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3487" y="1523"/>
              <a:ext cx="43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1" y="0"/>
                </a:cxn>
              </a:cxnLst>
              <a:rect l="0" t="0" r="r" b="b"/>
              <a:pathLst>
                <a:path w="431" h="1">
                  <a:moveTo>
                    <a:pt x="0" y="0"/>
                  </a:moveTo>
                  <a:lnTo>
                    <a:pt x="43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4853" y="1097"/>
              <a:ext cx="547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 eaLnBrk="0" hangingPunct="0"/>
              <a:r>
                <a:rPr lang="en-US" sz="1000"/>
                <a:t>communications bus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880" y="672"/>
              <a:ext cx="720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 eaLnBrk="0" hangingPunct="0"/>
              <a:r>
                <a:rPr lang="en-US" sz="1600" b="1">
                  <a:solidFill>
                    <a:schemeClr val="bg2"/>
                  </a:solidFill>
                </a:rPr>
                <a:t>Microcontroller</a:t>
              </a: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3705" y="1475"/>
              <a:ext cx="36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699" y="1615"/>
              <a:ext cx="79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eaLnBrk="0" hangingPunct="0"/>
              <a:r>
                <a:rPr lang="en-US" sz="1400"/>
                <a:t>8</a:t>
              </a:r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 rot="-5368597">
              <a:off x="4432" y="1068"/>
              <a:ext cx="410" cy="403"/>
            </a:xfrm>
            <a:custGeom>
              <a:avLst/>
              <a:gdLst>
                <a:gd name="G0" fmla="+- 14616 0 0"/>
                <a:gd name="G1" fmla="+- 19202 0 0"/>
                <a:gd name="G2" fmla="+- 6387 0 0"/>
                <a:gd name="G3" fmla="*/ 14616 1 2"/>
                <a:gd name="G4" fmla="+- G3 10800 0"/>
                <a:gd name="G5" fmla="+- 21600 14616 19202"/>
                <a:gd name="G6" fmla="+- 19202 6387 0"/>
                <a:gd name="G7" fmla="*/ G6 1 2"/>
                <a:gd name="G8" fmla="*/ 19202 2 1"/>
                <a:gd name="G9" fmla="+- G8 0 21600"/>
                <a:gd name="G10" fmla="+- G5 0 G4"/>
                <a:gd name="G11" fmla="+- 14616 0 G4"/>
                <a:gd name="G12" fmla="*/ G2 G10 G11"/>
                <a:gd name="T0" fmla="*/ 18108 w 21600"/>
                <a:gd name="T1" fmla="*/ 0 h 21600"/>
                <a:gd name="T2" fmla="*/ 14616 w 21600"/>
                <a:gd name="T3" fmla="*/ 6387 h 21600"/>
                <a:gd name="T4" fmla="*/ 6387 w 21600"/>
                <a:gd name="T5" fmla="*/ 14616 h 21600"/>
                <a:gd name="T6" fmla="*/ 0 w 21600"/>
                <a:gd name="T7" fmla="*/ 18108 h 21600"/>
                <a:gd name="T8" fmla="*/ 6387 w 21600"/>
                <a:gd name="T9" fmla="*/ 21600 h 21600"/>
                <a:gd name="T10" fmla="*/ 12795 w 21600"/>
                <a:gd name="T11" fmla="*/ 19202 h 21600"/>
                <a:gd name="T12" fmla="*/ 19202 w 21600"/>
                <a:gd name="T13" fmla="*/ 12795 h 21600"/>
                <a:gd name="T14" fmla="*/ 21600 w 21600"/>
                <a:gd name="T15" fmla="*/ 6387 h 21600"/>
                <a:gd name="T16" fmla="*/ 17694720 60000 65536"/>
                <a:gd name="T17" fmla="*/ 11796480 60000 65536"/>
                <a:gd name="T18" fmla="*/ 17694720 60000 65536"/>
                <a:gd name="T19" fmla="*/ 11796480 60000 65536"/>
                <a:gd name="T20" fmla="*/ 5898240 60000 65536"/>
                <a:gd name="T21" fmla="*/ 5898240 60000 65536"/>
                <a:gd name="T22" fmla="*/ 0 60000 65536"/>
                <a:gd name="T23" fmla="*/ 0 60000 65536"/>
                <a:gd name="T24" fmla="*/ G12 w 21600"/>
                <a:gd name="T25" fmla="*/ G5 h 21600"/>
                <a:gd name="T26" fmla="*/ G1 w 21600"/>
                <a:gd name="T27" fmla="*/ G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108" y="0"/>
                  </a:moveTo>
                  <a:lnTo>
                    <a:pt x="14616" y="6387"/>
                  </a:lnTo>
                  <a:lnTo>
                    <a:pt x="17014" y="6387"/>
                  </a:lnTo>
                  <a:lnTo>
                    <a:pt x="17014" y="17014"/>
                  </a:lnTo>
                  <a:lnTo>
                    <a:pt x="6387" y="17014"/>
                  </a:lnTo>
                  <a:lnTo>
                    <a:pt x="6387" y="14616"/>
                  </a:lnTo>
                  <a:lnTo>
                    <a:pt x="0" y="18108"/>
                  </a:lnTo>
                  <a:lnTo>
                    <a:pt x="6387" y="21600"/>
                  </a:lnTo>
                  <a:lnTo>
                    <a:pt x="6387" y="19202"/>
                  </a:lnTo>
                  <a:lnTo>
                    <a:pt x="19202" y="19202"/>
                  </a:lnTo>
                  <a:lnTo>
                    <a:pt x="19202" y="6387"/>
                  </a:lnTo>
                  <a:lnTo>
                    <a:pt x="21600" y="63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3" name="Object 23"/>
            <p:cNvGraphicFramePr>
              <a:graphicFrameLocks noChangeAspect="1"/>
            </p:cNvGraphicFramePr>
            <p:nvPr/>
          </p:nvGraphicFramePr>
          <p:xfrm>
            <a:off x="4613" y="1492"/>
            <a:ext cx="796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Document" r:id="rId3" imgW="1248480" imgH="571680" progId="Word.Document.8">
                    <p:embed/>
                  </p:oleObj>
                </mc:Choice>
                <mc:Fallback>
                  <p:oleObj name="Document" r:id="rId3" imgW="1248480" imgH="571680" progId="Word.Document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3" y="1492"/>
                          <a:ext cx="796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348" y="1968"/>
              <a:ext cx="647" cy="1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  <a:cs typeface="Arial" charset="0"/>
                </a:rPr>
                <a:t>LCD Module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 smtClean="0"/>
              <a:t>LCD Working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2954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instr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( 0x0F ) 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8100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 (  ‘W’ ) ;</a:t>
            </a:r>
            <a:endParaRPr lang="en-US" sz="2000" dirty="0">
              <a:solidFill>
                <a:schemeClr val="accent4">
                  <a:lumMod val="5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19052" t="21875" r="48438" b="57661"/>
          <a:stretch>
            <a:fillRect/>
          </a:stretch>
        </p:blipFill>
        <p:spPr bwMode="auto">
          <a:xfrm>
            <a:off x="5410200" y="2438400"/>
            <a:ext cx="3170903" cy="149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 l="19001" t="22077" r="48438" b="57762"/>
          <a:stretch>
            <a:fillRect/>
          </a:stretch>
        </p:blipFill>
        <p:spPr bwMode="auto">
          <a:xfrm>
            <a:off x="5410200" y="4114800"/>
            <a:ext cx="3175819" cy="147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 l="18851" t="21875" r="48438" b="57964"/>
          <a:stretch>
            <a:fillRect/>
          </a:stretch>
        </p:blipFill>
        <p:spPr bwMode="auto">
          <a:xfrm>
            <a:off x="5410200" y="685800"/>
            <a:ext cx="3190568" cy="147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914400" y="1828800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instr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) {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RS = 1;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Enable = 1 ;  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P1 =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;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Enable = 0 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4343400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 (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) {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RS = 0;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Enable = 1 ;  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P1 =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;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Enable = 0 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The LCD’s internal controller can accept several commands and modify the display accordingly. These commands would be things like:</a:t>
            </a:r>
          </a:p>
          <a:p>
            <a:pPr lvl="1"/>
            <a:r>
              <a:rPr lang="en-US" sz="2000" dirty="0" smtClean="0"/>
              <a:t>Clear screen</a:t>
            </a:r>
          </a:p>
          <a:p>
            <a:pPr lvl="1"/>
            <a:r>
              <a:rPr lang="en-US" sz="2000" dirty="0" smtClean="0"/>
              <a:t>Return home</a:t>
            </a:r>
          </a:p>
          <a:p>
            <a:pPr lvl="1"/>
            <a:r>
              <a:rPr lang="en-US" sz="2000" dirty="0" smtClean="0"/>
              <a:t>Decrement/Increment cursor</a:t>
            </a:r>
          </a:p>
          <a:p>
            <a:endParaRPr lang="en-US" sz="2400" dirty="0" smtClean="0"/>
          </a:p>
          <a:p>
            <a:r>
              <a:rPr lang="en-US" sz="2400" dirty="0" smtClean="0"/>
              <a:t>After writing to the LCD, it </a:t>
            </a:r>
            <a:r>
              <a:rPr lang="en-US" sz="2400" dirty="0" smtClean="0">
                <a:solidFill>
                  <a:srgbClr val="FF3300"/>
                </a:solidFill>
              </a:rPr>
              <a:t>takes some time</a:t>
            </a:r>
            <a:r>
              <a:rPr lang="en-US" sz="2400" dirty="0" smtClean="0"/>
              <a:t> for it to complete its internal operations. During this time, it will not accept any new commands or data.</a:t>
            </a:r>
          </a:p>
          <a:p>
            <a:pPr lvl="1"/>
            <a:r>
              <a:rPr lang="en-US" sz="2000" dirty="0" smtClean="0"/>
              <a:t>We need to insert time </a:t>
            </a:r>
            <a:r>
              <a:rPr lang="en-US" sz="2000" dirty="0" smtClean="0">
                <a:solidFill>
                  <a:srgbClr val="FF3300"/>
                </a:solidFill>
              </a:rPr>
              <a:t>delay</a:t>
            </a:r>
            <a:r>
              <a:rPr lang="en-US" sz="2000" dirty="0" smtClean="0"/>
              <a:t> between any two commands or data sent to LCD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752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Pin Diagram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403764" y="325582"/>
          <a:ext cx="6477001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436"/>
                <a:gridCol w="957470"/>
                <a:gridCol w="1316519"/>
                <a:gridCol w="3076576"/>
              </a:tblGrid>
              <a:tr h="391941">
                <a:tc>
                  <a:txBody>
                    <a:bodyPr/>
                    <a:lstStyle/>
                    <a:p>
                      <a:r>
                        <a:rPr lang="en-US" sz="1200" b="1" dirty="0"/>
                        <a:t>Pin No</a:t>
                      </a:r>
                      <a:r>
                        <a:rPr lang="en-US" sz="1200" b="1" dirty="0" smtClean="0"/>
                        <a:t>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Name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Input / </a:t>
                      </a:r>
                      <a:r>
                        <a:rPr lang="en-US" sz="1200" dirty="0" err="1" smtClean="0"/>
                        <a:t>Ouput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Description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  <a:tr h="401501">
                <a:tc>
                  <a:txBody>
                    <a:bodyPr/>
                    <a:lstStyle/>
                    <a:p>
                      <a:r>
                        <a:rPr lang="en-US" sz="1200" dirty="0"/>
                        <a:t>Pin no.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V</a:t>
                      </a:r>
                      <a:r>
                        <a:rPr lang="en-US" sz="1200" b="1" baseline="-25000" dirty="0" smtClean="0">
                          <a:effectLst/>
                        </a:rPr>
                        <a:t>SS</a:t>
                      </a:r>
                      <a:endParaRPr lang="en-US" sz="1200" baseline="-25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Power supply (GND)</a:t>
                      </a:r>
                    </a:p>
                  </a:txBody>
                  <a:tcPr anchor="ctr"/>
                </a:tc>
              </a:tr>
              <a:tr h="299233">
                <a:tc>
                  <a:txBody>
                    <a:bodyPr/>
                    <a:lstStyle/>
                    <a:p>
                      <a:r>
                        <a:rPr lang="en-US" sz="1200" dirty="0"/>
                        <a:t>Pin no.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V</a:t>
                      </a:r>
                      <a:r>
                        <a:rPr kumimoji="0" lang="en-US" sz="1200" b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Power supply (+5V)</a:t>
                      </a:r>
                    </a:p>
                  </a:txBody>
                  <a:tcPr anchor="ctr"/>
                </a:tc>
              </a:tr>
              <a:tr h="401501">
                <a:tc>
                  <a:txBody>
                    <a:bodyPr/>
                    <a:lstStyle/>
                    <a:p>
                      <a:r>
                        <a:rPr lang="en-US" sz="1200" dirty="0"/>
                        <a:t>Pin no.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V</a:t>
                      </a:r>
                      <a:r>
                        <a:rPr kumimoji="0" lang="en-US" sz="12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</a:t>
                      </a:r>
                      <a:endParaRPr kumimoji="0" lang="en-US" sz="1200" b="1" kern="1200" baseline="-25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Power supply to control </a:t>
                      </a:r>
                      <a:r>
                        <a:rPr lang="en-US" sz="1200" b="1" dirty="0" smtClean="0"/>
                        <a:t>Contrast</a:t>
                      </a:r>
                      <a:endParaRPr lang="en-US" sz="1200" b="1" dirty="0"/>
                    </a:p>
                  </a:txBody>
                  <a:tcPr anchor="ctr"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sz="1200" dirty="0"/>
                        <a:t>Pin no.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= Instruction input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1 = Data input</a:t>
                      </a:r>
                    </a:p>
                  </a:txBody>
                  <a:tcPr anchor="ctr"/>
                </a:tc>
              </a:tr>
              <a:tr h="573573">
                <a:tc>
                  <a:txBody>
                    <a:bodyPr/>
                    <a:lstStyle/>
                    <a:p>
                      <a:r>
                        <a:rPr lang="en-US" sz="1200"/>
                        <a:t>Pin no.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R/W</a:t>
                      </a:r>
                      <a:r>
                        <a:rPr lang="en-US" sz="1200" dirty="0"/>
                        <a:t/>
                      </a:r>
                      <a:br>
                        <a:rPr lang="en-US" sz="1200" dirty="0"/>
                      </a:b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 = Write to LCD module</a:t>
                      </a:r>
                      <a:br>
                        <a:rPr lang="en-US" sz="1200"/>
                      </a:br>
                      <a:r>
                        <a:rPr lang="en-US" sz="1200"/>
                        <a:t>1 = Read from LCD module</a:t>
                      </a:r>
                    </a:p>
                  </a:txBody>
                  <a:tcPr anchor="ctr"/>
                </a:tc>
              </a:tr>
              <a:tr h="299233">
                <a:tc>
                  <a:txBody>
                    <a:bodyPr/>
                    <a:lstStyle/>
                    <a:p>
                      <a:r>
                        <a:rPr lang="en-US" sz="1200"/>
                        <a:t>Pin no.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EN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 / Output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Enable signal</a:t>
                      </a:r>
                    </a:p>
                  </a:txBody>
                  <a:tcPr anchor="ctr"/>
                </a:tc>
              </a:tr>
              <a:tr h="299233">
                <a:tc>
                  <a:txBody>
                    <a:bodyPr/>
                    <a:lstStyle/>
                    <a:p>
                      <a:r>
                        <a:rPr lang="en-US" sz="1200"/>
                        <a:t>Pin no.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 / Output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bus line 0 (LSB)</a:t>
                      </a:r>
                    </a:p>
                  </a:txBody>
                  <a:tcPr anchor="ctr"/>
                </a:tc>
              </a:tr>
              <a:tr h="299233">
                <a:tc>
                  <a:txBody>
                    <a:bodyPr/>
                    <a:lstStyle/>
                    <a:p>
                      <a:r>
                        <a:rPr lang="en-US" sz="1200"/>
                        <a:t>Pin no.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 / Output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Data bus line 1</a:t>
                      </a:r>
                    </a:p>
                  </a:txBody>
                  <a:tcPr anchor="ctr"/>
                </a:tc>
              </a:tr>
              <a:tr h="401501">
                <a:tc>
                  <a:txBody>
                    <a:bodyPr/>
                    <a:lstStyle/>
                    <a:p>
                      <a:r>
                        <a:rPr lang="en-US" sz="1200"/>
                        <a:t>Pin no.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 / Output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bus line </a:t>
                      </a:r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</a:tr>
              <a:tr h="299233">
                <a:tc>
                  <a:txBody>
                    <a:bodyPr/>
                    <a:lstStyle/>
                    <a:p>
                      <a:r>
                        <a:rPr lang="en-US" sz="1200"/>
                        <a:t>Pin no.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 / Output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bus line </a:t>
                      </a:r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anchor="ctr"/>
                </a:tc>
              </a:tr>
              <a:tr h="401501">
                <a:tc>
                  <a:txBody>
                    <a:bodyPr/>
                    <a:lstStyle/>
                    <a:p>
                      <a:r>
                        <a:rPr lang="en-US" sz="1200"/>
                        <a:t>Pin no.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 / Output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bus line </a:t>
                      </a:r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</a:tr>
              <a:tr h="330659">
                <a:tc>
                  <a:txBody>
                    <a:bodyPr/>
                    <a:lstStyle/>
                    <a:p>
                      <a:r>
                        <a:rPr lang="en-US" sz="1200"/>
                        <a:t>Pin no.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 / Output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bus line </a:t>
                      </a:r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anchor="ctr"/>
                </a:tc>
              </a:tr>
              <a:tr h="299233">
                <a:tc>
                  <a:txBody>
                    <a:bodyPr/>
                    <a:lstStyle/>
                    <a:p>
                      <a:r>
                        <a:rPr lang="en-US" sz="1200"/>
                        <a:t>Pin no.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 / Output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bus line </a:t>
                      </a:r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anchor="ctr"/>
                </a:tc>
              </a:tr>
              <a:tr h="401501">
                <a:tc>
                  <a:txBody>
                    <a:bodyPr/>
                    <a:lstStyle/>
                    <a:p>
                      <a:r>
                        <a:rPr lang="en-US" sz="1200" dirty="0"/>
                        <a:t>Pin no. 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D7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 / Output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bus line 7 (MSB)</a:t>
                      </a:r>
                    </a:p>
                  </a:txBody>
                  <a:tcPr anchor="ctr"/>
                </a:tc>
              </a:tr>
              <a:tr h="401501">
                <a:tc>
                  <a:txBody>
                    <a:bodyPr/>
                    <a:lstStyle/>
                    <a:p>
                      <a:r>
                        <a:rPr lang="en-US" sz="1200" dirty="0"/>
                        <a:t>Pin no. </a:t>
                      </a:r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Backlight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+5v for LED backlight </a:t>
                      </a:r>
                      <a:r>
                        <a:rPr lang="en-US" sz="1200" dirty="0" smtClean="0"/>
                        <a:t>(+5V)</a:t>
                      </a:r>
                      <a:endParaRPr lang="en-US" sz="1200" dirty="0"/>
                    </a:p>
                  </a:txBody>
                  <a:tcPr anchor="ctr"/>
                </a:tc>
              </a:tr>
              <a:tr h="401501">
                <a:tc>
                  <a:txBody>
                    <a:bodyPr/>
                    <a:lstStyle/>
                    <a:p>
                      <a:r>
                        <a:rPr lang="en-US" sz="1200" dirty="0"/>
                        <a:t>Pin no. </a:t>
                      </a:r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Backlight 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Ground for LED backlight  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/>
                        <a:t>GND)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1905000" cy="990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LCD </a:t>
            </a:r>
            <a:br>
              <a:rPr lang="en-US" sz="2400" dirty="0" smtClean="0"/>
            </a:br>
            <a:r>
              <a:rPr lang="en-US" sz="2400" dirty="0" smtClean="0"/>
              <a:t>Commands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09801" y="228595"/>
          <a:ext cx="6705599" cy="6096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914400"/>
                <a:gridCol w="4800600"/>
              </a:tblGrid>
              <a:tr h="5079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Code</a:t>
                      </a:r>
                      <a:r>
                        <a:rPr lang="en-US" sz="1200" baseline="0" dirty="0" smtClean="0"/>
                        <a:t> (Decimal)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Code (Hex)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Command to LCD Instruction Register</a:t>
                      </a:r>
                      <a:endParaRPr lang="en-US" sz="1200" dirty="0"/>
                    </a:p>
                  </a:txBody>
                  <a:tcPr/>
                </a:tc>
              </a:tr>
              <a:tr h="229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1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0x01 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Clear </a:t>
                      </a:r>
                      <a:r>
                        <a:rPr lang="en-US" sz="1200" b="1" i="0" u="none" strike="noStrike" dirty="0">
                          <a:latin typeface="Courier New"/>
                        </a:rPr>
                        <a:t>display screen</a:t>
                      </a:r>
                    </a:p>
                  </a:txBody>
                  <a:tcPr marL="0" marR="0" marT="0" marB="0" anchor="b"/>
                </a:tc>
              </a:tr>
              <a:tr h="309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2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0x02 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Return </a:t>
                      </a:r>
                      <a:r>
                        <a:rPr lang="en-US" sz="1200" b="1" i="0" u="none" strike="noStrike" dirty="0">
                          <a:latin typeface="Courier New"/>
                        </a:rPr>
                        <a:t>Home</a:t>
                      </a:r>
                    </a:p>
                  </a:txBody>
                  <a:tcPr marL="0" marR="0" marT="0" marB="0" anchor="b"/>
                </a:tc>
              </a:tr>
              <a:tr h="309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4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0x04 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Decrement </a:t>
                      </a:r>
                      <a:r>
                        <a:rPr lang="en-US" sz="1200" b="1" i="0" u="none" strike="noStrike" dirty="0">
                          <a:latin typeface="Courier New"/>
                        </a:rPr>
                        <a:t>cursor (shift cursor to left)</a:t>
                      </a:r>
                    </a:p>
                  </a:txBody>
                  <a:tcPr marL="0" marR="0" marT="0" marB="0" anchor="b"/>
                </a:tc>
              </a:tr>
              <a:tr h="309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6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0x05 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Increment </a:t>
                      </a:r>
                      <a:r>
                        <a:rPr lang="en-US" sz="1200" b="1" i="0" u="none" strike="noStrike" dirty="0">
                          <a:latin typeface="Courier New"/>
                        </a:rPr>
                        <a:t>cursor (shift cursor to right)</a:t>
                      </a:r>
                    </a:p>
                  </a:txBody>
                  <a:tcPr marL="0" marR="0" marT="0" marB="0" anchor="b"/>
                </a:tc>
              </a:tr>
              <a:tr h="309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6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0x06 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shift </a:t>
                      </a:r>
                      <a:r>
                        <a:rPr lang="en-US" sz="1200" b="1" i="0" u="none" strike="noStrike" dirty="0">
                          <a:latin typeface="Courier New"/>
                        </a:rPr>
                        <a:t>display right</a:t>
                      </a:r>
                    </a:p>
                  </a:txBody>
                  <a:tcPr marL="0" marR="0" marT="0" marB="0" anchor="b"/>
                </a:tc>
              </a:tr>
              <a:tr h="309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7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0x07 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shift </a:t>
                      </a:r>
                      <a:r>
                        <a:rPr lang="en-US" sz="1200" b="1" i="0" u="none" strike="noStrike" dirty="0">
                          <a:latin typeface="Courier New"/>
                        </a:rPr>
                        <a:t>display left</a:t>
                      </a:r>
                    </a:p>
                  </a:txBody>
                  <a:tcPr marL="0" marR="0" marT="0" marB="0" anchor="b"/>
                </a:tc>
              </a:tr>
              <a:tr h="309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8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0x08 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Display </a:t>
                      </a:r>
                      <a:r>
                        <a:rPr lang="en-US" sz="1200" b="1" i="0" u="none" strike="noStrike" dirty="0">
                          <a:latin typeface="Courier New"/>
                        </a:rPr>
                        <a:t>off, cursor off</a:t>
                      </a:r>
                    </a:p>
                  </a:txBody>
                  <a:tcPr marL="0" marR="0" marT="0" marB="0" anchor="b"/>
                </a:tc>
              </a:tr>
              <a:tr h="309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10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0x0A 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Display </a:t>
                      </a:r>
                      <a:r>
                        <a:rPr lang="en-US" sz="1200" b="1" i="0" u="none" strike="noStrike" dirty="0">
                          <a:latin typeface="Courier New"/>
                        </a:rPr>
                        <a:t>off, cursor on</a:t>
                      </a:r>
                    </a:p>
                  </a:txBody>
                  <a:tcPr marL="0" marR="0" marT="0" marB="0" anchor="b"/>
                </a:tc>
              </a:tr>
              <a:tr h="309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12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0x0C 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Display </a:t>
                      </a:r>
                      <a:r>
                        <a:rPr lang="en-US" sz="1200" b="1" i="0" u="none" strike="noStrike" dirty="0">
                          <a:latin typeface="Courier New"/>
                        </a:rPr>
                        <a:t>on, cursor off</a:t>
                      </a:r>
                    </a:p>
                  </a:txBody>
                  <a:tcPr marL="0" marR="0" marT="0" marB="0" anchor="b"/>
                </a:tc>
              </a:tr>
              <a:tr h="399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14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0x0E 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Display </a:t>
                      </a:r>
                      <a:r>
                        <a:rPr lang="en-US" sz="1200" b="1" i="0" u="none" strike="noStrike" dirty="0">
                          <a:latin typeface="Courier New"/>
                        </a:rPr>
                        <a:t>on, cursor on</a:t>
                      </a:r>
                    </a:p>
                  </a:txBody>
                  <a:tcPr marL="0" marR="0" marT="0" marB="0" anchor="b"/>
                </a:tc>
              </a:tr>
              <a:tr h="309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15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0x0F 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Display </a:t>
                      </a:r>
                      <a:r>
                        <a:rPr lang="en-US" sz="1200" b="1" i="0" u="none" strike="noStrike" dirty="0">
                          <a:latin typeface="Courier New"/>
                        </a:rPr>
                        <a:t>on, cursor blinking</a:t>
                      </a:r>
                    </a:p>
                  </a:txBody>
                  <a:tcPr marL="0" marR="0" marT="0" marB="0" anchor="b"/>
                </a:tc>
              </a:tr>
              <a:tr h="309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16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0x10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Shift </a:t>
                      </a:r>
                      <a:r>
                        <a:rPr lang="en-US" sz="1200" b="1" i="0" u="none" strike="noStrike" dirty="0">
                          <a:latin typeface="Courier New"/>
                        </a:rPr>
                        <a:t>cursor position to left</a:t>
                      </a:r>
                    </a:p>
                  </a:txBody>
                  <a:tcPr marL="0" marR="0" marT="0" marB="0" anchor="b"/>
                </a:tc>
              </a:tr>
              <a:tr h="309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20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0x14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Shift </a:t>
                      </a:r>
                      <a:r>
                        <a:rPr lang="en-US" sz="1200" b="1" i="0" u="none" strike="noStrike" dirty="0">
                          <a:latin typeface="Courier New"/>
                        </a:rPr>
                        <a:t>cursor position to right</a:t>
                      </a:r>
                    </a:p>
                  </a:txBody>
                  <a:tcPr marL="0" marR="0" marT="0" marB="0" anchor="b"/>
                </a:tc>
              </a:tr>
              <a:tr h="309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24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0x18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Shift </a:t>
                      </a:r>
                      <a:r>
                        <a:rPr lang="en-US" sz="1200" b="1" i="0" u="none" strike="noStrike" dirty="0">
                          <a:latin typeface="Courier New"/>
                        </a:rPr>
                        <a:t>the entire display to the left</a:t>
                      </a:r>
                    </a:p>
                  </a:txBody>
                  <a:tcPr marL="0" marR="0" marT="0" marB="0" anchor="b"/>
                </a:tc>
              </a:tr>
              <a:tr h="309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30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0x1C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Shift </a:t>
                      </a:r>
                      <a:r>
                        <a:rPr lang="en-US" sz="1200" b="1" i="0" u="none" strike="noStrike" dirty="0">
                          <a:latin typeface="Courier New"/>
                        </a:rPr>
                        <a:t>the entire display to the right</a:t>
                      </a:r>
                    </a:p>
                  </a:txBody>
                  <a:tcPr marL="0" marR="0" marT="0" marB="0" anchor="b"/>
                </a:tc>
              </a:tr>
              <a:tr h="309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128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0x80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Force </a:t>
                      </a:r>
                      <a:r>
                        <a:rPr lang="en-US" sz="1200" b="1" i="0" u="none" strike="noStrike" dirty="0">
                          <a:latin typeface="Courier New"/>
                        </a:rPr>
                        <a:t>cursor to the beginning of 1st line</a:t>
                      </a:r>
                    </a:p>
                  </a:txBody>
                  <a:tcPr marL="0" marR="0" marT="0" marB="0" anchor="b"/>
                </a:tc>
              </a:tr>
              <a:tr h="309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192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0xC0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Force </a:t>
                      </a:r>
                      <a:r>
                        <a:rPr lang="en-US" sz="1200" b="1" i="0" u="none" strike="noStrike" dirty="0">
                          <a:latin typeface="Courier New"/>
                        </a:rPr>
                        <a:t>cursor to the beginning of 2nd line</a:t>
                      </a:r>
                    </a:p>
                  </a:txBody>
                  <a:tcPr marL="0" marR="0" marT="0" marB="0" anchor="b"/>
                </a:tc>
              </a:tr>
              <a:tr h="309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56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0x38</a:t>
                      </a:r>
                      <a:endParaRPr lang="en-US" sz="1200" b="1" i="0" u="none" strike="noStrike" dirty="0">
                        <a:latin typeface="Courier New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latin typeface="Courier New"/>
                        </a:rPr>
                        <a:t>2 </a:t>
                      </a:r>
                      <a:r>
                        <a:rPr lang="en-US" sz="1200" b="1" i="0" u="none" strike="noStrike" dirty="0">
                          <a:latin typeface="Courier New"/>
                        </a:rPr>
                        <a:t>lines and 5 x 7 matrix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 dirty="0" smtClean="0"/>
              <a:t>Circuit Diagram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4048125" cy="263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19800" y="1295400"/>
            <a:ext cx="271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GND  –  Pin 1,3,5,16 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96000" y="1828800"/>
            <a:ext cx="271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Vcc</a:t>
            </a:r>
            <a:r>
              <a:rPr lang="en-US" dirty="0" smtClean="0">
                <a:solidFill>
                  <a:srgbClr val="FF0000"/>
                </a:solidFill>
              </a:rPr>
              <a:t> – Pin 2, 15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260764" y="3491345"/>
            <a:ext cx="3297382" cy="1925780"/>
            <a:chOff x="1260764" y="3491345"/>
            <a:chExt cx="3297382" cy="1925780"/>
          </a:xfrm>
        </p:grpSpPr>
        <p:grpSp>
          <p:nvGrpSpPr>
            <p:cNvPr id="38" name="Group 37"/>
            <p:cNvGrpSpPr/>
            <p:nvPr/>
          </p:nvGrpSpPr>
          <p:grpSpPr>
            <a:xfrm>
              <a:off x="1260764" y="3491345"/>
              <a:ext cx="3297382" cy="1766457"/>
              <a:chOff x="1260764" y="3491345"/>
              <a:chExt cx="3297382" cy="1766457"/>
            </a:xfrm>
          </p:grpSpPr>
          <p:cxnSp>
            <p:nvCxnSpPr>
              <p:cNvPr id="18" name="Elbow Connector 17"/>
              <p:cNvCxnSpPr/>
              <p:nvPr/>
            </p:nvCxnSpPr>
            <p:spPr>
              <a:xfrm rot="16200000" flipH="1">
                <a:off x="866308" y="4295310"/>
                <a:ext cx="1752602" cy="17238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20"/>
              <p:cNvCxnSpPr/>
              <p:nvPr/>
            </p:nvCxnSpPr>
            <p:spPr>
              <a:xfrm rot="5400000">
                <a:off x="1537856" y="3782291"/>
                <a:ext cx="1004455" cy="422566"/>
              </a:xfrm>
              <a:prstGeom prst="bentConnector3">
                <a:avLst>
                  <a:gd name="adj1" fmla="val 90000"/>
                </a:avLst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/>
              <p:cNvCxnSpPr/>
              <p:nvPr/>
            </p:nvCxnSpPr>
            <p:spPr>
              <a:xfrm rot="10800000" flipV="1">
                <a:off x="2161313" y="3491345"/>
                <a:ext cx="2396833" cy="900545"/>
              </a:xfrm>
              <a:prstGeom prst="bentConnector3">
                <a:avLst>
                  <a:gd name="adj1" fmla="val -289"/>
                </a:avLst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/>
              <p:cNvCxnSpPr/>
              <p:nvPr/>
            </p:nvCxnSpPr>
            <p:spPr>
              <a:xfrm rot="16200000" flipH="1">
                <a:off x="1087582" y="3678382"/>
                <a:ext cx="914402" cy="568037"/>
              </a:xfrm>
              <a:prstGeom prst="bentConnector3">
                <a:avLst>
                  <a:gd name="adj1" fmla="val 95454"/>
                </a:avLst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>
              <a:off x="1676400" y="5257800"/>
              <a:ext cx="3048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724890" y="5332412"/>
              <a:ext cx="2286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794160" y="5415537"/>
              <a:ext cx="10391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57200" y="3429000"/>
            <a:ext cx="3873144" cy="2350532"/>
            <a:chOff x="457200" y="3429000"/>
            <a:chExt cx="3873144" cy="2350532"/>
          </a:xfrm>
        </p:grpSpPr>
        <p:grpSp>
          <p:nvGrpSpPr>
            <p:cNvPr id="37" name="Group 36"/>
            <p:cNvGrpSpPr/>
            <p:nvPr/>
          </p:nvGrpSpPr>
          <p:grpSpPr>
            <a:xfrm>
              <a:off x="990600" y="3429000"/>
              <a:ext cx="3339744" cy="1981203"/>
              <a:chOff x="990600" y="3429000"/>
              <a:chExt cx="3339744" cy="1981203"/>
            </a:xfrm>
          </p:grpSpPr>
          <p:cxnSp>
            <p:nvCxnSpPr>
              <p:cNvPr id="9" name="Elbow Connector 8"/>
              <p:cNvCxnSpPr/>
              <p:nvPr/>
            </p:nvCxnSpPr>
            <p:spPr>
              <a:xfrm rot="5400000">
                <a:off x="305596" y="4253343"/>
                <a:ext cx="1841864" cy="471855"/>
              </a:xfrm>
              <a:prstGeom prst="bentConnector3">
                <a:avLst>
                  <a:gd name="adj1" fmla="val 34204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/>
              <p:nvPr/>
            </p:nvCxnSpPr>
            <p:spPr>
              <a:xfrm rot="10800000" flipV="1">
                <a:off x="1447800" y="3429000"/>
                <a:ext cx="2882544" cy="762002"/>
              </a:xfrm>
              <a:prstGeom prst="bentConnector3">
                <a:avLst>
                  <a:gd name="adj1" fmla="val 494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457200" y="54102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+5v – </a:t>
              </a:r>
              <a:r>
                <a:rPr lang="en-US" dirty="0" err="1" smtClean="0">
                  <a:solidFill>
                    <a:srgbClr val="FF0000"/>
                  </a:solidFill>
                </a:rPr>
                <a:t>Vcc</a:t>
              </a:r>
              <a:r>
                <a:rPr lang="en-US" dirty="0" smtClean="0">
                  <a:solidFill>
                    <a:srgbClr val="FF0000"/>
                  </a:solidFill>
                </a:rPr>
                <a:t>  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5715000" y="3810000"/>
            <a:ext cx="1752600" cy="266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400800" y="3810000"/>
            <a:ext cx="381000" cy="152400"/>
          </a:xfrm>
          <a:custGeom>
            <a:avLst/>
            <a:gdLst>
              <a:gd name="connsiteX0" fmla="*/ 0 w 318655"/>
              <a:gd name="connsiteY0" fmla="*/ 13855 h 223982"/>
              <a:gd name="connsiteX1" fmla="*/ 152400 w 318655"/>
              <a:gd name="connsiteY1" fmla="*/ 221673 h 223982"/>
              <a:gd name="connsiteX2" fmla="*/ 318655 w 318655"/>
              <a:gd name="connsiteY2" fmla="*/ 0 h 22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655" h="223982">
                <a:moveTo>
                  <a:pt x="0" y="13855"/>
                </a:moveTo>
                <a:cubicBezTo>
                  <a:pt x="49645" y="118918"/>
                  <a:pt x="99291" y="223982"/>
                  <a:pt x="152400" y="221673"/>
                </a:cubicBezTo>
                <a:cubicBezTo>
                  <a:pt x="205509" y="219364"/>
                  <a:pt x="270164" y="9236"/>
                  <a:pt x="318655" y="0"/>
                </a:cubicBezTo>
              </a:path>
            </a:pathLst>
          </a:custGeom>
          <a:solidFill>
            <a:schemeClr val="bg1"/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/>
          <p:nvPr/>
        </p:nvCxnSpPr>
        <p:spPr>
          <a:xfrm>
            <a:off x="2057400" y="3581400"/>
            <a:ext cx="3657600" cy="1752600"/>
          </a:xfrm>
          <a:prstGeom prst="bentConnector3">
            <a:avLst>
              <a:gd name="adj1" fmla="val 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23" idx="1"/>
          </p:cNvCxnSpPr>
          <p:nvPr/>
        </p:nvCxnSpPr>
        <p:spPr>
          <a:xfrm>
            <a:off x="2438400" y="3581400"/>
            <a:ext cx="3276600" cy="1562100"/>
          </a:xfrm>
          <a:prstGeom prst="bentConnector3">
            <a:avLst>
              <a:gd name="adj1" fmla="val 106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91200" y="4038600"/>
            <a:ext cx="1650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Microcontroller Pins</a:t>
            </a:r>
          </a:p>
          <a:p>
            <a:endParaRPr lang="en-US" dirty="0" smtClean="0"/>
          </a:p>
          <a:p>
            <a:r>
              <a:rPr lang="en-US" dirty="0" smtClean="0"/>
              <a:t>RS - P3.1  </a:t>
            </a:r>
          </a:p>
          <a:p>
            <a:r>
              <a:rPr lang="en-US" dirty="0" smtClean="0"/>
              <a:t>E – P3.2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2667000" y="3581400"/>
            <a:ext cx="2978730" cy="1350815"/>
            <a:chOff x="2667000" y="3581400"/>
            <a:chExt cx="2978730" cy="1350815"/>
          </a:xfrm>
        </p:grpSpPr>
        <p:sp>
          <p:nvSpPr>
            <p:cNvPr id="52" name="Bent Arrow 51"/>
            <p:cNvSpPr/>
            <p:nvPr/>
          </p:nvSpPr>
          <p:spPr>
            <a:xfrm flipV="1">
              <a:off x="2978730" y="3636815"/>
              <a:ext cx="2667000" cy="1295400"/>
            </a:xfrm>
            <a:prstGeom prst="bentArrow">
              <a:avLst>
                <a:gd name="adj1" fmla="val 19318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67000" y="3581400"/>
              <a:ext cx="14478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112330" y="437111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P2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LCD Interfacing &amp;quot;&quot;/&gt;&lt;property id=&quot;20307&quot; value=&quot;256&quot;/&gt;&lt;/object&gt;&lt;object type=&quot;3&quot; unique_id=&quot;10029&quot;&gt;&lt;property id=&quot;20148&quot; value=&quot;5&quot;/&gt;&lt;property id=&quot;20300&quot; value=&quot;Slide 2 - &amp;quot;LCD Interfacing&amp;quot;&quot;/&gt;&lt;property id=&quot;20307&quot; value=&quot;257&quot;/&gt;&lt;/object&gt;&lt;object type=&quot;3&quot; unique_id=&quot;10030&quot;&gt;&lt;property id=&quot;20148&quot; value=&quot;5&quot;/&gt;&lt;property id=&quot;20300&quot; value=&quot;Slide 3 - &amp;quot;Alphanumeric LCD Interfacing&amp;quot;&quot;/&gt;&lt;property id=&quot;20307&quot; value=&quot;258&quot;/&gt;&lt;/object&gt;&lt;object type=&quot;3&quot; unique_id=&quot;10051&quot;&gt;&lt;property id=&quot;20148&quot; value=&quot;5&quot;/&gt;&lt;property id=&quot;20300&quot; value=&quot;Slide 5 - &amp;quot;LCD Commands&amp;quot;&quot;/&gt;&lt;property id=&quot;20307&quot; value=&quot;259&quot;/&gt;&lt;/object&gt;&lt;object type=&quot;3&quot; unique_id=&quot;10070&quot;&gt;&lt;property id=&quot;20148&quot; value=&quot;5&quot;/&gt;&lt;property id=&quot;20300&quot; value=&quot;Slide 6 - &amp;quot;Pin Diagram &amp;quot;&quot;/&gt;&lt;property id=&quot;20307&quot; value=&quot;260&quot;/&gt;&lt;/object&gt;&lt;object type=&quot;3&quot; unique_id=&quot;10148&quot;&gt;&lt;property id=&quot;20148&quot; value=&quot;5&quot;/&gt;&lt;property id=&quot;20300&quot; value=&quot;Slide 7 - &amp;quot;LCD &amp;#x0D;&amp;#x0A;Commands&amp;quot;&quot;/&gt;&lt;property id=&quot;20307&quot; value=&quot;261&quot;/&gt;&lt;/object&gt;&lt;object type=&quot;3&quot; unique_id=&quot;10173&quot;&gt;&lt;property id=&quot;20148&quot; value=&quot;5&quot;/&gt;&lt;property id=&quot;20300&quot; value=&quot;Slide 10 - &amp;quot;LCD Timing &amp;quot;&quot;/&gt;&lt;property id=&quot;20307&quot; value=&quot;262&quot;/&gt;&lt;/object&gt;&lt;object type=&quot;3&quot; unique_id=&quot;10255&quot;&gt;&lt;property id=&quot;20148&quot; value=&quot;5&quot;/&gt;&lt;property id=&quot;20300&quot; value=&quot;Slide 4 - &amp;quot;LCD Working &amp;quot;&quot;/&gt;&lt;property id=&quot;20307&quot; value=&quot;263&quot;/&gt;&lt;/object&gt;&lt;object type=&quot;3&quot; unique_id=&quot;10516&quot;&gt;&lt;property id=&quot;20148&quot; value=&quot;5&quot;/&gt;&lt;property id=&quot;20300&quot; value=&quot;Slide 8 - &amp;quot;Circuit Diagram&amp;quot;&quot;/&gt;&lt;property id=&quot;20307&quot; value=&quot;264&quot;/&gt;&lt;/object&gt;&lt;object type=&quot;3&quot; unique_id=&quot;10869&quot;&gt;&lt;property id=&quot;20148&quot; value=&quot;5&quot;/&gt;&lt;property id=&quot;20300&quot; value=&quot;Slide 9&quot;/&gt;&lt;property id=&quot;20307&quot; value=&quot;265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414</TotalTime>
  <Words>601</Words>
  <Application>Microsoft Office PowerPoint</Application>
  <PresentationFormat>On-screen Show (4:3)</PresentationFormat>
  <Paragraphs>197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Origin</vt:lpstr>
      <vt:lpstr>Document</vt:lpstr>
      <vt:lpstr>LCD Interfacing </vt:lpstr>
      <vt:lpstr>LCD Interfacing</vt:lpstr>
      <vt:lpstr>Alphanumeric LCD Interfacing</vt:lpstr>
      <vt:lpstr>LCD Working </vt:lpstr>
      <vt:lpstr>LCD Commands</vt:lpstr>
      <vt:lpstr>Pin Diagram </vt:lpstr>
      <vt:lpstr>LCD  Commands</vt:lpstr>
      <vt:lpstr>Circuit Diagram</vt:lpstr>
    </vt:vector>
  </TitlesOfParts>
  <Company>DOEACc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 Interfacing</dc:title>
  <dc:creator>embedded1</dc:creator>
  <cp:lastModifiedBy>Lab</cp:lastModifiedBy>
  <cp:revision>100</cp:revision>
  <dcterms:created xsi:type="dcterms:W3CDTF">2011-10-19T09:37:15Z</dcterms:created>
  <dcterms:modified xsi:type="dcterms:W3CDTF">2018-02-16T04:44:51Z</dcterms:modified>
</cp:coreProperties>
</file>