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77D01-7B86-4D91-81F2-CFC658B0D1BE}" type="datetimeFigureOut">
              <a:rPr lang="en-IN" smtClean="0"/>
              <a:t>24-09-2021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F0339-0FC1-48DC-9A04-CE57B512EF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039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4DDC60-D4B8-4CC1-A777-94E794A6127B}" type="slidenum">
              <a:rPr lang="en-US"/>
              <a:pPr/>
              <a:t>11</a:t>
            </a:fld>
            <a:endParaRPr lang="en-US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8500"/>
            <a:ext cx="6061075" cy="3409950"/>
          </a:xfrm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337050"/>
            <a:ext cx="5075237" cy="4108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56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9047CE-AEAE-4D02-8630-709A55736B96}" type="slidenum">
              <a:rPr lang="en-US"/>
              <a:pPr/>
              <a:t>12</a:t>
            </a:fld>
            <a:endParaRPr lang="en-US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30213" y="698500"/>
            <a:ext cx="6061075" cy="3409950"/>
          </a:xfrm>
          <a:ln/>
        </p:spPr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238" y="4337050"/>
            <a:ext cx="5075237" cy="4108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95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0C7E4D6-F339-468B-82A0-0401F1C907A2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67" name="Group 66"/>
          <p:cNvGrpSpPr/>
          <p:nvPr userDrawn="1"/>
        </p:nvGrpSpPr>
        <p:grpSpPr>
          <a:xfrm>
            <a:off x="-308658" y="-112541"/>
            <a:ext cx="2221863" cy="1814732"/>
            <a:chOff x="-196117" y="2089369"/>
            <a:chExt cx="2095255" cy="1821962"/>
          </a:xfrm>
        </p:grpSpPr>
        <p:pic>
          <p:nvPicPr>
            <p:cNvPr id="68" name="Picture 6" descr="Image result for microcontroller logo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96117" y="2089369"/>
              <a:ext cx="2095255" cy="1821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8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773" y="2686928"/>
              <a:ext cx="1267549" cy="547286"/>
            </a:xfrm>
            <a:prstGeom prst="rect">
              <a:avLst/>
            </a:prstGeom>
            <a:solidFill>
              <a:schemeClr val="tx1"/>
            </a:solidFill>
          </p:spPr>
        </p:pic>
      </p:grpSp>
      <p:pic>
        <p:nvPicPr>
          <p:cNvPr id="70" name="Picture 69"/>
          <p:cNvPicPr>
            <a:picLocks noChangeAspect="1"/>
          </p:cNvPicPr>
          <p:nvPr userDrawn="1"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822"/>
          <a:stretch/>
        </p:blipFill>
        <p:spPr>
          <a:xfrm>
            <a:off x="6568225" y="6227626"/>
            <a:ext cx="5623775" cy="630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C6FF8-E343-4A5B-A4A0-33C212E43674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100F-6D5E-4217-BB07-3007B714E597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93D0-DF82-4301-A1D3-1E613F4BE2B1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D3FC7-CBE9-4E9E-B6CB-AFDE3955F163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12A12-7472-4CA7-93B4-077F4222310C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3A9EE-5672-4E0F-A3B7-DF1A1BF44E5F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A399-9174-435F-AC18-03B50C5A80FF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1B5B-6ADD-4A1D-9318-B43A38421B26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1F33A-C5BB-4AF3-9B23-66DCD54E2475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E922D-DFF3-42EE-B728-49B99F015C26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8387-2D43-4C35-BAB4-153C166B0CD6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629D2-31D0-4A1C-887F-F9A4ABA6885D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F341F-F0F3-4A40-B9EF-E24B70258429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24FDC-92C1-40F5-AB07-0019EA2DF989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DDDE6-5404-4CD5-9780-0F83BC0F1487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FAE42-9B50-4193-AF36-DB8708C6FFAB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856671" cy="6858000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22737" y="266825"/>
            <a:ext cx="9969041" cy="8445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4292" y="1266093"/>
            <a:ext cx="10380028" cy="4797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9465" y="61927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781E08-0A7A-4C6A-A18E-AA7524750D39}" type="datetime1">
              <a:rPr lang="en-US" smtClean="0"/>
              <a:t>9/24/2021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4907" y="6192767"/>
            <a:ext cx="60583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sarwan@NIELIT Chandigarh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8567" y="6167008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1" name="Group 50"/>
          <p:cNvGrpSpPr/>
          <p:nvPr userDrawn="1"/>
        </p:nvGrpSpPr>
        <p:grpSpPr>
          <a:xfrm>
            <a:off x="-214938" y="-103031"/>
            <a:ext cx="1631613" cy="1184855"/>
            <a:chOff x="-202059" y="0"/>
            <a:chExt cx="1819742" cy="1350102"/>
          </a:xfrm>
        </p:grpSpPr>
        <p:pic>
          <p:nvPicPr>
            <p:cNvPr id="1030" name="Picture 6" descr="Image result for microcontroller logo"/>
            <p:cNvPicPr>
              <a:picLocks noChangeAspect="1" noChangeArrowheads="1"/>
            </p:cNvPicPr>
            <p:nvPr userDrawn="1"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02059" y="0"/>
              <a:ext cx="1605857" cy="1350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/>
            <p:cNvPicPr>
              <a:picLocks noChangeAspect="1"/>
            </p:cNvPicPr>
            <p:nvPr userDrawn="1"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5908" y="373489"/>
              <a:ext cx="1291775" cy="539254"/>
            </a:xfrm>
            <a:prstGeom prst="rect">
              <a:avLst/>
            </a:prstGeom>
            <a:solidFill>
              <a:schemeClr val="tx1"/>
            </a:solidFill>
          </p:spPr>
        </p:pic>
      </p:grp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064" y="6027312"/>
            <a:ext cx="603287" cy="716605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 rotWithShape="1">
          <a:blip r:embed="rId22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85822"/>
          <a:stretch/>
        </p:blipFill>
        <p:spPr>
          <a:xfrm rot="5400000">
            <a:off x="8534573" y="3084665"/>
            <a:ext cx="6948153" cy="778824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hyperlink" Target="http://ucos-ii.com/" TargetMode="External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2" Type="http://schemas.openxmlformats.org/officeDocument/2006/relationships/tags" Target="../tags/tag4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Dr</a:t>
            </a:r>
            <a:r>
              <a:rPr lang="en-US" dirty="0" smtClean="0"/>
              <a:t> </a:t>
            </a:r>
            <a:r>
              <a:rPr lang="en-US" dirty="0" err="1" smtClean="0"/>
              <a:t>sarwan</a:t>
            </a:r>
            <a:r>
              <a:rPr lang="en-US" dirty="0" smtClean="0"/>
              <a:t> singh</a:t>
            </a:r>
          </a:p>
          <a:p>
            <a:r>
              <a:rPr lang="en-US" sz="1800" dirty="0" smtClean="0"/>
              <a:t>NIELIT Chandigarh</a:t>
            </a:r>
          </a:p>
          <a:p>
            <a:r>
              <a:rPr lang="en-US" sz="1400" dirty="0" smtClean="0"/>
              <a:t>sarwan@Nielit.gov.in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867085" cy="2387600"/>
          </a:xfrm>
        </p:spPr>
        <p:txBody>
          <a:bodyPr/>
          <a:lstStyle/>
          <a:p>
            <a:r>
              <a:rPr lang="en-IN" dirty="0" smtClean="0"/>
              <a:t>Real time operating system</a:t>
            </a:r>
            <a:br>
              <a:rPr lang="en-IN" dirty="0" smtClean="0"/>
            </a:br>
            <a:r>
              <a:rPr lang="en-IN" dirty="0" smtClean="0"/>
              <a:t>(RTOS)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04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Sarwan Singh</a:t>
            </a:r>
            <a:endParaRPr lang="en-IN" dirty="0"/>
          </a:p>
          <a:p>
            <a:r>
              <a:rPr lang="en-IN" smtClean="0"/>
              <a:t>NIELIT Chandigarh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>
                <a:latin typeface="Symbol" pitchFamily="18" charset="2"/>
              </a:rPr>
              <a:t>m</a:t>
            </a:r>
            <a:r>
              <a:rPr lang="en-US" dirty="0" err="1" smtClean="0"/>
              <a:t>C</a:t>
            </a:r>
            <a:r>
              <a:rPr lang="en-US" dirty="0" smtClean="0"/>
              <a:t>/OS-II</a:t>
            </a:r>
            <a:br>
              <a:rPr lang="en-US" dirty="0" smtClean="0"/>
            </a:br>
            <a:r>
              <a:rPr lang="en-US" dirty="0" smtClean="0"/>
              <a:t>RTOS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FF7E-22FA-4E55-9850-8BC6F5E2F02F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sarwan@NIELIT Chandigarh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81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>
                <a:latin typeface="Symbol" pitchFamily="18" charset="2"/>
              </a:rPr>
              <a:t>m</a:t>
            </a:r>
            <a:r>
              <a:rPr lang="en-US"/>
              <a:t>C/OS-II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Real-time kernel</a:t>
            </a:r>
          </a:p>
          <a:p>
            <a:pPr lvl="1"/>
            <a:r>
              <a:rPr lang="en-US" dirty="0"/>
              <a:t>Portable, scalable, preemptive RTOS</a:t>
            </a:r>
          </a:p>
          <a:p>
            <a:pPr lvl="1"/>
            <a:r>
              <a:rPr lang="en-US" dirty="0"/>
              <a:t>Ported to over 90 processors</a:t>
            </a:r>
          </a:p>
          <a:p>
            <a:r>
              <a:rPr lang="en-US" sz="2800" dirty="0"/>
              <a:t>Pronounced “</a:t>
            </a:r>
            <a:r>
              <a:rPr lang="en-US" sz="2800" dirty="0" err="1"/>
              <a:t>microC</a:t>
            </a:r>
            <a:r>
              <a:rPr lang="en-US" sz="2800" dirty="0"/>
              <a:t> OS two”</a:t>
            </a:r>
          </a:p>
          <a:p>
            <a:r>
              <a:rPr lang="en-US" sz="2800" dirty="0"/>
              <a:t>Written by Jean J. </a:t>
            </a:r>
            <a:r>
              <a:rPr lang="en-US" sz="2800" dirty="0" err="1"/>
              <a:t>Labrosse</a:t>
            </a:r>
            <a:r>
              <a:rPr lang="en-US" sz="2800" dirty="0"/>
              <a:t> of </a:t>
            </a:r>
            <a:r>
              <a:rPr lang="en-US" sz="2800" dirty="0" err="1"/>
              <a:t>Micrium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en-US" sz="2800" dirty="0">
                <a:hlinkClick r:id="rId5"/>
              </a:rPr>
              <a:t>http://ucos-ii.com</a:t>
            </a:r>
            <a:r>
              <a:rPr lang="en-US" sz="2800" dirty="0"/>
              <a:t> </a:t>
            </a:r>
          </a:p>
          <a:p>
            <a:r>
              <a:rPr lang="en-US" sz="2800" dirty="0"/>
              <a:t>Extensive information in </a:t>
            </a:r>
            <a:r>
              <a:rPr lang="en-US" sz="2800" b="1" dirty="0" err="1"/>
              <a:t>MicroC</a:t>
            </a:r>
            <a:r>
              <a:rPr lang="en-US" sz="2800" b="1" dirty="0"/>
              <a:t>/OS-II: The Real-Time Kernel (A complete portable, </a:t>
            </a:r>
            <a:r>
              <a:rPr lang="en-US" sz="2800" b="1" dirty="0" err="1"/>
              <a:t>ROMable</a:t>
            </a:r>
            <a:r>
              <a:rPr lang="en-US" sz="2800" b="1" dirty="0"/>
              <a:t> scalable preemptive RTOS), </a:t>
            </a:r>
            <a:r>
              <a:rPr lang="en-US" sz="2800" dirty="0"/>
              <a:t>Jean J. </a:t>
            </a:r>
            <a:r>
              <a:rPr lang="en-US" sz="2800" dirty="0" err="1"/>
              <a:t>LaBrosse</a:t>
            </a:r>
            <a:r>
              <a:rPr lang="en-US" sz="2800" dirty="0"/>
              <a:t>, CMP 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FF7E-22FA-4E55-9850-8BC6F5E2F02F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sarwan@NIELIT Chandigarh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7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Task States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752600" y="990600"/>
            <a:ext cx="4051300" cy="5867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Five possible states for a task to be in</a:t>
            </a:r>
          </a:p>
          <a:p>
            <a:pPr lvl="1"/>
            <a:r>
              <a:rPr lang="en-US" sz="2800" dirty="0"/>
              <a:t>Dormant – not yet visible to OS (use </a:t>
            </a:r>
            <a:r>
              <a:rPr lang="en-US" sz="2800" dirty="0" err="1"/>
              <a:t>OSTaskCreate</a:t>
            </a:r>
            <a:r>
              <a:rPr lang="en-US" sz="2800" dirty="0"/>
              <a:t>(), etc.)</a:t>
            </a:r>
          </a:p>
          <a:p>
            <a:pPr lvl="1"/>
            <a:r>
              <a:rPr lang="en-US" sz="2800" dirty="0"/>
              <a:t>Ready</a:t>
            </a:r>
          </a:p>
          <a:p>
            <a:pPr lvl="1"/>
            <a:r>
              <a:rPr lang="en-US" sz="2800" dirty="0"/>
              <a:t>Running </a:t>
            </a:r>
          </a:p>
          <a:p>
            <a:pPr lvl="1"/>
            <a:r>
              <a:rPr lang="en-US" sz="2800" dirty="0"/>
              <a:t>Waiting</a:t>
            </a:r>
          </a:p>
          <a:p>
            <a:pPr lvl="1"/>
            <a:r>
              <a:rPr lang="en-US" sz="2800" dirty="0"/>
              <a:t>ISR – preempted by an ISR</a:t>
            </a:r>
          </a:p>
          <a:p>
            <a:r>
              <a:rPr lang="en-US" sz="2800" dirty="0"/>
              <a:t>See manual for details </a:t>
            </a:r>
          </a:p>
        </p:txBody>
      </p:sp>
      <p:sp>
        <p:nvSpPr>
          <p:cNvPr id="552964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153400" y="1981201"/>
            <a:ext cx="1676400" cy="5937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Arial" charset="0"/>
              </a:rPr>
              <a:t>Ready</a:t>
            </a:r>
          </a:p>
        </p:txBody>
      </p:sp>
      <p:sp>
        <p:nvSpPr>
          <p:cNvPr id="552965" name="AutoShap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229600" y="5013325"/>
            <a:ext cx="1676400" cy="762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Arial" charset="0"/>
              </a:rPr>
              <a:t>Running</a:t>
            </a:r>
          </a:p>
        </p:txBody>
      </p:sp>
      <p:sp>
        <p:nvSpPr>
          <p:cNvPr id="552966" name="AutoShap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638800" y="3565525"/>
            <a:ext cx="1676400" cy="762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Arial" charset="0"/>
              </a:rPr>
              <a:t>Waiting</a:t>
            </a:r>
          </a:p>
        </p:txBody>
      </p:sp>
      <p:cxnSp>
        <p:nvCxnSpPr>
          <p:cNvPr id="552967" name="AutoShape 7"/>
          <p:cNvCxnSpPr>
            <a:cxnSpLocks noChangeShapeType="1"/>
            <a:stCxn id="552966" idx="0"/>
            <a:endCxn id="552964" idx="1"/>
          </p:cNvCxnSpPr>
          <p:nvPr>
            <p:custDataLst>
              <p:tags r:id="rId6"/>
            </p:custDataLst>
          </p:nvPr>
        </p:nvCxnSpPr>
        <p:spPr bwMode="auto">
          <a:xfrm flipV="1">
            <a:off x="6477000" y="2278063"/>
            <a:ext cx="1676400" cy="1287462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968" name="AutoShape 8"/>
          <p:cNvCxnSpPr>
            <a:cxnSpLocks noChangeShapeType="1"/>
          </p:cNvCxnSpPr>
          <p:nvPr>
            <p:custDataLst>
              <p:tags r:id="rId7"/>
            </p:custDataLst>
          </p:nvPr>
        </p:nvCxnSpPr>
        <p:spPr bwMode="auto">
          <a:xfrm>
            <a:off x="8915400" y="2574925"/>
            <a:ext cx="0" cy="24384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969" name="AutoShape 9"/>
          <p:cNvCxnSpPr>
            <a:cxnSpLocks noChangeShapeType="1"/>
            <a:stCxn id="552965" idx="1"/>
            <a:endCxn id="552966" idx="2"/>
          </p:cNvCxnSpPr>
          <p:nvPr>
            <p:custDataLst>
              <p:tags r:id="rId8"/>
            </p:custDataLst>
          </p:nvPr>
        </p:nvCxnSpPr>
        <p:spPr bwMode="auto">
          <a:xfrm flipH="1" flipV="1">
            <a:off x="6477000" y="4327525"/>
            <a:ext cx="1752600" cy="10668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970" name="AutoShape 10"/>
          <p:cNvCxnSpPr>
            <a:cxnSpLocks noChangeShapeType="1"/>
          </p:cNvCxnSpPr>
          <p:nvPr>
            <p:custDataLst>
              <p:tags r:id="rId9"/>
            </p:custDataLst>
          </p:nvPr>
        </p:nvCxnSpPr>
        <p:spPr bwMode="auto">
          <a:xfrm flipV="1">
            <a:off x="9296400" y="2574925"/>
            <a:ext cx="0" cy="243840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2975" name="AutoShape 1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153400" y="990600"/>
            <a:ext cx="1676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Arial" charset="0"/>
              </a:rPr>
              <a:t>Dormant</a:t>
            </a:r>
          </a:p>
        </p:txBody>
      </p:sp>
      <p:sp>
        <p:nvSpPr>
          <p:cNvPr id="552976" name="AutoShape 16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8077200" y="6172200"/>
            <a:ext cx="1981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sz="2800">
                <a:solidFill>
                  <a:schemeClr val="bg1"/>
                </a:solidFill>
                <a:latin typeface="Arial" charset="0"/>
              </a:rPr>
              <a:t>ISR</a:t>
            </a:r>
          </a:p>
        </p:txBody>
      </p:sp>
      <p:cxnSp>
        <p:nvCxnSpPr>
          <p:cNvPr id="552977" name="AutoShape 17"/>
          <p:cNvCxnSpPr>
            <a:cxnSpLocks noChangeShapeType="1"/>
            <a:stCxn id="552965" idx="2"/>
            <a:endCxn id="552976" idx="0"/>
          </p:cNvCxnSpPr>
          <p:nvPr>
            <p:custDataLst>
              <p:tags r:id="rId12"/>
            </p:custDataLst>
          </p:nvPr>
        </p:nvCxnSpPr>
        <p:spPr bwMode="auto">
          <a:xfrm>
            <a:off x="9067800" y="5775326"/>
            <a:ext cx="0" cy="39687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978" name="AutoShape 18"/>
          <p:cNvCxnSpPr>
            <a:cxnSpLocks noChangeShapeType="1"/>
            <a:stCxn id="552975" idx="2"/>
            <a:endCxn id="552964" idx="0"/>
          </p:cNvCxnSpPr>
          <p:nvPr>
            <p:custDataLst>
              <p:tags r:id="rId13"/>
            </p:custDataLst>
          </p:nvPr>
        </p:nvCxnSpPr>
        <p:spPr bwMode="auto">
          <a:xfrm>
            <a:off x="8991600" y="1447800"/>
            <a:ext cx="0" cy="5334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2979" name="AutoShape 19"/>
          <p:cNvCxnSpPr>
            <a:cxnSpLocks noChangeShapeType="1"/>
            <a:stCxn id="552966" idx="0"/>
            <a:endCxn id="552975" idx="1"/>
          </p:cNvCxnSpPr>
          <p:nvPr>
            <p:custDataLst>
              <p:tags r:id="rId14"/>
            </p:custDataLst>
          </p:nvPr>
        </p:nvCxnSpPr>
        <p:spPr bwMode="auto">
          <a:xfrm flipV="1">
            <a:off x="6477000" y="1219201"/>
            <a:ext cx="1676400" cy="2346325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8FF7E-22FA-4E55-9850-8BC6F5E2F02F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sarwan@NIELIT Chandigarh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345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596" y="1428736"/>
            <a:ext cx="4786346" cy="4819664"/>
          </a:xfrm>
        </p:spPr>
        <p:txBody>
          <a:bodyPr>
            <a:normAutofit/>
          </a:bodyPr>
          <a:lstStyle/>
          <a:p>
            <a:r>
              <a:rPr lang="en-IN" dirty="0" smtClean="0"/>
              <a:t>In technical terms, It is a software which manages hardware. </a:t>
            </a:r>
          </a:p>
          <a:p>
            <a:endParaRPr lang="en-IN" dirty="0" smtClean="0"/>
          </a:p>
          <a:p>
            <a:r>
              <a:rPr lang="en-IN" dirty="0" smtClean="0"/>
              <a:t>An operating System (OS) is an intermediary between users and computer hardware. It provides users an environment in which a user can execute programs conveniently and efficiently.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effectLst/>
              </a:rPr>
              <a:t>Operating System </a:t>
            </a:r>
            <a:endParaRPr lang="en-IN" dirty="0"/>
          </a:p>
        </p:txBody>
      </p:sp>
      <p:pic>
        <p:nvPicPr>
          <p:cNvPr id="1026" name="Picture 2" descr="Conceptual view of an Operating Syste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28048" y="2000240"/>
            <a:ext cx="4000496" cy="4140454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D7A0-39F5-4A1C-AECD-4BF2B8A09F0F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sarwan@NIELIT Chandigarh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8665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268760"/>
            <a:ext cx="8435280" cy="5184576"/>
          </a:xfrm>
        </p:spPr>
        <p:txBody>
          <a:bodyPr>
            <a:normAutofit/>
          </a:bodyPr>
          <a:lstStyle/>
          <a:p>
            <a:r>
              <a:rPr lang="en-IN" dirty="0" smtClean="0"/>
              <a:t>Memory Management</a:t>
            </a:r>
          </a:p>
          <a:p>
            <a:r>
              <a:rPr lang="en-IN" dirty="0" smtClean="0"/>
              <a:t>Processor Management</a:t>
            </a:r>
          </a:p>
          <a:p>
            <a:r>
              <a:rPr lang="en-IN" dirty="0" smtClean="0"/>
              <a:t>Device Management</a:t>
            </a:r>
          </a:p>
          <a:p>
            <a:r>
              <a:rPr lang="en-IN" dirty="0" smtClean="0"/>
              <a:t>File Management</a:t>
            </a:r>
          </a:p>
          <a:p>
            <a:r>
              <a:rPr lang="en-IN" dirty="0" smtClean="0"/>
              <a:t>Security</a:t>
            </a:r>
          </a:p>
          <a:p>
            <a:r>
              <a:rPr lang="en-IN" dirty="0" smtClean="0"/>
              <a:t>Control over system performance</a:t>
            </a:r>
          </a:p>
          <a:p>
            <a:r>
              <a:rPr lang="en-IN" dirty="0" smtClean="0"/>
              <a:t>Job accounting</a:t>
            </a:r>
          </a:p>
          <a:p>
            <a:r>
              <a:rPr lang="en-IN" dirty="0" smtClean="0"/>
              <a:t>Error detecting aids</a:t>
            </a:r>
          </a:p>
          <a:p>
            <a:r>
              <a:rPr lang="en-IN" dirty="0" smtClean="0"/>
              <a:t>Coordination between other software and users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30622"/>
            <a:ext cx="8435280" cy="922114"/>
          </a:xfrm>
        </p:spPr>
        <p:txBody>
          <a:bodyPr>
            <a:normAutofit fontScale="90000"/>
          </a:bodyPr>
          <a:lstStyle/>
          <a:p>
            <a:r>
              <a:rPr lang="en-IN" b="0" dirty="0" smtClean="0"/>
              <a:t>Important functions of operating System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D7A0-39F5-4A1C-AECD-4BF2B8A09F0F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sarwan@NIELIT Chandigarh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767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Single-user operating system</a:t>
            </a:r>
          </a:p>
          <a:p>
            <a:pPr lvl="1"/>
            <a:r>
              <a:rPr lang="en-IN" dirty="0" smtClean="0"/>
              <a:t>MS-DOS, </a:t>
            </a:r>
            <a:r>
              <a:rPr lang="en-IN" dirty="0" err="1" smtClean="0"/>
              <a:t>WindowsXp</a:t>
            </a:r>
            <a:r>
              <a:rPr lang="en-IN" dirty="0" smtClean="0"/>
              <a:t>, etc</a:t>
            </a:r>
          </a:p>
          <a:p>
            <a:r>
              <a:rPr lang="en-IN" dirty="0" smtClean="0"/>
              <a:t>Multi-user operating system</a:t>
            </a:r>
          </a:p>
          <a:p>
            <a:pPr lvl="1"/>
            <a:r>
              <a:rPr lang="en-IN" dirty="0" smtClean="0"/>
              <a:t>UNIX, Linux, etc</a:t>
            </a:r>
          </a:p>
          <a:p>
            <a:r>
              <a:rPr lang="en-IN" dirty="0" smtClean="0"/>
              <a:t>Network operating System</a:t>
            </a:r>
          </a:p>
          <a:p>
            <a:pPr lvl="1"/>
            <a:r>
              <a:rPr lang="en-IN" dirty="0" smtClean="0"/>
              <a:t>Microsoft Windows Server 2003, Microsoft Windows Server 2008, etc</a:t>
            </a:r>
          </a:p>
          <a:p>
            <a:r>
              <a:rPr lang="en-IN" dirty="0" smtClean="0"/>
              <a:t>Real Time Operating System</a:t>
            </a:r>
          </a:p>
          <a:p>
            <a:pPr lvl="1"/>
            <a:r>
              <a:rPr lang="en-IN" dirty="0" smtClean="0"/>
              <a:t>For example : Scientific experiments, medical imaging systems, industrial control systems, weapon systems, robots, and home-appliance controllers, Air traffic control system etc.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 of Operating System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D7A0-39F5-4A1C-AECD-4BF2B8A09F0F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sarwan@NIELIT Chandigarh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58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RTOS is an operating system (OS) intended to serve real-time applications which process data as it comes in, typically without buffering delays. </a:t>
            </a:r>
          </a:p>
          <a:p>
            <a:pPr>
              <a:buNone/>
            </a:pPr>
            <a:r>
              <a:rPr lang="en-IN" dirty="0" smtClean="0"/>
              <a:t>Processing time requirements (including any OS delay) are measured in tenths of seconds or shorter increments of time. </a:t>
            </a:r>
          </a:p>
          <a:p>
            <a:pPr>
              <a:buNone/>
            </a:pPr>
            <a:r>
              <a:rPr lang="en-IN" dirty="0" smtClean="0"/>
              <a:t>They either are </a:t>
            </a:r>
            <a:r>
              <a:rPr lang="en-IN" b="1" dirty="0" smtClean="0"/>
              <a:t>event driven </a:t>
            </a:r>
            <a:r>
              <a:rPr lang="en-IN" dirty="0" smtClean="0"/>
              <a:t>or </a:t>
            </a:r>
            <a:r>
              <a:rPr lang="en-IN" b="1" dirty="0" smtClean="0"/>
              <a:t>time sharing</a:t>
            </a:r>
            <a:r>
              <a:rPr lang="en-IN" dirty="0" smtClean="0"/>
              <a:t>. </a:t>
            </a:r>
            <a:r>
              <a:rPr lang="en-IN" u="sng" dirty="0" smtClean="0"/>
              <a:t>Event driven </a:t>
            </a:r>
            <a:r>
              <a:rPr lang="en-IN" dirty="0" smtClean="0"/>
              <a:t>system switches between task based on their priorities while </a:t>
            </a:r>
            <a:r>
              <a:rPr lang="en-IN" u="sng" dirty="0" smtClean="0"/>
              <a:t>time sharing </a:t>
            </a:r>
            <a:r>
              <a:rPr lang="en-IN" dirty="0" smtClean="0"/>
              <a:t>switch the task based on clock interrupts.</a:t>
            </a:r>
          </a:p>
          <a:p>
            <a:pPr algn="r">
              <a:buNone/>
            </a:pPr>
            <a:r>
              <a:rPr lang="en-IN" sz="1900" dirty="0"/>
              <a:t>www.wikipedia.org</a:t>
            </a:r>
            <a:endParaRPr lang="en-IN" sz="19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686800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Real-Time Operating System  (RTOS)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D7A0-39F5-4A1C-AECD-4BF2B8A09F0F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sarwan@NIELIT Chandigarh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7292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A16B1E3A-EE50-4CFE-9AA9-6253DA171C79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2547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TW" dirty="0" smtClean="0">
                <a:solidFill>
                  <a:schemeClr val="tx1"/>
                </a:solidFill>
              </a:rPr>
              <a:t>Real-time OS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81159" y="1142985"/>
            <a:ext cx="8056563" cy="5110163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TW" dirty="0"/>
              <a:t>Real-time OS (RTOS) is an intermediate layer between hardware devices and software programming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TW" dirty="0"/>
              <a:t>“Real-time” means keeping deadlines, not speed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TW" dirty="0"/>
              <a:t>Advantages of RTOS in </a:t>
            </a:r>
            <a:r>
              <a:rPr lang="en-US" altLang="zh-TW" dirty="0" err="1"/>
              <a:t>SoC</a:t>
            </a:r>
            <a:r>
              <a:rPr lang="en-US" altLang="zh-TW" dirty="0"/>
              <a:t> design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zh-TW" dirty="0"/>
              <a:t>Shorter development time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zh-TW" dirty="0"/>
              <a:t>Less porting efforts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zh-TW" dirty="0"/>
              <a:t>Better reusability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TW" dirty="0"/>
              <a:t>Disadvantages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zh-TW" dirty="0"/>
              <a:t>More system resources needed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zh-TW" dirty="0"/>
              <a:t>Future development confined to the chosen RTOS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sarwan@NIELIT Chandigarh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526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4FDED90-5F3C-4EB0-BA85-2F78C68F100B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>
                <a:solidFill>
                  <a:schemeClr val="tx1"/>
                </a:solidFill>
              </a:rPr>
              <a:t>Soft and Hard Real Time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552" y="980728"/>
            <a:ext cx="8604448" cy="5184576"/>
          </a:xfrm>
        </p:spPr>
        <p:txBody>
          <a:bodyPr>
            <a:no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TW" sz="2800" dirty="0"/>
              <a:t>Soft real-time</a:t>
            </a:r>
            <a:endParaRPr lang="en-US" altLang="zh-TW" dirty="0"/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400" dirty="0"/>
              <a:t>Tasks are performed by the system as fast as possible, but tasks don’t have to finish by specific times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400" dirty="0"/>
              <a:t>Priority scheduling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400" dirty="0"/>
              <a:t>Multimedia streaming</a:t>
            </a:r>
            <a:endParaRPr lang="en-US" altLang="zh-TW" dirty="0"/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altLang="zh-TW" sz="2800" dirty="0"/>
              <a:t>Hard real-time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400" dirty="0"/>
              <a:t>Tasks have to be performed correctly and on time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400" dirty="0"/>
              <a:t>Deadline scheduling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400" dirty="0"/>
              <a:t>Aircraft controller, Nuclear reactor controller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sarwan@NIELIT Chandigarh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966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time system is defines as a data processing system in which the time interval required to process and respond to inputs is so small that it controls the environment. </a:t>
            </a:r>
          </a:p>
          <a:p>
            <a:r>
              <a:rPr lang="en-IN" b="1" dirty="0" smtClean="0"/>
              <a:t>Real time </a:t>
            </a:r>
            <a:r>
              <a:rPr lang="en-IN" dirty="0" smtClean="0"/>
              <a:t>processing is always </a:t>
            </a:r>
            <a:r>
              <a:rPr lang="en-IN" b="1" dirty="0" smtClean="0"/>
              <a:t>on line </a:t>
            </a:r>
            <a:r>
              <a:rPr lang="en-IN" dirty="0" smtClean="0"/>
              <a:t>whereas </a:t>
            </a:r>
            <a:r>
              <a:rPr lang="en-IN" b="1" dirty="0" smtClean="0"/>
              <a:t>on line</a:t>
            </a:r>
            <a:r>
              <a:rPr lang="en-IN" dirty="0" smtClean="0"/>
              <a:t> system need not be </a:t>
            </a:r>
            <a:r>
              <a:rPr lang="en-IN" b="1" dirty="0" smtClean="0"/>
              <a:t>real time</a:t>
            </a:r>
            <a:r>
              <a:rPr lang="en-IN" dirty="0" smtClean="0"/>
              <a:t>. 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Real Time operating System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D7A0-39F5-4A1C-AECD-4BF2B8A09F0F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sarwan@NIELIT Chandigarh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412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214422"/>
            <a:ext cx="8686800" cy="501950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2200" dirty="0" err="1"/>
              <a:t>Keil</a:t>
            </a:r>
            <a:r>
              <a:rPr lang="en-US" sz="2200" dirty="0"/>
              <a:t> RTX Real-Time Kernel</a:t>
            </a:r>
          </a:p>
          <a:p>
            <a:pPr lvl="1">
              <a:lnSpc>
                <a:spcPct val="95000"/>
              </a:lnSpc>
              <a:spcBef>
                <a:spcPct val="50000"/>
              </a:spcBef>
            </a:pPr>
            <a:r>
              <a:rPr lang="en-US" sz="1900" dirty="0"/>
              <a:t>http://www.keil.com/arm/rl-arm/kernel.asp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2200" dirty="0" err="1"/>
              <a:t>Micrium</a:t>
            </a:r>
            <a:r>
              <a:rPr lang="en-US" sz="2200" dirty="0"/>
              <a:t> µC/OS-II</a:t>
            </a:r>
          </a:p>
          <a:p>
            <a:pPr lvl="1">
              <a:lnSpc>
                <a:spcPct val="95000"/>
              </a:lnSpc>
              <a:spcBef>
                <a:spcPct val="50000"/>
              </a:spcBef>
            </a:pPr>
            <a:r>
              <a:rPr lang="en-US" sz="1900" dirty="0"/>
              <a:t>http://www.micrium.com/products/rtos/kernel/rtos.html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2200" dirty="0"/>
              <a:t>CMX-RTX</a:t>
            </a:r>
          </a:p>
          <a:p>
            <a:pPr lvl="1">
              <a:lnSpc>
                <a:spcPct val="95000"/>
              </a:lnSpc>
              <a:spcBef>
                <a:spcPct val="50000"/>
              </a:spcBef>
            </a:pPr>
            <a:r>
              <a:rPr lang="en-US" sz="1900" dirty="0"/>
              <a:t>http://www.cmx.com/rtx.htm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2200" dirty="0"/>
              <a:t>Express Logic </a:t>
            </a:r>
            <a:r>
              <a:rPr lang="en-US" sz="2200" dirty="0" err="1"/>
              <a:t>ThreadX</a:t>
            </a:r>
            <a:endParaRPr lang="en-US" sz="2200" dirty="0"/>
          </a:p>
          <a:p>
            <a:pPr lvl="1">
              <a:lnSpc>
                <a:spcPct val="95000"/>
              </a:lnSpc>
              <a:spcBef>
                <a:spcPct val="50000"/>
              </a:spcBef>
            </a:pPr>
            <a:r>
              <a:rPr lang="en-US" sz="1900" dirty="0"/>
              <a:t>http://www.rtos.com/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2200" dirty="0" err="1"/>
              <a:t>Segger</a:t>
            </a:r>
            <a:r>
              <a:rPr lang="en-US" sz="2200" dirty="0"/>
              <a:t> </a:t>
            </a:r>
            <a:r>
              <a:rPr lang="en-US" sz="2200" dirty="0" err="1"/>
              <a:t>ebmOS</a:t>
            </a:r>
            <a:endParaRPr lang="en-US" sz="2200" dirty="0"/>
          </a:p>
          <a:p>
            <a:pPr lvl="1">
              <a:lnSpc>
                <a:spcPct val="95000"/>
              </a:lnSpc>
              <a:spcBef>
                <a:spcPct val="50000"/>
              </a:spcBef>
            </a:pPr>
            <a:r>
              <a:rPr lang="en-US" sz="1900" dirty="0"/>
              <a:t>http://www.segger.com/embos_general.html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2200" dirty="0" err="1"/>
              <a:t>uClinux</a:t>
            </a:r>
            <a:endParaRPr lang="en-US" sz="2200" dirty="0"/>
          </a:p>
          <a:p>
            <a:pPr lvl="1">
              <a:lnSpc>
                <a:spcPct val="95000"/>
              </a:lnSpc>
              <a:spcBef>
                <a:spcPct val="50000"/>
              </a:spcBef>
            </a:pPr>
            <a:r>
              <a:rPr lang="en-US" sz="1900" dirty="0"/>
              <a:t>As distributed with the EA LPC2468 board</a:t>
            </a:r>
          </a:p>
          <a:p>
            <a:pPr>
              <a:lnSpc>
                <a:spcPct val="95000"/>
              </a:lnSpc>
              <a:spcBef>
                <a:spcPct val="50000"/>
              </a:spcBef>
            </a:pPr>
            <a:r>
              <a:rPr lang="en-US" sz="2200" dirty="0"/>
              <a:t>FreeRTOS.org</a:t>
            </a:r>
          </a:p>
          <a:p>
            <a:pPr lvl="1">
              <a:lnSpc>
                <a:spcPct val="95000"/>
              </a:lnSpc>
              <a:spcBef>
                <a:spcPct val="50000"/>
              </a:spcBef>
            </a:pPr>
            <a:r>
              <a:rPr lang="en-US" sz="1900" dirty="0"/>
              <a:t>http://www.freertos.org/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54032"/>
          </a:xfrm>
        </p:spPr>
        <p:txBody>
          <a:bodyPr>
            <a:normAutofit/>
          </a:bodyPr>
          <a:lstStyle/>
          <a:p>
            <a:r>
              <a:rPr lang="en-IN" dirty="0" smtClean="0"/>
              <a:t>Example of RTOS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1D7A0-39F5-4A1C-AECD-4BF2B8A09F0F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sarwan@NIELIT Chandigarh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8228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1162</TotalTime>
  <Words>438</Words>
  <Application>Microsoft Office PowerPoint</Application>
  <PresentationFormat>Widescreen</PresentationFormat>
  <Paragraphs>116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新細明體</vt:lpstr>
      <vt:lpstr>Symbol</vt:lpstr>
      <vt:lpstr>Trebuchet MS</vt:lpstr>
      <vt:lpstr>Tw Cen MT</vt:lpstr>
      <vt:lpstr>Wingdings</vt:lpstr>
      <vt:lpstr>Circuit</vt:lpstr>
      <vt:lpstr>Real time operating system (RTOS)</vt:lpstr>
      <vt:lpstr>Operating System </vt:lpstr>
      <vt:lpstr>Important functions of operating System</vt:lpstr>
      <vt:lpstr>Type of Operating System</vt:lpstr>
      <vt:lpstr>Real-Time Operating System  (RTOS)</vt:lpstr>
      <vt:lpstr>Real-time OS</vt:lpstr>
      <vt:lpstr>Soft and Hard Real Time</vt:lpstr>
      <vt:lpstr>Real Time operating System</vt:lpstr>
      <vt:lpstr>Example of RTOS</vt:lpstr>
      <vt:lpstr>The mC/OS-II RTOS</vt:lpstr>
      <vt:lpstr>mC/OS-II</vt:lpstr>
      <vt:lpstr>Task States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Electronics</dc:creator>
  <cp:lastModifiedBy>Electronics</cp:lastModifiedBy>
  <cp:revision>32</cp:revision>
  <dcterms:created xsi:type="dcterms:W3CDTF">2019-08-02T08:35:59Z</dcterms:created>
  <dcterms:modified xsi:type="dcterms:W3CDTF">2021-09-24T07:09:34Z</dcterms:modified>
</cp:coreProperties>
</file>