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74" r:id="rId3"/>
    <p:sldId id="283" r:id="rId4"/>
    <p:sldId id="319" r:id="rId5"/>
    <p:sldId id="260" r:id="rId6"/>
    <p:sldId id="259" r:id="rId7"/>
    <p:sldId id="261" r:id="rId8"/>
    <p:sldId id="262" r:id="rId9"/>
    <p:sldId id="287" r:id="rId10"/>
    <p:sldId id="320" r:id="rId11"/>
    <p:sldId id="321" r:id="rId12"/>
    <p:sldId id="264" r:id="rId13"/>
    <p:sldId id="288" r:id="rId14"/>
    <p:sldId id="315" r:id="rId15"/>
    <p:sldId id="289" r:id="rId16"/>
    <p:sldId id="317" r:id="rId17"/>
    <p:sldId id="318" r:id="rId18"/>
    <p:sldId id="316" r:id="rId20"/>
    <p:sldId id="325" r:id="rId21"/>
    <p:sldId id="290" r:id="rId22"/>
    <p:sldId id="269" r:id="rId23"/>
    <p:sldId id="277" r:id="rId24"/>
    <p:sldId id="291" r:id="rId25"/>
    <p:sldId id="292" r:id="rId26"/>
    <p:sldId id="324" r:id="rId27"/>
    <p:sldId id="279" r:id="rId28"/>
    <p:sldId id="280" r:id="rId29"/>
    <p:sldId id="282" r:id="rId30"/>
    <p:sldId id="265" r:id="rId31"/>
    <p:sldId id="297" r:id="rId32"/>
    <p:sldId id="276" r:id="rId33"/>
    <p:sldId id="27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anose="02020404030301010803"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balanced-diet-food-delivery-and-catering-vector-27990377.jpg"/>
          <p:cNvPicPr>
            <a:picLocks noChangeAspect="1"/>
          </p:cNvPicPr>
          <p:nvPr/>
        </p:nvPicPr>
        <p:blipFill>
          <a:blip r:embed="rId1"/>
          <a:stretch>
            <a:fillRect/>
          </a:stretch>
        </p:blipFill>
        <p:spPr>
          <a:xfrm>
            <a:off x="-666797" y="0"/>
            <a:ext cx="13896657" cy="6858000"/>
          </a:xfrm>
          <a:prstGeom prst="rect">
            <a:avLst/>
          </a:prstGeom>
        </p:spPr>
      </p:pic>
      <p:sp>
        <p:nvSpPr>
          <p:cNvPr id="11" name="TextBox 10"/>
          <p:cNvSpPr txBox="1"/>
          <p:nvPr/>
        </p:nvSpPr>
        <p:spPr>
          <a:xfrm>
            <a:off x="-139700" y="3823970"/>
            <a:ext cx="9135745" cy="829945"/>
          </a:xfrm>
          <a:prstGeom prst="rect">
            <a:avLst/>
          </a:prstGeom>
          <a:noFill/>
        </p:spPr>
        <p:txBody>
          <a:bodyPr wrap="square" rtlCol="0">
            <a:spAutoFit/>
          </a:bodyPr>
          <a:lstStyle/>
          <a:p>
            <a:r>
              <a:rPr lang="en-US" sz="4800" dirty="0"/>
              <a:t>Online Food Delivery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6800" y="642620"/>
            <a:ext cx="10058400" cy="641985"/>
          </a:xfrm>
        </p:spPr>
        <p:txBody>
          <a:bodyPr>
            <a:normAutofit fontScale="90000"/>
          </a:bodyPr>
          <a:p>
            <a:r>
              <a:rPr lang="en-US"/>
              <a:t>           DATABASE DESIGN</a:t>
            </a:r>
            <a:endParaRPr lang="en-US"/>
          </a:p>
        </p:txBody>
      </p:sp>
      <p:pic>
        <p:nvPicPr>
          <p:cNvPr id="4" name="Content Placeholder 3"/>
          <p:cNvPicPr>
            <a:picLocks noChangeAspect="1"/>
          </p:cNvPicPr>
          <p:nvPr>
            <p:ph idx="1"/>
          </p:nvPr>
        </p:nvPicPr>
        <p:blipFill>
          <a:blip r:embed="rId1"/>
          <a:stretch>
            <a:fillRect/>
          </a:stretch>
        </p:blipFill>
        <p:spPr>
          <a:xfrm>
            <a:off x="714375" y="1284605"/>
            <a:ext cx="10869295" cy="49364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MODULES OF ONLINE FOOD                 </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DELIVERY SYSTEM</a:t>
            </a:r>
            <a:endParaRPr lang="en-IN" sz="4400" dirty="0">
              <a:latin typeface="Times New Roman" panose="02020603050405020304" pitchFamily="18" charset="0"/>
              <a:cs typeface="Times New Roman" panose="02020603050405020304" pitchFamily="18" charset="0"/>
            </a:endParaRPr>
          </a:p>
        </p:txBody>
      </p:sp>
      <p:sp>
        <p:nvSpPr>
          <p:cNvPr id="2" name="Content Placeholder 1"/>
          <p:cNvSpPr/>
          <p:nvPr>
            <p:ph idx="1"/>
          </p:nvPr>
        </p:nvSpPr>
        <p:spPr>
          <a:xfrm>
            <a:off x="1066800" y="2103120"/>
            <a:ext cx="10057765" cy="3849370"/>
          </a:xfrm>
        </p:spPr>
        <p:txBody>
          <a:bodyPr>
            <a:noAutofit/>
          </a:bodyPr>
          <a:p>
            <a:r>
              <a:rPr lang="en-US" sz="2400" dirty="0">
                <a:latin typeface="Georgia" panose="02040502050405020303" pitchFamily="18" charset="0"/>
                <a:cs typeface="Georgia" panose="02040502050405020303" pitchFamily="18" charset="0"/>
                <a:sym typeface="+mn-ea"/>
              </a:rPr>
              <a:t>Online Food Delivery System  is divided into 6 modules:</a:t>
            </a:r>
            <a:endParaRPr lang="en-US" sz="2400" dirty="0">
              <a:latin typeface="Georgia" panose="02040502050405020303" pitchFamily="18" charset="0"/>
              <a:cs typeface="Georgia" panose="02040502050405020303" pitchFamily="18" charset="0"/>
            </a:endParaRPr>
          </a:p>
          <a:p>
            <a:pPr marL="0" indent="0">
              <a:buNone/>
            </a:pPr>
            <a:r>
              <a:rPr lang="en-US" sz="2400" dirty="0">
                <a:latin typeface="Georgia" panose="02040502050405020303" pitchFamily="18" charset="0"/>
                <a:cs typeface="Georgia" panose="02040502050405020303" pitchFamily="18" charset="0"/>
                <a:sym typeface="+mn-ea"/>
              </a:rPr>
              <a:t>                      1) Admin Module</a:t>
            </a:r>
            <a:endParaRPr lang="en-US" sz="2400" dirty="0">
              <a:latin typeface="Georgia" panose="02040502050405020303" pitchFamily="18" charset="0"/>
              <a:cs typeface="Georgia" panose="02040502050405020303" pitchFamily="18" charset="0"/>
            </a:endParaRPr>
          </a:p>
          <a:p>
            <a:pPr marL="0" indent="0">
              <a:buNone/>
            </a:pPr>
            <a:r>
              <a:rPr lang="en-US" sz="2400" dirty="0">
                <a:latin typeface="Georgia" panose="02040502050405020303" pitchFamily="18" charset="0"/>
                <a:cs typeface="Georgia" panose="02040502050405020303" pitchFamily="18" charset="0"/>
                <a:sym typeface="+mn-ea"/>
              </a:rPr>
              <a:t>                      2) login Module</a:t>
            </a:r>
            <a:endParaRPr lang="en-US" sz="2400" dirty="0">
              <a:latin typeface="Georgia" panose="02040502050405020303" pitchFamily="18" charset="0"/>
              <a:cs typeface="Georgia" panose="02040502050405020303" pitchFamily="18" charset="0"/>
            </a:endParaRPr>
          </a:p>
          <a:p>
            <a:pPr marL="0" indent="0">
              <a:buNone/>
            </a:pPr>
            <a:r>
              <a:rPr lang="en-US" sz="2400" dirty="0">
                <a:latin typeface="Georgia" panose="02040502050405020303" pitchFamily="18" charset="0"/>
                <a:cs typeface="Georgia" panose="02040502050405020303" pitchFamily="18" charset="0"/>
                <a:sym typeface="+mn-ea"/>
              </a:rPr>
              <a:t>                      3) customer Module</a:t>
            </a:r>
            <a:endParaRPr lang="en-US" sz="2400" dirty="0">
              <a:latin typeface="Georgia" panose="02040502050405020303" pitchFamily="18" charset="0"/>
              <a:cs typeface="Georgia" panose="02040502050405020303" pitchFamily="18" charset="0"/>
            </a:endParaRPr>
          </a:p>
          <a:p>
            <a:pPr marL="0" indent="0">
              <a:buNone/>
            </a:pPr>
            <a:r>
              <a:rPr lang="en-US" sz="2400" dirty="0">
                <a:latin typeface="Georgia" panose="02040502050405020303" pitchFamily="18" charset="0"/>
                <a:cs typeface="Georgia" panose="02040502050405020303" pitchFamily="18" charset="0"/>
                <a:sym typeface="+mn-ea"/>
              </a:rPr>
              <a:t>                      4) product Module</a:t>
            </a:r>
            <a:endParaRPr lang="en-US" sz="2400" dirty="0">
              <a:latin typeface="Georgia" panose="02040502050405020303" pitchFamily="18" charset="0"/>
              <a:cs typeface="Georgia" panose="02040502050405020303" pitchFamily="18" charset="0"/>
            </a:endParaRPr>
          </a:p>
          <a:p>
            <a:pPr marL="0" indent="0">
              <a:buNone/>
            </a:pPr>
            <a:r>
              <a:rPr lang="en-US" sz="2400" dirty="0">
                <a:latin typeface="Georgia" panose="02040502050405020303" pitchFamily="18" charset="0"/>
                <a:cs typeface="Georgia" panose="02040502050405020303" pitchFamily="18" charset="0"/>
                <a:sym typeface="+mn-ea"/>
              </a:rPr>
              <a:t>                       5) cart Module</a:t>
            </a:r>
            <a:endParaRPr lang="en-US" sz="2400" dirty="0">
              <a:latin typeface="Georgia" panose="02040502050405020303" pitchFamily="18" charset="0"/>
              <a:cs typeface="Georgia" panose="02040502050405020303" pitchFamily="18" charset="0"/>
              <a:sym typeface="+mn-ea"/>
            </a:endParaRPr>
          </a:p>
          <a:p>
            <a:pPr marL="0" indent="0">
              <a:buNone/>
            </a:pPr>
            <a:r>
              <a:rPr lang="en-US" sz="2400">
                <a:latin typeface="Georgia" panose="02040502050405020303" pitchFamily="18" charset="0"/>
                <a:cs typeface="Georgia" panose="02040502050405020303" pitchFamily="18" charset="0"/>
              </a:rPr>
              <a:t>                       6) Purchase Module</a:t>
            </a:r>
            <a:endParaRPr lang="en-US" sz="2400">
              <a:latin typeface="Georgia" panose="02040502050405020303" pitchFamily="18" charset="0"/>
              <a:cs typeface="Georgia" panose="02040502050405020303"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altLang="en-IN"/>
              <a:t>.</a:t>
            </a:r>
            <a:endParaRPr altLang="en-IN"/>
          </a:p>
        </p:txBody>
      </p:sp>
      <p:sp>
        <p:nvSpPr>
          <p:cNvPr id="3" name="Content Placeholder 2"/>
          <p:cNvSpPr>
            <a:spLocks noGrp="1"/>
          </p:cNvSpPr>
          <p:nvPr>
            <p:ph idx="1"/>
          </p:nvPr>
        </p:nvSpPr>
        <p:spPr>
          <a:xfrm>
            <a:off x="1066800" y="2343150"/>
            <a:ext cx="10211435" cy="3812540"/>
          </a:xfrm>
        </p:spPr>
        <p:txBody>
          <a:bodyPr>
            <a:normAutofit lnSpcReduction="10000"/>
          </a:bodyPr>
          <a:lstStyle/>
          <a:p>
            <a:pPr marL="0" indent="0">
              <a:buNone/>
            </a:pPr>
            <a:r>
              <a:rPr sz="2000">
                <a:latin typeface="Georgia" panose="02040502050405020303" pitchFamily="18" charset="0"/>
                <a:cs typeface="Georgia" panose="02040502050405020303" pitchFamily="18" charset="0"/>
                <a:sym typeface="+mn-ea"/>
              </a:rPr>
              <a:t>Admin  login thorugh his/her user name and password to the application and can get all details in the application and also do any  changes in the application</a:t>
            </a:r>
            <a:endParaRPr lang="en-US" sz="2000" dirty="0">
              <a:latin typeface="Georgia" panose="02040502050405020303" pitchFamily="18" charset="0"/>
              <a:cs typeface="Georgia" panose="02040502050405020303" pitchFamily="18" charset="0"/>
              <a:sym typeface="+mn-ea"/>
            </a:endParaRPr>
          </a:p>
          <a:p>
            <a:pPr marL="342900" indent="-342900" algn="l">
              <a:buFont typeface="Wingdings" panose="05000000000000000000" pitchFamily="2" charset="2"/>
              <a:buChar char="Ø"/>
            </a:pPr>
            <a:r>
              <a:rPr lang="en-US" sz="2400" dirty="0">
                <a:latin typeface="Georgia" panose="02040502050405020303" pitchFamily="18" charset="0"/>
                <a:sym typeface="+mn-ea"/>
              </a:rPr>
              <a:t>Login to the portal</a:t>
            </a:r>
            <a:endParaRPr lang="en-US" sz="2400" dirty="0">
              <a:latin typeface="Georgia" panose="02040502050405020303" pitchFamily="18" charset="0"/>
            </a:endParaRPr>
          </a:p>
          <a:p>
            <a:pPr marL="342900" indent="-342900" algn="l">
              <a:buFont typeface="Wingdings" panose="05000000000000000000" pitchFamily="2" charset="2"/>
              <a:buChar char="Ø"/>
            </a:pPr>
            <a:r>
              <a:rPr lang="en-US" sz="2400" dirty="0">
                <a:latin typeface="Georgia" panose="02040502050405020303" pitchFamily="18" charset="0"/>
                <a:sym typeface="+mn-ea"/>
              </a:rPr>
              <a:t>Admin can add/remove products from th application</a:t>
            </a:r>
            <a:endParaRPr lang="en-US" sz="2400" dirty="0">
              <a:latin typeface="Georgia" panose="02040502050405020303" pitchFamily="18" charset="0"/>
            </a:endParaRPr>
          </a:p>
          <a:p>
            <a:pPr marL="342900" indent="-342900" algn="l">
              <a:buFont typeface="Wingdings" panose="05000000000000000000" pitchFamily="2" charset="2"/>
              <a:buChar char="Ø"/>
            </a:pPr>
            <a:r>
              <a:rPr lang="en-US" sz="2400" dirty="0">
                <a:latin typeface="Georgia" panose="02040502050405020303" pitchFamily="18" charset="0"/>
                <a:sym typeface="+mn-ea"/>
              </a:rPr>
              <a:t>Update the details of customers and customer orders/purchases.</a:t>
            </a:r>
            <a:endParaRPr lang="en-US" sz="2400" dirty="0">
              <a:latin typeface="Georgia" panose="02040502050405020303" pitchFamily="18" charset="0"/>
              <a:sym typeface="+mn-ea"/>
            </a:endParaRPr>
          </a:p>
          <a:p>
            <a:pPr marL="342900" indent="-342900" algn="l">
              <a:buFont typeface="Wingdings" panose="05000000000000000000" pitchFamily="2" charset="2"/>
              <a:buChar char="Ø"/>
            </a:pPr>
            <a:r>
              <a:rPr lang="en-US" altLang="en-IN" sz="2400">
                <a:latin typeface="Georgia" panose="02040502050405020303" pitchFamily="18" charset="0"/>
                <a:cs typeface="Georgia" panose="02040502050405020303" pitchFamily="18" charset="0"/>
              </a:rPr>
              <a:t>Admin can view all the details  and do any changes in application.</a:t>
            </a:r>
            <a:endParaRPr lang="en-US" altLang="en-IN" sz="2400">
              <a:latin typeface="Georgia" panose="02040502050405020303" pitchFamily="18" charset="0"/>
              <a:cs typeface="Georgia" panose="02040502050405020303" pitchFamily="18" charset="0"/>
            </a:endParaRPr>
          </a:p>
          <a:p>
            <a:pPr marL="342900" indent="-342900" algn="l">
              <a:buFont typeface="Wingdings" panose="05000000000000000000" pitchFamily="2" charset="2"/>
              <a:buChar char="Ø"/>
            </a:pPr>
            <a:r>
              <a:rPr lang="en-US" altLang="en-IN" sz="2400">
                <a:latin typeface="Georgia" panose="02040502050405020303" pitchFamily="18" charset="0"/>
                <a:cs typeface="Georgia" panose="02040502050405020303" pitchFamily="18" charset="0"/>
              </a:rPr>
              <a:t>Admin can view the cart and can view the status of  products in the cart.</a:t>
            </a:r>
            <a:endParaRPr lang="en-US" altLang="en-IN" sz="2400">
              <a:latin typeface="Georgia" panose="02040502050405020303" pitchFamily="18" charset="0"/>
              <a:cs typeface="Georgia" panose="02040502050405020303" pitchFamily="18" charset="0"/>
            </a:endParaRPr>
          </a:p>
        </p:txBody>
      </p:sp>
      <p:sp>
        <p:nvSpPr>
          <p:cNvPr id="5" name="Rectangle 1"/>
          <p:cNvSpPr/>
          <p:nvPr/>
        </p:nvSpPr>
        <p:spPr>
          <a:xfrm>
            <a:off x="1066800" y="585470"/>
            <a:ext cx="3654425" cy="148526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dirty="0">
                <a:latin typeface="Segoe UI Black" panose="020B0A02040204020203" pitchFamily="34" charset="0"/>
                <a:ea typeface="Segoe UI Black" panose="020B0A02040204020203" pitchFamily="34" charset="0"/>
              </a:rPr>
              <a:t>Admin Module</a:t>
            </a:r>
            <a:endParaRPr lang="en-IN" sz="2400" dirty="0">
              <a:latin typeface="Segoe UI Black" panose="020B0A02040204020203" pitchFamily="34" charset="0"/>
              <a:ea typeface="Segoe UI Black" panose="020B0A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                                         </a:t>
            </a:r>
            <a:endParaRPr lang="en-US"/>
          </a:p>
        </p:txBody>
      </p:sp>
      <p:sp>
        <p:nvSpPr>
          <p:cNvPr id="3" name="Content Placeholder 2"/>
          <p:cNvSpPr>
            <a:spLocks noGrp="1"/>
          </p:cNvSpPr>
          <p:nvPr>
            <p:ph idx="1"/>
          </p:nvPr>
        </p:nvSpPr>
        <p:spPr/>
        <p:txBody>
          <a:bodyPr/>
          <a:p>
            <a:pPr marL="0" indent="0">
              <a:buFont typeface="Wingdings" panose="05000000000000000000" pitchFamily="2" charset="2"/>
              <a:buNone/>
            </a:pPr>
            <a:r>
              <a:rPr lang="en-US" dirty="0">
                <a:latin typeface="Georgia" panose="02040502050405020303" pitchFamily="18" charset="0"/>
                <a:sym typeface="+mn-ea"/>
              </a:rPr>
              <a:t> </a:t>
            </a:r>
            <a:r>
              <a:rPr lang="en-US" sz="2000" dirty="0">
                <a:latin typeface="Georgia" panose="02040502050405020303" pitchFamily="18" charset="0"/>
                <a:sym typeface="+mn-ea"/>
              </a:rPr>
              <a:t>In User login Module user/customer login thorugh the registerd  username and password if the user is registered user or else  user login with  email id and password for registration in to the application.</a:t>
            </a:r>
            <a:endParaRPr lang="en-US" sz="2000" dirty="0">
              <a:latin typeface="Georgia" panose="02040502050405020303" pitchFamily="18" charset="0"/>
              <a:sym typeface="+mn-ea"/>
            </a:endParaRPr>
          </a:p>
          <a:p>
            <a:pPr marL="342900" indent="-342900">
              <a:buFont typeface="Wingdings" panose="05000000000000000000" pitchFamily="2" charset="2"/>
              <a:buChar char="Ø"/>
            </a:pPr>
            <a:endParaRPr lang="en-US" dirty="0">
              <a:latin typeface="Georgia" panose="02040502050405020303" pitchFamily="18" charset="0"/>
              <a:sym typeface="+mn-ea"/>
            </a:endParaRPr>
          </a:p>
          <a:p>
            <a:pPr marL="342900" indent="-342900">
              <a:buFont typeface="Wingdings" panose="05000000000000000000" pitchFamily="2" charset="2"/>
              <a:buChar char="Ø"/>
            </a:pPr>
            <a:r>
              <a:rPr lang="en-US" sz="2800" dirty="0">
                <a:latin typeface="Georgia" panose="02040502050405020303" pitchFamily="18" charset="0"/>
                <a:sym typeface="+mn-ea"/>
              </a:rPr>
              <a:t>Register  to the application</a:t>
            </a:r>
            <a:endParaRPr lang="en-US" sz="2800" dirty="0">
              <a:latin typeface="Georgia" panose="02040502050405020303" pitchFamily="18" charset="0"/>
            </a:endParaRPr>
          </a:p>
          <a:p>
            <a:pPr marL="342900" indent="-342900">
              <a:buFont typeface="Wingdings" panose="05000000000000000000" pitchFamily="2" charset="2"/>
              <a:buChar char="Ø"/>
            </a:pPr>
            <a:r>
              <a:rPr lang="en-US" sz="2800" dirty="0">
                <a:latin typeface="Georgia" panose="02040502050405020303" pitchFamily="18" charset="0"/>
                <a:sym typeface="+mn-ea"/>
              </a:rPr>
              <a:t>Login to the application</a:t>
            </a:r>
            <a:endParaRPr lang="en-US" sz="2800" dirty="0">
              <a:latin typeface="Georgia" panose="02040502050405020303" pitchFamily="18" charset="0"/>
            </a:endParaRPr>
          </a:p>
          <a:p>
            <a:pPr marL="342900" indent="-342900">
              <a:buFont typeface="Wingdings" panose="05000000000000000000" pitchFamily="2" charset="2"/>
              <a:buChar char="Ø"/>
            </a:pPr>
            <a:r>
              <a:rPr lang="en-US" sz="2800" dirty="0">
                <a:latin typeface="Georgia" panose="02040502050405020303" pitchFamily="18" charset="0"/>
                <a:sym typeface="+mn-ea"/>
              </a:rPr>
              <a:t>Search for the available Products </a:t>
            </a:r>
            <a:endParaRPr lang="en-US" sz="2800" dirty="0">
              <a:latin typeface="Georgia" panose="02040502050405020303" pitchFamily="18" charset="0"/>
            </a:endParaRPr>
          </a:p>
          <a:p>
            <a:pPr marL="342900" indent="-342900">
              <a:buFont typeface="Wingdings" panose="05000000000000000000" pitchFamily="2" charset="2"/>
              <a:buChar char="Ø"/>
            </a:pPr>
            <a:endParaRPr lang="en-IN" dirty="0">
              <a:latin typeface="Georgia" panose="02040502050405020303" pitchFamily="18" charset="0"/>
            </a:endParaRPr>
          </a:p>
          <a:p>
            <a:endParaRPr lang="en-US"/>
          </a:p>
        </p:txBody>
      </p:sp>
      <p:sp>
        <p:nvSpPr>
          <p:cNvPr id="4" name="Rectangle 4"/>
          <p:cNvSpPr/>
          <p:nvPr/>
        </p:nvSpPr>
        <p:spPr>
          <a:xfrm>
            <a:off x="1066800" y="604520"/>
            <a:ext cx="2956560" cy="1447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dirty="0">
                <a:latin typeface="Segoe UI Black" panose="020B0A02040204020203" pitchFamily="34" charset="0"/>
                <a:ea typeface="Segoe UI Black" panose="020B0A02040204020203" pitchFamily="34" charset="0"/>
              </a:rPr>
              <a:t>User Module</a:t>
            </a:r>
            <a:endParaRPr lang="en-IN" sz="2400" dirty="0">
              <a:latin typeface="Segoe UI Black" panose="020B0A02040204020203" pitchFamily="34" charset="0"/>
              <a:ea typeface="Segoe UI Black" panose="020B0A0204020402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en-IN"/>
              <a:t>.</a:t>
            </a:r>
            <a:endParaRPr altLang="en-IN"/>
          </a:p>
        </p:txBody>
      </p:sp>
      <p:sp>
        <p:nvSpPr>
          <p:cNvPr id="3" name="Content Placeholder 2"/>
          <p:cNvSpPr>
            <a:spLocks noGrp="1"/>
          </p:cNvSpPr>
          <p:nvPr>
            <p:ph idx="1"/>
          </p:nvPr>
        </p:nvSpPr>
        <p:spPr/>
        <p:txBody>
          <a:bodyPr/>
          <a:lstStyle/>
          <a:p>
            <a:pPr marL="0" indent="0">
              <a:buNone/>
            </a:pPr>
            <a:r>
              <a:rPr lang="en-US" altLang="en-IN" sz="2000">
                <a:latin typeface="Georgia" panose="02040502050405020303" pitchFamily="18" charset="0"/>
                <a:cs typeface="Georgia" panose="02040502050405020303" pitchFamily="18" charset="0"/>
              </a:rPr>
              <a:t>In customer module customer  login into the application  with thier user name and password and also customer  phone number and adress .</a:t>
            </a:r>
            <a:endParaRPr lang="en-IN" sz="2000">
              <a:latin typeface="Georgia" panose="02040502050405020303" pitchFamily="18" charset="0"/>
              <a:cs typeface="Georgia" panose="02040502050405020303" pitchFamily="18" charset="0"/>
            </a:endParaRPr>
          </a:p>
          <a:p>
            <a:pPr marL="0" indent="0">
              <a:buNone/>
            </a:pPr>
            <a:endParaRPr lang="en-US"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sym typeface="+mn-ea"/>
              </a:rPr>
              <a:t>Login to the application</a:t>
            </a:r>
            <a:endParaRPr lang="en-US" sz="2400"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sym typeface="+mn-ea"/>
              </a:rPr>
              <a:t>Search for the available Products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 Add  Products  to the cart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can view the status of products</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purchase the products </a:t>
            </a:r>
            <a:endParaRPr lang="en-US" sz="2400" dirty="0">
              <a:latin typeface="Georgia" panose="02040502050405020303" pitchFamily="18" charset="0"/>
              <a:sym typeface="+mn-ea"/>
            </a:endParaRPr>
          </a:p>
          <a:p>
            <a:pPr marL="342900" indent="-342900">
              <a:buFont typeface="Wingdings" panose="05000000000000000000" pitchFamily="2" charset="2"/>
              <a:buChar char="Ø"/>
            </a:pPr>
            <a:endParaRPr lang="en-US" dirty="0">
              <a:latin typeface="Georgia" panose="02040502050405020303" pitchFamily="18" charset="0"/>
            </a:endParaRPr>
          </a:p>
          <a:p>
            <a:pPr marL="342900" indent="-342900">
              <a:buFont typeface="Wingdings" panose="05000000000000000000" pitchFamily="2" charset="2"/>
              <a:buChar char="Ø"/>
            </a:pPr>
            <a:endParaRPr lang="en-IN" dirty="0">
              <a:latin typeface="Georgia" panose="02040502050405020303" pitchFamily="18" charset="0"/>
            </a:endParaRPr>
          </a:p>
          <a:p>
            <a:endParaRPr lang="en-IN"/>
          </a:p>
        </p:txBody>
      </p:sp>
      <p:sp>
        <p:nvSpPr>
          <p:cNvPr id="4" name="Rectangle 4"/>
          <p:cNvSpPr/>
          <p:nvPr/>
        </p:nvSpPr>
        <p:spPr>
          <a:xfrm>
            <a:off x="1066800" y="604520"/>
            <a:ext cx="2956560" cy="1447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dirty="0">
                <a:latin typeface="Segoe UI Black" panose="020B0A02040204020203" pitchFamily="34" charset="0"/>
                <a:ea typeface="Segoe UI Black" panose="020B0A02040204020203" pitchFamily="34" charset="0"/>
              </a:rPr>
              <a:t>Customer Module</a:t>
            </a:r>
            <a:endParaRPr lang="en-IN" sz="2400" dirty="0">
              <a:latin typeface="Segoe UI Black" panose="020B0A02040204020203" pitchFamily="34" charset="0"/>
              <a:ea typeface="Segoe UI Black" panose="020B0A02040204020203"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dirty="0">
                <a:latin typeface="Segoe UI Black" panose="020B0A02040204020203" pitchFamily="34" charset="0"/>
                <a:ea typeface="Segoe UI Black" panose="020B0A02040204020203" pitchFamily="34" charset="0"/>
              </a:rPr>
            </a:br>
            <a:endParaRPr lang="en-US"/>
          </a:p>
        </p:txBody>
      </p:sp>
      <p:sp>
        <p:nvSpPr>
          <p:cNvPr id="3" name="Content Placeholder 2"/>
          <p:cNvSpPr>
            <a:spLocks noGrp="1"/>
          </p:cNvSpPr>
          <p:nvPr>
            <p:ph idx="1"/>
          </p:nvPr>
        </p:nvSpPr>
        <p:spPr/>
        <p:txBody>
          <a:bodyPr>
            <a:normAutofit fontScale="90000"/>
          </a:bodyPr>
          <a:p>
            <a:pPr marL="0" indent="0">
              <a:buNone/>
            </a:pPr>
            <a:r>
              <a:rPr lang="en-US" altLang="en-IN" sz="2000">
                <a:latin typeface="Georgia" panose="02040502050405020303" pitchFamily="18" charset="0"/>
                <a:cs typeface="Georgia" panose="02040502050405020303" pitchFamily="18" charset="0"/>
                <a:sym typeface="+mn-ea"/>
              </a:rPr>
              <a:t>In product module customer/admin   login into the application  with thier user name and password and check the products</a:t>
            </a:r>
            <a:endParaRPr lang="en-IN" sz="2000">
              <a:latin typeface="Georgia" panose="02040502050405020303" pitchFamily="18" charset="0"/>
              <a:cs typeface="Georgia" panose="02040502050405020303" pitchFamily="18" charset="0"/>
            </a:endParaRPr>
          </a:p>
          <a:p>
            <a:pPr marL="0" indent="0">
              <a:buNone/>
            </a:pPr>
            <a:endParaRPr lang="en-US"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rPr>
              <a:t>admin/customer can view products and prices </a:t>
            </a:r>
            <a:endParaRPr lang="en-US" sz="2400"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sym typeface="+mn-ea"/>
              </a:rPr>
              <a:t> </a:t>
            </a:r>
            <a:r>
              <a:rPr lang="en-US" sz="2400" dirty="0">
                <a:latin typeface="Georgia" panose="02040502050405020303" pitchFamily="18" charset="0"/>
                <a:sym typeface="+mn-ea"/>
              </a:rPr>
              <a:t>admin/customer </a:t>
            </a:r>
            <a:r>
              <a:rPr lang="en-US" sz="2400" dirty="0">
                <a:latin typeface="Georgia" panose="02040502050405020303" pitchFamily="18" charset="0"/>
                <a:sym typeface="+mn-ea"/>
              </a:rPr>
              <a:t>Search for the availability of Products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 </a:t>
            </a:r>
            <a:r>
              <a:rPr lang="en-US" sz="2400" dirty="0">
                <a:latin typeface="Georgia" panose="02040502050405020303" pitchFamily="18" charset="0"/>
                <a:sym typeface="+mn-ea"/>
              </a:rPr>
              <a:t>admin/customer can view the product comes under which category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 </a:t>
            </a:r>
            <a:r>
              <a:rPr lang="en-US" sz="2400" dirty="0">
                <a:latin typeface="Georgia" panose="02040502050405020303" pitchFamily="18" charset="0"/>
                <a:sym typeface="+mn-ea"/>
              </a:rPr>
              <a:t>admin/customer </a:t>
            </a:r>
            <a:r>
              <a:rPr lang="en-US" sz="2400" dirty="0">
                <a:latin typeface="Georgia" panose="02040502050405020303" pitchFamily="18" charset="0"/>
                <a:sym typeface="+mn-ea"/>
              </a:rPr>
              <a:t>can view the discount and actual price of that product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admin/customer can view the status of the product and image path also </a:t>
            </a:r>
            <a:endParaRPr lang="en-US" sz="2400" dirty="0">
              <a:latin typeface="Georgia" panose="02040502050405020303" pitchFamily="18" charset="0"/>
              <a:sym typeface="+mn-ea"/>
            </a:endParaRPr>
          </a:p>
          <a:p>
            <a:pPr marL="342900" indent="-342900">
              <a:buFont typeface="Wingdings" panose="05000000000000000000" pitchFamily="2" charset="2"/>
              <a:buChar char="Ø"/>
            </a:pPr>
            <a:endParaRPr lang="en-US" sz="2400" dirty="0">
              <a:latin typeface="Georgia" panose="02040502050405020303" pitchFamily="18" charset="0"/>
            </a:endParaRPr>
          </a:p>
          <a:p>
            <a:pPr marL="342900" indent="-342900">
              <a:buFont typeface="Wingdings" panose="05000000000000000000" pitchFamily="2" charset="2"/>
              <a:buChar char="Ø"/>
            </a:pPr>
            <a:endParaRPr lang="en-IN" sz="2400" dirty="0">
              <a:latin typeface="Georgia" panose="02040502050405020303" pitchFamily="18" charset="0"/>
            </a:endParaRPr>
          </a:p>
          <a:p>
            <a:endParaRPr lang="en-IN"/>
          </a:p>
          <a:p>
            <a:endParaRPr lang="en-US"/>
          </a:p>
        </p:txBody>
      </p:sp>
      <p:sp>
        <p:nvSpPr>
          <p:cNvPr id="4" name="Rectangle 4"/>
          <p:cNvSpPr/>
          <p:nvPr/>
        </p:nvSpPr>
        <p:spPr>
          <a:xfrm>
            <a:off x="1066800" y="566420"/>
            <a:ext cx="2956560" cy="1447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dirty="0">
                <a:latin typeface="Segoe UI Black" panose="020B0A02040204020203" pitchFamily="34" charset="0"/>
                <a:ea typeface="Segoe UI Black" panose="020B0A02040204020203" pitchFamily="34" charset="0"/>
              </a:rPr>
              <a:t>Product  Module</a:t>
            </a:r>
            <a:endParaRPr lang="en-IN" sz="2400" dirty="0">
              <a:latin typeface="Segoe UI Black" panose="020B0A02040204020203" pitchFamily="34" charset="0"/>
              <a:ea typeface="Segoe UI Black" panose="020B0A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endParaRPr lang="en-US"/>
          </a:p>
        </p:txBody>
      </p:sp>
      <p:sp>
        <p:nvSpPr>
          <p:cNvPr id="3" name="Content Placeholder 2"/>
          <p:cNvSpPr>
            <a:spLocks noGrp="1"/>
          </p:cNvSpPr>
          <p:nvPr>
            <p:ph idx="1"/>
          </p:nvPr>
        </p:nvSpPr>
        <p:spPr>
          <a:xfrm>
            <a:off x="1066800" y="2407920"/>
            <a:ext cx="10058400" cy="3544570"/>
          </a:xfrm>
        </p:spPr>
        <p:txBody>
          <a:bodyPr>
            <a:normAutofit lnSpcReduction="10000"/>
          </a:bodyPr>
          <a:p>
            <a:pPr marL="0" indent="0">
              <a:buNone/>
            </a:pPr>
            <a:r>
              <a:rPr lang="en-US" altLang="en-IN" sz="2000">
                <a:latin typeface="Georgia" panose="02040502050405020303" pitchFamily="18" charset="0"/>
                <a:cs typeface="Georgia" panose="02040502050405020303" pitchFamily="18" charset="0"/>
                <a:sym typeface="+mn-ea"/>
              </a:rPr>
              <a:t>In cart module customer once  login into the application  with thier user name and password and check the products and add them into the cart </a:t>
            </a:r>
            <a:endParaRPr lang="en-US" altLang="en-IN" sz="2000">
              <a:latin typeface="Georgia" panose="02040502050405020303" pitchFamily="18" charset="0"/>
              <a:cs typeface="Georgia" panose="02040502050405020303" pitchFamily="18" charset="0"/>
              <a:sym typeface="+mn-ea"/>
            </a:endParaRPr>
          </a:p>
          <a:p>
            <a:pPr marL="0" indent="0">
              <a:buNone/>
            </a:pPr>
            <a:endParaRPr lang="en-US" sz="2400"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sym typeface="+mn-ea"/>
              </a:rPr>
              <a:t> customer Search for the availability of Products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customer can add/view  the prodcuts  into  the cart</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 customer can view the Quantity of the product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admin/customer can view the status of the product in the cart </a:t>
            </a:r>
            <a:endParaRPr lang="en-US" sz="2400" dirty="0">
              <a:latin typeface="Georgia" panose="02040502050405020303" pitchFamily="18" charset="0"/>
              <a:sym typeface="+mn-ea"/>
            </a:endParaRPr>
          </a:p>
          <a:p>
            <a:pPr marL="342900" indent="-342900">
              <a:buFont typeface="Wingdings" panose="05000000000000000000" pitchFamily="2" charset="2"/>
              <a:buChar char="Ø"/>
            </a:pPr>
            <a:endParaRPr lang="en-US" sz="2400" dirty="0">
              <a:latin typeface="Georgia" panose="02040502050405020303" pitchFamily="18" charset="0"/>
            </a:endParaRPr>
          </a:p>
          <a:p>
            <a:pPr marL="342900" indent="-342900">
              <a:buFont typeface="Wingdings" panose="05000000000000000000" pitchFamily="2" charset="2"/>
              <a:buChar char="Ø"/>
            </a:pPr>
            <a:endParaRPr lang="en-IN" dirty="0">
              <a:latin typeface="Georgia" panose="02040502050405020303" pitchFamily="18" charset="0"/>
            </a:endParaRPr>
          </a:p>
          <a:p>
            <a:endParaRPr lang="en-IN"/>
          </a:p>
          <a:p>
            <a:endParaRPr lang="en-US"/>
          </a:p>
          <a:p>
            <a:endParaRPr lang="en-US"/>
          </a:p>
        </p:txBody>
      </p:sp>
      <p:sp>
        <p:nvSpPr>
          <p:cNvPr id="4" name="Rectangle 4"/>
          <p:cNvSpPr/>
          <p:nvPr/>
        </p:nvSpPr>
        <p:spPr>
          <a:xfrm>
            <a:off x="1066800" y="604520"/>
            <a:ext cx="2956560" cy="1447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dirty="0">
                <a:latin typeface="Segoe UI Black" panose="020B0A02040204020203" pitchFamily="34" charset="0"/>
                <a:ea typeface="Segoe UI Black" panose="020B0A02040204020203" pitchFamily="34" charset="0"/>
              </a:rPr>
              <a:t>Cart  Module</a:t>
            </a:r>
            <a:endParaRPr lang="en-IN" sz="2400" dirty="0">
              <a:latin typeface="Segoe UI Black" panose="020B0A02040204020203" pitchFamily="34" charset="0"/>
              <a:ea typeface="Segoe UI Black" panose="020B0A020402040202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IN" dirty="0">
                <a:latin typeface="Segoe UI Black" panose="020B0A02040204020203" pitchFamily="34" charset="0"/>
                <a:ea typeface="Segoe UI Black" panose="020B0A02040204020203" pitchFamily="34" charset="0"/>
              </a:rPr>
            </a:br>
            <a:endParaRPr lang="en-US"/>
          </a:p>
        </p:txBody>
      </p:sp>
      <p:sp>
        <p:nvSpPr>
          <p:cNvPr id="3" name="Content Placeholder 2"/>
          <p:cNvSpPr>
            <a:spLocks noGrp="1"/>
          </p:cNvSpPr>
          <p:nvPr>
            <p:ph idx="1"/>
          </p:nvPr>
        </p:nvSpPr>
        <p:spPr/>
        <p:txBody>
          <a:bodyPr>
            <a:normAutofit/>
          </a:bodyPr>
          <a:p>
            <a:pPr marL="0" indent="0">
              <a:buNone/>
            </a:pPr>
            <a:r>
              <a:rPr lang="en-US" altLang="en-IN" sz="2000">
                <a:latin typeface="Georgia" panose="02040502050405020303" pitchFamily="18" charset="0"/>
                <a:cs typeface="Georgia" panose="02040502050405020303" pitchFamily="18" charset="0"/>
                <a:sym typeface="+mn-ea"/>
              </a:rPr>
              <a:t>In Purchase module customer once    login into the application  with thier user name and password and check the products</a:t>
            </a:r>
            <a:endParaRPr lang="en-IN" sz="2000">
              <a:latin typeface="Georgia" panose="02040502050405020303" pitchFamily="18" charset="0"/>
              <a:cs typeface="Georgia" panose="02040502050405020303" pitchFamily="18" charset="0"/>
            </a:endParaRPr>
          </a:p>
          <a:p>
            <a:pPr marL="0" indent="0">
              <a:buNone/>
            </a:pPr>
            <a:endParaRPr lang="en-US" sz="2000"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sym typeface="+mn-ea"/>
              </a:rPr>
              <a:t>admincustomer can view product names and place the order/purchase </a:t>
            </a:r>
            <a:endParaRPr lang="en-US" sz="2400" dirty="0">
              <a:latin typeface="Georgia" panose="02040502050405020303" pitchFamily="18" charset="0"/>
            </a:endParaRPr>
          </a:p>
          <a:p>
            <a:pPr marL="342900" indent="-342900">
              <a:buFont typeface="Wingdings" panose="05000000000000000000" pitchFamily="2" charset="2"/>
              <a:buChar char="Ø"/>
            </a:pPr>
            <a:r>
              <a:rPr lang="en-US" sz="2400" dirty="0">
                <a:latin typeface="Georgia" panose="02040502050405020303" pitchFamily="18" charset="0"/>
                <a:sym typeface="+mn-ea"/>
              </a:rPr>
              <a:t> admin/customer  can view the  Quantity of the purchased product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 admin/customer can view the total cost  of the product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 admin/customer can view the product  date of purchase </a:t>
            </a:r>
            <a:endParaRPr lang="en-US" sz="2400" dirty="0">
              <a:latin typeface="Georgia" panose="02040502050405020303" pitchFamily="18" charset="0"/>
              <a:sym typeface="+mn-ea"/>
            </a:endParaRPr>
          </a:p>
          <a:p>
            <a:pPr marL="342900" indent="-342900">
              <a:buFont typeface="Wingdings" panose="05000000000000000000" pitchFamily="2" charset="2"/>
              <a:buChar char="Ø"/>
            </a:pPr>
            <a:r>
              <a:rPr lang="en-US" sz="2400" dirty="0">
                <a:latin typeface="Georgia" panose="02040502050405020303" pitchFamily="18" charset="0"/>
                <a:sym typeface="+mn-ea"/>
              </a:rPr>
              <a:t>admin/customer can view the status of the product transaction id </a:t>
            </a:r>
            <a:endParaRPr lang="en-US" sz="2400" dirty="0">
              <a:latin typeface="Georgia" panose="02040502050405020303" pitchFamily="18" charset="0"/>
              <a:sym typeface="+mn-ea"/>
            </a:endParaRPr>
          </a:p>
          <a:p>
            <a:pPr marL="342900" indent="-342900">
              <a:buFont typeface="Wingdings" panose="05000000000000000000" pitchFamily="2" charset="2"/>
              <a:buChar char="Ø"/>
            </a:pPr>
            <a:endParaRPr lang="en-US" sz="2400" dirty="0">
              <a:latin typeface="Georgia" panose="02040502050405020303" pitchFamily="18" charset="0"/>
            </a:endParaRPr>
          </a:p>
          <a:p>
            <a:pPr marL="342900" indent="-342900">
              <a:buFont typeface="Wingdings" panose="05000000000000000000" pitchFamily="2" charset="2"/>
              <a:buChar char="Ø"/>
            </a:pPr>
            <a:endParaRPr lang="en-IN" dirty="0">
              <a:latin typeface="Georgia" panose="02040502050405020303" pitchFamily="18" charset="0"/>
            </a:endParaRPr>
          </a:p>
          <a:p>
            <a:endParaRPr lang="en-IN"/>
          </a:p>
          <a:p>
            <a:endParaRPr lang="en-US"/>
          </a:p>
          <a:p>
            <a:endParaRPr lang="en-US"/>
          </a:p>
        </p:txBody>
      </p:sp>
      <p:sp>
        <p:nvSpPr>
          <p:cNvPr id="4" name="Rectangle 4"/>
          <p:cNvSpPr/>
          <p:nvPr/>
        </p:nvSpPr>
        <p:spPr>
          <a:xfrm>
            <a:off x="1066800" y="566420"/>
            <a:ext cx="2956560" cy="1447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dirty="0">
                <a:latin typeface="Segoe UI Black" panose="020B0A02040204020203" pitchFamily="34" charset="0"/>
                <a:ea typeface="Segoe UI Black" panose="020B0A02040204020203" pitchFamily="34" charset="0"/>
              </a:rPr>
              <a:t>Purchase  Module</a:t>
            </a:r>
            <a:endParaRPr lang="en-IN" sz="2400" dirty="0">
              <a:latin typeface="Segoe UI Black" panose="020B0A02040204020203" pitchFamily="34" charset="0"/>
              <a:ea typeface="Segoe UI Black" panose="020B0A020402040202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6800" y="642620"/>
            <a:ext cx="10046335" cy="635635"/>
          </a:xfrm>
        </p:spPr>
        <p:txBody>
          <a:bodyPr>
            <a:normAutofit fontScale="90000"/>
          </a:bodyPr>
          <a:p>
            <a:r>
              <a:rPr lang="en-US"/>
              <a:t>         POSTMAN Screenshots</a:t>
            </a:r>
            <a:endParaRPr lang="en-US"/>
          </a:p>
        </p:txBody>
      </p:sp>
      <p:pic>
        <p:nvPicPr>
          <p:cNvPr id="6" name="image7.jpeg"/>
          <p:cNvPicPr>
            <a:picLocks noGrp="1" noChangeAspect="1"/>
          </p:cNvPicPr>
          <p:nvPr>
            <p:ph sz="half" idx="2"/>
          </p:nvPr>
        </p:nvPicPr>
        <p:blipFill>
          <a:blip r:embed="rId1"/>
          <a:srcRect/>
          <a:stretch>
            <a:fillRect/>
          </a:stretch>
        </p:blipFill>
        <p:spPr>
          <a:xfrm>
            <a:off x="647700" y="1278890"/>
            <a:ext cx="10820400" cy="5100955"/>
          </a:xfrm>
          <a:prstGeom prst="rect">
            <a:avLst/>
          </a:prstGeom>
        </p:spPr>
      </p:pic>
      <p:sp>
        <p:nvSpPr>
          <p:cNvPr id="7" name="Content Placeholder 6"/>
          <p:cNvSpPr/>
          <p:nvPr>
            <p:ph sz="half" idx="1"/>
          </p:nvPr>
        </p:nvSpPr>
        <p:spPr/>
        <p:txBody>
          <a:bodyPr/>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image11.jpeg"/>
          <p:cNvPicPr>
            <a:picLocks noChangeAspect="1"/>
          </p:cNvPicPr>
          <p:nvPr>
            <p:ph idx="1"/>
          </p:nvPr>
        </p:nvPicPr>
        <p:blipFill>
          <a:blip r:embed="rId1" cstate="print"/>
          <a:stretch>
            <a:fillRect/>
          </a:stretch>
        </p:blipFill>
        <p:spPr>
          <a:xfrm>
            <a:off x="784860" y="641985"/>
            <a:ext cx="10674985" cy="5298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620"/>
            <a:ext cx="10058400" cy="762000"/>
          </a:xfrm>
        </p:spPr>
        <p:txBody>
          <a:bodyPr/>
          <a:lstStyle/>
          <a:p>
            <a:r>
              <a:rPr altLang="en-IN"/>
              <a:t>               Team Distribution</a:t>
            </a:r>
            <a:endParaRPr altLang="en-IN"/>
          </a:p>
        </p:txBody>
      </p:sp>
      <p:sp>
        <p:nvSpPr>
          <p:cNvPr id="3" name="Content Placeholder 2"/>
          <p:cNvSpPr>
            <a:spLocks noGrp="1"/>
          </p:cNvSpPr>
          <p:nvPr>
            <p:ph idx="1"/>
          </p:nvPr>
        </p:nvSpPr>
        <p:spPr>
          <a:xfrm>
            <a:off x="1066800" y="1404620"/>
            <a:ext cx="10058400" cy="5004435"/>
          </a:xfrm>
        </p:spPr>
        <p:txBody>
          <a:bodyPr>
            <a:noAutofit/>
          </a:bodyPr>
          <a:lstStyle/>
          <a:p>
            <a:r>
              <a:rPr lang="en-US" altLang="en-IN" sz="2000">
                <a:latin typeface="Georgia" panose="02040502050405020303" pitchFamily="18" charset="0"/>
                <a:cs typeface="Georgia" panose="02040502050405020303" pitchFamily="18" charset="0"/>
              </a:rPr>
              <a:t>s.no</a:t>
            </a:r>
            <a:r>
              <a:rPr lang="en-IN" sz="2000">
                <a:latin typeface="Georgia" panose="02040502050405020303" pitchFamily="18" charset="0"/>
                <a:cs typeface="Georgia" panose="02040502050405020303" pitchFamily="18" charset="0"/>
              </a:rPr>
              <a:t>	</a:t>
            </a:r>
            <a:r>
              <a:rPr lang="en-US" altLang="en-IN" sz="2000">
                <a:latin typeface="Georgia" panose="02040502050405020303" pitchFamily="18" charset="0"/>
                <a:cs typeface="Georgia" panose="02040502050405020303" pitchFamily="18" charset="0"/>
              </a:rPr>
              <a:t>Emp-id  </a:t>
            </a:r>
            <a:r>
              <a:rPr lang="en-IN" sz="2000">
                <a:latin typeface="Georgia" panose="02040502050405020303" pitchFamily="18" charset="0"/>
                <a:cs typeface="Georgia" panose="02040502050405020303" pitchFamily="18" charset="0"/>
              </a:rPr>
              <a:t>	</a:t>
            </a:r>
            <a:r>
              <a:rPr lang="en-US" altLang="en-IN" sz="2000">
                <a:latin typeface="Georgia" panose="02040502050405020303" pitchFamily="18" charset="0"/>
                <a:cs typeface="Georgia" panose="02040502050405020303" pitchFamily="18" charset="0"/>
              </a:rPr>
              <a:t>Name</a:t>
            </a:r>
            <a:r>
              <a:rPr lang="en-IN" sz="2000">
                <a:latin typeface="Georgia" panose="02040502050405020303" pitchFamily="18" charset="0"/>
                <a:cs typeface="Georgia" panose="02040502050405020303" pitchFamily="18" charset="0"/>
              </a:rPr>
              <a:t>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1	2499017	Dakarapu Sahitya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2	2499055	Shilpa Sagoriya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3	2499102	Md Gulam Sarwar	</a:t>
            </a:r>
            <a:r>
              <a:rPr lang="en-US" altLang="en-IN" sz="2000">
                <a:latin typeface="Georgia" panose="02040502050405020303" pitchFamily="18" charset="0"/>
                <a:cs typeface="Georgia" panose="02040502050405020303" pitchFamily="18" charset="0"/>
              </a:rPr>
              <a:t>(Team lead)</a:t>
            </a:r>
            <a:r>
              <a:rPr lang="en-IN" sz="2000">
                <a:latin typeface="Georgia" panose="02040502050405020303" pitchFamily="18" charset="0"/>
                <a:cs typeface="Georgia" panose="02040502050405020303" pitchFamily="18" charset="0"/>
              </a:rPr>
              <a:t>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4	2499255	Yogesh Dhananjay Parekar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5	2479786	Kamalesh Kumar Yadav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6	2499259	Shaik Shazma Thamkeen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7	2499321	J Naveen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8	2499828	Vinod Bhauraoji Ambatkar		</a:t>
            </a:r>
            <a:endParaRPr lang="en-IN" sz="2000">
              <a:latin typeface="Georgia" panose="02040502050405020303" pitchFamily="18" charset="0"/>
              <a:cs typeface="Georgia" panose="02040502050405020303" pitchFamily="18" charset="0"/>
            </a:endParaRPr>
          </a:p>
          <a:p>
            <a:r>
              <a:rPr lang="en-IN" sz="2000">
                <a:latin typeface="Georgia" panose="02040502050405020303" pitchFamily="18" charset="0"/>
                <a:cs typeface="Georgia" panose="02040502050405020303" pitchFamily="18" charset="0"/>
              </a:rPr>
              <a:t>9	2499849	Gaddagunta Yuva Madhuri		</a:t>
            </a:r>
            <a:endParaRPr lang="en-IN" sz="2000">
              <a:latin typeface="Georgia" panose="02040502050405020303" pitchFamily="18" charset="0"/>
              <a:cs typeface="Georgia" panose="020405020504050203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jpeg"/>
          <p:cNvPicPr/>
          <p:nvPr/>
        </p:nvPicPr>
        <p:blipFill>
          <a:blip r:embed="rId1"/>
          <a:srcRect/>
          <a:stretch>
            <a:fillRect/>
          </a:stretch>
        </p:blipFill>
        <p:spPr>
          <a:xfrm>
            <a:off x="416560" y="432435"/>
            <a:ext cx="10960735" cy="58324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p>
            <a:endParaRPr lang="en-US"/>
          </a:p>
        </p:txBody>
      </p:sp>
      <p:pic>
        <p:nvPicPr>
          <p:cNvPr id="12" name="Content Placeholder 7"/>
          <p:cNvPicPr>
            <a:picLocks noChangeAspect="1"/>
          </p:cNvPicPr>
          <p:nvPr/>
        </p:nvPicPr>
        <p:blipFill>
          <a:blip r:embed="rId1"/>
          <a:srcRect/>
          <a:stretch>
            <a:fillRect/>
          </a:stretch>
        </p:blipFill>
        <p:spPr>
          <a:xfrm>
            <a:off x="492760" y="642620"/>
            <a:ext cx="5474335" cy="5507355"/>
          </a:xfrm>
          <a:prstGeom prst="rect">
            <a:avLst/>
          </a:prstGeom>
        </p:spPr>
      </p:pic>
      <p:pic>
        <p:nvPicPr>
          <p:cNvPr id="15" name="Content Placeholder 4"/>
          <p:cNvPicPr>
            <a:picLocks noGrp="1" noChangeAspect="1"/>
          </p:cNvPicPr>
          <p:nvPr>
            <p:ph sz="half" idx="2"/>
          </p:nvPr>
        </p:nvPicPr>
        <p:blipFill>
          <a:blip r:embed="rId2"/>
          <a:stretch>
            <a:fillRect/>
          </a:stretch>
        </p:blipFill>
        <p:spPr>
          <a:xfrm>
            <a:off x="6080760" y="642620"/>
            <a:ext cx="5044440" cy="55079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noChangeArrowheads="1"/>
          </p:cNvPicPr>
          <p:nvPr>
            <p:ph sz="half" idx="1"/>
          </p:nvPr>
        </p:nvPicPr>
        <p:blipFill>
          <a:blip r:embed="rId1" cstate="print"/>
          <a:srcRect l="18005" t="30000" r="34012" b="29072"/>
          <a:stretch>
            <a:fillRect/>
          </a:stretch>
        </p:blipFill>
        <p:spPr>
          <a:xfrm>
            <a:off x="355600" y="991235"/>
            <a:ext cx="5374640" cy="5210810"/>
          </a:xfrm>
          <a:prstGeom prst="rect">
            <a:avLst/>
          </a:prstGeom>
          <a:noFill/>
          <a:ln w="9525">
            <a:noFill/>
            <a:miter lim="800000"/>
            <a:headEnd/>
            <a:tailEnd/>
          </a:ln>
        </p:spPr>
      </p:pic>
      <p:pic>
        <p:nvPicPr>
          <p:cNvPr id="7" name="Picture 7"/>
          <p:cNvPicPr>
            <a:picLocks noChangeAspect="1" noChangeArrowheads="1"/>
          </p:cNvPicPr>
          <p:nvPr>
            <p:ph sz="half" idx="2"/>
          </p:nvPr>
        </p:nvPicPr>
        <p:blipFill>
          <a:blip r:embed="rId2" cstate="print"/>
          <a:srcRect t="12619" r="17523" b="14286"/>
          <a:stretch>
            <a:fillRect/>
          </a:stretch>
        </p:blipFill>
        <p:spPr>
          <a:xfrm>
            <a:off x="5804535" y="990600"/>
            <a:ext cx="5320665" cy="5211445"/>
          </a:xfrm>
          <a:prstGeom prst="rect">
            <a:avLst/>
          </a:prstGeom>
          <a:noFill/>
          <a:ln w="9525">
            <a:noFill/>
            <a:miter lim="800000"/>
            <a:headEnd/>
            <a:tailEnd/>
          </a:ln>
        </p:spPr>
      </p:pic>
      <p:sp>
        <p:nvSpPr>
          <p:cNvPr id="8" name="Text Box 7"/>
          <p:cNvSpPr txBox="1"/>
          <p:nvPr/>
        </p:nvSpPr>
        <p:spPr>
          <a:xfrm>
            <a:off x="3362325" y="645160"/>
            <a:ext cx="3567430" cy="368300"/>
          </a:xfrm>
          <a:prstGeom prst="rect">
            <a:avLst/>
          </a:prstGeom>
          <a:noFill/>
        </p:spPr>
        <p:txBody>
          <a:bodyPr wrap="square" rtlCol="0">
            <a:spAutoFit/>
          </a:bodyPr>
          <a:p>
            <a:r>
              <a:rPr lang="en-US"/>
              <a:t>Docker screenshots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3" name="Picture 13"/>
          <p:cNvPicPr>
            <a:picLocks noChangeAspect="1" noChangeArrowheads="1"/>
          </p:cNvPicPr>
          <p:nvPr>
            <p:ph idx="1"/>
          </p:nvPr>
        </p:nvPicPr>
        <p:blipFill>
          <a:blip r:embed="rId1" cstate="print"/>
          <a:srcRect l="1285" t="10714" b="14908"/>
          <a:stretch>
            <a:fillRect/>
          </a:stretch>
        </p:blipFill>
        <p:spPr>
          <a:xfrm>
            <a:off x="520065" y="808990"/>
            <a:ext cx="11150600" cy="55308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16" name="Picture 16"/>
          <p:cNvPicPr>
            <a:picLocks noChangeAspect="1" noChangeArrowheads="1"/>
          </p:cNvPicPr>
          <p:nvPr>
            <p:ph idx="1"/>
          </p:nvPr>
        </p:nvPicPr>
        <p:blipFill>
          <a:blip r:embed="rId1" cstate="print"/>
          <a:srcRect l="1151" t="10000" r="3078" b="-48"/>
          <a:stretch>
            <a:fillRect/>
          </a:stretch>
        </p:blipFill>
        <p:spPr>
          <a:xfrm>
            <a:off x="1367790" y="1158240"/>
            <a:ext cx="9208135" cy="50133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620"/>
            <a:ext cx="10058400" cy="527050"/>
          </a:xfrm>
        </p:spPr>
        <p:txBody>
          <a:bodyPr>
            <a:normAutofit fontScale="90000"/>
          </a:bodyPr>
          <a:lstStyle/>
          <a:p>
            <a:r>
              <a:rPr altLang="en-IN"/>
              <a:t>             HSTRIX Screenshots</a:t>
            </a:r>
            <a:endParaRPr altLang="en-IN"/>
          </a:p>
        </p:txBody>
      </p:sp>
      <p:pic>
        <p:nvPicPr>
          <p:cNvPr id="5" name="Content Placeholder 4"/>
          <p:cNvPicPr>
            <a:picLocks noGrp="1" noChangeAspect="1"/>
          </p:cNvPicPr>
          <p:nvPr>
            <p:ph idx="1"/>
          </p:nvPr>
        </p:nvPicPr>
        <p:blipFill>
          <a:blip r:embed="rId1"/>
          <a:stretch>
            <a:fillRect/>
          </a:stretch>
        </p:blipFill>
        <p:spPr>
          <a:xfrm>
            <a:off x="1583055" y="1170305"/>
            <a:ext cx="9542145" cy="5127625"/>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1066800" y="484094"/>
            <a:ext cx="10058400" cy="5731312"/>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stretch>
            <a:fillRect/>
          </a:stretch>
        </p:blipFill>
        <p:spPr>
          <a:xfrm>
            <a:off x="1066800" y="642594"/>
            <a:ext cx="10058400" cy="5572811"/>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620"/>
            <a:ext cx="10058400" cy="1003935"/>
          </a:xfrm>
        </p:spPr>
        <p:txBody>
          <a:bodyPr>
            <a:normAutofit/>
          </a:bodyPr>
          <a:lstStyle/>
          <a:p>
            <a:r>
              <a:rPr lang="en-US" sz="4400" dirty="0">
                <a:latin typeface="Times New Roman" panose="02020603050405020304" pitchFamily="18" charset="0"/>
                <a:cs typeface="Times New Roman" panose="02020603050405020304" pitchFamily="18" charset="0"/>
              </a:rPr>
              <a:t>                   ADVANTAGES</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468755"/>
            <a:ext cx="10058400" cy="4483735"/>
          </a:xfrm>
        </p:spPr>
        <p:txBody>
          <a:bodyPr>
            <a:noAutofit/>
          </a:bodyPr>
          <a:lstStyle/>
          <a:p>
            <a:pPr marL="0" indent="0">
              <a:buNone/>
            </a:pPr>
            <a:r>
              <a:rPr lang="en-US" sz="2000" dirty="0">
                <a:latin typeface="Georgia" panose="02040502050405020303" pitchFamily="18" charset="0"/>
                <a:cs typeface="Georgia" panose="02040502050405020303" pitchFamily="18" charset="0"/>
              </a:rPr>
              <a:t>1.Urban Restaurants, Reach Out to Remote Foodies</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You captured the foodies of the complete city! Are you sure? Why not extend out the reach to the remote foodies.</a:t>
            </a:r>
            <a:endParaRPr lang="en-US" sz="2000" dirty="0">
              <a:latin typeface="Georgia" panose="02040502050405020303" pitchFamily="18" charset="0"/>
              <a:cs typeface="Georgia" panose="02040502050405020303" pitchFamily="18" charset="0"/>
            </a:endParaRPr>
          </a:p>
          <a:p>
            <a:pPr marL="0" indent="0">
              <a:buNone/>
            </a:pPr>
            <a:r>
              <a:rPr lang="en-US" sz="2000" dirty="0">
                <a:latin typeface="Georgia" panose="02040502050405020303" pitchFamily="18" charset="0"/>
                <a:cs typeface="Georgia" panose="02040502050405020303" pitchFamily="18" charset="0"/>
              </a:rPr>
              <a:t>2. Pinchpenny? Get Cashback</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You love the restaurant food but you want to save money as well, don’t worry. We have got discounts for you.</a:t>
            </a:r>
            <a:endParaRPr lang="en-US" sz="2000" dirty="0">
              <a:latin typeface="Georgia" panose="02040502050405020303" pitchFamily="18" charset="0"/>
              <a:cs typeface="Georgia" panose="02040502050405020303" pitchFamily="18" charset="0"/>
            </a:endParaRPr>
          </a:p>
          <a:p>
            <a:pPr marL="0" indent="0">
              <a:buNone/>
            </a:pPr>
            <a:r>
              <a:rPr lang="en-US" sz="2000" dirty="0">
                <a:latin typeface="Georgia" panose="02040502050405020303" pitchFamily="18" charset="0"/>
                <a:cs typeface="Georgia" panose="02040502050405020303" pitchFamily="18" charset="0"/>
              </a:rPr>
              <a:t>3. Reserve that Quiet Side Table for Your Next Gathering</a:t>
            </a:r>
            <a:endParaRPr lang="en-US" sz="2000" dirty="0">
              <a:latin typeface="Georgia" panose="02040502050405020303" pitchFamily="18" charset="0"/>
              <a:cs typeface="Georgia" panose="02040502050405020303" pitchFamily="18" charset="0"/>
            </a:endParaRPr>
          </a:p>
          <a:p>
            <a:pPr marL="0" indent="0">
              <a:buNone/>
            </a:pPr>
            <a:r>
              <a:rPr lang="en-US" sz="2000" dirty="0">
                <a:latin typeface="Georgia" panose="02040502050405020303" pitchFamily="18" charset="0"/>
                <a:cs typeface="Georgia" panose="02040502050405020303" pitchFamily="18" charset="0"/>
              </a:rPr>
              <a:t>Tired of facing the problem of last-minute bookings and cancellations of the tables at the time of your gatherings.</a:t>
            </a:r>
            <a:endParaRPr lang="en-US" sz="2000" dirty="0">
              <a:latin typeface="Georgia" panose="02040502050405020303" pitchFamily="18" charset="0"/>
              <a:cs typeface="Georgia" panose="02040502050405020303" pitchFamily="18" charset="0"/>
            </a:endParaRPr>
          </a:p>
          <a:p>
            <a:pPr marL="0" indent="0">
              <a:buNone/>
            </a:pPr>
            <a:r>
              <a:rPr lang="en-US" sz="2000" dirty="0">
                <a:latin typeface="Georgia" panose="02040502050405020303" pitchFamily="18" charset="0"/>
                <a:cs typeface="Georgia" panose="02040502050405020303" pitchFamily="18" charset="0"/>
              </a:rPr>
              <a:t>4. Save Your Hard-earned Money, Order food with Discounted Deals</a:t>
            </a:r>
            <a:endParaRPr lang="en-US" sz="2000" dirty="0">
              <a:latin typeface="Georgia" panose="02040502050405020303" pitchFamily="18" charset="0"/>
              <a:cs typeface="Georgia" panose="02040502050405020303" pitchFamily="18" charset="0"/>
            </a:endParaRPr>
          </a:p>
          <a:p>
            <a:pPr marL="0" indent="0">
              <a:buNone/>
            </a:pPr>
            <a:r>
              <a:rPr lang="en-US" sz="2000" dirty="0">
                <a:latin typeface="Georgia" panose="02040502050405020303" pitchFamily="18" charset="0"/>
                <a:cs typeface="Georgia" panose="02040502050405020303" pitchFamily="18" charset="0"/>
              </a:rPr>
              <a:t>Without having a unique idea, it becomes challenging succeed in this competitive market. Especially in the food delivery industry, it comes difficult to earn people’s trust.</a:t>
            </a:r>
            <a:endParaRPr lang="en-IN" sz="2000" dirty="0">
              <a:latin typeface="Georgia" panose="02040502050405020303" pitchFamily="18" charset="0"/>
              <a:cs typeface="Georgia" panose="020405020504050203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en-IN"/>
              <a:t>             FUTURE WORK </a:t>
            </a:r>
            <a:endParaRPr altLang="en-IN"/>
          </a:p>
        </p:txBody>
      </p:sp>
      <p:sp>
        <p:nvSpPr>
          <p:cNvPr id="3" name="Content Placeholder 2"/>
          <p:cNvSpPr>
            <a:spLocks noGrp="1"/>
          </p:cNvSpPr>
          <p:nvPr>
            <p:ph idx="1"/>
          </p:nvPr>
        </p:nvSpPr>
        <p:spPr/>
        <p:txBody>
          <a:bodyPr/>
          <a:lstStyle/>
          <a:p>
            <a:r>
              <a:rPr lang="en-US" sz="2400" dirty="0">
                <a:latin typeface="Georgia" panose="02040502050405020303" pitchFamily="18" charset="0"/>
                <a:cs typeface="Georgia" panose="02040502050405020303" pitchFamily="18" charset="0"/>
                <a:sym typeface="+mn-ea"/>
              </a:rPr>
              <a:t>Some of the modules can be implemented such as:</a:t>
            </a:r>
            <a:endParaRPr lang="en-US" sz="2400" dirty="0">
              <a:latin typeface="Georgia" panose="02040502050405020303" pitchFamily="18" charset="0"/>
              <a:cs typeface="Georgia" panose="02040502050405020303" pitchFamily="18" charset="0"/>
            </a:endParaRPr>
          </a:p>
          <a:p>
            <a:pPr marL="0" indent="0" algn="just">
              <a:buNone/>
            </a:pPr>
            <a:r>
              <a:rPr lang="en-US" sz="2400" dirty="0">
                <a:latin typeface="Georgia" panose="02040502050405020303" pitchFamily="18" charset="0"/>
                <a:cs typeface="Georgia" panose="02040502050405020303" pitchFamily="18" charset="0"/>
                <a:sym typeface="+mn-ea"/>
              </a:rPr>
              <a:t>      1) Feedback  module </a:t>
            </a:r>
            <a:endParaRPr lang="en-US" sz="2400" dirty="0">
              <a:latin typeface="Georgia" panose="02040502050405020303" pitchFamily="18" charset="0"/>
              <a:cs typeface="Georgia" panose="02040502050405020303" pitchFamily="18" charset="0"/>
            </a:endParaRPr>
          </a:p>
          <a:p>
            <a:pPr marL="0" indent="0" algn="just">
              <a:buNone/>
            </a:pPr>
            <a:r>
              <a:rPr lang="en-US" sz="2400" dirty="0">
                <a:latin typeface="Georgia" panose="02040502050405020303" pitchFamily="18" charset="0"/>
                <a:cs typeface="Georgia" panose="02040502050405020303" pitchFamily="18" charset="0"/>
                <a:sym typeface="+mn-ea"/>
              </a:rPr>
              <a:t>      2) Product Reviews</a:t>
            </a:r>
            <a:endParaRPr lang="en-US" sz="2400" dirty="0">
              <a:latin typeface="Georgia" panose="02040502050405020303" pitchFamily="18" charset="0"/>
              <a:cs typeface="Georgia" panose="02040502050405020303" pitchFamily="18" charset="0"/>
            </a:endParaRPr>
          </a:p>
          <a:p>
            <a:pPr marL="0" indent="0" algn="just">
              <a:buNone/>
            </a:pPr>
            <a:r>
              <a:rPr lang="en-US" sz="2400" dirty="0">
                <a:latin typeface="Georgia" panose="02040502050405020303" pitchFamily="18" charset="0"/>
                <a:cs typeface="Georgia" panose="02040502050405020303" pitchFamily="18" charset="0"/>
                <a:sym typeface="+mn-ea"/>
              </a:rPr>
              <a:t>      3) Customer  Complaints </a:t>
            </a:r>
            <a:endParaRPr lang="en-US" sz="2400" dirty="0">
              <a:latin typeface="Georgia" panose="02040502050405020303" pitchFamily="18" charset="0"/>
              <a:cs typeface="Georgia" panose="02040502050405020303" pitchFamily="18" charset="0"/>
            </a:endParaRPr>
          </a:p>
          <a:p>
            <a:pPr marL="0" indent="0" algn="just">
              <a:buNone/>
            </a:pPr>
            <a:r>
              <a:rPr lang="en-US" sz="2400" dirty="0">
                <a:latin typeface="Georgia" panose="02040502050405020303" pitchFamily="18" charset="0"/>
                <a:cs typeface="Georgia" panose="02040502050405020303" pitchFamily="18" charset="0"/>
                <a:sym typeface="+mn-ea"/>
              </a:rPr>
              <a:t>      4) Product  Location Tracking </a:t>
            </a:r>
            <a:endParaRPr lang="en-IN" sz="2400">
              <a:latin typeface="Georgia" panose="02040502050405020303" pitchFamily="18" charset="0"/>
              <a:cs typeface="Georgia" panose="020405020504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6800" y="642620"/>
            <a:ext cx="10058400" cy="965200"/>
          </a:xfrm>
        </p:spPr>
        <p:txBody>
          <a:bodyPr/>
          <a:p>
            <a:r>
              <a:rPr lang="en-US"/>
              <a:t>Index</a:t>
            </a:r>
            <a:endParaRPr lang="en-US"/>
          </a:p>
        </p:txBody>
      </p:sp>
      <p:sp>
        <p:nvSpPr>
          <p:cNvPr id="3" name="Content Placeholder 2"/>
          <p:cNvSpPr>
            <a:spLocks noGrp="1"/>
          </p:cNvSpPr>
          <p:nvPr>
            <p:ph idx="1"/>
          </p:nvPr>
        </p:nvSpPr>
        <p:spPr>
          <a:xfrm>
            <a:off x="1066800" y="1607820"/>
            <a:ext cx="10058400" cy="4344670"/>
          </a:xfrm>
        </p:spPr>
        <p:txBody>
          <a:bodyPr>
            <a:noAutofit/>
          </a:bodyPr>
          <a:p>
            <a:pPr marL="342900" indent="-342900">
              <a:buFont typeface="Wingdings" panose="05000000000000000000" pitchFamily="2" charset="2"/>
              <a:buChar char="Ø"/>
            </a:pPr>
            <a:r>
              <a:rPr lang="en-US" sz="1600" dirty="0">
                <a:latin typeface="Georgia" panose="02040502050405020303" pitchFamily="18" charset="0"/>
                <a:sym typeface="+mn-ea"/>
              </a:rPr>
              <a:t>Introduction</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sym typeface="+mn-ea"/>
              </a:rPr>
              <a:t>Abstract</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sym typeface="+mn-ea"/>
              </a:rPr>
              <a:t>Tools and Technologies used</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rPr>
              <a:t>Project Flow</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sym typeface="+mn-ea"/>
              </a:rPr>
              <a:t>Database design </a:t>
            </a:r>
            <a:endParaRPr lang="en-US" sz="1600" dirty="0">
              <a:latin typeface="Georgia" panose="02040502050405020303" pitchFamily="18" charset="0"/>
              <a:sym typeface="+mn-ea"/>
            </a:endParaRPr>
          </a:p>
          <a:p>
            <a:pPr marL="342900" indent="-342900">
              <a:buFont typeface="Wingdings" panose="05000000000000000000" pitchFamily="2" charset="2"/>
              <a:buChar char="Ø"/>
            </a:pPr>
            <a:r>
              <a:rPr lang="en-US" sz="1600" dirty="0">
                <a:latin typeface="Georgia" panose="02040502050405020303" pitchFamily="18" charset="0"/>
              </a:rPr>
              <a:t> Application Modules </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rPr>
              <a:t>Testing output </a:t>
            </a:r>
            <a:endParaRPr lang="en-US" sz="1600" dirty="0">
              <a:latin typeface="Georgia" panose="02040502050405020303" pitchFamily="18" charset="0"/>
            </a:endParaRPr>
          </a:p>
          <a:p>
            <a:pPr marL="342900" indent="-342900">
              <a:buFont typeface="Wingdings" panose="05000000000000000000" pitchFamily="2" charset="2"/>
              <a:buChar char="§"/>
            </a:pPr>
            <a:r>
              <a:rPr lang="en-US" sz="1600" dirty="0">
                <a:latin typeface="Georgia" panose="02040502050405020303" pitchFamily="18" charset="0"/>
                <a:sym typeface="+mn-ea"/>
              </a:rPr>
              <a:t>         Postman </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sym typeface="+mn-ea"/>
              </a:rPr>
              <a:t>Advantages</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sym typeface="+mn-ea"/>
              </a:rPr>
              <a:t>Future Work</a:t>
            </a:r>
            <a:endParaRPr lang="en-US" sz="1600" dirty="0">
              <a:latin typeface="Georgia" panose="02040502050405020303" pitchFamily="18" charset="0"/>
            </a:endParaRPr>
          </a:p>
          <a:p>
            <a:pPr marL="342900" indent="-342900">
              <a:buFont typeface="Wingdings" panose="05000000000000000000" pitchFamily="2" charset="2"/>
              <a:buChar char="Ø"/>
            </a:pPr>
            <a:r>
              <a:rPr lang="en-US" sz="1600" dirty="0">
                <a:latin typeface="Georgia" panose="02040502050405020303" pitchFamily="18" charset="0"/>
                <a:sym typeface="+mn-ea"/>
              </a:rPr>
              <a:t>Conclusion</a:t>
            </a:r>
            <a:endParaRPr lang="en-US" sz="1600" dirty="0">
              <a:latin typeface="Georgia" panose="02040502050405020303" pitchFamily="18" charset="0"/>
            </a:endParaRPr>
          </a:p>
          <a:p>
            <a:pPr marL="342900" indent="-342900">
              <a:buFont typeface="Wingdings" panose="05000000000000000000" pitchFamily="2" charset="2"/>
              <a:buChar char="Ø"/>
            </a:pPr>
            <a:endParaRPr lang="en-US" sz="1600" dirty="0">
              <a:latin typeface="Georgia" panose="02040502050405020303" pitchFamily="18" charset="0"/>
            </a:endParaRPr>
          </a:p>
          <a:p>
            <a:pPr marL="342900" indent="-342900">
              <a:buFont typeface="Wingdings" panose="05000000000000000000" pitchFamily="2" charset="2"/>
              <a:buChar char="Ø"/>
            </a:pPr>
            <a:endParaRPr lang="en-US" sz="1600" dirty="0">
              <a:latin typeface="Georgia" panose="02040502050405020303" pitchFamily="18" charset="0"/>
            </a:endParaRPr>
          </a:p>
          <a:p>
            <a:pPr marL="0" indent="0">
              <a:buFont typeface="Wingdings" panose="05000000000000000000" pitchFamily="2" charset="2"/>
              <a:buNone/>
            </a:pPr>
            <a:r>
              <a:rPr lang="en-US" sz="1600" dirty="0">
                <a:latin typeface="Georgia" panose="02040502050405020303" pitchFamily="18" charset="0"/>
                <a:sym typeface="+mn-ea"/>
              </a:rPr>
              <a:t> </a:t>
            </a:r>
            <a:endParaRPr lang="en-US" sz="1600" dirty="0">
              <a:latin typeface="Georgia" panose="02040502050405020303" pitchFamily="18" charset="0"/>
            </a:endParaRPr>
          </a:p>
          <a:p>
            <a:pPr marL="342900" indent="-342900">
              <a:buFont typeface="Wingdings" panose="05000000000000000000" pitchFamily="2" charset="2"/>
              <a:buChar char="Ø"/>
            </a:pPr>
            <a:endParaRPr lang="en-US" sz="1600" dirty="0">
              <a:latin typeface="Georgia" panose="02040502050405020303" pitchFamily="18" charset="0"/>
            </a:endParaRPr>
          </a:p>
          <a:p>
            <a:pPr marL="342900" indent="-342900">
              <a:buFont typeface="Wingdings" panose="05000000000000000000" pitchFamily="2" charset="2"/>
              <a:buChar char="Ø"/>
            </a:pPr>
            <a:endParaRPr lang="en-US" sz="1600" dirty="0">
              <a:latin typeface="Georgia" panose="02040502050405020303" pitchFamily="18" charset="0"/>
            </a:endParaRPr>
          </a:p>
          <a:p>
            <a:pPr marL="342900" indent="-342900">
              <a:buFont typeface="Wingdings" panose="05000000000000000000" pitchFamily="2" charset="2"/>
              <a:buChar char="Ø"/>
            </a:pPr>
            <a:endParaRPr lang="en-US" sz="1600" dirty="0">
              <a:latin typeface="Georgia" panose="02040502050405020303" pitchFamily="18" charset="0"/>
            </a:endParaRPr>
          </a:p>
          <a:p>
            <a:pPr marL="342900" indent="-342900">
              <a:buFont typeface="Wingdings" panose="05000000000000000000" pitchFamily="2" charset="2"/>
              <a:buChar char="Ø"/>
            </a:pPr>
            <a:endParaRPr lang="en-IN" sz="1600" dirty="0">
              <a:latin typeface="Georgia" panose="02040502050405020303" pitchFamily="18" charset="0"/>
            </a:endParaRPr>
          </a:p>
          <a:p>
            <a:endParaRPr lang="en-IN" sz="1600" dirty="0">
              <a:latin typeface="Georgia" panose="020405020504050203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b="1">
                <a:latin typeface="Arial Black" panose="020B0A04020102020204" pitchFamily="34" charset="0"/>
              </a:rPr>
              <a:t>CONCLUSION</a:t>
            </a:r>
            <a:endParaRPr lang="en-US" dirty="0"/>
          </a:p>
        </p:txBody>
      </p:sp>
      <p:sp>
        <p:nvSpPr>
          <p:cNvPr id="3" name="Content Placeholder 2"/>
          <p:cNvSpPr>
            <a:spLocks noGrp="1"/>
          </p:cNvSpPr>
          <p:nvPr>
            <p:ph idx="1"/>
          </p:nvPr>
        </p:nvSpPr>
        <p:spPr/>
        <p:txBody>
          <a:bodyPr>
            <a:normAutofit/>
          </a:bodyPr>
          <a:lstStyle/>
          <a:p>
            <a:r>
              <a:rPr lang="en-US" sz="2000" dirty="0">
                <a:latin typeface="Georgia" panose="02040502050405020303" pitchFamily="18" charset="0"/>
                <a:cs typeface="Georgia" panose="02040502050405020303" pitchFamily="18" charset="0"/>
              </a:rPr>
              <a:t>An online food ordering system is developed where the customers can make an order for the food and avoid the hassles of waiting for the order to be taken by the waiter. </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Using the application, the end users register online, read the E-menu card and select the food from the e-menu card to order food online. Once the customer selects the required food item the chef will be able to see the results on the screen and start processing the food.</a:t>
            </a:r>
            <a:endParaRPr lang="en-US" sz="2000" dirty="0">
              <a:latin typeface="Georgia" panose="02040502050405020303" pitchFamily="18" charset="0"/>
              <a:cs typeface="Georgia" panose="02040502050405020303" pitchFamily="18" charset="0"/>
            </a:endParaRPr>
          </a:p>
          <a:p>
            <a:r>
              <a:rPr lang="en-IN" sz="2000" dirty="0">
                <a:latin typeface="Georgia" panose="02040502050405020303" pitchFamily="18" charset="0"/>
                <a:cs typeface="Georgia" panose="02040502050405020303" pitchFamily="18" charset="0"/>
              </a:rPr>
              <a:t>To provide a bug-free Online Food Delivery system to Users as well as </a:t>
            </a:r>
            <a:r>
              <a:rPr lang="en-IN" sz="2000" dirty="0" err="1">
                <a:latin typeface="Georgia" panose="02040502050405020303" pitchFamily="18" charset="0"/>
                <a:cs typeface="Georgia" panose="02040502050405020303" pitchFamily="18" charset="0"/>
              </a:rPr>
              <a:t>Admin.The</a:t>
            </a:r>
            <a:r>
              <a:rPr lang="en-IN" sz="2000" dirty="0">
                <a:latin typeface="Georgia" panose="02040502050405020303" pitchFamily="18" charset="0"/>
                <a:cs typeface="Georgia" panose="02040502050405020303" pitchFamily="18" charset="0"/>
              </a:rPr>
              <a:t> main objective is here to provide a nice and secure platform for Ordering </a:t>
            </a:r>
            <a:r>
              <a:rPr lang="en-IN" sz="2000" dirty="0" err="1">
                <a:latin typeface="Georgia" panose="02040502050405020303" pitchFamily="18" charset="0"/>
                <a:cs typeface="Georgia" panose="02040502050405020303" pitchFamily="18" charset="0"/>
              </a:rPr>
              <a:t>Food.To</a:t>
            </a:r>
            <a:r>
              <a:rPr lang="en-IN" sz="2000" dirty="0">
                <a:latin typeface="Georgia" panose="02040502050405020303" pitchFamily="18" charset="0"/>
                <a:cs typeface="Georgia" panose="02040502050405020303" pitchFamily="18" charset="0"/>
              </a:rPr>
              <a:t> maintain the records of Product, Category available into the system.</a:t>
            </a:r>
            <a:endParaRPr lang="en-US" sz="2000" dirty="0">
              <a:latin typeface="Georgia" panose="02040502050405020303" pitchFamily="18" charset="0"/>
              <a:cs typeface="Georgia" panose="02040502050405020303" pitchFamily="18" charset="0"/>
            </a:endParaRPr>
          </a:p>
          <a:p>
            <a:endParaRPr lang="en-US" sz="2000" dirty="0">
              <a:latin typeface="Georgia" panose="02040502050405020303" pitchFamily="18" charset="0"/>
              <a:cs typeface="Georgia" panose="02040502050405020303"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66800" y="2981324"/>
            <a:ext cx="10058400" cy="1085851"/>
          </a:xfrm>
        </p:spPr>
        <p:txBody>
          <a:bodyPr/>
          <a:lstStyle/>
          <a:p>
            <a:r>
              <a:rPr lang="en-US" b="1" dirty="0">
                <a:latin typeface="Arial Black" panose="020B0A04020102020204" pitchFamily="34" charset="0"/>
              </a:rPr>
              <a:t>                 THANK YOU</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642620"/>
            <a:ext cx="10058400" cy="990600"/>
          </a:xfrm>
        </p:spPr>
        <p:txBody>
          <a:bodyPr/>
          <a:lstStyle/>
          <a:p>
            <a:r>
              <a:rPr lang="en-US" dirty="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INTRODUCTION</a:t>
            </a:r>
            <a:endParaRPr lang="en-IN" sz="4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066800" y="1760220"/>
            <a:ext cx="10058400" cy="4192270"/>
          </a:xfrm>
        </p:spPr>
        <p:txBody>
          <a:bodyPr>
            <a:noAutofit/>
          </a:bodyPr>
          <a:lstStyle/>
          <a:p>
            <a:r>
              <a:rPr lang="en-US" sz="2000" dirty="0">
                <a:latin typeface="Georgia" panose="02040502050405020303" pitchFamily="18" charset="0"/>
                <a:cs typeface="Georgia" panose="02040502050405020303" pitchFamily="18" charset="0"/>
              </a:rPr>
              <a:t>The labour rates are increasing steadily year on year thus making it difficult to find employees. The food industry is highly labour intensive and the biggest expense in the food industry is the cost of employing the right kind of people to do the work. </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One of the ways to reduce this expense is to use modern technology to replace some of the jobs done by human beings and make machines do the work. </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Here we propose an “Online Food Ordering System” that has been designed for Fast Food restaurant, Take-Out or College Cafeterias.</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 The system can also be used in any food delivery industry. This simplifies the process of food ordering for </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both the customer and the restaurant, as the entire process of taking orders is automated.</a:t>
            </a:r>
            <a:endParaRPr lang="en-IN" sz="2000" dirty="0">
              <a:latin typeface="Georgia" panose="02040502050405020303" pitchFamily="18" charset="0"/>
              <a:cs typeface="Georgia" panose="020405020504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sz="4400" dirty="0">
                <a:latin typeface="Times New Roman" panose="02020603050405020304" pitchFamily="18" charset="0"/>
                <a:cs typeface="Times New Roman" panose="02020603050405020304" pitchFamily="18" charset="0"/>
              </a:rPr>
              <a:t>ABSTRACTION</a:t>
            </a:r>
            <a:endParaRPr lang="en-IN" sz="4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r>
              <a:rPr lang="en-US" sz="2000" dirty="0">
                <a:latin typeface="Georgia" panose="02040502050405020303" pitchFamily="18" charset="0"/>
                <a:cs typeface="Georgia" panose="02040502050405020303" pitchFamily="18" charset="0"/>
              </a:rPr>
              <a:t>An Online Food Ordering System is proposed here which simplifies the food ordering process. The proposed system shows an user interface and update the menu with all available options so that it eases the customer work.</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 Customer can choose more than one item to make an order and can view order details before logging off. The order confirmation is sent to the customer. </a:t>
            </a:r>
            <a:endParaRPr lang="en-US" sz="2000" dirty="0">
              <a:latin typeface="Georgia" panose="02040502050405020303" pitchFamily="18" charset="0"/>
              <a:cs typeface="Georgia" panose="02040502050405020303" pitchFamily="18" charset="0"/>
            </a:endParaRPr>
          </a:p>
          <a:p>
            <a:r>
              <a:rPr lang="en-US" sz="2000" dirty="0">
                <a:latin typeface="Georgia" panose="02040502050405020303" pitchFamily="18" charset="0"/>
                <a:cs typeface="Georgia" panose="02040502050405020303" pitchFamily="18" charset="0"/>
              </a:rPr>
              <a:t>The order is placed in the queue and updated in the database and returned in real time. This system assists the staff to o through the orders in real time and process it efficiently with minimal errors.</a:t>
            </a:r>
            <a:endParaRPr lang="en-IN" sz="2000" dirty="0">
              <a:latin typeface="Georgia" panose="02040502050405020303" pitchFamily="18" charset="0"/>
              <a:cs typeface="Georgia" panose="020405020504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TECHNOLOGY USED</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798320"/>
            <a:ext cx="10058400" cy="4154170"/>
          </a:xfrm>
        </p:spPr>
        <p:txBody>
          <a:bodyPr>
            <a:noAutofit/>
          </a:bodyPr>
          <a:lstStyle/>
          <a:p>
            <a:r>
              <a:rPr lang="en-US" sz="2400" b="1" dirty="0">
                <a:latin typeface="Georgia" panose="02040502050405020303" pitchFamily="18" charset="0"/>
                <a:cs typeface="Georgia" panose="02040502050405020303" pitchFamily="18" charset="0"/>
              </a:rPr>
              <a:t>Java : All the business logic has been written in Java</a:t>
            </a:r>
            <a:endParaRPr lang="en-US" sz="2400" b="1" dirty="0">
              <a:latin typeface="Georgia" panose="02040502050405020303" pitchFamily="18" charset="0"/>
              <a:cs typeface="Georgia" panose="02040502050405020303" pitchFamily="18" charset="0"/>
            </a:endParaRPr>
          </a:p>
          <a:p>
            <a:r>
              <a:rPr lang="en-US" sz="2400" b="1" dirty="0">
                <a:latin typeface="Georgia" panose="02040502050405020303" pitchFamily="18" charset="0"/>
                <a:cs typeface="Georgia" panose="02040502050405020303" pitchFamily="18" charset="0"/>
              </a:rPr>
              <a:t>MySQL : MySQL database has been used as database for the project</a:t>
            </a:r>
            <a:endParaRPr lang="en-US" sz="2400" b="1" dirty="0">
              <a:latin typeface="Georgia" panose="02040502050405020303" pitchFamily="18" charset="0"/>
              <a:cs typeface="Georgia" panose="02040502050405020303" pitchFamily="18" charset="0"/>
            </a:endParaRPr>
          </a:p>
          <a:p>
            <a:r>
              <a:rPr lang="en-IN" sz="2400" b="1" i="0" dirty="0">
                <a:effectLst/>
                <a:latin typeface="Georgia" panose="02040502050405020303" pitchFamily="18" charset="0"/>
                <a:cs typeface="Georgia" panose="02040502050405020303" pitchFamily="18" charset="0"/>
              </a:rPr>
              <a:t>Server-side: Spring Boot, Spring Cloud, Spring Data JPA</a:t>
            </a:r>
            <a:endParaRPr lang="en-IN" sz="2400" b="1" i="0" dirty="0">
              <a:effectLst/>
              <a:latin typeface="Georgia" panose="02040502050405020303" pitchFamily="18" charset="0"/>
              <a:cs typeface="Georgia" panose="02040502050405020303" pitchFamily="18" charset="0"/>
            </a:endParaRPr>
          </a:p>
          <a:p>
            <a:r>
              <a:rPr lang="en-IN" sz="2400" b="1" i="0" dirty="0">
                <a:effectLst/>
                <a:latin typeface="Georgia" panose="02040502050405020303" pitchFamily="18" charset="0"/>
                <a:cs typeface="Georgia" panose="02040502050405020303" pitchFamily="18" charset="0"/>
              </a:rPr>
              <a:t>Database: MySQL</a:t>
            </a:r>
            <a:endParaRPr lang="en-IN" sz="2400" b="1" i="0" dirty="0">
              <a:effectLst/>
              <a:latin typeface="Georgia" panose="02040502050405020303" pitchFamily="18" charset="0"/>
              <a:cs typeface="Georgia" panose="02040502050405020303" pitchFamily="18" charset="0"/>
            </a:endParaRPr>
          </a:p>
          <a:p>
            <a:r>
              <a:rPr lang="en-IN" sz="2400" b="1" i="0" dirty="0">
                <a:effectLst/>
                <a:latin typeface="Georgia" panose="02040502050405020303" pitchFamily="18" charset="0"/>
                <a:cs typeface="Georgia" panose="02040502050405020303" pitchFamily="18" charset="0"/>
              </a:rPr>
              <a:t>Server: Embedded Tomcat </a:t>
            </a:r>
            <a:endParaRPr lang="en-IN" sz="2400" b="1" i="0" dirty="0">
              <a:effectLst/>
              <a:latin typeface="Georgia" panose="02040502050405020303" pitchFamily="18" charset="0"/>
              <a:cs typeface="Georgia" panose="02040502050405020303" pitchFamily="18" charset="0"/>
            </a:endParaRPr>
          </a:p>
          <a:p>
            <a:r>
              <a:rPr lang="en-IN" sz="2400" b="1" i="0" dirty="0">
                <a:effectLst/>
                <a:latin typeface="Georgia" panose="02040502050405020303" pitchFamily="18" charset="0"/>
                <a:cs typeface="Georgia" panose="02040502050405020303" pitchFamily="18" charset="0"/>
              </a:rPr>
              <a:t>DevOps: Docker, Git Hub</a:t>
            </a:r>
            <a:endParaRPr lang="en-IN" sz="2400" b="1" i="0" dirty="0">
              <a:effectLst/>
              <a:latin typeface="Georgia" panose="02040502050405020303" pitchFamily="18" charset="0"/>
              <a:cs typeface="Georgia" panose="02040502050405020303" pitchFamily="18" charset="0"/>
            </a:endParaRPr>
          </a:p>
          <a:p>
            <a:r>
              <a:rPr lang="en-IN" sz="2400" b="1" i="0" dirty="0">
                <a:effectLst/>
                <a:latin typeface="Georgia" panose="02040502050405020303" pitchFamily="18" charset="0"/>
                <a:cs typeface="Georgia" panose="02040502050405020303" pitchFamily="18" charset="0"/>
              </a:rPr>
              <a:t>Cloud Service: AWS ECS (Optional)</a:t>
            </a:r>
            <a:endParaRPr lang="en-IN" sz="2400" b="1" i="0" dirty="0">
              <a:effectLst/>
              <a:latin typeface="Georgia" panose="02040502050405020303" pitchFamily="18" charset="0"/>
              <a:cs typeface="Georgia" panose="020405020504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ENVIRONMENTS</a:t>
            </a:r>
            <a:endParaRPr lang="en-IN" sz="4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066800" y="1760220"/>
            <a:ext cx="10058400" cy="3849624"/>
          </a:xfrm>
        </p:spPr>
        <p:txBody>
          <a:bodyPr>
            <a:normAutofit/>
          </a:bodyPr>
          <a:lstStyle/>
          <a:p>
            <a:r>
              <a:rPr lang="en-IN" sz="2400" b="0" i="0" dirty="0">
                <a:effectLst/>
                <a:latin typeface="Georgia" panose="02040502050405020303" pitchFamily="18" charset="0"/>
                <a:cs typeface="Georgia" panose="02040502050405020303" pitchFamily="18" charset="0"/>
              </a:rPr>
              <a:t>•Server-side: Spring Boot, Spring Cloud, Spring Data JPA</a:t>
            </a:r>
            <a:endParaRPr lang="en-IN" sz="2400" b="0" i="0" dirty="0">
              <a:effectLst/>
              <a:latin typeface="Georgia" panose="02040502050405020303" pitchFamily="18" charset="0"/>
              <a:cs typeface="Georgia" panose="02040502050405020303" pitchFamily="18" charset="0"/>
            </a:endParaRPr>
          </a:p>
          <a:p>
            <a:r>
              <a:rPr lang="en-IN" sz="2400" b="0" i="0" dirty="0">
                <a:effectLst/>
                <a:latin typeface="Georgia" panose="02040502050405020303" pitchFamily="18" charset="0"/>
                <a:cs typeface="Georgia" panose="02040502050405020303" pitchFamily="18" charset="0"/>
              </a:rPr>
              <a:t>•Database: MySQL</a:t>
            </a:r>
            <a:endParaRPr lang="en-IN" sz="2400" b="0" i="0" dirty="0">
              <a:effectLst/>
              <a:latin typeface="Georgia" panose="02040502050405020303" pitchFamily="18" charset="0"/>
              <a:cs typeface="Georgia" panose="02040502050405020303" pitchFamily="18" charset="0"/>
            </a:endParaRPr>
          </a:p>
          <a:p>
            <a:r>
              <a:rPr lang="en-IN" sz="2400" b="0" i="0" dirty="0">
                <a:effectLst/>
                <a:latin typeface="Georgia" panose="02040502050405020303" pitchFamily="18" charset="0"/>
                <a:cs typeface="Georgia" panose="02040502050405020303" pitchFamily="18" charset="0"/>
              </a:rPr>
              <a:t>•Server: Embedded Tomcat</a:t>
            </a:r>
            <a:endParaRPr lang="en-IN" sz="2400" b="0" i="0" dirty="0">
              <a:effectLst/>
              <a:latin typeface="Georgia" panose="02040502050405020303" pitchFamily="18" charset="0"/>
              <a:cs typeface="Georgia" panose="02040502050405020303" pitchFamily="18" charset="0"/>
            </a:endParaRPr>
          </a:p>
          <a:p>
            <a:r>
              <a:rPr lang="en-IN" sz="2400" b="0" i="0" dirty="0">
                <a:effectLst/>
                <a:latin typeface="Georgia" panose="02040502050405020303" pitchFamily="18" charset="0"/>
                <a:cs typeface="Georgia" panose="02040502050405020303" pitchFamily="18" charset="0"/>
              </a:rPr>
              <a:t>•DevOps: Docker, Git Hub</a:t>
            </a:r>
            <a:endParaRPr lang="en-IN" sz="2400" b="0" i="0" dirty="0">
              <a:effectLst/>
              <a:latin typeface="Georgia" panose="02040502050405020303" pitchFamily="18" charset="0"/>
              <a:cs typeface="Georgia" panose="02040502050405020303" pitchFamily="18" charset="0"/>
            </a:endParaRPr>
          </a:p>
          <a:p>
            <a:r>
              <a:rPr lang="en-IN" sz="2400" b="0" i="0" dirty="0">
                <a:effectLst/>
                <a:latin typeface="Georgia" panose="02040502050405020303" pitchFamily="18" charset="0"/>
                <a:cs typeface="Georgia" panose="02040502050405020303" pitchFamily="18" charset="0"/>
              </a:rPr>
              <a:t>•Cloud Service: AWS ECS (Optional)</a:t>
            </a:r>
            <a:endParaRPr lang="en-IN" sz="2400" dirty="0">
              <a:latin typeface="Georgia" panose="02040502050405020303" pitchFamily="18" charset="0"/>
              <a:cs typeface="Georgia" panose="020405020504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tLang="en-IN"/>
              <a:t>             </a:t>
            </a:r>
            <a:r>
              <a:rPr altLang="en-IN" sz="3600"/>
              <a:t>PROJECT FLOW </a:t>
            </a:r>
            <a:endParaRPr altLang="en-IN" sz="3600"/>
          </a:p>
        </p:txBody>
      </p:sp>
      <p:pic>
        <p:nvPicPr>
          <p:cNvPr id="9" name="Content Placeholder 8"/>
          <p:cNvPicPr>
            <a:picLocks noChangeAspect="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37615" y="1670685"/>
            <a:ext cx="8992870" cy="459867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DATABASE DESIGN</a:t>
            </a:r>
            <a:endParaRPr lang="en-US"/>
          </a:p>
        </p:txBody>
      </p:sp>
      <p:pic>
        <p:nvPicPr>
          <p:cNvPr id="6" name="Content Placeholder 5"/>
          <p:cNvPicPr>
            <a:picLocks noChangeAspect="1"/>
          </p:cNvPicPr>
          <p:nvPr>
            <p:ph sz="half" idx="1"/>
          </p:nvPr>
        </p:nvPicPr>
        <p:blipFill>
          <a:blip r:embed="rId1"/>
          <a:stretch>
            <a:fillRect/>
          </a:stretch>
        </p:blipFill>
        <p:spPr>
          <a:xfrm>
            <a:off x="1066800" y="1761490"/>
            <a:ext cx="10059035" cy="4422775"/>
          </a:xfrm>
          <a:prstGeom prst="rect">
            <a:avLst/>
          </a:prstGeom>
        </p:spPr>
      </p:pic>
      <p:sp>
        <p:nvSpPr>
          <p:cNvPr id="9" name="Content Placeholder 8"/>
          <p:cNvSpPr/>
          <p:nvPr>
            <p:ph sz="half" idx="2"/>
          </p:nvPr>
        </p:nvSpPr>
        <p:spPr/>
        <p:txBody>
          <a:bodyPr/>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6835</Words>
  <Application>WPS Presentation</Application>
  <PresentationFormat>Widescreen</PresentationFormat>
  <Paragraphs>206</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SimSun</vt:lpstr>
      <vt:lpstr>Wingdings</vt:lpstr>
      <vt:lpstr>Garamond</vt:lpstr>
      <vt:lpstr>Georgia</vt:lpstr>
      <vt:lpstr>Times New Roman</vt:lpstr>
      <vt:lpstr>Century Gothic</vt:lpstr>
      <vt:lpstr>Microsoft YaHei</vt:lpstr>
      <vt:lpstr>Arial Unicode MS</vt:lpstr>
      <vt:lpstr>Calibri</vt:lpstr>
      <vt:lpstr>Segoe UI Black</vt:lpstr>
      <vt:lpstr>Arial Black</vt:lpstr>
      <vt:lpstr>SavonVTI</vt:lpstr>
      <vt:lpstr>PowerPoint 演示文稿</vt:lpstr>
      <vt:lpstr>               Team Distribution</vt:lpstr>
      <vt:lpstr>Index</vt:lpstr>
      <vt:lpstr>                     INTRODUCTION</vt:lpstr>
      <vt:lpstr>                ABSTRACTION</vt:lpstr>
      <vt:lpstr>              TECHNOLOGY USED</vt:lpstr>
      <vt:lpstr>                 ENVIRONMENTS</vt:lpstr>
      <vt:lpstr>             PROJECT FLOW </vt:lpstr>
      <vt:lpstr>      DATABASE DESIGN</vt:lpstr>
      <vt:lpstr>           DATABASE DESIGN</vt:lpstr>
      <vt:lpstr>          MODULES OF ONLINE FOOD                                   DELIVERY SYSTEM</vt:lpstr>
      <vt:lpstr>.</vt:lpstr>
      <vt:lpstr>                                         </vt:lpstr>
      <vt:lpstr>.</vt:lpstr>
      <vt:lpstr> </vt:lpstr>
      <vt:lpstr>.</vt:lpstr>
      <vt:lpstr> </vt:lpstr>
      <vt:lpstr>         POSTMAN Screenshots</vt:lpstr>
      <vt:lpstr>PowerPoint 演示文稿</vt:lpstr>
      <vt:lpstr>PowerPoint 演示文稿</vt:lpstr>
      <vt:lpstr>PowerPoint 演示文稿</vt:lpstr>
      <vt:lpstr>PowerPoint 演示文稿</vt:lpstr>
      <vt:lpstr>PowerPoint 演示文稿</vt:lpstr>
      <vt:lpstr>PowerPoint 演示文稿</vt:lpstr>
      <vt:lpstr>             HSTRIX Screenshots</vt:lpstr>
      <vt:lpstr>PowerPoint 演示文稿</vt:lpstr>
      <vt:lpstr>PowerPoint 演示文稿</vt:lpstr>
      <vt:lpstr>                   ADVANTAGES</vt:lpstr>
      <vt:lpstr>             FUTURE WORK </vt:lpstr>
      <vt:lpstr>CONCLUSION</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ONLINE FOOD DELIVERY</dc:title>
  <dc:creator>Sandhya Maram</dc:creator>
  <cp:lastModifiedBy>91918</cp:lastModifiedBy>
  <cp:revision>54</cp:revision>
  <dcterms:created xsi:type="dcterms:W3CDTF">2022-03-30T05:23:00Z</dcterms:created>
  <dcterms:modified xsi:type="dcterms:W3CDTF">2022-10-30T17:43:23Z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D57ABC93D2214ABA889D443ACFF1159A</vt:lpwstr>
  </property>
  <property fmtid="{D5CDD505-2E9C-101B-9397-08002B2CF9AE}" pid="4" name="KSOProductBuildVer">
    <vt:lpwstr>1033-11.2.0.11380</vt:lpwstr>
  </property>
</Properties>
</file>