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3"/>
  </p:notesMasterIdLst>
  <p:sldIdLst>
    <p:sldId id="256" r:id="rId2"/>
    <p:sldId id="257" r:id="rId3"/>
    <p:sldId id="261" r:id="rId4"/>
    <p:sldId id="263" r:id="rId5"/>
    <p:sldId id="264" r:id="rId6"/>
    <p:sldId id="265" r:id="rId7"/>
    <p:sldId id="266"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94206" autoAdjust="0"/>
  </p:normalViewPr>
  <p:slideViewPr>
    <p:cSldViewPr snapToGrid="0">
      <p:cViewPr varScale="1">
        <p:scale>
          <a:sx n="67" d="100"/>
          <a:sy n="67" d="100"/>
        </p:scale>
        <p:origin x="7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EC6EB-D581-4157-9C4B-52A844E6E69B}" type="datetimeFigureOut">
              <a:rPr lang="en-US" smtClean="0"/>
              <a:t>3/9/2025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5E9F0-3152-4F46-853F-D6B384CD4483}" type="slidenum">
              <a:rPr lang="en-US" smtClean="0"/>
              <a:t>‹#›</a:t>
            </a:fld>
            <a:endParaRPr lang="en-US"/>
          </a:p>
        </p:txBody>
      </p:sp>
    </p:spTree>
    <p:extLst>
      <p:ext uri="{BB962C8B-B14F-4D97-AF65-F5344CB8AC3E}">
        <p14:creationId xmlns:p14="http://schemas.microsoft.com/office/powerpoint/2010/main" val="3891576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5E9F0-3152-4F46-853F-D6B384CD4483}" type="slidenum">
              <a:rPr lang="en-US" smtClean="0"/>
              <a:t>12</a:t>
            </a:fld>
            <a:endParaRPr lang="en-US"/>
          </a:p>
        </p:txBody>
      </p:sp>
    </p:spTree>
    <p:extLst>
      <p:ext uri="{BB962C8B-B14F-4D97-AF65-F5344CB8AC3E}">
        <p14:creationId xmlns:p14="http://schemas.microsoft.com/office/powerpoint/2010/main" val="1208198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B5E9F0-3152-4F46-853F-D6B384CD4483}" type="slidenum">
              <a:rPr lang="en-US" smtClean="0"/>
              <a:t>20</a:t>
            </a:fld>
            <a:endParaRPr lang="en-US"/>
          </a:p>
        </p:txBody>
      </p:sp>
    </p:spTree>
    <p:extLst>
      <p:ext uri="{BB962C8B-B14F-4D97-AF65-F5344CB8AC3E}">
        <p14:creationId xmlns:p14="http://schemas.microsoft.com/office/powerpoint/2010/main" val="3008951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1EFA24-B4D2-4C51-94A6-8CB74CD7D713}"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138412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1EFA24-B4D2-4C51-94A6-8CB74CD7D71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958942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1EFA24-B4D2-4C51-94A6-8CB74CD7D71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40212199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1EFA24-B4D2-4C51-94A6-8CB74CD7D71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3DC8103-72DC-4BFB-8BB7-0384C0FDFDF4}"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315860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1EFA24-B4D2-4C51-94A6-8CB74CD7D71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331931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1EFA24-B4D2-4C51-94A6-8CB74CD7D713}" type="datetimeFigureOut">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20883226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1EFA24-B4D2-4C51-94A6-8CB74CD7D713}" type="datetimeFigureOut">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1596206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EFA24-B4D2-4C51-94A6-8CB74CD7D713}"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1574867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0A1EFA24-B4D2-4C51-94A6-8CB74CD7D713}" type="datetimeFigureOut">
              <a:rPr lang="en-US" smtClean="0"/>
              <a:t>3/9/2025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3DC8103-72DC-4BFB-8BB7-0384C0FDFDF4}" type="slidenum">
              <a:rPr lang="en-US" smtClean="0"/>
              <a:t>‹#›</a:t>
            </a:fld>
            <a:endParaRPr lang="en-US"/>
          </a:p>
        </p:txBody>
      </p:sp>
    </p:spTree>
    <p:extLst>
      <p:ext uri="{BB962C8B-B14F-4D97-AF65-F5344CB8AC3E}">
        <p14:creationId xmlns:p14="http://schemas.microsoft.com/office/powerpoint/2010/main" val="1246863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1EFA24-B4D2-4C51-94A6-8CB74CD7D713}"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187809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1EFA24-B4D2-4C51-94A6-8CB74CD7D713}" type="datetimeFigureOut">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4294042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1EFA24-B4D2-4C51-94A6-8CB74CD7D71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2338830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1EFA24-B4D2-4C51-94A6-8CB74CD7D713}" type="datetimeFigureOut">
              <a:rPr lang="en-US" smtClean="0"/>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3688322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1EFA24-B4D2-4C51-94A6-8CB74CD7D713}" type="datetimeFigureOut">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398503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0A1EFA24-B4D2-4C51-94A6-8CB74CD7D713}" type="datetimeFigureOut">
              <a:rPr lang="en-US" smtClean="0"/>
              <a:t>3/9/2025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242730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1EFA24-B4D2-4C51-94A6-8CB74CD7D71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24956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1EFA24-B4D2-4C51-94A6-8CB74CD7D713}" type="datetimeFigureOut">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DC8103-72DC-4BFB-8BB7-0384C0FDFDF4}" type="slidenum">
              <a:rPr lang="en-US" smtClean="0"/>
              <a:t>‹#›</a:t>
            </a:fld>
            <a:endParaRPr lang="en-US"/>
          </a:p>
        </p:txBody>
      </p:sp>
    </p:spTree>
    <p:extLst>
      <p:ext uri="{BB962C8B-B14F-4D97-AF65-F5344CB8AC3E}">
        <p14:creationId xmlns:p14="http://schemas.microsoft.com/office/powerpoint/2010/main" val="1965876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0">
              <a:schemeClr val="bg2">
                <a:shade val="100000"/>
                <a:hueMod val="100000"/>
                <a:satMod val="110000"/>
                <a:lumMod val="130000"/>
              </a:schemeClr>
            </a:gs>
            <a:gs pos="2000">
              <a:schemeClr val="bg2">
                <a:shade val="78000"/>
                <a:hueMod val="44000"/>
                <a:satMod val="200000"/>
                <a:lumMod val="69000"/>
              </a:schemeClr>
            </a:gs>
          </a:gsLst>
          <a:lin ang="2520000" scaled="0"/>
          <a:tileRect/>
        </a:gradFill>
        <a:effectLst/>
      </p:bgPr>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A1EFA24-B4D2-4C51-94A6-8CB74CD7D713}" type="datetimeFigureOut">
              <a:rPr lang="en-US" smtClean="0"/>
              <a:t>3/9/2025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3DC8103-72DC-4BFB-8BB7-0384C0FDFDF4}" type="slidenum">
              <a:rPr lang="en-US" smtClean="0"/>
              <a:t>‹#›</a:t>
            </a:fld>
            <a:endParaRPr lang="en-US"/>
          </a:p>
        </p:txBody>
      </p:sp>
    </p:spTree>
    <p:extLst>
      <p:ext uri="{BB962C8B-B14F-4D97-AF65-F5344CB8AC3E}">
        <p14:creationId xmlns:p14="http://schemas.microsoft.com/office/powerpoint/2010/main" val="1244220683"/>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2604-D9BA-F72B-F956-4FAA37274E6F}"/>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536E460C-76E8-4C0F-5C50-1840D3AD96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4852"/>
            <a:ext cx="12192000" cy="6997152"/>
          </a:xfrm>
        </p:spPr>
      </p:pic>
      <p:sp>
        <p:nvSpPr>
          <p:cNvPr id="6" name="TextBox 5">
            <a:extLst>
              <a:ext uri="{FF2B5EF4-FFF2-40B4-BE49-F238E27FC236}">
                <a16:creationId xmlns:a16="http://schemas.microsoft.com/office/drawing/2014/main" id="{8CE36211-05E3-3476-4F31-26994B6F7626}"/>
              </a:ext>
            </a:extLst>
          </p:cNvPr>
          <p:cNvSpPr txBox="1"/>
          <p:nvPr/>
        </p:nvSpPr>
        <p:spPr>
          <a:xfrm rot="10800000" flipV="1">
            <a:off x="2314574" y="1582215"/>
            <a:ext cx="7172325" cy="1323439"/>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TELECOMMUNICATION CHURN ANALYSIS</a:t>
            </a:r>
          </a:p>
        </p:txBody>
      </p:sp>
      <p:sp>
        <p:nvSpPr>
          <p:cNvPr id="8" name="TextBox 7">
            <a:extLst>
              <a:ext uri="{FF2B5EF4-FFF2-40B4-BE49-F238E27FC236}">
                <a16:creationId xmlns:a16="http://schemas.microsoft.com/office/drawing/2014/main" id="{0E28AE3D-E749-A688-806C-658286710585}"/>
              </a:ext>
            </a:extLst>
          </p:cNvPr>
          <p:cNvSpPr txBox="1"/>
          <p:nvPr/>
        </p:nvSpPr>
        <p:spPr>
          <a:xfrm>
            <a:off x="8358782" y="6649134"/>
            <a:ext cx="2256233" cy="369332"/>
          </a:xfrm>
          <a:prstGeom prst="rect">
            <a:avLst/>
          </a:prstGeom>
          <a:noFill/>
        </p:spPr>
        <p:txBody>
          <a:bodyPr wrap="square">
            <a:spAutoFit/>
          </a:bodyPr>
          <a:lstStyle/>
          <a:p>
            <a:r>
              <a:rPr lang="en-US" dirty="0">
                <a:solidFill>
                  <a:schemeClr val="bg1"/>
                </a:solidFill>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a16="http://schemas.microsoft.com/office/drawing/2014/main" id="{6B408CDE-4593-427B-81E8-ACD7849C2821}"/>
              </a:ext>
            </a:extLst>
          </p:cNvPr>
          <p:cNvSpPr txBox="1"/>
          <p:nvPr/>
        </p:nvSpPr>
        <p:spPr>
          <a:xfrm>
            <a:off x="9172574" y="6510635"/>
            <a:ext cx="301942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SARON WEREDE</a:t>
            </a:r>
          </a:p>
        </p:txBody>
      </p:sp>
    </p:spTree>
    <p:extLst>
      <p:ext uri="{BB962C8B-B14F-4D97-AF65-F5344CB8AC3E}">
        <p14:creationId xmlns:p14="http://schemas.microsoft.com/office/powerpoint/2010/main" val="1184797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7A7E71-9920-5ADB-89DD-420AC5377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95514"/>
            <a:ext cx="7897327" cy="6066972"/>
          </a:xfrm>
          <a:prstGeom prst="rect">
            <a:avLst/>
          </a:prstGeom>
        </p:spPr>
      </p:pic>
      <p:sp>
        <p:nvSpPr>
          <p:cNvPr id="4" name="TextBox 3">
            <a:extLst>
              <a:ext uri="{FF2B5EF4-FFF2-40B4-BE49-F238E27FC236}">
                <a16:creationId xmlns:a16="http://schemas.microsoft.com/office/drawing/2014/main" id="{8D493A9A-3FC0-02AA-076C-ECE7626325A8}"/>
              </a:ext>
            </a:extLst>
          </p:cNvPr>
          <p:cNvSpPr txBox="1"/>
          <p:nvPr/>
        </p:nvSpPr>
        <p:spPr>
          <a:xfrm>
            <a:off x="7897327" y="3257675"/>
            <a:ext cx="4294673" cy="1569660"/>
          </a:xfrm>
          <a:prstGeom prst="rect">
            <a:avLst/>
          </a:prstGeom>
          <a:noFill/>
          <a:ln>
            <a:solidFill>
              <a:schemeClr val="bg1"/>
            </a:solidFill>
          </a:ln>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Conclusion</a:t>
            </a:r>
            <a:r>
              <a:rPr lang="en-US" sz="2400" dirty="0">
                <a:solidFill>
                  <a:schemeClr val="bg1"/>
                </a:solidFill>
                <a:latin typeface="Times New Roman" panose="02020603050405020304" pitchFamily="18" charset="0"/>
                <a:cs typeface="Times New Roman" panose="02020603050405020304" pitchFamily="18" charset="0"/>
              </a:rPr>
              <a:t>:</a:t>
            </a:r>
            <a:r>
              <a:rPr lang="en-US" sz="2400" b="0" i="0" dirty="0">
                <a:solidFill>
                  <a:schemeClr val="bg1"/>
                </a:solidFill>
                <a:effectLst/>
                <a:latin typeface="Times New Roman" panose="02020603050405020304" pitchFamily="18" charset="0"/>
                <a:cs typeface="Times New Roman" panose="02020603050405020304" pitchFamily="18" charset="0"/>
              </a:rPr>
              <a:t> the relationship is 1 to 1, and as the charges or minutes are high the people tend to churn more.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FF15A6F-AFFF-9B60-C7EC-22D5A85E7507}"/>
              </a:ext>
            </a:extLst>
          </p:cNvPr>
          <p:cNvSpPr txBox="1"/>
          <p:nvPr/>
        </p:nvSpPr>
        <p:spPr>
          <a:xfrm>
            <a:off x="8058150" y="1245836"/>
            <a:ext cx="3800475" cy="1569660"/>
          </a:xfrm>
          <a:prstGeom prst="rect">
            <a:avLst/>
          </a:prstGeom>
          <a:noFill/>
          <a:ln>
            <a:solidFill>
              <a:schemeClr val="bg1"/>
            </a:solidFill>
          </a:ln>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a:t>
            </a:r>
            <a:r>
              <a:rPr lang="en-US" sz="2400" b="0" i="0" dirty="0">
                <a:solidFill>
                  <a:schemeClr val="bg1"/>
                </a:solidFill>
                <a:effectLst/>
                <a:latin typeface="Times New Roman" panose="02020603050405020304" pitchFamily="18" charset="0"/>
                <a:cs typeface="Times New Roman" panose="02020603050405020304" pitchFamily="18" charset="0"/>
              </a:rPr>
              <a:t>his plot </a:t>
            </a:r>
            <a:r>
              <a:rPr lang="en-US" sz="2400" b="0" i="0" dirty="0" err="1">
                <a:solidFill>
                  <a:schemeClr val="bg1"/>
                </a:solidFill>
                <a:effectLst/>
                <a:latin typeface="Times New Roman" panose="02020603050405020304" pitchFamily="18" charset="0"/>
                <a:cs typeface="Times New Roman" panose="02020603050405020304" pitchFamily="18" charset="0"/>
              </a:rPr>
              <a:t>shows,total</a:t>
            </a:r>
            <a:r>
              <a:rPr lang="en-US" sz="2400" b="0" i="0" dirty="0">
                <a:solidFill>
                  <a:schemeClr val="bg1"/>
                </a:solidFill>
                <a:effectLst/>
                <a:latin typeface="Times New Roman" panose="02020603050405020304" pitchFamily="18" charset="0"/>
                <a:cs typeface="Times New Roman" panose="02020603050405020304" pitchFamily="18" charset="0"/>
              </a:rPr>
              <a:t> day minutes feature against day charge feature, colored by churn.</a:t>
            </a:r>
          </a:p>
        </p:txBody>
      </p:sp>
    </p:spTree>
    <p:extLst>
      <p:ext uri="{BB962C8B-B14F-4D97-AF65-F5344CB8AC3E}">
        <p14:creationId xmlns:p14="http://schemas.microsoft.com/office/powerpoint/2010/main" val="1226167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3F6ED-64F1-B25F-008B-4AC1C3D85555}"/>
              </a:ext>
            </a:extLst>
          </p:cNvPr>
          <p:cNvSpPr>
            <a:spLocks noGrp="1"/>
          </p:cNvSpPr>
          <p:nvPr>
            <p:ph type="title"/>
          </p:nvPr>
        </p:nvSpPr>
        <p:spPr>
          <a:xfrm>
            <a:off x="680321" y="2028826"/>
            <a:ext cx="9613861" cy="2686050"/>
          </a:xfrm>
        </p:spPr>
        <p:txBody>
          <a:bodyPr>
            <a:normAutofit/>
          </a:bodyPr>
          <a:lstStyle/>
          <a:p>
            <a:pPr algn="ctr"/>
            <a:r>
              <a:rPr lang="en-US" sz="6000" dirty="0">
                <a:latin typeface="Times New Roman" panose="02020603050405020304" pitchFamily="18" charset="0"/>
                <a:cs typeface="Times New Roman" panose="02020603050405020304" pitchFamily="18" charset="0"/>
              </a:rPr>
              <a:t>Data Modeling</a:t>
            </a:r>
          </a:p>
        </p:txBody>
      </p:sp>
    </p:spTree>
    <p:extLst>
      <p:ext uri="{BB962C8B-B14F-4D97-AF65-F5344CB8AC3E}">
        <p14:creationId xmlns:p14="http://schemas.microsoft.com/office/powerpoint/2010/main" val="4253251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0BD96E-3ECE-B11C-4655-5A8F13A4E8B7}"/>
              </a:ext>
            </a:extLst>
          </p:cNvPr>
          <p:cNvSpPr txBox="1"/>
          <p:nvPr/>
        </p:nvSpPr>
        <p:spPr>
          <a:xfrm>
            <a:off x="3981450" y="128587"/>
            <a:ext cx="4229100"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Logistic Regression</a:t>
            </a:r>
          </a:p>
        </p:txBody>
      </p:sp>
      <p:pic>
        <p:nvPicPr>
          <p:cNvPr id="4" name="Picture 3">
            <a:extLst>
              <a:ext uri="{FF2B5EF4-FFF2-40B4-BE49-F238E27FC236}">
                <a16:creationId xmlns:a16="http://schemas.microsoft.com/office/drawing/2014/main" id="{F5D7590A-81DB-100C-0628-4E707FCC9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681" y="651807"/>
            <a:ext cx="4781982" cy="4096942"/>
          </a:xfrm>
          <a:prstGeom prst="rect">
            <a:avLst/>
          </a:prstGeom>
        </p:spPr>
      </p:pic>
      <p:pic>
        <p:nvPicPr>
          <p:cNvPr id="6" name="Picture 5">
            <a:extLst>
              <a:ext uri="{FF2B5EF4-FFF2-40B4-BE49-F238E27FC236}">
                <a16:creationId xmlns:a16="http://schemas.microsoft.com/office/drawing/2014/main" id="{10F05775-3478-FA7E-4E3A-67E519B10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8465" y="651807"/>
            <a:ext cx="5272518" cy="4233468"/>
          </a:xfrm>
          <a:prstGeom prst="rect">
            <a:avLst/>
          </a:prstGeom>
        </p:spPr>
      </p:pic>
      <p:sp>
        <p:nvSpPr>
          <p:cNvPr id="7" name="TextBox 6">
            <a:extLst>
              <a:ext uri="{FF2B5EF4-FFF2-40B4-BE49-F238E27FC236}">
                <a16:creationId xmlns:a16="http://schemas.microsoft.com/office/drawing/2014/main" id="{A6F7CFF3-3047-B22A-089E-13ED250B7EDA}"/>
              </a:ext>
            </a:extLst>
          </p:cNvPr>
          <p:cNvSpPr txBox="1"/>
          <p:nvPr/>
        </p:nvSpPr>
        <p:spPr>
          <a:xfrm>
            <a:off x="0" y="4919008"/>
            <a:ext cx="12192000" cy="1938992"/>
          </a:xfrm>
          <a:prstGeom prst="rect">
            <a:avLst/>
          </a:prstGeom>
          <a:noFill/>
          <a:ln>
            <a:solidFill>
              <a:schemeClr val="bg1"/>
            </a:solidFill>
          </a:ln>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Conclusion</a:t>
            </a:r>
            <a:r>
              <a:rPr lang="en-US" sz="2400" dirty="0">
                <a:solidFill>
                  <a:schemeClr val="bg1"/>
                </a:solidFill>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r>
              <a:rPr lang="en-US" sz="2400" b="0" i="0" dirty="0">
                <a:solidFill>
                  <a:schemeClr val="bg1"/>
                </a:solidFill>
                <a:effectLst/>
                <a:latin typeface="system-ui"/>
              </a:rPr>
              <a:t>the model has an accuracy of </a:t>
            </a:r>
            <a:r>
              <a:rPr lang="en-US" sz="2400" b="0" i="0" dirty="0">
                <a:solidFill>
                  <a:srgbClr val="FF0000"/>
                </a:solidFill>
                <a:effectLst/>
                <a:latin typeface="system-ui"/>
              </a:rPr>
              <a:t>86% </a:t>
            </a:r>
            <a:r>
              <a:rPr lang="en-US" sz="2400" b="0" i="0" dirty="0">
                <a:solidFill>
                  <a:schemeClr val="bg1"/>
                </a:solidFill>
                <a:effectLst/>
                <a:latin typeface="system-ui"/>
              </a:rPr>
              <a:t>and a recall of </a:t>
            </a:r>
            <a:r>
              <a:rPr lang="en-US" sz="2400" b="0" i="0" dirty="0">
                <a:solidFill>
                  <a:srgbClr val="FF0000"/>
                </a:solidFill>
                <a:effectLst/>
                <a:latin typeface="system-ui"/>
              </a:rPr>
              <a:t>99% </a:t>
            </a:r>
            <a:r>
              <a:rPr lang="en-US" sz="2400" b="0" i="0" dirty="0">
                <a:solidFill>
                  <a:schemeClr val="bg1"/>
                </a:solidFill>
                <a:effectLst/>
                <a:latin typeface="system-ui"/>
              </a:rPr>
              <a:t>for no churn and a </a:t>
            </a:r>
            <a:r>
              <a:rPr lang="en-US" sz="2400" b="0" i="0" dirty="0">
                <a:solidFill>
                  <a:srgbClr val="FF0000"/>
                </a:solidFill>
                <a:effectLst/>
                <a:latin typeface="system-ui"/>
              </a:rPr>
              <a:t>26% </a:t>
            </a:r>
            <a:r>
              <a:rPr lang="en-US" sz="2400" b="0" i="0" dirty="0">
                <a:solidFill>
                  <a:schemeClr val="bg1"/>
                </a:solidFill>
                <a:effectLst/>
                <a:latin typeface="system-ui"/>
              </a:rPr>
              <a:t>for yes churn</a:t>
            </a:r>
            <a:endParaRPr lang="en-US" sz="2400" b="0" i="0" dirty="0">
              <a:solidFill>
                <a:schemeClr val="bg1"/>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0" i="0" dirty="0">
                <a:solidFill>
                  <a:schemeClr val="bg1"/>
                </a:solidFill>
                <a:effectLst/>
                <a:latin typeface="system-ui"/>
              </a:rPr>
              <a:t>from the coefficients analysis ,</a:t>
            </a:r>
            <a:r>
              <a:rPr lang="en-US" sz="2400" b="0" i="0" dirty="0">
                <a:solidFill>
                  <a:srgbClr val="00B0F0"/>
                </a:solidFill>
                <a:effectLst/>
                <a:latin typeface="system-ui"/>
              </a:rPr>
              <a:t>t</a:t>
            </a:r>
            <a:r>
              <a:rPr lang="en-US" sz="2400" dirty="0">
                <a:solidFill>
                  <a:srgbClr val="00B0F0"/>
                </a:solidFill>
                <a:latin typeface="system-ui"/>
              </a:rPr>
              <a:t>otal </a:t>
            </a:r>
            <a:r>
              <a:rPr lang="en-US" sz="2400" dirty="0" err="1">
                <a:solidFill>
                  <a:srgbClr val="00B0F0"/>
                </a:solidFill>
                <a:latin typeface="system-ui"/>
              </a:rPr>
              <a:t>intl</a:t>
            </a:r>
            <a:r>
              <a:rPr lang="en-US" sz="2400" dirty="0">
                <a:solidFill>
                  <a:srgbClr val="00B0F0"/>
                </a:solidFill>
                <a:latin typeface="system-ui"/>
              </a:rPr>
              <a:t> minutes </a:t>
            </a:r>
            <a:r>
              <a:rPr lang="en-US" sz="2400" b="0" i="0" dirty="0">
                <a:solidFill>
                  <a:schemeClr val="bg1"/>
                </a:solidFill>
                <a:effectLst/>
                <a:latin typeface="system-ui"/>
              </a:rPr>
              <a:t> </a:t>
            </a:r>
            <a:r>
              <a:rPr lang="en-US" sz="2400" b="0" i="0" dirty="0" err="1">
                <a:solidFill>
                  <a:srgbClr val="002060"/>
                </a:solidFill>
                <a:effectLst/>
                <a:latin typeface="system-ui"/>
              </a:rPr>
              <a:t>t</a:t>
            </a:r>
            <a:r>
              <a:rPr lang="en-US" sz="2400" b="0" i="0" dirty="0" err="1">
                <a:solidFill>
                  <a:schemeClr val="bg1"/>
                </a:solidFill>
                <a:effectLst/>
                <a:latin typeface="system-ui"/>
              </a:rPr>
              <a:t>has</a:t>
            </a:r>
            <a:r>
              <a:rPr lang="en-US" sz="2400" b="0" i="0" dirty="0">
                <a:solidFill>
                  <a:schemeClr val="bg1"/>
                </a:solidFill>
                <a:effectLst/>
                <a:latin typeface="system-ui"/>
              </a:rPr>
              <a:t> the highest positive impact on the prediction, </a:t>
            </a:r>
            <a:r>
              <a:rPr lang="en-US" sz="2400" b="0" i="0" dirty="0">
                <a:solidFill>
                  <a:srgbClr val="00B0F0"/>
                </a:solidFill>
                <a:effectLst/>
                <a:latin typeface="system-ui"/>
              </a:rPr>
              <a:t>total evening calls </a:t>
            </a:r>
            <a:r>
              <a:rPr lang="en-US" sz="2400" b="0" i="0" dirty="0">
                <a:solidFill>
                  <a:schemeClr val="bg1"/>
                </a:solidFill>
                <a:effectLst/>
                <a:latin typeface="system-ui"/>
              </a:rPr>
              <a:t>have almost close to zero effect and </a:t>
            </a:r>
            <a:r>
              <a:rPr lang="en-US" sz="2400" b="0" i="0" dirty="0">
                <a:solidFill>
                  <a:srgbClr val="00B0F0"/>
                </a:solidFill>
                <a:effectLst/>
                <a:latin typeface="system-ui"/>
              </a:rPr>
              <a:t>total </a:t>
            </a:r>
            <a:r>
              <a:rPr lang="en-US" sz="2400" b="0" i="0" dirty="0" err="1">
                <a:solidFill>
                  <a:srgbClr val="00B0F0"/>
                </a:solidFill>
                <a:effectLst/>
                <a:latin typeface="system-ui"/>
              </a:rPr>
              <a:t>intl</a:t>
            </a:r>
            <a:r>
              <a:rPr lang="en-US" sz="2400" b="0" i="0" dirty="0">
                <a:solidFill>
                  <a:srgbClr val="00B0F0"/>
                </a:solidFill>
                <a:effectLst/>
                <a:latin typeface="system-ui"/>
              </a:rPr>
              <a:t> calls </a:t>
            </a:r>
            <a:r>
              <a:rPr lang="en-US" sz="2400" b="0" i="0" dirty="0">
                <a:solidFill>
                  <a:schemeClr val="bg1"/>
                </a:solidFill>
                <a:effectLst/>
                <a:latin typeface="system-ui"/>
              </a:rPr>
              <a:t>have the highest </a:t>
            </a:r>
            <a:r>
              <a:rPr lang="en-US" sz="2400" b="0" i="0" dirty="0">
                <a:solidFill>
                  <a:schemeClr val="bg1"/>
                </a:solidFill>
                <a:effectLst/>
                <a:latin typeface="Times New Roman" panose="02020603050405020304" pitchFamily="18" charset="0"/>
                <a:cs typeface="Times New Roman" panose="02020603050405020304" pitchFamily="18" charset="0"/>
              </a:rPr>
              <a:t>negative impacts.</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420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F03191-9169-D02D-3A6C-7550AB4860B5}"/>
              </a:ext>
            </a:extLst>
          </p:cNvPr>
          <p:cNvSpPr txBox="1"/>
          <p:nvPr/>
        </p:nvSpPr>
        <p:spPr>
          <a:xfrm flipH="1">
            <a:off x="4223834" y="128588"/>
            <a:ext cx="2744207"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SVM Model</a:t>
            </a:r>
          </a:p>
        </p:txBody>
      </p:sp>
      <p:pic>
        <p:nvPicPr>
          <p:cNvPr id="4" name="Picture 3">
            <a:extLst>
              <a:ext uri="{FF2B5EF4-FFF2-40B4-BE49-F238E27FC236}">
                <a16:creationId xmlns:a16="http://schemas.microsoft.com/office/drawing/2014/main" id="{C680C427-3241-6D82-2FC9-17552B8113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0674" y="774919"/>
            <a:ext cx="6811326" cy="5068669"/>
          </a:xfrm>
          <a:prstGeom prst="rect">
            <a:avLst/>
          </a:prstGeom>
        </p:spPr>
      </p:pic>
      <p:pic>
        <p:nvPicPr>
          <p:cNvPr id="6" name="Picture 5">
            <a:extLst>
              <a:ext uri="{FF2B5EF4-FFF2-40B4-BE49-F238E27FC236}">
                <a16:creationId xmlns:a16="http://schemas.microsoft.com/office/drawing/2014/main" id="{A990B65C-7E47-E77F-7AD5-061874E5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4412"/>
            <a:ext cx="5380674" cy="4700588"/>
          </a:xfrm>
          <a:prstGeom prst="rect">
            <a:avLst/>
          </a:prstGeom>
        </p:spPr>
      </p:pic>
      <p:sp>
        <p:nvSpPr>
          <p:cNvPr id="7" name="TextBox 6">
            <a:extLst>
              <a:ext uri="{FF2B5EF4-FFF2-40B4-BE49-F238E27FC236}">
                <a16:creationId xmlns:a16="http://schemas.microsoft.com/office/drawing/2014/main" id="{A7200698-05D5-1209-0AD2-2ED0AE9F35A5}"/>
              </a:ext>
            </a:extLst>
          </p:cNvPr>
          <p:cNvSpPr txBox="1"/>
          <p:nvPr/>
        </p:nvSpPr>
        <p:spPr>
          <a:xfrm>
            <a:off x="0" y="6028254"/>
            <a:ext cx="12192000" cy="830997"/>
          </a:xfrm>
          <a:prstGeom prst="rect">
            <a:avLst/>
          </a:prstGeom>
          <a:noFill/>
          <a:ln>
            <a:solidFill>
              <a:schemeClr val="bg1"/>
            </a:solidFill>
          </a:ln>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Conclusion</a:t>
            </a:r>
            <a:r>
              <a:rPr lang="en-US" sz="2400" dirty="0">
                <a:solidFill>
                  <a:schemeClr val="bg1"/>
                </a:solidFill>
                <a:latin typeface="Times New Roman" panose="02020603050405020304" pitchFamily="18" charset="0"/>
                <a:cs typeface="Times New Roman" panose="02020603050405020304" pitchFamily="18" charset="0"/>
              </a:rPr>
              <a:t>: </a:t>
            </a:r>
            <a:r>
              <a:rPr lang="en-US" sz="2400" b="0" i="0" dirty="0">
                <a:solidFill>
                  <a:schemeClr val="bg1"/>
                </a:solidFill>
                <a:effectLst/>
                <a:latin typeface="system-ui"/>
              </a:rPr>
              <a:t>the accuracy is </a:t>
            </a:r>
            <a:r>
              <a:rPr lang="en-US" sz="2400" b="0" i="0" dirty="0">
                <a:solidFill>
                  <a:srgbClr val="FF0000"/>
                </a:solidFill>
                <a:effectLst/>
                <a:latin typeface="system-ui"/>
              </a:rPr>
              <a:t>90% </a:t>
            </a:r>
            <a:r>
              <a:rPr lang="en-US" sz="2400" b="0" i="0" dirty="0">
                <a:solidFill>
                  <a:schemeClr val="bg1"/>
                </a:solidFill>
                <a:effectLst/>
                <a:latin typeface="system-ui"/>
              </a:rPr>
              <a:t>and the recall of no church is </a:t>
            </a:r>
            <a:r>
              <a:rPr lang="en-US" sz="2400" b="0" i="0" dirty="0">
                <a:solidFill>
                  <a:srgbClr val="FF0000"/>
                </a:solidFill>
                <a:effectLst/>
                <a:latin typeface="system-ui"/>
              </a:rPr>
              <a:t>99% </a:t>
            </a:r>
            <a:r>
              <a:rPr lang="en-US" sz="2400" b="0" i="0" dirty="0">
                <a:solidFill>
                  <a:schemeClr val="bg1"/>
                </a:solidFill>
                <a:effectLst/>
                <a:latin typeface="system-ui"/>
              </a:rPr>
              <a:t>while for yes churn is </a:t>
            </a:r>
            <a:r>
              <a:rPr lang="en-US" sz="2400" b="0" i="0" dirty="0">
                <a:solidFill>
                  <a:srgbClr val="FF0000"/>
                </a:solidFill>
                <a:effectLst/>
                <a:latin typeface="system-ui"/>
              </a:rPr>
              <a:t>38%</a:t>
            </a:r>
            <a:r>
              <a:rPr lang="en-US" sz="2400" b="0" i="0" dirty="0">
                <a:solidFill>
                  <a:schemeClr val="bg1"/>
                </a:solidFill>
                <a:effectLst/>
                <a:latin typeface="system-ui"/>
              </a:rPr>
              <a:t>.</a:t>
            </a:r>
          </a:p>
          <a:p>
            <a:r>
              <a:rPr lang="en-US" sz="2400" dirty="0">
                <a:solidFill>
                  <a:schemeClr val="bg1"/>
                </a:solidFill>
                <a:latin typeface="system-ui"/>
              </a:rPr>
              <a:t>We can observe that the model has improved in comparison to logistic regression.</a:t>
            </a:r>
            <a:r>
              <a:rPr lang="en-US" sz="2400" b="0" i="0" dirty="0">
                <a:effectLst/>
                <a:latin typeface="system-ui"/>
              </a:rPr>
              <a:t>%</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2605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21B364-EDD3-5B94-8F3F-92C9373F8ADF}"/>
              </a:ext>
            </a:extLst>
          </p:cNvPr>
          <p:cNvSpPr txBox="1"/>
          <p:nvPr/>
        </p:nvSpPr>
        <p:spPr>
          <a:xfrm>
            <a:off x="4171950" y="142875"/>
            <a:ext cx="3028950"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KNN Model</a:t>
            </a:r>
          </a:p>
        </p:txBody>
      </p:sp>
      <p:pic>
        <p:nvPicPr>
          <p:cNvPr id="6" name="Picture 5">
            <a:extLst>
              <a:ext uri="{FF2B5EF4-FFF2-40B4-BE49-F238E27FC236}">
                <a16:creationId xmlns:a16="http://schemas.microsoft.com/office/drawing/2014/main" id="{8C3B4739-1A47-6A37-A1D1-9717FB356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8833" y="728663"/>
            <a:ext cx="6573167" cy="5043488"/>
          </a:xfrm>
          <a:prstGeom prst="rect">
            <a:avLst/>
          </a:prstGeom>
        </p:spPr>
      </p:pic>
      <p:pic>
        <p:nvPicPr>
          <p:cNvPr id="8" name="Picture 7">
            <a:extLst>
              <a:ext uri="{FF2B5EF4-FFF2-40B4-BE49-F238E27FC236}">
                <a16:creationId xmlns:a16="http://schemas.microsoft.com/office/drawing/2014/main" id="{3E458949-ADD6-29F5-DCCD-DBE169FEDC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50761"/>
            <a:ext cx="5457825" cy="4921389"/>
          </a:xfrm>
          <a:prstGeom prst="rect">
            <a:avLst/>
          </a:prstGeom>
        </p:spPr>
      </p:pic>
      <p:sp>
        <p:nvSpPr>
          <p:cNvPr id="9" name="TextBox 8">
            <a:extLst>
              <a:ext uri="{FF2B5EF4-FFF2-40B4-BE49-F238E27FC236}">
                <a16:creationId xmlns:a16="http://schemas.microsoft.com/office/drawing/2014/main" id="{59E0FAC3-5D4D-240C-7500-F521C1C4320E}"/>
              </a:ext>
            </a:extLst>
          </p:cNvPr>
          <p:cNvSpPr txBox="1"/>
          <p:nvPr/>
        </p:nvSpPr>
        <p:spPr>
          <a:xfrm>
            <a:off x="0" y="6007239"/>
            <a:ext cx="12192000" cy="830997"/>
          </a:xfrm>
          <a:prstGeom prst="rect">
            <a:avLst/>
          </a:prstGeom>
          <a:noFill/>
          <a:ln>
            <a:solidFill>
              <a:schemeClr val="bg1"/>
            </a:solidFill>
          </a:ln>
        </p:spPr>
        <p:txBody>
          <a:bodyPr wrap="square" rtlCol="0">
            <a:spAutoFit/>
          </a:bodyPr>
          <a:lstStyle/>
          <a:p>
            <a:r>
              <a:rPr lang="en-US" sz="2400" b="1" dirty="0" err="1">
                <a:solidFill>
                  <a:schemeClr val="bg1"/>
                </a:solidFill>
                <a:latin typeface="Times New Roman" panose="02020603050405020304" pitchFamily="18" charset="0"/>
                <a:cs typeface="Times New Roman" panose="02020603050405020304" pitchFamily="18" charset="0"/>
              </a:rPr>
              <a:t>Conclusion</a:t>
            </a:r>
            <a:r>
              <a:rPr lang="en-US" sz="2400" dirty="0" err="1">
                <a:solidFill>
                  <a:schemeClr val="bg1"/>
                </a:solidFill>
                <a:latin typeface="Times New Roman" panose="02020603050405020304" pitchFamily="18" charset="0"/>
                <a:cs typeface="Times New Roman" panose="02020603050405020304" pitchFamily="18" charset="0"/>
              </a:rPr>
              <a:t>:</a:t>
            </a:r>
            <a:r>
              <a:rPr lang="en-US" sz="2400" b="0" i="0" dirty="0" err="1">
                <a:solidFill>
                  <a:schemeClr val="bg1"/>
                </a:solidFill>
                <a:effectLst/>
                <a:latin typeface="Times New Roman" panose="02020603050405020304" pitchFamily="18" charset="0"/>
                <a:cs typeface="Times New Roman" panose="02020603050405020304" pitchFamily="18" charset="0"/>
              </a:rPr>
              <a:t>the</a:t>
            </a:r>
            <a:r>
              <a:rPr lang="en-US" sz="2400" b="0" i="0" dirty="0">
                <a:solidFill>
                  <a:schemeClr val="bg1"/>
                </a:solidFill>
                <a:effectLst/>
                <a:latin typeface="Times New Roman" panose="02020603050405020304" pitchFamily="18" charset="0"/>
                <a:cs typeface="Times New Roman" panose="02020603050405020304" pitchFamily="18" charset="0"/>
              </a:rPr>
              <a:t> accuracy is </a:t>
            </a:r>
            <a:r>
              <a:rPr lang="en-US" sz="2400" b="0" i="0" dirty="0">
                <a:solidFill>
                  <a:srgbClr val="FF0000"/>
                </a:solidFill>
                <a:effectLst/>
                <a:latin typeface="Times New Roman" panose="02020603050405020304" pitchFamily="18" charset="0"/>
                <a:cs typeface="Times New Roman" panose="02020603050405020304" pitchFamily="18" charset="0"/>
              </a:rPr>
              <a:t>88% </a:t>
            </a:r>
            <a:r>
              <a:rPr lang="en-US" sz="2400" b="0" i="0" dirty="0">
                <a:solidFill>
                  <a:schemeClr val="bg1"/>
                </a:solidFill>
                <a:effectLst/>
                <a:latin typeface="Times New Roman" panose="02020603050405020304" pitchFamily="18" charset="0"/>
                <a:cs typeface="Times New Roman" panose="02020603050405020304" pitchFamily="18" charset="0"/>
              </a:rPr>
              <a:t>and the recall of no church is </a:t>
            </a:r>
            <a:r>
              <a:rPr lang="en-US" sz="2400" b="0" i="0" dirty="0">
                <a:solidFill>
                  <a:srgbClr val="FF0000"/>
                </a:solidFill>
                <a:effectLst/>
                <a:latin typeface="Times New Roman" panose="02020603050405020304" pitchFamily="18" charset="0"/>
                <a:cs typeface="Times New Roman" panose="02020603050405020304" pitchFamily="18" charset="0"/>
              </a:rPr>
              <a:t>99% </a:t>
            </a:r>
            <a:r>
              <a:rPr lang="en-US" sz="2400" b="0" i="0" dirty="0">
                <a:solidFill>
                  <a:schemeClr val="bg1"/>
                </a:solidFill>
                <a:effectLst/>
                <a:latin typeface="Times New Roman" panose="02020603050405020304" pitchFamily="18" charset="0"/>
                <a:cs typeface="Times New Roman" panose="02020603050405020304" pitchFamily="18" charset="0"/>
              </a:rPr>
              <a:t>while for yes churn is </a:t>
            </a:r>
            <a:r>
              <a:rPr lang="en-US" sz="2400" b="0" i="0" dirty="0">
                <a:solidFill>
                  <a:srgbClr val="FF0000"/>
                </a:solidFill>
                <a:effectLst/>
                <a:latin typeface="Times New Roman" panose="02020603050405020304" pitchFamily="18" charset="0"/>
                <a:cs typeface="Times New Roman" panose="02020603050405020304" pitchFamily="18" charset="0"/>
              </a:rPr>
              <a:t>27%</a:t>
            </a:r>
          </a:p>
          <a:p>
            <a:r>
              <a:rPr lang="en-US" sz="2400" dirty="0">
                <a:solidFill>
                  <a:schemeClr val="bg1"/>
                </a:solidFill>
                <a:latin typeface="Times New Roman" panose="02020603050405020304" pitchFamily="18" charset="0"/>
                <a:cs typeface="Times New Roman" panose="02020603050405020304" pitchFamily="18" charset="0"/>
              </a:rPr>
              <a:t>SVM </a:t>
            </a:r>
            <a:r>
              <a:rPr lang="en-US" sz="2400" dirty="0" err="1">
                <a:solidFill>
                  <a:schemeClr val="bg1"/>
                </a:solidFill>
                <a:latin typeface="Times New Roman" panose="02020603050405020304" pitchFamily="18" charset="0"/>
                <a:cs typeface="Times New Roman" panose="02020603050405020304" pitchFamily="18" charset="0"/>
              </a:rPr>
              <a:t>performe</a:t>
            </a:r>
            <a:r>
              <a:rPr lang="en-US" sz="2400" dirty="0">
                <a:solidFill>
                  <a:schemeClr val="bg1"/>
                </a:solidFill>
                <a:latin typeface="Times New Roman" panose="02020603050405020304" pitchFamily="18" charset="0"/>
                <a:cs typeface="Times New Roman" panose="02020603050405020304" pitchFamily="18" charset="0"/>
              </a:rPr>
              <a:t> much better than KNN.</a:t>
            </a:r>
          </a:p>
        </p:txBody>
      </p:sp>
    </p:spTree>
    <p:extLst>
      <p:ext uri="{BB962C8B-B14F-4D97-AF65-F5344CB8AC3E}">
        <p14:creationId xmlns:p14="http://schemas.microsoft.com/office/powerpoint/2010/main" val="416438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90B520-1D8A-670C-D387-9B6AFB908E61}"/>
              </a:ext>
            </a:extLst>
          </p:cNvPr>
          <p:cNvSpPr txBox="1"/>
          <p:nvPr/>
        </p:nvSpPr>
        <p:spPr>
          <a:xfrm>
            <a:off x="3614738" y="102156"/>
            <a:ext cx="3743325"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Random Forest</a:t>
            </a:r>
          </a:p>
        </p:txBody>
      </p:sp>
      <p:pic>
        <p:nvPicPr>
          <p:cNvPr id="4" name="Picture 3">
            <a:extLst>
              <a:ext uri="{FF2B5EF4-FFF2-40B4-BE49-F238E27FC236}">
                <a16:creationId xmlns:a16="http://schemas.microsoft.com/office/drawing/2014/main" id="{B3AC2D84-42A8-AFCD-8AE4-4559402F9E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02894"/>
            <a:ext cx="5629275" cy="4852212"/>
          </a:xfrm>
          <a:prstGeom prst="rect">
            <a:avLst/>
          </a:prstGeom>
        </p:spPr>
      </p:pic>
      <p:pic>
        <p:nvPicPr>
          <p:cNvPr id="6" name="Picture 5">
            <a:extLst>
              <a:ext uri="{FF2B5EF4-FFF2-40B4-BE49-F238E27FC236}">
                <a16:creationId xmlns:a16="http://schemas.microsoft.com/office/drawing/2014/main" id="{AE07076E-AAD6-14B4-64A8-E04B2C2B84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9275" y="571500"/>
            <a:ext cx="6525536" cy="5283606"/>
          </a:xfrm>
          <a:prstGeom prst="rect">
            <a:avLst/>
          </a:prstGeom>
        </p:spPr>
      </p:pic>
      <p:sp>
        <p:nvSpPr>
          <p:cNvPr id="7" name="TextBox 6">
            <a:extLst>
              <a:ext uri="{FF2B5EF4-FFF2-40B4-BE49-F238E27FC236}">
                <a16:creationId xmlns:a16="http://schemas.microsoft.com/office/drawing/2014/main" id="{07112EF5-7118-8EA8-D186-91995293F644}"/>
              </a:ext>
            </a:extLst>
          </p:cNvPr>
          <p:cNvSpPr txBox="1"/>
          <p:nvPr/>
        </p:nvSpPr>
        <p:spPr>
          <a:xfrm>
            <a:off x="0" y="6027003"/>
            <a:ext cx="12192000" cy="830997"/>
          </a:xfrm>
          <a:prstGeom prst="rect">
            <a:avLst/>
          </a:prstGeom>
          <a:noFill/>
          <a:ln>
            <a:solidFill>
              <a:schemeClr val="bg1"/>
            </a:solidFill>
          </a:ln>
        </p:spPr>
        <p:txBody>
          <a:bodyPr wrap="square" rtlCol="0">
            <a:spAutoFit/>
          </a:bodyPr>
          <a:lstStyle/>
          <a:p>
            <a:r>
              <a:rPr lang="en-US" sz="2400" b="1" dirty="0" err="1">
                <a:solidFill>
                  <a:schemeClr val="bg1"/>
                </a:solidFill>
                <a:latin typeface="Times New Roman" panose="02020603050405020304" pitchFamily="18" charset="0"/>
                <a:cs typeface="Times New Roman" panose="02020603050405020304" pitchFamily="18" charset="0"/>
              </a:rPr>
              <a:t>Conclusion</a:t>
            </a:r>
            <a:r>
              <a:rPr lang="en-US" sz="2400" dirty="0" err="1">
                <a:solidFill>
                  <a:schemeClr val="bg1"/>
                </a:solidFill>
                <a:latin typeface="Times New Roman" panose="02020603050405020304" pitchFamily="18" charset="0"/>
                <a:cs typeface="Times New Roman" panose="02020603050405020304" pitchFamily="18" charset="0"/>
              </a:rPr>
              <a:t>:the</a:t>
            </a:r>
            <a:r>
              <a:rPr lang="en-US" sz="2400" dirty="0">
                <a:solidFill>
                  <a:schemeClr val="bg1"/>
                </a:solidFill>
                <a:latin typeface="Times New Roman" panose="02020603050405020304" pitchFamily="18" charset="0"/>
                <a:cs typeface="Times New Roman" panose="02020603050405020304" pitchFamily="18" charset="0"/>
              </a:rPr>
              <a:t> accuracy is </a:t>
            </a:r>
            <a:r>
              <a:rPr lang="en-US" sz="2400" dirty="0">
                <a:solidFill>
                  <a:srgbClr val="FF0000"/>
                </a:solidFill>
                <a:latin typeface="Times New Roman" panose="02020603050405020304" pitchFamily="18" charset="0"/>
                <a:cs typeface="Times New Roman" panose="02020603050405020304" pitchFamily="18" charset="0"/>
              </a:rPr>
              <a:t>92% </a:t>
            </a:r>
            <a:r>
              <a:rPr lang="en-US" sz="2400" dirty="0">
                <a:solidFill>
                  <a:schemeClr val="bg1"/>
                </a:solidFill>
                <a:latin typeface="Times New Roman" panose="02020603050405020304" pitchFamily="18" charset="0"/>
                <a:cs typeface="Times New Roman" panose="02020603050405020304" pitchFamily="18" charset="0"/>
              </a:rPr>
              <a:t>and the recall of no churn is </a:t>
            </a:r>
            <a:r>
              <a:rPr lang="en-US" sz="2400" dirty="0">
                <a:solidFill>
                  <a:srgbClr val="FF0000"/>
                </a:solidFill>
                <a:latin typeface="Times New Roman" panose="02020603050405020304" pitchFamily="18" charset="0"/>
                <a:cs typeface="Times New Roman" panose="02020603050405020304" pitchFamily="18" charset="0"/>
              </a:rPr>
              <a:t>99% </a:t>
            </a:r>
            <a:r>
              <a:rPr lang="en-US" sz="2400" dirty="0">
                <a:solidFill>
                  <a:schemeClr val="bg1"/>
                </a:solidFill>
                <a:latin typeface="Times New Roman" panose="02020603050405020304" pitchFamily="18" charset="0"/>
                <a:cs typeface="Times New Roman" panose="02020603050405020304" pitchFamily="18" charset="0"/>
              </a:rPr>
              <a:t>while for yes churn is </a:t>
            </a:r>
            <a:r>
              <a:rPr lang="en-US" sz="2400" dirty="0">
                <a:solidFill>
                  <a:srgbClr val="FF0000"/>
                </a:solidFill>
                <a:latin typeface="Times New Roman" panose="02020603050405020304" pitchFamily="18" charset="0"/>
                <a:cs typeface="Times New Roman" panose="02020603050405020304" pitchFamily="18" charset="0"/>
              </a:rPr>
              <a:t>59% </a:t>
            </a:r>
          </a:p>
          <a:p>
            <a:r>
              <a:rPr lang="en-US" sz="2400" dirty="0">
                <a:solidFill>
                  <a:schemeClr val="bg1"/>
                </a:solidFill>
                <a:latin typeface="Times New Roman" panose="02020603050405020304" pitchFamily="18" charset="0"/>
                <a:cs typeface="Times New Roman" panose="02020603050405020304" pitchFamily="18" charset="0"/>
              </a:rPr>
              <a:t>Random Forest </a:t>
            </a:r>
            <a:r>
              <a:rPr lang="en-US" sz="2400" dirty="0" err="1">
                <a:solidFill>
                  <a:schemeClr val="bg1"/>
                </a:solidFill>
                <a:latin typeface="Times New Roman" panose="02020603050405020304" pitchFamily="18" charset="0"/>
                <a:cs typeface="Times New Roman" panose="02020603050405020304" pitchFamily="18" charset="0"/>
              </a:rPr>
              <a:t>performe</a:t>
            </a:r>
            <a:r>
              <a:rPr lang="en-US" sz="2400" dirty="0">
                <a:solidFill>
                  <a:schemeClr val="bg1"/>
                </a:solidFill>
                <a:latin typeface="Times New Roman" panose="02020603050405020304" pitchFamily="18" charset="0"/>
                <a:cs typeface="Times New Roman" panose="02020603050405020304" pitchFamily="18" charset="0"/>
              </a:rPr>
              <a:t> better than SVM.</a:t>
            </a:r>
          </a:p>
        </p:txBody>
      </p:sp>
    </p:spTree>
    <p:extLst>
      <p:ext uri="{BB962C8B-B14F-4D97-AF65-F5344CB8AC3E}">
        <p14:creationId xmlns:p14="http://schemas.microsoft.com/office/powerpoint/2010/main" val="1504724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4A16C6-4F5D-B4B0-2159-00B45C3FB4FE}"/>
              </a:ext>
            </a:extLst>
          </p:cNvPr>
          <p:cNvSpPr txBox="1"/>
          <p:nvPr/>
        </p:nvSpPr>
        <p:spPr>
          <a:xfrm>
            <a:off x="1766888" y="14514"/>
            <a:ext cx="9002712" cy="584775"/>
          </a:xfrm>
          <a:prstGeom prst="rect">
            <a:avLst/>
          </a:prstGeom>
          <a:noFill/>
        </p:spPr>
        <p:txBody>
          <a:bodyPr wrap="square" rtlCol="0">
            <a:spAutoFit/>
          </a:bodyPr>
          <a:lstStyle/>
          <a:p>
            <a:r>
              <a:rPr lang="en-US" sz="3200" dirty="0">
                <a:solidFill>
                  <a:schemeClr val="bg1"/>
                </a:solidFill>
                <a:latin typeface="Times New Roman" panose="02020603050405020304" pitchFamily="18" charset="0"/>
                <a:cs typeface="Times New Roman" panose="02020603050405020304" pitchFamily="18" charset="0"/>
              </a:rPr>
              <a:t>Features important of Random Forest Model</a:t>
            </a:r>
          </a:p>
        </p:txBody>
      </p:sp>
      <p:pic>
        <p:nvPicPr>
          <p:cNvPr id="4" name="Picture 3">
            <a:extLst>
              <a:ext uri="{FF2B5EF4-FFF2-40B4-BE49-F238E27FC236}">
                <a16:creationId xmlns:a16="http://schemas.microsoft.com/office/drawing/2014/main" id="{D65F85C6-491C-DF57-2EBA-8BE06457D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4775"/>
            <a:ext cx="8843963" cy="6130350"/>
          </a:xfrm>
          <a:prstGeom prst="rect">
            <a:avLst/>
          </a:prstGeom>
        </p:spPr>
      </p:pic>
      <p:sp>
        <p:nvSpPr>
          <p:cNvPr id="5" name="TextBox 4">
            <a:extLst>
              <a:ext uri="{FF2B5EF4-FFF2-40B4-BE49-F238E27FC236}">
                <a16:creationId xmlns:a16="http://schemas.microsoft.com/office/drawing/2014/main" id="{C407B5A1-2F28-8C4D-2F84-95523CEC10CD}"/>
              </a:ext>
            </a:extLst>
          </p:cNvPr>
          <p:cNvSpPr txBox="1"/>
          <p:nvPr/>
        </p:nvSpPr>
        <p:spPr>
          <a:xfrm flipH="1">
            <a:off x="9318070" y="1572458"/>
            <a:ext cx="2873929" cy="3046988"/>
          </a:xfrm>
          <a:prstGeom prst="rect">
            <a:avLst/>
          </a:prstGeom>
          <a:noFill/>
          <a:ln>
            <a:solidFill>
              <a:schemeClr val="bg1"/>
            </a:solidFill>
          </a:ln>
        </p:spPr>
        <p:txBody>
          <a:bodyPr wrap="square" rtlCol="0">
            <a:spAutoFit/>
          </a:bodyPr>
          <a:lstStyle/>
          <a:p>
            <a:r>
              <a:rPr lang="en-US" sz="2400" b="0" i="0" dirty="0">
                <a:solidFill>
                  <a:schemeClr val="bg1"/>
                </a:solidFill>
                <a:effectLst/>
                <a:latin typeface="Times New Roman" panose="02020603050405020304" pitchFamily="18" charset="0"/>
                <a:cs typeface="Times New Roman" panose="02020603050405020304" pitchFamily="18" charset="0"/>
              </a:rPr>
              <a:t>From the feature importance it can be seen that</a:t>
            </a:r>
            <a:r>
              <a:rPr lang="en-US" sz="2400" b="0" i="0" dirty="0">
                <a:solidFill>
                  <a:srgbClr val="00B0F0"/>
                </a:solidFill>
                <a:effectLst/>
                <a:latin typeface="Times New Roman" panose="02020603050405020304" pitchFamily="18" charset="0"/>
                <a:cs typeface="Times New Roman" panose="02020603050405020304" pitchFamily="18" charset="0"/>
              </a:rPr>
              <a:t> customer service calls</a:t>
            </a:r>
            <a:r>
              <a:rPr lang="en-US" sz="2400" b="0" i="0" dirty="0">
                <a:solidFill>
                  <a:schemeClr val="bg1"/>
                </a:solidFill>
                <a:effectLst/>
                <a:latin typeface="Times New Roman" panose="02020603050405020304" pitchFamily="18" charset="0"/>
                <a:cs typeface="Times New Roman" panose="02020603050405020304" pitchFamily="18" charset="0"/>
              </a:rPr>
              <a:t>, </a:t>
            </a:r>
            <a:r>
              <a:rPr lang="en-US" sz="2400" b="0" i="0" dirty="0">
                <a:solidFill>
                  <a:srgbClr val="00B0F0"/>
                </a:solidFill>
                <a:effectLst/>
                <a:latin typeface="Times New Roman" panose="02020603050405020304" pitchFamily="18" charset="0"/>
                <a:cs typeface="Times New Roman" panose="02020603050405020304" pitchFamily="18" charset="0"/>
              </a:rPr>
              <a:t>total day charge </a:t>
            </a:r>
            <a:r>
              <a:rPr lang="en-US" sz="2400" b="0" i="0" dirty="0">
                <a:solidFill>
                  <a:schemeClr val="bg1"/>
                </a:solidFill>
                <a:effectLst/>
                <a:latin typeface="Times New Roman" panose="02020603050405020304" pitchFamily="18" charset="0"/>
                <a:cs typeface="Times New Roman" panose="02020603050405020304" pitchFamily="18" charset="0"/>
              </a:rPr>
              <a:t>and </a:t>
            </a:r>
            <a:r>
              <a:rPr lang="en-US" sz="2400" b="0" i="0" dirty="0">
                <a:solidFill>
                  <a:srgbClr val="00B0F0"/>
                </a:solidFill>
                <a:effectLst/>
                <a:latin typeface="Times New Roman" panose="02020603050405020304" pitchFamily="18" charset="0"/>
                <a:cs typeface="Times New Roman" panose="02020603050405020304" pitchFamily="18" charset="0"/>
              </a:rPr>
              <a:t>total day minutes</a:t>
            </a:r>
            <a:r>
              <a:rPr lang="en-US" sz="2400" b="0" i="0" dirty="0">
                <a:solidFill>
                  <a:schemeClr val="bg1"/>
                </a:solidFill>
                <a:effectLst/>
                <a:latin typeface="Times New Roman" panose="02020603050405020304" pitchFamily="18" charset="0"/>
                <a:cs typeface="Times New Roman" panose="02020603050405020304" pitchFamily="18" charset="0"/>
              </a:rPr>
              <a:t> have the most importance in estimating the churn.</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0375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279B46-450E-2AB7-8D8F-FE2E10F1603C}"/>
              </a:ext>
            </a:extLst>
          </p:cNvPr>
          <p:cNvSpPr txBox="1"/>
          <p:nvPr/>
        </p:nvSpPr>
        <p:spPr>
          <a:xfrm>
            <a:off x="261257" y="246743"/>
            <a:ext cx="6284686"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Issue with Modeling</a:t>
            </a:r>
          </a:p>
        </p:txBody>
      </p:sp>
      <p:sp>
        <p:nvSpPr>
          <p:cNvPr id="3" name="Arrow: Down 2">
            <a:extLst>
              <a:ext uri="{FF2B5EF4-FFF2-40B4-BE49-F238E27FC236}">
                <a16:creationId xmlns:a16="http://schemas.microsoft.com/office/drawing/2014/main" id="{7074D526-B29F-636A-6937-A872DDD8D4F6}"/>
              </a:ext>
            </a:extLst>
          </p:cNvPr>
          <p:cNvSpPr/>
          <p:nvPr/>
        </p:nvSpPr>
        <p:spPr>
          <a:xfrm>
            <a:off x="5226739" y="2711602"/>
            <a:ext cx="484632" cy="978408"/>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8A955F7-AA03-F132-F642-94F8A5A7BFD8}"/>
              </a:ext>
            </a:extLst>
          </p:cNvPr>
          <p:cNvSpPr txBox="1"/>
          <p:nvPr/>
        </p:nvSpPr>
        <p:spPr>
          <a:xfrm>
            <a:off x="0" y="1326607"/>
            <a:ext cx="12192001" cy="1384995"/>
          </a:xfrm>
          <a:prstGeom prst="rect">
            <a:avLst/>
          </a:prstGeom>
          <a:noFill/>
          <a:ln>
            <a:solidFill>
              <a:schemeClr val="bg1"/>
            </a:solidFill>
          </a:ln>
        </p:spPr>
        <p:txBody>
          <a:bodyPr wrap="square" rtlCol="0">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In order to solve this in the impute for the </a:t>
            </a:r>
            <a:r>
              <a:rPr lang="en-US" sz="2800" dirty="0" err="1">
                <a:solidFill>
                  <a:schemeClr val="bg1"/>
                </a:solidFill>
                <a:latin typeface="Times New Roman" panose="02020603050405020304" pitchFamily="18" charset="0"/>
                <a:cs typeface="Times New Roman" panose="02020603050405020304" pitchFamily="18" charset="0"/>
              </a:rPr>
              <a:t>model,a</a:t>
            </a:r>
            <a:r>
              <a:rPr lang="en-US" sz="2800" dirty="0">
                <a:solidFill>
                  <a:schemeClr val="bg1"/>
                </a:solidFill>
                <a:latin typeface="Times New Roman" panose="02020603050405020304" pitchFamily="18" charset="0"/>
                <a:cs typeface="Times New Roman" panose="02020603050405020304" pitchFamily="18" charset="0"/>
              </a:rPr>
              <a:t> weighted impute was given.</a:t>
            </a:r>
          </a:p>
          <a:p>
            <a:pPr algn="just"/>
            <a:r>
              <a:rPr lang="en-US" sz="2800" dirty="0">
                <a:solidFill>
                  <a:schemeClr val="bg1"/>
                </a:solidFill>
                <a:latin typeface="Times New Roman" panose="02020603050405020304" pitchFamily="18" charset="0"/>
                <a:cs typeface="Times New Roman" panose="02020603050405020304" pitchFamily="18" charset="0"/>
              </a:rPr>
              <a:t>But from the result it can be seen that the recall for the </a:t>
            </a:r>
            <a:r>
              <a:rPr lang="en-US" sz="2800" dirty="0" err="1">
                <a:solidFill>
                  <a:schemeClr val="bg1"/>
                </a:solidFill>
                <a:latin typeface="Times New Roman" panose="02020603050405020304" pitchFamily="18" charset="0"/>
                <a:cs typeface="Times New Roman" panose="02020603050405020304" pitchFamily="18" charset="0"/>
              </a:rPr>
              <a:t>categorie</a:t>
            </a:r>
            <a:r>
              <a:rPr lang="en-US" sz="2800" dirty="0">
                <a:solidFill>
                  <a:schemeClr val="bg1"/>
                </a:solidFill>
                <a:latin typeface="Times New Roman" panose="02020603050405020304" pitchFamily="18" charset="0"/>
                <a:cs typeface="Times New Roman" panose="02020603050405020304" pitchFamily="18" charset="0"/>
              </a:rPr>
              <a:t> YES churn is still small in comparison  to the NO churn.</a:t>
            </a:r>
          </a:p>
        </p:txBody>
      </p:sp>
      <p:sp>
        <p:nvSpPr>
          <p:cNvPr id="5" name="TextBox 4">
            <a:extLst>
              <a:ext uri="{FF2B5EF4-FFF2-40B4-BE49-F238E27FC236}">
                <a16:creationId xmlns:a16="http://schemas.microsoft.com/office/drawing/2014/main" id="{A8AE8F8E-2C6A-6690-837B-DF604F766A77}"/>
              </a:ext>
            </a:extLst>
          </p:cNvPr>
          <p:cNvSpPr txBox="1"/>
          <p:nvPr/>
        </p:nvSpPr>
        <p:spPr>
          <a:xfrm flipH="1">
            <a:off x="-1" y="3690010"/>
            <a:ext cx="12192000" cy="954107"/>
          </a:xfrm>
          <a:prstGeom prst="rect">
            <a:avLst/>
          </a:prstGeom>
          <a:noFill/>
          <a:ln>
            <a:solidFill>
              <a:schemeClr val="bg1"/>
            </a:solidFill>
          </a:ln>
        </p:spPr>
        <p:txBody>
          <a:bodyPr wrap="square" rtlCol="0">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To solve this imbalance in class, </a:t>
            </a:r>
            <a:r>
              <a:rPr lang="en-US" sz="2800" dirty="0" err="1">
                <a:solidFill>
                  <a:schemeClr val="bg1"/>
                </a:solidFill>
                <a:latin typeface="Times New Roman" panose="02020603050405020304" pitchFamily="18" charset="0"/>
                <a:cs typeface="Times New Roman" panose="02020603050405020304" pitchFamily="18" charset="0"/>
              </a:rPr>
              <a:t>CatBoost</a:t>
            </a:r>
            <a:r>
              <a:rPr lang="en-US" sz="2800" dirty="0">
                <a:solidFill>
                  <a:schemeClr val="bg1"/>
                </a:solidFill>
                <a:latin typeface="Times New Roman" panose="02020603050405020304" pitchFamily="18" charset="0"/>
                <a:cs typeface="Times New Roman" panose="02020603050405020304" pitchFamily="18" charset="0"/>
              </a:rPr>
              <a:t> model  is used. Which is very efficient in solving problems regarding in class imbalance.</a:t>
            </a:r>
          </a:p>
        </p:txBody>
      </p:sp>
    </p:spTree>
    <p:extLst>
      <p:ext uri="{BB962C8B-B14F-4D97-AF65-F5344CB8AC3E}">
        <p14:creationId xmlns:p14="http://schemas.microsoft.com/office/powerpoint/2010/main" val="1382171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7B0EA0-C36C-D121-CF8B-00E484425C3A}"/>
              </a:ext>
            </a:extLst>
          </p:cNvPr>
          <p:cNvSpPr txBox="1"/>
          <p:nvPr/>
        </p:nvSpPr>
        <p:spPr>
          <a:xfrm>
            <a:off x="4034972" y="203199"/>
            <a:ext cx="3875313" cy="584775"/>
          </a:xfrm>
          <a:prstGeom prst="rect">
            <a:avLst/>
          </a:prstGeom>
          <a:noFill/>
        </p:spPr>
        <p:txBody>
          <a:bodyPr wrap="square" rtlCol="0">
            <a:spAutoFit/>
          </a:bodyPr>
          <a:lstStyle/>
          <a:p>
            <a:r>
              <a:rPr lang="en-US" sz="3200" dirty="0" err="1">
                <a:solidFill>
                  <a:schemeClr val="bg1"/>
                </a:solidFill>
                <a:latin typeface="Times New Roman" panose="02020603050405020304" pitchFamily="18" charset="0"/>
                <a:cs typeface="Times New Roman" panose="02020603050405020304" pitchFamily="18" charset="0"/>
              </a:rPr>
              <a:t>CatBoots</a:t>
            </a:r>
            <a:r>
              <a:rPr lang="en-US" sz="3200" dirty="0">
                <a:solidFill>
                  <a:schemeClr val="bg1"/>
                </a:solidFill>
                <a:latin typeface="Times New Roman" panose="02020603050405020304" pitchFamily="18" charset="0"/>
                <a:cs typeface="Times New Roman" panose="02020603050405020304" pitchFamily="18" charset="0"/>
              </a:rPr>
              <a:t> Model</a:t>
            </a:r>
          </a:p>
        </p:txBody>
      </p:sp>
      <p:pic>
        <p:nvPicPr>
          <p:cNvPr id="4" name="Picture 3">
            <a:extLst>
              <a:ext uri="{FF2B5EF4-FFF2-40B4-BE49-F238E27FC236}">
                <a16:creationId xmlns:a16="http://schemas.microsoft.com/office/drawing/2014/main" id="{40DE03A7-0284-BBD3-57D5-EC1CC0840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93250"/>
            <a:ext cx="5723549" cy="4363059"/>
          </a:xfrm>
          <a:prstGeom prst="rect">
            <a:avLst/>
          </a:prstGeom>
        </p:spPr>
      </p:pic>
      <p:pic>
        <p:nvPicPr>
          <p:cNvPr id="6" name="Picture 5">
            <a:extLst>
              <a:ext uri="{FF2B5EF4-FFF2-40B4-BE49-F238E27FC236}">
                <a16:creationId xmlns:a16="http://schemas.microsoft.com/office/drawing/2014/main" id="{3F53F95A-65DB-E90B-DB12-782A618054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549" y="820631"/>
            <a:ext cx="6468451" cy="4796941"/>
          </a:xfrm>
          <a:prstGeom prst="rect">
            <a:avLst/>
          </a:prstGeom>
        </p:spPr>
      </p:pic>
      <p:sp>
        <p:nvSpPr>
          <p:cNvPr id="7" name="TextBox 6">
            <a:extLst>
              <a:ext uri="{FF2B5EF4-FFF2-40B4-BE49-F238E27FC236}">
                <a16:creationId xmlns:a16="http://schemas.microsoft.com/office/drawing/2014/main" id="{641E5BA0-F10D-8A2E-B344-24816066363E}"/>
              </a:ext>
            </a:extLst>
          </p:cNvPr>
          <p:cNvSpPr txBox="1"/>
          <p:nvPr/>
        </p:nvSpPr>
        <p:spPr>
          <a:xfrm>
            <a:off x="0" y="5577041"/>
            <a:ext cx="12192000" cy="1323439"/>
          </a:xfrm>
          <a:prstGeom prst="rect">
            <a:avLst/>
          </a:prstGeom>
          <a:noFill/>
          <a:ln>
            <a:solidFill>
              <a:schemeClr val="bg1"/>
            </a:solidFill>
          </a:ln>
        </p:spPr>
        <p:txBody>
          <a:bodyPr wrap="square" rtlCol="0">
            <a:spAutoFit/>
          </a:bodyPr>
          <a:lstStyle/>
          <a:p>
            <a:r>
              <a:rPr lang="en-US" sz="2000" b="1" i="0" dirty="0">
                <a:solidFill>
                  <a:schemeClr val="bg1"/>
                </a:solidFill>
                <a:effectLst/>
                <a:latin typeface="Times New Roman" panose="02020603050405020304" pitchFamily="18" charset="0"/>
                <a:cs typeface="Times New Roman" panose="02020603050405020304" pitchFamily="18" charset="0"/>
              </a:rPr>
              <a:t>Conclusion</a:t>
            </a:r>
            <a:r>
              <a:rPr lang="en-US" sz="2000" b="0" i="0" dirty="0">
                <a:solidFill>
                  <a:schemeClr val="bg1"/>
                </a:solidFill>
                <a:effectLst/>
                <a:latin typeface="system-ui"/>
              </a:rPr>
              <a:t>:</a:t>
            </a:r>
          </a:p>
          <a:p>
            <a:pPr marL="342900" indent="-342900">
              <a:buFont typeface="Arial" panose="020B0604020202020204" pitchFamily="34" charset="0"/>
              <a:buChar char="•"/>
            </a:pPr>
            <a:r>
              <a:rPr lang="en-US" sz="2000" b="0" i="0" dirty="0">
                <a:solidFill>
                  <a:schemeClr val="bg1"/>
                </a:solidFill>
                <a:effectLst/>
                <a:latin typeface="system-ui"/>
              </a:rPr>
              <a:t>it</a:t>
            </a:r>
            <a:r>
              <a:rPr lang="en-US" sz="2000" b="0" i="0" dirty="0">
                <a:effectLst/>
                <a:latin typeface="system-ui"/>
              </a:rPr>
              <a:t> </a:t>
            </a:r>
            <a:r>
              <a:rPr lang="en-US" sz="2000" b="0" i="0" dirty="0">
                <a:solidFill>
                  <a:schemeClr val="bg1"/>
                </a:solidFill>
                <a:effectLst/>
                <a:latin typeface="system-ui"/>
              </a:rPr>
              <a:t>can be seen that the accuracy has improved to </a:t>
            </a:r>
            <a:r>
              <a:rPr lang="en-US" sz="2000" b="0" i="0" dirty="0">
                <a:solidFill>
                  <a:srgbClr val="FF0000"/>
                </a:solidFill>
                <a:effectLst/>
                <a:latin typeface="system-ui"/>
              </a:rPr>
              <a:t>94% </a:t>
            </a:r>
            <a:r>
              <a:rPr lang="en-US" sz="2000" b="0" i="0" dirty="0">
                <a:solidFill>
                  <a:schemeClr val="bg1"/>
                </a:solidFill>
                <a:effectLst/>
                <a:latin typeface="system-ui"/>
              </a:rPr>
              <a:t>and the recall for the 0 is </a:t>
            </a:r>
            <a:r>
              <a:rPr lang="en-US" sz="2000" b="0" i="0" dirty="0">
                <a:solidFill>
                  <a:srgbClr val="FF0000"/>
                </a:solidFill>
                <a:effectLst/>
                <a:latin typeface="system-ui"/>
              </a:rPr>
              <a:t>99% </a:t>
            </a:r>
            <a:r>
              <a:rPr lang="en-US" sz="2000" b="0" i="0" dirty="0">
                <a:solidFill>
                  <a:schemeClr val="bg1"/>
                </a:solidFill>
                <a:effectLst/>
                <a:latin typeface="system-ui"/>
              </a:rPr>
              <a:t>while for the 1 is </a:t>
            </a:r>
            <a:r>
              <a:rPr lang="en-US" sz="2000" b="0" i="0" dirty="0">
                <a:solidFill>
                  <a:srgbClr val="FF0000"/>
                </a:solidFill>
                <a:effectLst/>
                <a:latin typeface="system-ui"/>
              </a:rPr>
              <a:t>64%</a:t>
            </a:r>
            <a:r>
              <a:rPr lang="en-US" sz="2000" b="0" i="0" dirty="0">
                <a:solidFill>
                  <a:schemeClr val="bg1"/>
                </a:solidFill>
                <a:effectLst/>
                <a:latin typeface="system-ui"/>
              </a:rPr>
              <a:t>.</a:t>
            </a:r>
          </a:p>
          <a:p>
            <a:pPr marL="342900" indent="-342900">
              <a:buFont typeface="Arial" panose="020B0604020202020204" pitchFamily="34" charset="0"/>
              <a:buChar char="•"/>
            </a:pPr>
            <a:r>
              <a:rPr lang="en-US" sz="2000" b="0" i="0" dirty="0">
                <a:solidFill>
                  <a:schemeClr val="bg1"/>
                </a:solidFill>
                <a:effectLst/>
                <a:latin typeface="system-ui"/>
              </a:rPr>
              <a:t>This means that out of all the models this one performs best, because our interest is in the people who churn, and the recall for them is much improved in comparison to the other models.</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171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B961C-3E9B-2FD4-3B6F-7726DF32EE1A}"/>
              </a:ext>
            </a:extLst>
          </p:cNvPr>
          <p:cNvSpPr txBox="1"/>
          <p:nvPr/>
        </p:nvSpPr>
        <p:spPr>
          <a:xfrm>
            <a:off x="3224212" y="0"/>
            <a:ext cx="6800850" cy="523220"/>
          </a:xfrm>
          <a:prstGeom prst="rect">
            <a:avLst/>
          </a:prstGeom>
          <a:noFill/>
        </p:spPr>
        <p:txBody>
          <a:bodyPr wrap="square" rtlCol="0">
            <a:spAutoFit/>
          </a:bodyPr>
          <a:lstStyle/>
          <a:p>
            <a:pPr algn="just"/>
            <a:r>
              <a:rPr lang="en-US" sz="2800" dirty="0">
                <a:solidFill>
                  <a:schemeClr val="bg1"/>
                </a:solidFill>
                <a:latin typeface="Times New Roman" panose="02020603050405020304" pitchFamily="18" charset="0"/>
                <a:cs typeface="Times New Roman" panose="02020603050405020304" pitchFamily="18" charset="0"/>
              </a:rPr>
              <a:t>Feature importance for </a:t>
            </a:r>
            <a:r>
              <a:rPr lang="en-US" sz="2800" dirty="0" err="1">
                <a:solidFill>
                  <a:schemeClr val="bg1"/>
                </a:solidFill>
                <a:latin typeface="Times New Roman" panose="02020603050405020304" pitchFamily="18" charset="0"/>
                <a:cs typeface="Times New Roman" panose="02020603050405020304" pitchFamily="18" charset="0"/>
              </a:rPr>
              <a:t>CatBoost</a:t>
            </a:r>
            <a:endParaRPr lang="en-US" sz="28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A89758-92BF-17B4-3FD1-0FA2474A2C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462" y="644380"/>
            <a:ext cx="7458075" cy="5226340"/>
          </a:xfrm>
          <a:prstGeom prst="rect">
            <a:avLst/>
          </a:prstGeom>
        </p:spPr>
      </p:pic>
      <p:sp>
        <p:nvSpPr>
          <p:cNvPr id="5" name="TextBox 4">
            <a:extLst>
              <a:ext uri="{FF2B5EF4-FFF2-40B4-BE49-F238E27FC236}">
                <a16:creationId xmlns:a16="http://schemas.microsoft.com/office/drawing/2014/main" id="{1C16AC2E-DE31-75D3-5F48-890491C370A3}"/>
              </a:ext>
            </a:extLst>
          </p:cNvPr>
          <p:cNvSpPr txBox="1"/>
          <p:nvPr/>
        </p:nvSpPr>
        <p:spPr>
          <a:xfrm>
            <a:off x="0" y="6078737"/>
            <a:ext cx="12192000" cy="830997"/>
          </a:xfrm>
          <a:prstGeom prst="rect">
            <a:avLst/>
          </a:prstGeom>
          <a:noFill/>
        </p:spPr>
        <p:txBody>
          <a:bodyPr wrap="square" rtlCol="0">
            <a:spAutoFit/>
          </a:bodyPr>
          <a:lstStyle/>
          <a:p>
            <a:r>
              <a:rPr lang="en-US" sz="2400" dirty="0" err="1">
                <a:solidFill>
                  <a:schemeClr val="bg1"/>
                </a:solidFill>
                <a:latin typeface="Times New Roman" panose="02020603050405020304" pitchFamily="18" charset="0"/>
                <a:cs typeface="Times New Roman" panose="02020603050405020304" pitchFamily="18" charset="0"/>
              </a:rPr>
              <a:t>Conclusion:</a:t>
            </a:r>
            <a:r>
              <a:rPr lang="en-US" sz="2400" b="0" i="0" dirty="0" err="1">
                <a:solidFill>
                  <a:schemeClr val="bg1"/>
                </a:solidFill>
                <a:effectLst/>
                <a:latin typeface="system-ui"/>
              </a:rPr>
              <a:t>the</a:t>
            </a:r>
            <a:r>
              <a:rPr lang="en-US" sz="2400" b="0" i="0" dirty="0">
                <a:solidFill>
                  <a:schemeClr val="bg1"/>
                </a:solidFill>
                <a:effectLst/>
                <a:latin typeface="system-ui"/>
              </a:rPr>
              <a:t> features that are important for the estimation are </a:t>
            </a:r>
            <a:r>
              <a:rPr lang="en-US" sz="2400" b="0" i="0" dirty="0">
                <a:solidFill>
                  <a:srgbClr val="00B0F0"/>
                </a:solidFill>
                <a:effectLst/>
                <a:latin typeface="system-ui"/>
              </a:rPr>
              <a:t>customer service calls</a:t>
            </a:r>
            <a:r>
              <a:rPr lang="en-US" sz="2400" b="0" i="0" dirty="0">
                <a:solidFill>
                  <a:schemeClr val="bg1"/>
                </a:solidFill>
                <a:effectLst/>
                <a:latin typeface="system-ui"/>
              </a:rPr>
              <a:t>, </a:t>
            </a:r>
            <a:r>
              <a:rPr lang="en-US" sz="2400" b="0" i="0" dirty="0">
                <a:solidFill>
                  <a:srgbClr val="00B0F0"/>
                </a:solidFill>
                <a:effectLst/>
                <a:latin typeface="system-ui"/>
              </a:rPr>
              <a:t>total day minutes</a:t>
            </a:r>
            <a:r>
              <a:rPr lang="en-US" sz="2400" b="0" i="0" dirty="0">
                <a:solidFill>
                  <a:schemeClr val="bg1"/>
                </a:solidFill>
                <a:effectLst/>
                <a:latin typeface="system-ui"/>
              </a:rPr>
              <a:t>, </a:t>
            </a:r>
            <a:r>
              <a:rPr lang="en-US" sz="2400" b="0" i="0" dirty="0">
                <a:solidFill>
                  <a:srgbClr val="00B0F0"/>
                </a:solidFill>
                <a:effectLst/>
                <a:latin typeface="system-ui"/>
              </a:rPr>
              <a:t>international plan</a:t>
            </a:r>
            <a:r>
              <a:rPr lang="en-US" sz="2400" b="0" i="0" dirty="0">
                <a:solidFill>
                  <a:schemeClr val="bg1"/>
                </a:solidFill>
                <a:effectLst/>
                <a:latin typeface="system-ui"/>
              </a:rPr>
              <a:t> and </a:t>
            </a:r>
            <a:r>
              <a:rPr lang="en-US" sz="2400" b="0" i="0" dirty="0">
                <a:solidFill>
                  <a:srgbClr val="00B0F0"/>
                </a:solidFill>
                <a:effectLst/>
                <a:latin typeface="system-ui"/>
              </a:rPr>
              <a:t>total day charge</a:t>
            </a:r>
            <a:r>
              <a:rPr lang="en-US" sz="2400" b="0" i="0" dirty="0">
                <a:solidFill>
                  <a:schemeClr val="bg1"/>
                </a:solidFill>
                <a:effectLst/>
                <a:latin typeface="system-ui"/>
              </a:rPr>
              <a:t>.</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53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F92F-B6E7-5333-3387-E25C581F5D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7BAF5CC6-23C3-5A02-8394-A0FA658EAF52}"/>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presentation is divided in different parts:</a:t>
            </a:r>
          </a:p>
          <a:p>
            <a:endParaRPr lang="en-US" dirty="0"/>
          </a:p>
          <a:p>
            <a:r>
              <a:rPr lang="en-US" dirty="0">
                <a:latin typeface="Times New Roman" panose="02020603050405020304" pitchFamily="18" charset="0"/>
                <a:cs typeface="Times New Roman" panose="02020603050405020304" pitchFamily="18" charset="0"/>
              </a:rPr>
              <a:t>Business understanding</a:t>
            </a:r>
          </a:p>
          <a:p>
            <a:r>
              <a:rPr lang="en-US" dirty="0">
                <a:latin typeface="Times New Roman" panose="02020603050405020304" pitchFamily="18" charset="0"/>
                <a:cs typeface="Times New Roman" panose="02020603050405020304" pitchFamily="18" charset="0"/>
              </a:rPr>
              <a:t>Data understanding</a:t>
            </a:r>
          </a:p>
          <a:p>
            <a:r>
              <a:rPr lang="en-US" dirty="0">
                <a:latin typeface="Times New Roman" panose="02020603050405020304" pitchFamily="18" charset="0"/>
                <a:cs typeface="Times New Roman" panose="02020603050405020304" pitchFamily="18" charset="0"/>
              </a:rPr>
              <a:t>Modeling</a:t>
            </a:r>
          </a:p>
          <a:p>
            <a:r>
              <a:rPr lang="en-US" dirty="0">
                <a:latin typeface="Times New Roman" panose="02020603050405020304" pitchFamily="18" charset="0"/>
                <a:cs typeface="Times New Roman" panose="02020603050405020304" pitchFamily="18" charset="0"/>
              </a:rPr>
              <a:t>Conclusions</a:t>
            </a:r>
          </a:p>
        </p:txBody>
      </p:sp>
    </p:spTree>
    <p:extLst>
      <p:ext uri="{BB962C8B-B14F-4D97-AF65-F5344CB8AC3E}">
        <p14:creationId xmlns:p14="http://schemas.microsoft.com/office/powerpoint/2010/main" val="2341514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6693-983C-E4D3-5B0C-B2053C41A948}"/>
              </a:ext>
            </a:extLst>
          </p:cNvPr>
          <p:cNvSpPr>
            <a:spLocks noGrp="1"/>
          </p:cNvSpPr>
          <p:nvPr>
            <p:ph type="title"/>
          </p:nvPr>
        </p:nvSpPr>
        <p:spPr>
          <a:xfrm>
            <a:off x="180260" y="238878"/>
            <a:ext cx="9478092" cy="704097"/>
          </a:xfrm>
        </p:spPr>
        <p:txBody>
          <a:bodyPr>
            <a:normAutofit/>
          </a:bodyPr>
          <a:lstStyle/>
          <a:p>
            <a:r>
              <a:rPr lang="en-US" sz="4000" dirty="0">
                <a:solidFill>
                  <a:schemeClr val="bg1"/>
                </a:solidFill>
              </a:rPr>
              <a:t>Conclusion</a:t>
            </a:r>
          </a:p>
        </p:txBody>
      </p:sp>
      <p:sp>
        <p:nvSpPr>
          <p:cNvPr id="3" name="Content Placeholder 2">
            <a:extLst>
              <a:ext uri="{FF2B5EF4-FFF2-40B4-BE49-F238E27FC236}">
                <a16:creationId xmlns:a16="http://schemas.microsoft.com/office/drawing/2014/main" id="{70B3D919-9C5F-998B-E61D-FF5DBF632636}"/>
              </a:ext>
            </a:extLst>
          </p:cNvPr>
          <p:cNvSpPr>
            <a:spLocks noGrp="1"/>
          </p:cNvSpPr>
          <p:nvPr>
            <p:ph idx="1"/>
          </p:nvPr>
        </p:nvSpPr>
        <p:spPr>
          <a:xfrm>
            <a:off x="0" y="1071563"/>
            <a:ext cx="12192000" cy="5786437"/>
          </a:xfrm>
        </p:spPr>
        <p:txBody>
          <a:bodyPr>
            <a:normAutofit/>
          </a:bodyPr>
          <a:lstStyle/>
          <a:p>
            <a:pPr algn="l"/>
            <a:r>
              <a:rPr lang="en-US" b="0" i="0" dirty="0">
                <a:solidFill>
                  <a:schemeClr val="bg1"/>
                </a:solidFill>
                <a:effectLst/>
                <a:latin typeface="Times New Roman" panose="02020603050405020304" pitchFamily="18" charset="0"/>
                <a:cs typeface="Times New Roman" panose="02020603050405020304" pitchFamily="18" charset="0"/>
              </a:rPr>
              <a:t>Logistic </a:t>
            </a:r>
            <a:r>
              <a:rPr lang="en-US" b="0" i="0" dirty="0" err="1">
                <a:solidFill>
                  <a:schemeClr val="bg1"/>
                </a:solidFill>
                <a:effectLst/>
                <a:latin typeface="Times New Roman" panose="02020603050405020304" pitchFamily="18" charset="0"/>
                <a:cs typeface="Times New Roman" panose="02020603050405020304" pitchFamily="18" charset="0"/>
              </a:rPr>
              <a:t>regression,SVM</a:t>
            </a:r>
            <a:r>
              <a:rPr lang="en-US" b="0" i="0" dirty="0">
                <a:solidFill>
                  <a:schemeClr val="bg1"/>
                </a:solidFill>
                <a:effectLst/>
                <a:latin typeface="Times New Roman" panose="02020603050405020304" pitchFamily="18" charset="0"/>
                <a:cs typeface="Times New Roman" panose="02020603050405020304" pitchFamily="18" charset="0"/>
              </a:rPr>
              <a:t> </a:t>
            </a:r>
            <a:r>
              <a:rPr lang="en-US" b="0" i="0" dirty="0" err="1">
                <a:solidFill>
                  <a:schemeClr val="bg1"/>
                </a:solidFill>
                <a:effectLst/>
                <a:latin typeface="Times New Roman" panose="02020603050405020304" pitchFamily="18" charset="0"/>
                <a:cs typeface="Times New Roman" panose="02020603050405020304" pitchFamily="18" charset="0"/>
              </a:rPr>
              <a:t>model,KNN</a:t>
            </a:r>
            <a:r>
              <a:rPr lang="en-US" b="0" i="0" dirty="0">
                <a:solidFill>
                  <a:schemeClr val="bg1"/>
                </a:solidFill>
                <a:effectLst/>
                <a:latin typeface="Times New Roman" panose="02020603050405020304" pitchFamily="18" charset="0"/>
                <a:cs typeface="Times New Roman" panose="02020603050405020304" pitchFamily="18" charset="0"/>
              </a:rPr>
              <a:t> </a:t>
            </a:r>
            <a:r>
              <a:rPr lang="en-US" b="0" i="0" dirty="0" err="1">
                <a:solidFill>
                  <a:schemeClr val="bg1"/>
                </a:solidFill>
                <a:effectLst/>
                <a:latin typeface="Times New Roman" panose="02020603050405020304" pitchFamily="18" charset="0"/>
                <a:cs typeface="Times New Roman" panose="02020603050405020304" pitchFamily="18" charset="0"/>
              </a:rPr>
              <a:t>model,Random</a:t>
            </a:r>
            <a:r>
              <a:rPr lang="en-US" b="0" i="0" dirty="0">
                <a:solidFill>
                  <a:schemeClr val="bg1"/>
                </a:solidFill>
                <a:effectLst/>
                <a:latin typeface="Times New Roman" panose="02020603050405020304" pitchFamily="18" charset="0"/>
                <a:cs typeface="Times New Roman" panose="02020603050405020304" pitchFamily="18" charset="0"/>
              </a:rPr>
              <a:t> forest and </a:t>
            </a:r>
            <a:r>
              <a:rPr lang="en-US" b="0" i="0" dirty="0" err="1">
                <a:solidFill>
                  <a:schemeClr val="bg1"/>
                </a:solidFill>
                <a:effectLst/>
                <a:latin typeface="Times New Roman" panose="02020603050405020304" pitchFamily="18" charset="0"/>
                <a:cs typeface="Times New Roman" panose="02020603050405020304" pitchFamily="18" charset="0"/>
              </a:rPr>
              <a:t>CatBoost</a:t>
            </a:r>
            <a:r>
              <a:rPr lang="en-US" b="0" i="0" dirty="0">
                <a:solidFill>
                  <a:schemeClr val="bg1"/>
                </a:solidFill>
                <a:effectLst/>
                <a:latin typeface="Times New Roman" panose="02020603050405020304" pitchFamily="18" charset="0"/>
                <a:cs typeface="Times New Roman" panose="02020603050405020304" pitchFamily="18" charset="0"/>
              </a:rPr>
              <a:t> have been tried to predict </a:t>
            </a:r>
            <a:r>
              <a:rPr lang="en-US" b="0" i="0" dirty="0" err="1">
                <a:solidFill>
                  <a:schemeClr val="bg1"/>
                </a:solidFill>
                <a:effectLst/>
                <a:latin typeface="Times New Roman" panose="02020603050405020304" pitchFamily="18" charset="0"/>
                <a:cs typeface="Times New Roman" panose="02020603050405020304" pitchFamily="18" charset="0"/>
              </a:rPr>
              <a:t>churn,Random</a:t>
            </a:r>
            <a:r>
              <a:rPr lang="en-US" b="0" i="0" dirty="0">
                <a:solidFill>
                  <a:schemeClr val="bg1"/>
                </a:solidFill>
                <a:effectLst/>
                <a:latin typeface="Times New Roman" panose="02020603050405020304" pitchFamily="18" charset="0"/>
                <a:cs typeface="Times New Roman" panose="02020603050405020304" pitchFamily="18" charset="0"/>
              </a:rPr>
              <a:t> forest and </a:t>
            </a:r>
            <a:r>
              <a:rPr lang="en-US" b="0" i="0" dirty="0" err="1">
                <a:solidFill>
                  <a:schemeClr val="bg1"/>
                </a:solidFill>
                <a:effectLst/>
                <a:latin typeface="Times New Roman" panose="02020603050405020304" pitchFamily="18" charset="0"/>
                <a:cs typeface="Times New Roman" panose="02020603050405020304" pitchFamily="18" charset="0"/>
              </a:rPr>
              <a:t>Catboost</a:t>
            </a:r>
            <a:r>
              <a:rPr lang="en-US" b="0" i="0" dirty="0">
                <a:solidFill>
                  <a:schemeClr val="bg1"/>
                </a:solidFill>
                <a:effectLst/>
                <a:latin typeface="Times New Roman" panose="02020603050405020304" pitchFamily="18" charset="0"/>
                <a:cs typeface="Times New Roman" panose="02020603050405020304" pitchFamily="18" charset="0"/>
              </a:rPr>
              <a:t> are considered to be the most suitable models based on the accuracy: Random forest(the accuracy is 92% and the recall of no churn is 99% while for yes churn is 59%). </a:t>
            </a:r>
            <a:r>
              <a:rPr lang="en-US" b="0" i="0" dirty="0" err="1">
                <a:solidFill>
                  <a:schemeClr val="bg1"/>
                </a:solidFill>
                <a:effectLst/>
                <a:latin typeface="Times New Roman" panose="02020603050405020304" pitchFamily="18" charset="0"/>
                <a:cs typeface="Times New Roman" panose="02020603050405020304" pitchFamily="18" charset="0"/>
              </a:rPr>
              <a:t>CatBoost</a:t>
            </a:r>
            <a:r>
              <a:rPr lang="en-US" b="0" i="0" dirty="0">
                <a:solidFill>
                  <a:schemeClr val="bg1"/>
                </a:solidFill>
                <a:effectLst/>
                <a:latin typeface="Times New Roman" panose="02020603050405020304" pitchFamily="18" charset="0"/>
                <a:cs typeface="Times New Roman" panose="02020603050405020304" pitchFamily="18" charset="0"/>
              </a:rPr>
              <a:t>(the accuracy is 94% and the recall for the 0 is 99% while for the 1 is 64%). They also handled class imbalance.</a:t>
            </a:r>
          </a:p>
          <a:p>
            <a:pPr marL="0" indent="0" algn="l">
              <a:buNone/>
            </a:pPr>
            <a:endParaRPr lang="en-US" b="0" i="0" dirty="0">
              <a:solidFill>
                <a:schemeClr val="bg1"/>
              </a:solidFill>
              <a:effectLst/>
              <a:latin typeface="Times New Roman" panose="02020603050405020304" pitchFamily="18" charset="0"/>
              <a:cs typeface="Times New Roman" panose="02020603050405020304" pitchFamily="18" charset="0"/>
            </a:endParaRPr>
          </a:p>
          <a:p>
            <a:pPr algn="l"/>
            <a:r>
              <a:rPr lang="en-US" b="0" i="0" dirty="0">
                <a:solidFill>
                  <a:schemeClr val="bg1"/>
                </a:solidFill>
                <a:effectLst/>
                <a:latin typeface="Times New Roman" panose="02020603050405020304" pitchFamily="18" charset="0"/>
                <a:cs typeface="Times New Roman" panose="02020603050405020304" pitchFamily="18" charset="0"/>
              </a:rPr>
              <a:t>Feature importance was done for  this 2 models(Random forest and </a:t>
            </a:r>
            <a:r>
              <a:rPr lang="en-US" b="0" i="0" dirty="0" err="1">
                <a:solidFill>
                  <a:schemeClr val="bg1"/>
                </a:solidFill>
                <a:effectLst/>
                <a:latin typeface="Times New Roman" panose="02020603050405020304" pitchFamily="18" charset="0"/>
                <a:cs typeface="Times New Roman" panose="02020603050405020304" pitchFamily="18" charset="0"/>
              </a:rPr>
              <a:t>CatBoost</a:t>
            </a:r>
            <a:r>
              <a:rPr lang="en-US" b="0" i="0" dirty="0">
                <a:solidFill>
                  <a:schemeClr val="bg1"/>
                </a:solidFill>
                <a:effectLst/>
                <a:latin typeface="Times New Roman" panose="02020603050405020304" pitchFamily="18" charset="0"/>
                <a:cs typeface="Times New Roman" panose="02020603050405020304" pitchFamily="18" charset="0"/>
              </a:rPr>
              <a:t>)and the features with the highest importance for Random Forest was customer service </a:t>
            </a:r>
            <a:r>
              <a:rPr lang="en-US" b="0" i="0" dirty="0" err="1">
                <a:solidFill>
                  <a:schemeClr val="bg1"/>
                </a:solidFill>
                <a:effectLst/>
                <a:latin typeface="Times New Roman" panose="02020603050405020304" pitchFamily="18" charset="0"/>
                <a:cs typeface="Times New Roman" panose="02020603050405020304" pitchFamily="18" charset="0"/>
              </a:rPr>
              <a:t>calls,total</a:t>
            </a:r>
            <a:r>
              <a:rPr lang="en-US" b="0" i="0" dirty="0">
                <a:solidFill>
                  <a:schemeClr val="bg1"/>
                </a:solidFill>
                <a:effectLst/>
                <a:latin typeface="Times New Roman" panose="02020603050405020304" pitchFamily="18" charset="0"/>
                <a:cs typeface="Times New Roman" panose="02020603050405020304" pitchFamily="18" charset="0"/>
              </a:rPr>
              <a:t> day charge and total day minutes. For the </a:t>
            </a:r>
            <a:r>
              <a:rPr lang="en-US" b="0" i="0" dirty="0" err="1">
                <a:solidFill>
                  <a:schemeClr val="bg1"/>
                </a:solidFill>
                <a:effectLst/>
                <a:latin typeface="Times New Roman" panose="02020603050405020304" pitchFamily="18" charset="0"/>
                <a:cs typeface="Times New Roman" panose="02020603050405020304" pitchFamily="18" charset="0"/>
              </a:rPr>
              <a:t>CatBoost</a:t>
            </a:r>
            <a:r>
              <a:rPr lang="en-US" b="0" i="0" dirty="0">
                <a:solidFill>
                  <a:schemeClr val="bg1"/>
                </a:solidFill>
                <a:effectLst/>
                <a:latin typeface="Times New Roman" panose="02020603050405020304" pitchFamily="18" charset="0"/>
                <a:cs typeface="Times New Roman" panose="02020603050405020304" pitchFamily="18" charset="0"/>
              </a:rPr>
              <a:t> was customer service </a:t>
            </a:r>
            <a:r>
              <a:rPr lang="en-US" b="0" i="0" dirty="0" err="1">
                <a:solidFill>
                  <a:schemeClr val="bg1"/>
                </a:solidFill>
                <a:effectLst/>
                <a:latin typeface="Times New Roman" panose="02020603050405020304" pitchFamily="18" charset="0"/>
                <a:cs typeface="Times New Roman" panose="02020603050405020304" pitchFamily="18" charset="0"/>
              </a:rPr>
              <a:t>calls,total</a:t>
            </a:r>
            <a:r>
              <a:rPr lang="en-US" b="0" i="0" dirty="0">
                <a:solidFill>
                  <a:schemeClr val="bg1"/>
                </a:solidFill>
                <a:effectLst/>
                <a:latin typeface="Times New Roman" panose="02020603050405020304" pitchFamily="18" charset="0"/>
                <a:cs typeface="Times New Roman" panose="02020603050405020304" pitchFamily="18" charset="0"/>
              </a:rPr>
              <a:t> day </a:t>
            </a:r>
            <a:r>
              <a:rPr lang="en-US" b="0" i="0" dirty="0" err="1">
                <a:solidFill>
                  <a:schemeClr val="bg1"/>
                </a:solidFill>
                <a:effectLst/>
                <a:latin typeface="Times New Roman" panose="02020603050405020304" pitchFamily="18" charset="0"/>
                <a:cs typeface="Times New Roman" panose="02020603050405020304" pitchFamily="18" charset="0"/>
              </a:rPr>
              <a:t>minutes,international</a:t>
            </a:r>
            <a:r>
              <a:rPr lang="en-US" b="0" i="0" dirty="0">
                <a:solidFill>
                  <a:schemeClr val="bg1"/>
                </a:solidFill>
                <a:effectLst/>
                <a:latin typeface="Times New Roman" panose="02020603050405020304" pitchFamily="18" charset="0"/>
                <a:cs typeface="Times New Roman" panose="02020603050405020304" pitchFamily="18" charset="0"/>
              </a:rPr>
              <a:t> plan and total day charge.</a:t>
            </a:r>
          </a:p>
          <a:p>
            <a:pPr algn="l"/>
            <a:endParaRPr lang="en-US" b="0" i="0" dirty="0">
              <a:solidFill>
                <a:schemeClr val="bg1"/>
              </a:solidFill>
              <a:effectLst/>
              <a:latin typeface="Times New Roman" panose="02020603050405020304" pitchFamily="18" charset="0"/>
              <a:cs typeface="Times New Roman" panose="02020603050405020304" pitchFamily="18" charset="0"/>
            </a:endParaRPr>
          </a:p>
          <a:p>
            <a:pPr algn="l"/>
            <a:r>
              <a:rPr lang="en-US" b="0" i="0" dirty="0">
                <a:solidFill>
                  <a:schemeClr val="bg1"/>
                </a:solidFill>
                <a:effectLst/>
                <a:latin typeface="Times New Roman" panose="02020603050405020304" pitchFamily="18" charset="0"/>
                <a:cs typeface="Times New Roman" panose="02020603050405020304" pitchFamily="18" charset="0"/>
              </a:rPr>
              <a:t>While interpreting results of random forest and </a:t>
            </a:r>
            <a:r>
              <a:rPr lang="en-US" b="0" i="0" dirty="0" err="1">
                <a:solidFill>
                  <a:schemeClr val="bg1"/>
                </a:solidFill>
                <a:effectLst/>
                <a:latin typeface="Times New Roman" panose="02020603050405020304" pitchFamily="18" charset="0"/>
                <a:cs typeface="Times New Roman" panose="02020603050405020304" pitchFamily="18" charset="0"/>
              </a:rPr>
              <a:t>catboost</a:t>
            </a:r>
            <a:r>
              <a:rPr lang="en-US" b="0" i="0" dirty="0">
                <a:solidFill>
                  <a:schemeClr val="bg1"/>
                </a:solidFill>
                <a:effectLst/>
                <a:latin typeface="Times New Roman" panose="02020603050405020304" pitchFamily="18" charset="0"/>
                <a:cs typeface="Times New Roman" panose="02020603050405020304" pitchFamily="18" charset="0"/>
              </a:rPr>
              <a:t>, as it has been mentioned that some features are more important for the churn modelling. Which means that such features should be considered while dealing with at risk customer, by offering discounts or personalizing plan. Focusing on such features can be useful on devising the plan to reduce churn.</a:t>
            </a:r>
          </a:p>
          <a:p>
            <a:endParaRPr lang="en-US" dirty="0"/>
          </a:p>
        </p:txBody>
      </p:sp>
    </p:spTree>
    <p:extLst>
      <p:ext uri="{BB962C8B-B14F-4D97-AF65-F5344CB8AC3E}">
        <p14:creationId xmlns:p14="http://schemas.microsoft.com/office/powerpoint/2010/main" val="2476002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53984B-04A1-0A85-F718-B6251FF5F7CF}"/>
              </a:ext>
            </a:extLst>
          </p:cNvPr>
          <p:cNvSpPr txBox="1"/>
          <p:nvPr/>
        </p:nvSpPr>
        <p:spPr>
          <a:xfrm>
            <a:off x="2400300" y="957262"/>
            <a:ext cx="5586414" cy="923330"/>
          </a:xfrm>
          <a:prstGeom prst="rect">
            <a:avLst/>
          </a:prstGeom>
          <a:noFill/>
        </p:spPr>
        <p:txBody>
          <a:bodyPr wrap="square" rtlCol="0">
            <a:spAutoFit/>
          </a:bodyPr>
          <a:lstStyle/>
          <a:p>
            <a:r>
              <a:rPr lang="en-US" sz="5400" dirty="0">
                <a:latin typeface="Times New Roman" panose="02020603050405020304" pitchFamily="18" charset="0"/>
                <a:cs typeface="Times New Roman" panose="02020603050405020304" pitchFamily="18" charset="0"/>
              </a:rPr>
              <a:t>       THE END</a:t>
            </a:r>
          </a:p>
        </p:txBody>
      </p:sp>
      <p:sp>
        <p:nvSpPr>
          <p:cNvPr id="3" name="TextBox 2">
            <a:extLst>
              <a:ext uri="{FF2B5EF4-FFF2-40B4-BE49-F238E27FC236}">
                <a16:creationId xmlns:a16="http://schemas.microsoft.com/office/drawing/2014/main" id="{47D68F9B-E0CB-EAC3-0612-DBF10FC9A906}"/>
              </a:ext>
            </a:extLst>
          </p:cNvPr>
          <p:cNvSpPr txBox="1"/>
          <p:nvPr/>
        </p:nvSpPr>
        <p:spPr>
          <a:xfrm flipH="1">
            <a:off x="727656" y="3429000"/>
            <a:ext cx="3772907"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Any Questions?</a:t>
            </a:r>
          </a:p>
        </p:txBody>
      </p:sp>
      <p:pic>
        <p:nvPicPr>
          <p:cNvPr id="1026" name="Picture 2" descr="K103 Portland | K103 Mornings ...">
            <a:extLst>
              <a:ext uri="{FF2B5EF4-FFF2-40B4-BE49-F238E27FC236}">
                <a16:creationId xmlns:a16="http://schemas.microsoft.com/office/drawing/2014/main" id="{1E7EE6AB-EC8D-9C63-05C2-8C4C6EF3F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5692" y="2583953"/>
            <a:ext cx="3439122"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049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F5400-D6F4-9994-718E-324DB1DFCE59}"/>
              </a:ext>
            </a:extLst>
          </p:cNvPr>
          <p:cNvSpPr>
            <a:spLocks noGrp="1"/>
          </p:cNvSpPr>
          <p:nvPr>
            <p:ph type="title"/>
          </p:nvPr>
        </p:nvSpPr>
        <p:spPr>
          <a:xfrm>
            <a:off x="2146300" y="2785228"/>
            <a:ext cx="6083300" cy="1723272"/>
          </a:xfrm>
        </p:spPr>
        <p:txBody>
          <a:bodyPr>
            <a:noAutofit/>
          </a:bodyPr>
          <a:lstStyle/>
          <a:p>
            <a:pPr algn="ctr"/>
            <a:r>
              <a:rPr lang="en-US" sz="6000" dirty="0">
                <a:latin typeface="Times New Roman" panose="02020603050405020304" pitchFamily="18" charset="0"/>
                <a:cs typeface="Times New Roman" panose="02020603050405020304" pitchFamily="18" charset="0"/>
              </a:rPr>
              <a:t>Business Understanding </a:t>
            </a:r>
          </a:p>
        </p:txBody>
      </p:sp>
    </p:spTree>
    <p:extLst>
      <p:ext uri="{BB962C8B-B14F-4D97-AF65-F5344CB8AC3E}">
        <p14:creationId xmlns:p14="http://schemas.microsoft.com/office/powerpoint/2010/main" val="678290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69573-43E2-1523-F2D1-FEA490BBC1A3}"/>
              </a:ext>
            </a:extLst>
          </p:cNvPr>
          <p:cNvSpPr txBox="1"/>
          <p:nvPr/>
        </p:nvSpPr>
        <p:spPr>
          <a:xfrm>
            <a:off x="320675" y="1362075"/>
            <a:ext cx="9752013" cy="2677656"/>
          </a:xfrm>
          <a:prstGeom prst="rect">
            <a:avLst/>
          </a:prstGeom>
          <a:noFill/>
        </p:spPr>
        <p:txBody>
          <a:bodyPr wrap="square">
            <a:spAutoFit/>
          </a:bodyPr>
          <a:lstStyle/>
          <a:p>
            <a:pPr algn="just"/>
            <a:r>
              <a:rPr lang="en-US" sz="2800" b="0" i="0" dirty="0">
                <a:effectLst/>
                <a:latin typeface="Times New Roman" panose="02020603050405020304" pitchFamily="18" charset="0"/>
                <a:cs typeface="Times New Roman" panose="02020603050405020304" pitchFamily="18" charset="0"/>
              </a:rPr>
              <a:t>Telecommunication market is expanding day by day. Companies are facing a severe loss of revenue due to increasing competition hence the loss of customers. They are trying to find the reasons of losing customers by measuring customer loyalty to regain the lost customers. The customers leaving the current company and moving to another telecom company are called churn</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67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E6542-7E23-1DD0-E1F3-068B2C056F3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4165759-F2D7-8C4E-71DB-D579B6730D0D}"/>
              </a:ext>
            </a:extLst>
          </p:cNvPr>
          <p:cNvSpPr>
            <a:spLocks noGrp="1"/>
          </p:cNvSpPr>
          <p:nvPr>
            <p:ph idx="1"/>
          </p:nvPr>
        </p:nvSpPr>
        <p:spPr/>
        <p:txBody>
          <a:bodyPr/>
          <a:lstStyle/>
          <a:p>
            <a:r>
              <a:rPr lang="en-US" b="0" i="0" dirty="0">
                <a:effectLst/>
                <a:latin typeface="Times New Roman" panose="02020603050405020304" pitchFamily="18" charset="0"/>
                <a:cs typeface="Times New Roman" panose="02020603050405020304" pitchFamily="18" charset="0"/>
              </a:rPr>
              <a:t>How to reduce churn and increase retention by predicting high-risk customers and what makes them churn?</a:t>
            </a:r>
          </a:p>
          <a:p>
            <a:r>
              <a:rPr lang="en-US" b="0" i="0" dirty="0">
                <a:effectLst/>
                <a:latin typeface="system-ui"/>
              </a:rPr>
              <a:t> How can I </a:t>
            </a:r>
            <a:r>
              <a:rPr lang="en-US" dirty="0">
                <a:latin typeface="Times New Roman" panose="02020603050405020304" pitchFamily="18" charset="0"/>
                <a:cs typeface="Times New Roman" panose="02020603050405020304" pitchFamily="18" charset="0"/>
              </a:rPr>
              <a:t>o</a:t>
            </a:r>
            <a:r>
              <a:rPr lang="en-US" b="0" i="0" dirty="0">
                <a:effectLst/>
                <a:latin typeface="Times New Roman" panose="02020603050405020304" pitchFamily="18" charset="0"/>
                <a:cs typeface="Times New Roman" panose="02020603050405020304" pitchFamily="18" charset="0"/>
              </a:rPr>
              <a:t>ptimize model performance with the right balance between precision and recall?</a:t>
            </a:r>
          </a:p>
          <a:p>
            <a:r>
              <a:rPr lang="en-US" b="0" i="0" dirty="0">
                <a:effectLst/>
                <a:latin typeface="Times New Roman" panose="02020603050405020304" pitchFamily="18" charset="0"/>
                <a:cs typeface="Times New Roman" panose="02020603050405020304" pitchFamily="18" charset="0"/>
              </a:rPr>
              <a:t>Building models that Minimize false positives</a:t>
            </a:r>
          </a:p>
          <a:p>
            <a:r>
              <a:rPr lang="en-US" b="0" i="0" dirty="0">
                <a:effectLst/>
                <a:latin typeface="system-ui"/>
              </a:rPr>
              <a:t>How class imbalance can be handled to ensure accurate predictions for churners?</a:t>
            </a:r>
          </a:p>
          <a:p>
            <a:r>
              <a:rPr lang="en-US" b="0" i="0" dirty="0">
                <a:effectLst/>
                <a:latin typeface="Times New Roman" panose="02020603050405020304" pitchFamily="18" charset="0"/>
                <a:cs typeface="Times New Roman" panose="02020603050405020304" pitchFamily="18" charset="0"/>
              </a:rPr>
              <a:t>Develop targeted campaigns based on the model's predictions.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5618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934C3-B3A6-3BA8-3ACD-0FAF5056F2AE}"/>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FC27EFDB-674C-2113-3FB4-6B113B785CC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 collection</a:t>
            </a:r>
          </a:p>
          <a:p>
            <a:r>
              <a:rPr lang="en-US" dirty="0">
                <a:latin typeface="Times New Roman" panose="02020603050405020304" pitchFamily="18" charset="0"/>
                <a:cs typeface="Times New Roman" panose="02020603050405020304" pitchFamily="18" charset="0"/>
              </a:rPr>
              <a:t>Data cleaning</a:t>
            </a:r>
          </a:p>
          <a:p>
            <a:r>
              <a:rPr lang="en-US" dirty="0">
                <a:latin typeface="Times New Roman" panose="02020603050405020304" pitchFamily="18" charset="0"/>
                <a:cs typeface="Times New Roman" panose="02020603050405020304" pitchFamily="18" charset="0"/>
              </a:rPr>
              <a:t>Exploratory Data Analysis</a:t>
            </a:r>
          </a:p>
          <a:p>
            <a:r>
              <a:rPr lang="en-US" dirty="0">
                <a:latin typeface="Times New Roman" panose="02020603050405020304" pitchFamily="18" charset="0"/>
                <a:cs typeface="Times New Roman" panose="02020603050405020304" pitchFamily="18" charset="0"/>
              </a:rPr>
              <a:t>Data Visualization</a:t>
            </a:r>
          </a:p>
          <a:p>
            <a:r>
              <a:rPr lang="en-US" dirty="0">
                <a:latin typeface="Times New Roman" panose="02020603050405020304" pitchFamily="18" charset="0"/>
                <a:cs typeface="Times New Roman" panose="02020603050405020304" pitchFamily="18" charset="0"/>
              </a:rPr>
              <a:t>Data Modeling: logistic regression, SVM, KNN, random forest, </a:t>
            </a:r>
            <a:r>
              <a:rPr lang="en-US" dirty="0" err="1">
                <a:latin typeface="Times New Roman" panose="02020603050405020304" pitchFamily="18" charset="0"/>
                <a:cs typeface="Times New Roman" panose="02020603050405020304" pitchFamily="18" charset="0"/>
              </a:rPr>
              <a:t>CatBoots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 evaluation</a:t>
            </a:r>
          </a:p>
          <a:p>
            <a:r>
              <a:rPr lang="en-US" dirty="0">
                <a:latin typeface="Times New Roman" panose="02020603050405020304" pitchFamily="18" charset="0"/>
                <a:cs typeface="Times New Roman" panose="02020603050405020304" pitchFamily="18" charset="0"/>
              </a:rPr>
              <a:t>Understanding of selected features by the model</a:t>
            </a:r>
          </a:p>
        </p:txBody>
      </p:sp>
    </p:spTree>
    <p:extLst>
      <p:ext uri="{BB962C8B-B14F-4D97-AF65-F5344CB8AC3E}">
        <p14:creationId xmlns:p14="http://schemas.microsoft.com/office/powerpoint/2010/main" val="4243861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7F0B4-8BFB-5633-02FB-F6FF7307A02B}"/>
              </a:ext>
            </a:extLst>
          </p:cNvPr>
          <p:cNvSpPr>
            <a:spLocks noGrp="1"/>
          </p:cNvSpPr>
          <p:nvPr>
            <p:ph type="title"/>
          </p:nvPr>
        </p:nvSpPr>
        <p:spPr>
          <a:xfrm>
            <a:off x="680321" y="2806700"/>
            <a:ext cx="9613861" cy="1625600"/>
          </a:xfrm>
        </p:spPr>
        <p:txBody>
          <a:bodyPr>
            <a:normAutofit/>
          </a:bodyPr>
          <a:lstStyle/>
          <a:p>
            <a:pPr algn="ctr"/>
            <a:r>
              <a:rPr lang="en-US" sz="6600" dirty="0">
                <a:latin typeface="Times New Roman" panose="02020603050405020304" pitchFamily="18" charset="0"/>
                <a:cs typeface="Times New Roman" panose="02020603050405020304" pitchFamily="18" charset="0"/>
              </a:rPr>
              <a:t>Data Understanding</a:t>
            </a:r>
          </a:p>
        </p:txBody>
      </p:sp>
    </p:spTree>
    <p:extLst>
      <p:ext uri="{BB962C8B-B14F-4D97-AF65-F5344CB8AC3E}">
        <p14:creationId xmlns:p14="http://schemas.microsoft.com/office/powerpoint/2010/main" val="2905838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3F5960-5475-A463-AB65-5C043A3CF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997"/>
            <a:ext cx="8128747" cy="6921997"/>
          </a:xfrm>
          <a:prstGeom prst="rect">
            <a:avLst/>
          </a:prstGeom>
        </p:spPr>
      </p:pic>
      <p:sp>
        <p:nvSpPr>
          <p:cNvPr id="4" name="TextBox 3">
            <a:extLst>
              <a:ext uri="{FF2B5EF4-FFF2-40B4-BE49-F238E27FC236}">
                <a16:creationId xmlns:a16="http://schemas.microsoft.com/office/drawing/2014/main" id="{783DB7B0-F41E-D00B-B208-4882175902F5}"/>
              </a:ext>
            </a:extLst>
          </p:cNvPr>
          <p:cNvSpPr txBox="1"/>
          <p:nvPr/>
        </p:nvSpPr>
        <p:spPr>
          <a:xfrm>
            <a:off x="8281147" y="2955548"/>
            <a:ext cx="3748928" cy="1569660"/>
          </a:xfrm>
          <a:prstGeom prst="rect">
            <a:avLst/>
          </a:prstGeom>
          <a:noFill/>
          <a:ln>
            <a:solidFill>
              <a:schemeClr val="bg1"/>
            </a:solidFill>
          </a:ln>
        </p:spPr>
        <p:txBody>
          <a:bodyPr wrap="square" rtlCol="0">
            <a:spAutoFit/>
          </a:bodyPr>
          <a:lstStyle/>
          <a:p>
            <a:endParaRPr lang="en-US" sz="2400" dirty="0">
              <a:solidFill>
                <a:schemeClr val="bg1"/>
              </a:solidFill>
              <a:latin typeface="Times New Roman" panose="02020603050405020304" pitchFamily="18" charset="0"/>
              <a:cs typeface="Times New Roman" panose="02020603050405020304" pitchFamily="18" charset="0"/>
            </a:endParaRPr>
          </a:p>
          <a:p>
            <a:r>
              <a:rPr lang="en-US" sz="2400" b="1" i="0" dirty="0">
                <a:solidFill>
                  <a:schemeClr val="bg1"/>
                </a:solidFill>
                <a:effectLst/>
                <a:latin typeface="Times New Roman" panose="02020603050405020304" pitchFamily="18" charset="0"/>
                <a:cs typeface="Times New Roman" panose="02020603050405020304" pitchFamily="18" charset="0"/>
              </a:rPr>
              <a:t>Conclusion</a:t>
            </a:r>
            <a:r>
              <a:rPr lang="en-US" sz="2400" b="0" i="0" dirty="0">
                <a:solidFill>
                  <a:schemeClr val="bg1"/>
                </a:solidFill>
                <a:effectLst/>
                <a:latin typeface="Times New Roman" panose="02020603050405020304" pitchFamily="18" charset="0"/>
                <a:cs typeface="Times New Roman" panose="02020603050405020304" pitchFamily="18" charset="0"/>
              </a:rPr>
              <a:t>: some states like NJ and CA have the highest churn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D134509-B222-AD95-B968-4AC1DDA7480F}"/>
              </a:ext>
            </a:extLst>
          </p:cNvPr>
          <p:cNvSpPr txBox="1"/>
          <p:nvPr/>
        </p:nvSpPr>
        <p:spPr>
          <a:xfrm>
            <a:off x="8558213" y="971551"/>
            <a:ext cx="3471862" cy="1569660"/>
          </a:xfrm>
          <a:prstGeom prst="rect">
            <a:avLst/>
          </a:prstGeom>
          <a:noFill/>
          <a:ln>
            <a:solidFill>
              <a:schemeClr val="bg1"/>
            </a:solidFill>
          </a:ln>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In this graph we can see the churn distribution by state in terms of percentage.</a:t>
            </a:r>
          </a:p>
        </p:txBody>
      </p:sp>
    </p:spTree>
    <p:extLst>
      <p:ext uri="{BB962C8B-B14F-4D97-AF65-F5344CB8AC3E}">
        <p14:creationId xmlns:p14="http://schemas.microsoft.com/office/powerpoint/2010/main" val="328295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EDD616-BC34-ED47-A272-516E97C63E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 y="161925"/>
            <a:ext cx="7372799" cy="6534149"/>
          </a:xfrm>
          <a:prstGeom prst="rect">
            <a:avLst/>
          </a:prstGeom>
        </p:spPr>
      </p:pic>
      <p:sp>
        <p:nvSpPr>
          <p:cNvPr id="5" name="TextBox 4">
            <a:extLst>
              <a:ext uri="{FF2B5EF4-FFF2-40B4-BE49-F238E27FC236}">
                <a16:creationId xmlns:a16="http://schemas.microsoft.com/office/drawing/2014/main" id="{381619D0-FDCD-CE3E-9546-DC823004BDC8}"/>
              </a:ext>
            </a:extLst>
          </p:cNvPr>
          <p:cNvSpPr txBox="1"/>
          <p:nvPr/>
        </p:nvSpPr>
        <p:spPr>
          <a:xfrm>
            <a:off x="7915275" y="3428999"/>
            <a:ext cx="4086225" cy="1569660"/>
          </a:xfrm>
          <a:prstGeom prst="rect">
            <a:avLst/>
          </a:prstGeom>
          <a:noFill/>
          <a:ln>
            <a:solidFill>
              <a:schemeClr val="bg1"/>
            </a:solidFill>
          </a:ln>
        </p:spPr>
        <p:txBody>
          <a:bodyPr wrap="square" rtlCol="0">
            <a:spAutoFit/>
          </a:bodyPr>
          <a:lstStyle/>
          <a:p>
            <a:pPr algn="just"/>
            <a:r>
              <a:rPr lang="en-US" sz="2400" b="1" dirty="0">
                <a:solidFill>
                  <a:schemeClr val="bg1"/>
                </a:solidFill>
                <a:latin typeface="Times New Roman" panose="02020603050405020304" pitchFamily="18" charset="0"/>
                <a:cs typeface="Times New Roman" panose="02020603050405020304" pitchFamily="18" charset="0"/>
              </a:rPr>
              <a:t>Conclusion</a:t>
            </a:r>
            <a:r>
              <a:rPr lang="en-US" sz="2400" dirty="0">
                <a:solidFill>
                  <a:schemeClr val="bg1"/>
                </a:solidFill>
                <a:latin typeface="Times New Roman" panose="02020603050405020304" pitchFamily="18" charset="0"/>
                <a:cs typeface="Times New Roman" panose="02020603050405020304" pitchFamily="18" charset="0"/>
              </a:rPr>
              <a:t>:</a:t>
            </a:r>
            <a:r>
              <a:rPr lang="en-US" sz="2400" b="0" i="0" dirty="0">
                <a:solidFill>
                  <a:schemeClr val="bg1"/>
                </a:solidFill>
                <a:effectLst/>
                <a:latin typeface="Times New Roman" panose="02020603050405020304" pitchFamily="18" charset="0"/>
                <a:cs typeface="Times New Roman" panose="02020603050405020304" pitchFamily="18" charset="0"/>
              </a:rPr>
              <a:t> people that have international calls tend to churn more than the people who don`t have.</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B0BF924-BC56-08C5-79D1-1459D941DD72}"/>
              </a:ext>
            </a:extLst>
          </p:cNvPr>
          <p:cNvSpPr txBox="1"/>
          <p:nvPr/>
        </p:nvSpPr>
        <p:spPr>
          <a:xfrm>
            <a:off x="8286750" y="1014413"/>
            <a:ext cx="3086100" cy="1569660"/>
          </a:xfrm>
          <a:prstGeom prst="rect">
            <a:avLst/>
          </a:prstGeom>
          <a:noFill/>
          <a:ln>
            <a:solidFill>
              <a:schemeClr val="bg1"/>
            </a:solidFill>
          </a:ln>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T</a:t>
            </a:r>
            <a:r>
              <a:rPr lang="en-US" sz="2400" b="0" i="0" dirty="0">
                <a:solidFill>
                  <a:schemeClr val="bg1"/>
                </a:solidFill>
                <a:effectLst/>
                <a:latin typeface="Times New Roman" panose="02020603050405020304" pitchFamily="18" charset="0"/>
                <a:cs typeface="Times New Roman" panose="02020603050405020304" pitchFamily="18" charset="0"/>
              </a:rPr>
              <a:t>his plot explores the relationship between international calls and churn.</a:t>
            </a:r>
          </a:p>
        </p:txBody>
      </p:sp>
    </p:spTree>
    <p:extLst>
      <p:ext uri="{BB962C8B-B14F-4D97-AF65-F5344CB8AC3E}">
        <p14:creationId xmlns:p14="http://schemas.microsoft.com/office/powerpoint/2010/main" val="1920822932"/>
      </p:ext>
    </p:extLst>
  </p:cSld>
  <p:clrMapOvr>
    <a:masterClrMapping/>
  </p:clrMapOvr>
</p:sld>
</file>

<file path=ppt/theme/theme1.xml><?xml version="1.0" encoding="utf-8"?>
<a:theme xmlns:a="http://schemas.openxmlformats.org/drawingml/2006/main" name="Berlin">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770</TotalTime>
  <Words>873</Words>
  <Application>Microsoft Office PowerPoint</Application>
  <PresentationFormat>Widescreen</PresentationFormat>
  <Paragraphs>70</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system-ui</vt:lpstr>
      <vt:lpstr>Times New Roman</vt:lpstr>
      <vt:lpstr>Trebuchet MS</vt:lpstr>
      <vt:lpstr>Berlin</vt:lpstr>
      <vt:lpstr>PowerPoint Presentation</vt:lpstr>
      <vt:lpstr>OVERVIEW</vt:lpstr>
      <vt:lpstr>Business Understanding </vt:lpstr>
      <vt:lpstr>PowerPoint Presentation</vt:lpstr>
      <vt:lpstr>OBJECTIVE</vt:lpstr>
      <vt:lpstr>METHODS</vt:lpstr>
      <vt:lpstr>Data Understanding</vt:lpstr>
      <vt:lpstr>PowerPoint Presentation</vt:lpstr>
      <vt:lpstr>PowerPoint Presentation</vt:lpstr>
      <vt:lpstr>PowerPoint Presentation</vt:lpstr>
      <vt:lpstr>Data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Elina  Sium</dc:creator>
  <cp:lastModifiedBy>Elina  Sium</cp:lastModifiedBy>
  <cp:revision>14</cp:revision>
  <dcterms:created xsi:type="dcterms:W3CDTF">2025-03-08T06:26:15Z</dcterms:created>
  <dcterms:modified xsi:type="dcterms:W3CDTF">2025-03-09T06:24:01Z</dcterms:modified>
</cp:coreProperties>
</file>