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256" r:id="rId6"/>
    <p:sldId id="270" r:id="rId7"/>
    <p:sldId id="258" r:id="rId8"/>
    <p:sldId id="271" r:id="rId9"/>
    <p:sldId id="273" r:id="rId10"/>
    <p:sldId id="281" r:id="rId11"/>
    <p:sldId id="274" r:id="rId12"/>
    <p:sldId id="282" r:id="rId13"/>
    <p:sldId id="283" r:id="rId14"/>
    <p:sldId id="284" r:id="rId15"/>
    <p:sldId id="275" r:id="rId16"/>
    <p:sldId id="277" r:id="rId17"/>
    <p:sldId id="278" r:id="rId18"/>
    <p:sldId id="280" r:id="rId19"/>
    <p:sldId id="279" r:id="rId20"/>
    <p:sldId id="267" r:id="rId21"/>
    <p:sldId id="294" r:id="rId22"/>
    <p:sldId id="308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8E2B2F-8AF0-4D8C-BC55-96B8FEB9EE54}">
          <p14:sldIdLst>
            <p14:sldId id="257"/>
          </p14:sldIdLst>
        </p14:section>
        <p14:section name="Introduction" id="{BEDB5B84-E0C3-4C47-B312-20E7540B5821}">
          <p14:sldIdLst>
            <p14:sldId id="256"/>
            <p14:sldId id="270"/>
          </p14:sldIdLst>
        </p14:section>
        <p14:section name="System and Environment" id="{1B315FC1-DDCD-484A-9B86-B658F0CCBDD1}">
          <p14:sldIdLst>
            <p14:sldId id="258"/>
            <p14:sldId id="271"/>
            <p14:sldId id="273"/>
          </p14:sldIdLst>
        </p14:section>
        <p14:section name="Conventional Q-Learning" id="{7119C03C-4D90-42F8-A8C3-7F02B4F88AF3}">
          <p14:sldIdLst>
            <p14:sldId id="281"/>
            <p14:sldId id="274"/>
          </p14:sldIdLst>
        </p14:section>
        <p14:section name="CTQL" id="{8F8EC9A4-5941-42D9-842B-80B633D76B51}">
          <p14:sldIdLst>
            <p14:sldId id="282"/>
            <p14:sldId id="283"/>
            <p14:sldId id="284"/>
            <p14:sldId id="275"/>
            <p14:sldId id="277"/>
          </p14:sldIdLst>
        </p14:section>
        <p14:section name="Comparison" id="{3ADA4CD4-7D50-4AB4-BDC2-A51F2237D593}">
          <p14:sldIdLst>
            <p14:sldId id="278"/>
            <p14:sldId id="280"/>
            <p14:sldId id="279"/>
            <p14:sldId id="267"/>
          </p14:sldIdLst>
        </p14:section>
        <p14:section name="Additional Slides" id="{DD0E96C1-B111-40A9-994D-7F538EB7C5E6}">
          <p14:sldIdLst>
            <p14:sldId id="294"/>
            <p14:sldId id="30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F28A3-BA00-405A-B1D3-EC7EC809AC92}" v="5682" dt="2022-12-12T10:24:22.511"/>
    <p1510:client id="{88CE2108-650C-4772-8AD3-EED1E44175AC}" v="6559" dt="2022-11-28T03:55:05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68B28-ADF2-4076-895B-82A9123EC3A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B8EF5-718D-49E5-B8AB-30753C511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0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8EF5-718D-49E5-B8AB-30753C51187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9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832D-D364-832C-FAC3-82672E463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556A1-1251-6686-8477-19173601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7371-42C7-36C5-5B07-C1CDE719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DAD-01DC-45DA-B499-5F2D1FA953B4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962F-7962-4ADC-0412-B7FCAD7B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49EDD-22E0-40DE-C3D4-7D1C05AF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2F7A-C481-BFCF-F13E-DECC8C05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074A6-1C61-804F-C540-461EE4428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DB25-BA89-2920-AAA7-6D55AD2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C560-151B-47E1-9F6B-C1E450188987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6608-57EA-A088-B415-88A50C2C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48DE-9DB5-07B3-290F-6338CDBC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88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D9928-9102-878F-026A-BDFAB65B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34097-9D6D-5512-0788-24AE5F820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19A-D12C-991E-E221-BEFB4338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C95-E97D-4D95-95EF-661516310DC8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3489-9A66-3F17-2F48-B1B2AF67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E2F9-9EF1-2440-6F38-D1663534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8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6829-6922-0994-3102-A4D3F22E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4C05-6846-9B72-18EA-61D26BCF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1D13-DD2C-EDF6-0B77-FCE5D761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17AB1-CCDE-C560-CDD0-895BCB26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43F32-DEB2-B4DF-66C4-550683FA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6E87-F892-0AE8-BA51-1A3121A4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0E55-4F49-C1E8-3C6A-BF23A4CC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2EC7-2FA7-D01C-0B47-96ED6B73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6962-76B5-4038-9FA8-CC5CF8ECACC9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7CA5A-FB09-E71F-7D0B-E3CEE54E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65E3-64D0-4A9F-BAED-DF9669E1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4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F7F8-BF45-83C8-DA19-5A73852C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DE01-1708-4167-3D17-10BACFEF3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6D90E-A55A-781F-B4C6-D544AA964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1C61-B747-D330-8D5F-96EEC707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DC07-0923-4131-8EC6-AB7C67609059}" type="datetime1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4E41-9368-FCE7-B9EC-DAFC443F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91044-689A-BEC9-50B3-AC6DA077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81E5-6C9F-905C-35E1-6E518BCF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589A8-6E46-D1C3-3408-885268C39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4D959-5E66-2B0B-2225-1D9EB159C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5D74F-9E61-C14D-DB07-8CF677BEA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7FA3-038C-9105-2B49-027D56271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7AA3F-B628-3C17-CC71-C6254236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D41-5438-47C1-A936-7DB0D84BA290}" type="datetime1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EF8DC-046B-BF51-9EFB-A9F90CF3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B7D53-ABC0-B280-0CAE-1A172AF6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90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3290-30D8-470F-05BF-40BED657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8BEDF-EFFB-BFE1-58D6-23C193BD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4B27-4085-4627-ADA0-05442B4462EE}" type="datetime1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DF455-0F7C-6AC0-1C49-E9DD73A3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089F3-B11C-F796-B2CA-C916571E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6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2BD74-B2CE-C1BD-A965-E62C57AE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161-7D29-4D10-8D88-1CAD45223D84}" type="datetime1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68838-B143-BE2F-5531-1026D7A5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093A-2D70-0B2B-5ECF-4B77D4F0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2C11-FF96-4259-A82B-02CC90FA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1EF2-826C-2205-7435-FE972A6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7AC7C-4D2D-ADDD-E85D-BFFD89A6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E710D-7781-02A9-5647-4C9EB7EF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1C3-52C6-4870-BAC3-CB03286A09E6}" type="datetime1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76E6-9673-46C6-D752-02B70D57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A7448-D921-F48D-C001-34E1D3C1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0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E7D6-A989-79F1-DAAD-B299FE7A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0DA39-284D-1A4A-48D3-41D86708A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45AD-AEAF-7720-2B73-69960A62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2983-BD24-000F-BC88-04A40B49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37E2-92DE-41E1-8121-DA46D3173913}" type="datetime1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3A31-7AE9-C02A-84C0-44416425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1D6E0-F88F-8FF6-BD66-4A9A2148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E0689-A321-86B4-7796-15CFB12A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F0814-0AD1-4531-2D83-D441F1FB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9D84-501B-46C2-846C-8EC00EAB8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C37F-F6C8-4068-8FA5-C7F0949A7185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1A84-AC9E-E811-0DB5-EA4C95060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A230-3BB7-8815-6DAA-97704804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C85D-CB8F-4E65-8B5F-29FD7707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85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076F-4B22-3E22-15DE-AD4E54C4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2192000" cy="6692537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End Term Presentation </a:t>
            </a:r>
            <a:b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of ELD 431: B.Tech. Project-1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Tutored Q-Learning</a:t>
            </a:r>
            <a:b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Akshat </a:t>
            </a:r>
            <a:r>
              <a:rPr lang="en-IN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Gadhwal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- 2019EE30551 </a:t>
            </a:r>
            <a:b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Sarthak Gupta - 2019EE30296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Prof. Indra Narayan Kar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ENGINEERING, 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DELHI, INDIA</a:t>
            </a:r>
            <a:b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IT Delhi - Wikipedia">
            <a:extLst>
              <a:ext uri="{FF2B5EF4-FFF2-40B4-BE49-F238E27FC236}">
                <a16:creationId xmlns:a16="http://schemas.microsoft.com/office/drawing/2014/main" id="{8180DCA8-0E4E-5D6E-3675-6F6E694C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0" y="268423"/>
            <a:ext cx="1696074" cy="1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D7E1-3CED-79C5-E188-A5377C60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917371" cy="365125"/>
          </a:xfrm>
        </p:spPr>
        <p:txBody>
          <a:bodyPr/>
          <a:lstStyle/>
          <a:p>
            <a:fld id="{D574F496-E210-4470-BC78-484ECBCF4239}" type="datetime1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12-12-2022</a:t>
            </a:fld>
            <a:endParaRPr lang="en-IN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2EA8E-132F-015E-A064-31E7DCA2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C3D9-04FA-EA14-A384-B8B2E5DD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State Feedback Matrix for Control Tutor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F693-C68D-14DB-5F44-91CF99A0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825625"/>
            <a:ext cx="10787743" cy="4351338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linearized model of the cart pole system by linearizing it With respect to Angular Position for given parameters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Used the Pole Placement Method to find the state feedback matrix K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Simulated the Response of the system in MATLAB for Non-Linear System to verify the performance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We verified the convergence by</a:t>
            </a:r>
          </a:p>
          <a:p>
            <a:pPr lvl="1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adding random noise in the states</a:t>
            </a:r>
          </a:p>
          <a:p>
            <a:pPr lvl="1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adding disturbance after settling time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shown in next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1E46-821E-B62A-44DF-8E0D0170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70CDE-72B2-479F-8A1C-52C23CB2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2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2E98-5FB8-582B-7A35-5176C47F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9E34-0058-BAB2-0303-365D7DBA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11</a:t>
            </a:fld>
            <a:endParaRPr lang="en-IN"/>
          </a:p>
        </p:txBody>
      </p:sp>
      <p:pic>
        <p:nvPicPr>
          <p:cNvPr id="11" name="Content Placeholder 10" descr="A picture containing diagram">
            <a:extLst>
              <a:ext uri="{FF2B5EF4-FFF2-40B4-BE49-F238E27FC236}">
                <a16:creationId xmlns:a16="http://schemas.microsoft.com/office/drawing/2014/main" id="{5FA82FA3-F2C1-D9C2-BF4D-E24DAC617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2" y="1"/>
            <a:ext cx="10874976" cy="6858000"/>
          </a:xfrm>
        </p:spPr>
      </p:pic>
    </p:spTree>
    <p:extLst>
      <p:ext uri="{BB962C8B-B14F-4D97-AF65-F5344CB8AC3E}">
        <p14:creationId xmlns:p14="http://schemas.microsoft.com/office/powerpoint/2010/main" val="266411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C4F7-F90B-2CAE-CC1F-BCF31A03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Control Tutor in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61B1F0-E301-C015-85AB-42B18D89D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686" y="1433738"/>
                <a:ext cx="10798628" cy="4922611"/>
              </a:xfrm>
            </p:spPr>
            <p:txBody>
              <a:bodyPr>
                <a:normAutofit/>
              </a:bodyPr>
              <a:lstStyle/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force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is State Feedback Matrix calculated using Linearised Model</a:t>
                </a:r>
              </a:p>
              <a:p>
                <a:pPr lvl="1"/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is the current state Matrix</a:t>
                </a:r>
              </a:p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its nearest available discrete action</a:t>
                </a:r>
              </a:p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control tutor suggests one of the 5 discrete actions to the agent whenever it is called</a:t>
                </a:r>
              </a:p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agent has 3-options in its greedy-epsilon Policy: </a:t>
                </a:r>
              </a:p>
              <a:p>
                <a:pPr lvl="1"/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Exploration, Exploitation, and Control Tutor</a:t>
                </a:r>
              </a:p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of calling Control Tutor    number of episode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61B1F0-E301-C015-85AB-42B18D89D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686" y="1433738"/>
                <a:ext cx="10798628" cy="4922611"/>
              </a:xfrm>
              <a:blipFill>
                <a:blip r:embed="rId2"/>
                <a:stretch>
                  <a:fillRect l="-1016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A467-3976-9883-A686-ACF7F058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7BDB2-34EC-4699-D308-66C7ED58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12</a:t>
            </a:fld>
            <a:endParaRPr lang="en-IN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E000191-2180-F3A7-0869-02224FFC2E20}"/>
              </a:ext>
            </a:extLst>
          </p:cNvPr>
          <p:cNvSpPr/>
          <p:nvPr/>
        </p:nvSpPr>
        <p:spPr>
          <a:xfrm>
            <a:off x="9089572" y="5089982"/>
            <a:ext cx="217714" cy="39188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2751BC-EF73-DF8D-8C53-6B793C479766}"/>
              </a:ext>
            </a:extLst>
          </p:cNvPr>
          <p:cNvSpPr/>
          <p:nvPr/>
        </p:nvSpPr>
        <p:spPr>
          <a:xfrm rot="10800000">
            <a:off x="6052456" y="5089981"/>
            <a:ext cx="217714" cy="39188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8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0523-3BF0-F2FF-0CDB-5A8A0A5C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261080"/>
            <a:ext cx="10689771" cy="1325563"/>
          </a:xfrm>
        </p:spPr>
        <p:txBody>
          <a:bodyPr>
            <a:normAutofit/>
          </a:bodyPr>
          <a:lstStyle/>
          <a:p>
            <a:r>
              <a:rPr lang="en-IN" sz="4300">
                <a:latin typeface="Times New Roman" panose="02020603050405020304" pitchFamily="18" charset="0"/>
                <a:cs typeface="Times New Roman" panose="02020603050405020304" pitchFamily="18" charset="0"/>
              </a:rPr>
              <a:t>Result: Control Tutored Q-Learning</a:t>
            </a:r>
            <a:endParaRPr lang="en-IN" sz="4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C3C8-35FE-45EB-3F42-062D50B2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514729"/>
            <a:ext cx="10515600" cy="4351338"/>
          </a:xfrm>
        </p:spPr>
        <p:txBody>
          <a:bodyPr>
            <a:normAutofit/>
          </a:bodyPr>
          <a:lstStyle/>
          <a:p>
            <a:r>
              <a:rPr lang="en-IN" sz="2300">
                <a:latin typeface="Times New Roman" panose="02020603050405020304" pitchFamily="18" charset="0"/>
                <a:cs typeface="Times New Roman" panose="02020603050405020304" pitchFamily="18" charset="0"/>
              </a:rPr>
              <a:t>We ran 10 Training Sessions independently the results of this session are given below:</a:t>
            </a:r>
          </a:p>
          <a:p>
            <a:pPr lvl="1"/>
            <a:r>
              <a:rPr lang="en-IN" sz="2300">
                <a:latin typeface="Times New Roman" panose="02020603050405020304" pitchFamily="18" charset="0"/>
                <a:cs typeface="Times New Roman" panose="02020603050405020304" pitchFamily="18" charset="0"/>
              </a:rPr>
              <a:t>Average Reward for Initial 150 Episode = </a:t>
            </a:r>
            <a:r>
              <a:rPr lang="en-IN" sz="23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46.95066666666666 (Average over all training Session)</a:t>
            </a:r>
          </a:p>
          <a:p>
            <a:pPr lvl="1"/>
            <a:r>
              <a:rPr lang="en-IN" sz="23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Converging Episode = 293.1</a:t>
            </a:r>
          </a:p>
          <a:p>
            <a:endParaRPr lang="en-IN" sz="23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5C02-4C50-995C-5D91-F5D48E55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E49F0-4589-B7DC-7A19-F2200AB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13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7E4E93-092C-BD04-B5E7-B055B13A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8" y="4019477"/>
            <a:ext cx="6070158" cy="987851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8DC1F575-F3AD-4A53-0F44-35073B04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55" y="2699579"/>
            <a:ext cx="4773827" cy="341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8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8488-8951-A6AD-AFCD-05B9216F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Comparison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0283-4D70-4845-239A-04895B54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25624"/>
            <a:ext cx="10907486" cy="4422775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reward is larger in CTQL in comparison to classical QL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time in CTQL is better in comparison to QL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CTQL and QL perform almost similarly in convergence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28E0-CEA7-3185-4AAB-826D99E4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7D53A-8730-3EFD-3420-1AE40B9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A8753D-E00B-1706-59F5-BF68F44A4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67919"/>
              </p:ext>
            </p:extLst>
          </p:nvPr>
        </p:nvGraphicFramePr>
        <p:xfrm>
          <a:off x="1259115" y="3761433"/>
          <a:ext cx="9281883" cy="169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931">
                  <a:extLst>
                    <a:ext uri="{9D8B030D-6E8A-4147-A177-3AD203B41FA5}">
                      <a16:colId xmlns:a16="http://schemas.microsoft.com/office/drawing/2014/main" val="1302400592"/>
                    </a:ext>
                  </a:extLst>
                </a:gridCol>
                <a:gridCol w="3019489">
                  <a:extLst>
                    <a:ext uri="{9D8B030D-6E8A-4147-A177-3AD203B41FA5}">
                      <a16:colId xmlns:a16="http://schemas.microsoft.com/office/drawing/2014/main" val="3019569274"/>
                    </a:ext>
                  </a:extLst>
                </a:gridCol>
                <a:gridCol w="3373463">
                  <a:extLst>
                    <a:ext uri="{9D8B030D-6E8A-4147-A177-3AD203B41FA5}">
                      <a16:colId xmlns:a16="http://schemas.microsoft.com/office/drawing/2014/main" val="2350447963"/>
                    </a:ext>
                  </a:extLst>
                </a:gridCol>
              </a:tblGrid>
              <a:tr h="413801"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Tutored Q-Learning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8460"/>
                  </a:ext>
                </a:extLst>
              </a:tr>
              <a:tr h="755687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Initial Rewards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39.815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46.951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6298"/>
                  </a:ext>
                </a:extLst>
              </a:tr>
              <a:tr h="419826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Converging 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299.1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293.1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06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8E3F-C67D-9594-0F30-6CB2DCA3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 Episode Reward Comparison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C6A3-F731-C60D-5127-4ECC5D90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A0BB0-0F86-E52B-AA2B-511730C8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15</a:t>
            </a:fld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B41596-AD5C-F3C2-16B1-46C6BBAEA6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0" y="1767505"/>
            <a:ext cx="5554116" cy="39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33AB168-12B9-4511-9BB4-E842B6C1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7505"/>
            <a:ext cx="5554115" cy="39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1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0189-8F55-DD08-85D3-92EAABE8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AF95-5488-2BA4-9AB3-10CA7769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[1] F. De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Lellis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G. Russo and M. Di Bernardo, "Tutoring Reinforcement Learning via Feedback Control," 2021 European Control Conference (ECC), 2021, pp. 580-585,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10.23919/ECC54610.2021.9654881 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[2] Ogata, Katsuhiko. </a:t>
            </a:r>
            <a:r>
              <a:rPr lang="en-IN" i="1">
                <a:latin typeface="Times New Roman" panose="02020603050405020304" pitchFamily="18" charset="0"/>
                <a:cs typeface="Times New Roman" panose="02020603050405020304" pitchFamily="18" charset="0"/>
              </a:rPr>
              <a:t>Modern Control Engineering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 Inc., 2010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Watkins, Christopher &amp; Dayan, Peter. (1992). Technical Note: Q-Learning. Machine Learning. 8. 279-292. 10.1007/BF00992698.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Gym Cartpole-v0, 2019. [Online]. Available: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https://github.com/openai/gym/blob/master/gym/envs/classic_control/cartpole.py</a:t>
            </a:r>
            <a:endParaRPr lang="en-I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6F71-4AF5-A0D5-739B-B1EC97E3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B1F36-BBEB-9E54-908A-778F43BD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8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B0AA-CBE8-5CA0-8BB5-F0E55417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B787-63D8-EBCE-CE9E-DEAE7F17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3893981-CEAE-4ADC-8D73-1DA1BAFC352C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12/12/2022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B5EA5-77A2-28E0-B0B2-05D2073F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DE6C85D-CB8F-4E65-8B5F-29FD7707481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C390-4B3F-2203-9791-4D1C31D5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IN"/>
              <a:t>CTQL Demystified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87A61-517F-A4F7-3D36-25BDF6B19D63}"/>
              </a:ext>
            </a:extLst>
          </p:cNvPr>
          <p:cNvSpPr/>
          <p:nvPr/>
        </p:nvSpPr>
        <p:spPr>
          <a:xfrm>
            <a:off x="5439162" y="1293308"/>
            <a:ext cx="1581912" cy="713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Switching Condition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E45610-CF8C-BEAE-4268-A176C821FE8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230118" y="2006540"/>
            <a:ext cx="1605520" cy="82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9E10F-FF6B-4527-B884-4C7C2841E44A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743135" y="2006540"/>
            <a:ext cx="1486983" cy="79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62980E-E4D6-322A-C82C-D1891E49BA0E}"/>
              </a:ext>
            </a:extLst>
          </p:cNvPr>
          <p:cNvSpPr/>
          <p:nvPr/>
        </p:nvSpPr>
        <p:spPr>
          <a:xfrm>
            <a:off x="4025331" y="2806482"/>
            <a:ext cx="1435608" cy="673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Control Policy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5B39AE-A2F1-0DF1-BB55-6A88BED785B3}"/>
              </a:ext>
            </a:extLst>
          </p:cNvPr>
          <p:cNvSpPr/>
          <p:nvPr/>
        </p:nvSpPr>
        <p:spPr>
          <a:xfrm>
            <a:off x="6971530" y="2834922"/>
            <a:ext cx="1728216" cy="64008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RL Policy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E01586-7851-37DA-A7D1-947E046786B6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2721196" y="3479572"/>
            <a:ext cx="2021939" cy="126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93E9AF-EA27-25CE-754C-95E42AC90E8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743135" y="3479572"/>
            <a:ext cx="1409442" cy="126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D6A29B-4F45-A952-CBBB-6AE8450C73DF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flipH="1">
            <a:off x="6152577" y="3475002"/>
            <a:ext cx="1683061" cy="126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E3B911-550D-6399-DFD9-2380F581D761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7835638" y="3475002"/>
            <a:ext cx="1691744" cy="126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2232221-DE0B-0845-8E2F-2656599A83DE}"/>
                  </a:ext>
                </a:extLst>
              </p:cNvPr>
              <p:cNvSpPr/>
              <p:nvPr/>
            </p:nvSpPr>
            <p:spPr>
              <a:xfrm>
                <a:off x="-1" y="4743576"/>
                <a:ext cx="5442393" cy="1143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I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p>
                      </m:sSup>
                      <m:d>
                        <m:dPr>
                          <m:ctrlPr>
                            <a:rPr lang="en-I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I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𝐚𝐫𝐠</m:t>
                                  </m:r>
                                </m:fName>
                                <m:e>
                                  <m:limLow>
                                    <m:limLowPr>
                                      <m:ctrlPr>
                                        <a:rPr lang="en-IN" sz="16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𝒎𝒊𝒏</m:t>
                                      </m:r>
                                    </m:e>
                                    <m:lim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IN" sz="1600" b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lim>
                                  </m:limLow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d>
                                        <m:dPr>
                                          <m:ctrlPr>
                                            <a:rPr lang="en-IN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d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𝒘𝒊𝒕𝒉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𝒓𝒂𝒏𝒅</m:t>
                              </m:r>
                              <m:d>
                                <m:dPr>
                                  <m:ctrlP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𝒘𝒊𝒕𝒉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2232221-DE0B-0845-8E2F-2656599A8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743576"/>
                <a:ext cx="5442393" cy="1143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11377E-A2B1-3766-1192-5B15C09FF1D9}"/>
              </a:ext>
            </a:extLst>
          </p:cNvPr>
          <p:cNvSpPr/>
          <p:nvPr/>
        </p:nvSpPr>
        <p:spPr>
          <a:xfrm>
            <a:off x="5561862" y="4743575"/>
            <a:ext cx="1181430" cy="110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Pick a Random 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90B7249-8EF4-F479-03C6-A7B44D7ED00D}"/>
                  </a:ext>
                </a:extLst>
              </p:cNvPr>
              <p:cNvSpPr/>
              <p:nvPr/>
            </p:nvSpPr>
            <p:spPr>
              <a:xfrm>
                <a:off x="6862763" y="4743576"/>
                <a:ext cx="5329238" cy="11050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</m:sSup>
                      <m:d>
                        <m:dPr>
                          <m:ctrlPr>
                            <a:rPr lang="en-I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I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𝐚𝐫𝐠</m:t>
                                  </m:r>
                                </m:fName>
                                <m:e>
                                  <m:limLow>
                                    <m:limLowPr>
                                      <m:ctrlPr>
                                        <a:rPr lang="en-IN" sz="16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𝐦𝐚𝐱</m:t>
                                      </m:r>
                                    </m:e>
                                    <m:lim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IN" sz="1600" b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IN" sz="16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600" b="1" i="1" smtClean="0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  <m:d>
                                        <m:dPr>
                                          <m:ctrlPr>
                                            <a:rPr lang="en-IN" sz="1600" b="1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1600" b="1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1600" b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𝒘𝒊𝒕𝒉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𝒓𝒂𝒏𝒅</m:t>
                              </m:r>
                              <m:d>
                                <m:dPr>
                                  <m:ctrlP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𝒘𝒊𝒕𝒉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1600"/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90B7249-8EF4-F479-03C6-A7B44D7ED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63" y="4743576"/>
                <a:ext cx="5329238" cy="11050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AFDA697-924E-C2FC-05EF-47AC66F97896}"/>
              </a:ext>
            </a:extLst>
          </p:cNvPr>
          <p:cNvSpPr txBox="1"/>
          <p:nvPr/>
        </p:nvSpPr>
        <p:spPr>
          <a:xfrm>
            <a:off x="4827071" y="2100382"/>
            <a:ext cx="8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F0B31-620D-757E-3A8B-D5072A0B4469}"/>
              </a:ext>
            </a:extLst>
          </p:cNvPr>
          <p:cNvSpPr txBox="1"/>
          <p:nvPr/>
        </p:nvSpPr>
        <p:spPr>
          <a:xfrm>
            <a:off x="7033047" y="2077400"/>
            <a:ext cx="9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False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EEC70-ACE8-1C58-F27E-E68B57E22DDB}"/>
              </a:ext>
            </a:extLst>
          </p:cNvPr>
          <p:cNvSpPr txBox="1"/>
          <p:nvPr/>
        </p:nvSpPr>
        <p:spPr>
          <a:xfrm>
            <a:off x="8574680" y="3664776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x&lt;</a:t>
            </a:r>
            <a:r>
              <a:rPr lang="el-GR"/>
              <a:t> ε</a:t>
            </a:r>
            <a:r>
              <a:rPr lang="en-IN" baseline="30000"/>
              <a:t>rl</a:t>
            </a:r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447CA0-A793-99C9-6034-F52F4D266A9C}"/>
              </a:ext>
            </a:extLst>
          </p:cNvPr>
          <p:cNvSpPr txBox="1"/>
          <p:nvPr/>
        </p:nvSpPr>
        <p:spPr>
          <a:xfrm>
            <a:off x="6572162" y="3664776"/>
            <a:ext cx="95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23CAF8-666D-FA3C-2B68-8E93F4FDD7E9}"/>
              </a:ext>
            </a:extLst>
          </p:cNvPr>
          <p:cNvSpPr txBox="1"/>
          <p:nvPr/>
        </p:nvSpPr>
        <p:spPr>
          <a:xfrm>
            <a:off x="3117831" y="3664776"/>
            <a:ext cx="11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x&lt;</a:t>
            </a:r>
            <a:r>
              <a:rPr lang="el-GR"/>
              <a:t> ε</a:t>
            </a:r>
            <a:r>
              <a:rPr lang="en-IN" baseline="30000"/>
              <a:t>c</a:t>
            </a:r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FA65DC-0A8B-5965-23FA-1BE8CF076315}"/>
              </a:ext>
            </a:extLst>
          </p:cNvPr>
          <p:cNvSpPr txBox="1"/>
          <p:nvPr/>
        </p:nvSpPr>
        <p:spPr>
          <a:xfrm>
            <a:off x="5337257" y="3657057"/>
            <a:ext cx="95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422539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15F5-F34C-52C1-CE81-0BDD94E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Amazon Warehouse: Environment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7F441-2456-27BF-B9CD-35DB8A94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010" y="1345033"/>
            <a:ext cx="5264426" cy="527158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2BD99-CA5D-51E0-401E-4971AA4E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88433"/>
            <a:ext cx="5999922" cy="4604441"/>
          </a:xfrm>
        </p:spPr>
        <p:txBody>
          <a:bodyPr>
            <a:normAutofit/>
          </a:bodyPr>
          <a:lstStyle/>
          <a:p>
            <a:r>
              <a:rPr lang="en-IN"/>
              <a:t>Environment:</a:t>
            </a:r>
          </a:p>
          <a:p>
            <a:pPr lvl="1"/>
            <a:r>
              <a:rPr lang="en-IN"/>
              <a:t>State: position of the robot in warehouse</a:t>
            </a:r>
          </a:p>
          <a:p>
            <a:pPr lvl="1"/>
            <a:r>
              <a:rPr lang="en-IN"/>
              <a:t>Action: Left, Right, Up, Down  </a:t>
            </a:r>
          </a:p>
          <a:p>
            <a:pPr lvl="1"/>
            <a:r>
              <a:rPr lang="en-IN"/>
              <a:t>Reward : </a:t>
            </a:r>
          </a:p>
          <a:p>
            <a:pPr lvl="2"/>
            <a:r>
              <a:rPr lang="en-IN"/>
              <a:t>+100 for the Goal state- Packaging Area</a:t>
            </a:r>
          </a:p>
          <a:p>
            <a:pPr lvl="2"/>
            <a:r>
              <a:rPr lang="en-IN"/>
              <a:t>-100 for Restricted Area </a:t>
            </a:r>
          </a:p>
          <a:p>
            <a:pPr lvl="2"/>
            <a:r>
              <a:rPr lang="en-IN"/>
              <a:t>-1 for any extra step taken</a:t>
            </a:r>
          </a:p>
          <a:p>
            <a:pPr lvl="1"/>
            <a:r>
              <a:rPr lang="en-IN"/>
              <a:t>Termination </a:t>
            </a:r>
          </a:p>
          <a:p>
            <a:pPr lvl="2"/>
            <a:r>
              <a:rPr lang="en-IN"/>
              <a:t>Reached Goal state</a:t>
            </a:r>
          </a:p>
          <a:p>
            <a:pPr lvl="2"/>
            <a:r>
              <a:rPr lang="en-IN"/>
              <a:t>Reached any restricted area</a:t>
            </a:r>
          </a:p>
          <a:p>
            <a:pPr lvl="2"/>
            <a:r>
              <a:rPr lang="en-IN"/>
              <a:t>Accumulate very large negative reward</a:t>
            </a:r>
          </a:p>
        </p:txBody>
      </p:sp>
    </p:spTree>
    <p:extLst>
      <p:ext uri="{BB962C8B-B14F-4D97-AF65-F5344CB8AC3E}">
        <p14:creationId xmlns:p14="http://schemas.microsoft.com/office/powerpoint/2010/main" val="325082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0A6768-06C9-5CEF-D5F6-5EDA8E02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0EBC4-8BD0-7655-B1D5-02237942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 learning is increasingly used to learn control policies from data where the state and action can be represented by discrete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control applications, long training phases are often unacceptable, failures while learning might lead to unsafe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introduction of some mathematical model of the plant can partially solve some of the issue mentioned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our setting, the Control Tutor supports the process of exploring the optimization landscape by suggesting possible actions based on its partial knowledge of the system dynamics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357C7-DCD5-10BF-E4A1-AF50A651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D367-DA33-4A90-8CD4-B92B71F0D5DD}" type="datetime1">
              <a:rPr lang="en-IN" smtClean="0"/>
              <a:t>12-12-2022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B53D80-0650-4F30-314F-61979E31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9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DFFD-7BAA-D3B2-B52C-396FECDC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find out?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44258C-5FA3-B864-5B12-394F95A12061}"/>
              </a:ext>
            </a:extLst>
          </p:cNvPr>
          <p:cNvSpPr/>
          <p:nvPr/>
        </p:nvSpPr>
        <p:spPr>
          <a:xfrm>
            <a:off x="743930" y="1647895"/>
            <a:ext cx="4015408" cy="677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Comparing Parameter: Average Reward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D1237C-EEF0-6B9A-FAAD-613B7D03B392}"/>
              </a:ext>
            </a:extLst>
          </p:cNvPr>
          <p:cNvSpPr/>
          <p:nvPr/>
        </p:nvSpPr>
        <p:spPr>
          <a:xfrm>
            <a:off x="743930" y="2526467"/>
            <a:ext cx="4015409" cy="1115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Average reward tells us about relatively how many optimum and poor decision were made to reach the goal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FF535F-D91B-1FB3-94C2-1B6864B6C71D}"/>
              </a:ext>
            </a:extLst>
          </p:cNvPr>
          <p:cNvSpPr/>
          <p:nvPr/>
        </p:nvSpPr>
        <p:spPr>
          <a:xfrm>
            <a:off x="743931" y="3843038"/>
            <a:ext cx="4015409" cy="838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Higher average reward tells that we took comparatively less poor decisions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67132B-EDEB-4D30-5A48-ACBF159273C7}"/>
              </a:ext>
            </a:extLst>
          </p:cNvPr>
          <p:cNvSpPr/>
          <p:nvPr/>
        </p:nvSpPr>
        <p:spPr>
          <a:xfrm>
            <a:off x="743932" y="4882940"/>
            <a:ext cx="4015409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Less poor decisions means we took less time to reach the goal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DD573C-7D30-30A5-BB42-682B4B8CFBA1}"/>
              </a:ext>
            </a:extLst>
          </p:cNvPr>
          <p:cNvSpPr/>
          <p:nvPr/>
        </p:nvSpPr>
        <p:spPr>
          <a:xfrm>
            <a:off x="743933" y="5743733"/>
            <a:ext cx="4015409" cy="749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Conclusion: Control-Tutored Q-learning is getting higher average reward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195700-F943-F257-0786-1943A8558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434" y="5202936"/>
            <a:ext cx="5106633" cy="946791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639813-6710-E75E-1F7F-D7F643928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642"/>
            <a:ext cx="5352067" cy="34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A2FA-2766-0A82-52FC-E9C97E50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476C-F23E-114A-AD3E-F054EDFD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compare Learning stage performance parameters of the Cartpole system controlled by conventional Q-Learning and Control Tutored Q-Learning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tried to simulate the Cartpole system control problem using python and tried to control it using QL and CTQL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Tools used are: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Notebook, MATLAB, Python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21D-12DF-4EFF-604B-D444C56C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0CAE9-357B-DA28-1884-0B0A3AA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A882-6F09-E4A4-F944-997AEE71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Cartpole Problem: Balancing Inverted Pendulum on Moving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EEE3-BD2F-6828-F533-BBDB1CD0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72942" cy="4172403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Cartpole System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Mass of cart = 2 kg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Mass of the pendulum = 0.1 kg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pendulum = 1 meter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  = 9.8 meter/second square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Admissible Angle Range = ±24 degree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Admissible Cart Position = ±2.4 meter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Goal = Try to maintain it in ± 5 degree</a:t>
            </a:r>
            <a:endParaRPr lang="en-IN"/>
          </a:p>
          <a:p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916B-6349-35A8-D6A1-D06BD4FF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Problem statement: [1]</a:t>
            </a:r>
          </a:p>
          <a:p>
            <a:r>
              <a:rPr lang="en-IN"/>
              <a:t>Image source: [2]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AEB86-8233-0FFE-1654-D21DE52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4</a:t>
            </a:fld>
            <a:endParaRPr lang="en-IN"/>
          </a:p>
        </p:txBody>
      </p:sp>
      <p:pic>
        <p:nvPicPr>
          <p:cNvPr id="1038" name="Picture 14" descr="Inverted Pendulum | Weijiang Xiong">
            <a:extLst>
              <a:ext uri="{FF2B5EF4-FFF2-40B4-BE49-F238E27FC236}">
                <a16:creationId xmlns:a16="http://schemas.microsoft.com/office/drawing/2014/main" id="{F085526C-3764-2BE2-BCF0-0DFE832A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246" y="1825626"/>
            <a:ext cx="3212980" cy="40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0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97BF-0512-E1E1-9AB0-9D8BBEF1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Problem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1A8E-FC65-5DEF-8215-E9B6CF4B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Goal: To maintain the pole in ± 5 degree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Episode Termination Condition:</a:t>
            </a:r>
          </a:p>
          <a:p>
            <a:pPr lvl="1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Pole Angle &gt; ± 5 degree</a:t>
            </a:r>
          </a:p>
          <a:p>
            <a:pPr lvl="1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Cart Position &gt; ± 2.4</a:t>
            </a:r>
          </a:p>
          <a:p>
            <a:pPr lvl="1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Reward &gt; 200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Training Termination :</a:t>
            </a:r>
          </a:p>
          <a:p>
            <a:pPr lvl="1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controlling continuously for 120 Episodes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Reward: +1 for every step taken including the Termination Step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Control Force: ±10, ± 5, 0 ;Discretised in 5 Bins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Angular Position Discretised in 6 Bins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Angular Velocity Discretised in 3 Bins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721D-AC34-E1F4-787C-29D20F0A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A0174-4D6A-0F44-8ED4-2B26CDAB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6365-3A35-D3F6-D17E-049C6C54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Comparison Parameter: Average 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15E1F-7032-D229-7BD1-0F45DAAC7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of  Reward Obtained in each initial 150 episodes of training</a:t>
                </a:r>
              </a:p>
              <a:p>
                <a:pPr marL="0" indent="0">
                  <a:buNone/>
                </a:pPr>
                <a:r>
                  <a:rPr lang="pt-BR"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pt-BR">
                    <a:cs typeface="Times New Roman" panose="02020603050405020304" pitchFamily="18" charset="0"/>
                  </a:rPr>
                  <a:t>			</a:t>
                </a:r>
                <a:r>
                  <a:rPr lang="pt-B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Reward</a:t>
                </a:r>
                <a:r>
                  <a:rPr lang="pt-BR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150</m:t>
                        </m:r>
                      </m:den>
                    </m:f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reward obtained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episode </a:t>
                </a:r>
              </a:p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 Q-values are unknown so our Agent will try to go to all States</a:t>
                </a:r>
              </a:p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time frame most of the Exploration happens</a:t>
                </a:r>
              </a:p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Frequent Undesirable state Encounter   &lt;=&gt;  Less Average Reward</a:t>
                </a:r>
                <a:br>
                  <a: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15E1F-7032-D229-7BD1-0F45DAAC7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EC7A-51E6-EE06-0330-2A6EC6C6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38BE5-3D5D-A8F7-A0A9-A161C8D7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9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72C1-88DA-9B9E-6723-02E88519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with Conventional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BCF5D-B1D2-4F87-EF54-77C487727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1286" cy="4351338"/>
              </a:xfrm>
            </p:spPr>
            <p:txBody>
              <a:bodyPr>
                <a:normAutofit/>
              </a:bodyPr>
              <a:lstStyle/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is stored in form of a Q-table</a:t>
                </a:r>
              </a:p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Epsilon Greedy Policy to choose between Exploration and Exploitation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𝑎𝑟𝑔</m:t>
                                  </m:r>
                                </m:fName>
                                <m:e>
                                  <m:limLow>
                                    <m:limLowPr>
                                      <m:ctrlPr>
                                        <a:rPr lang="en-IN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e>
                                    <m:lim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N" sz="2000" b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IN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IN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000" b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𝑟𝑎𝑛𝑑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Agent got the action from the above policy and apply it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Bellman Update function to update the Q-values of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BCF5D-B1D2-4F87-EF54-77C487727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1286" cy="4351338"/>
              </a:xfrm>
              <a:blipFill>
                <a:blip r:embed="rId2"/>
                <a:stretch>
                  <a:fillRect l="-101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BB64-AE19-4A12-1B8F-01BFF42A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8FA6C-A7DF-648E-A2AF-410E9C35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0523-3BF0-F2FF-0CDB-5A8A0A5C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8913"/>
            <a:ext cx="10515600" cy="1325563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Result: Conventional Q-Learning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C3C8-35FE-45EB-3F42-062D50B2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19726"/>
            <a:ext cx="10610089" cy="4351338"/>
          </a:xfrm>
        </p:spPr>
        <p:txBody>
          <a:bodyPr>
            <a:norm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ran 10 Training Sessions independently the results of these sessions are given below:</a:t>
            </a:r>
          </a:p>
          <a:p>
            <a:pPr lvl="1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Average Reward for Initial 150 Episode = </a:t>
            </a:r>
            <a:r>
              <a:rPr lang="en-IN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39.81466666666667 (Average over all training Session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Converging Episode = 299.1</a:t>
            </a:r>
          </a:p>
          <a:p>
            <a:endParaRPr lang="en-IN" sz="24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5C02-4C50-995C-5D91-F5D48E55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E49F0-4589-B7DC-7A19-F2200AB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85DF1-FA2A-9E05-21B0-A36B46A2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00" y="4222115"/>
            <a:ext cx="5894171" cy="111615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07A6C13-261C-38E4-2A12-92AC46858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82" y="3013277"/>
            <a:ext cx="4810403" cy="34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8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4C96-7D06-479B-6164-23577DB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Control Tutored Q-Learning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EB13-F725-0AB3-5C2E-6D89FE5B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Q-table and Bellman Update remains the same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Modified Epsilon greedy approach to incorporate Control Tutor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5780-C60B-4B45-937C-E2F3032E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905-C749-4E92-BB4F-97602EA03410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FAC1C-04A7-86D6-F576-126EC948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C85D-CB8F-4E65-8B5F-29FD7707481B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E2212-FC02-2849-184A-26E4BCC7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8" y="2880621"/>
            <a:ext cx="4513932" cy="3475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2D6E6-BD63-D612-C7A3-90C581A6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26" y="4811123"/>
            <a:ext cx="5759746" cy="876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D3A5A-95A6-66EF-5502-8EABB3E24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26" y="3429000"/>
            <a:ext cx="5759746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3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C6741D5A4084B999EFBC8A6C7F266" ma:contentTypeVersion="14" ma:contentTypeDescription="Create a new document." ma:contentTypeScope="" ma:versionID="705261af0a52fb1403c30607ddac5157">
  <xsd:schema xmlns:xsd="http://www.w3.org/2001/XMLSchema" xmlns:xs="http://www.w3.org/2001/XMLSchema" xmlns:p="http://schemas.microsoft.com/office/2006/metadata/properties" xmlns:ns3="216281e6-c3db-4523-b780-5b485e61c74f" xmlns:ns4="be6895a4-6a08-42e8-9c81-a998d4504fba" targetNamespace="http://schemas.microsoft.com/office/2006/metadata/properties" ma:root="true" ma:fieldsID="0bcd7c638d76bf823bb87e74ee13ac51" ns3:_="" ns4:_="">
    <xsd:import namespace="216281e6-c3db-4523-b780-5b485e61c74f"/>
    <xsd:import namespace="be6895a4-6a08-42e8-9c81-a998d4504f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281e6-c3db-4523-b780-5b485e61c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895a4-6a08-42e8-9c81-a998d4504fb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284423-7E95-4DED-8832-9366D243E4AD}">
  <ds:schemaRefs>
    <ds:schemaRef ds:uri="216281e6-c3db-4523-b780-5b485e61c74f"/>
    <ds:schemaRef ds:uri="be6895a4-6a08-42e8-9c81-a998d4504f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26355F-A9C7-4AB1-8C02-0362012525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854BB5-B572-452E-AAC9-84058611198F}">
  <ds:schemaRefs>
    <ds:schemaRef ds:uri="216281e6-c3db-4523-b780-5b485e61c74f"/>
    <ds:schemaRef ds:uri="be6895a4-6a08-42e8-9c81-a998d4504f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Widescreen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End Term Presentation  of ELD 431: B.Tech. Project-1   on  Control Tutored Q-Learning  Presented By   Akshat Gadhwal - 2019EE30551  Sarthak Gupta - 2019EE30296  Under the Supervision of  Prof. Indra Narayan Kar   DEPARTMENT OF ELECTRICAL ENGINEERING,  INDIAN INSTITUTE OF TECHNOLOGY, DELHI, INDIA </vt:lpstr>
      <vt:lpstr>Motivation</vt:lpstr>
      <vt:lpstr>Problem statement</vt:lpstr>
      <vt:lpstr>Cartpole Problem: Balancing Inverted Pendulum on Moving Cart</vt:lpstr>
      <vt:lpstr>Problem Setting</vt:lpstr>
      <vt:lpstr>Comparison Parameter: Average Reward</vt:lpstr>
      <vt:lpstr>Controlling with Conventional Q-learning</vt:lpstr>
      <vt:lpstr>Result: Conventional Q-Learning</vt:lpstr>
      <vt:lpstr>Control Tutored Q-Learning </vt:lpstr>
      <vt:lpstr>State Feedback Matrix for Control Tutor</vt:lpstr>
      <vt:lpstr>PowerPoint Presentation</vt:lpstr>
      <vt:lpstr>Addition of Control Tutor in Q-Learning</vt:lpstr>
      <vt:lpstr>Result: Control Tutored Q-Learning</vt:lpstr>
      <vt:lpstr>Comparison and Summary</vt:lpstr>
      <vt:lpstr>Per Episode Reward Comparison</vt:lpstr>
      <vt:lpstr>References</vt:lpstr>
      <vt:lpstr>Thank You !</vt:lpstr>
      <vt:lpstr>CTQL Demystified</vt:lpstr>
      <vt:lpstr>Amazon Warehouse: Environment  </vt:lpstr>
      <vt:lpstr>What did we find out?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Tutored Q-Learning</dc:title>
  <dc:creator>Akshat Gadhwal</dc:creator>
  <cp:lastModifiedBy>Akshat Gadhwal</cp:lastModifiedBy>
  <cp:revision>1</cp:revision>
  <dcterms:created xsi:type="dcterms:W3CDTF">2022-11-26T17:53:27Z</dcterms:created>
  <dcterms:modified xsi:type="dcterms:W3CDTF">2022-12-12T10:25:05Z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0x010100032C6741D5A4084B999EFBC8A6C7F266</vt:lpwstr>
  </property>
</Properties>
</file>