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EB Garamond" panose="020B0604020202020204" charset="0"/>
      <p:regular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57F60-25A0-45AD-A648-5A1B1A791931}">
  <a:tblStyle styleId="{D6D57F60-25A0-45AD-A648-5A1B1A79193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298F74D-B6AF-47AE-9332-801E1D72DFD1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32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817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921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330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148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83752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706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138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6183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5129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8323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1878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048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985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659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521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586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045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529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5925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-2379" y="-925"/>
            <a:ext cx="9146379" cy="6858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 rot="-2460000">
            <a:off x="817111" y="1730402"/>
            <a:ext cx="5648621" cy="1204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32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 rot="-2460000">
            <a:off x="1212275" y="2470923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 baseline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793504" y="-869916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indent="-5080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indent="5588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indent="5588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indent="11176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5318918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127918" y="-396078"/>
            <a:ext cx="4678361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indent="-5080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indent="5588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indent="5588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indent="11176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22958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16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737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023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309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859536" indent="29463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097280" indent="-5080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353312" indent="5588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581912" indent="5588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792224" indent="11176" algn="l" rtl="0">
              <a:spcBef>
                <a:spcPts val="300"/>
              </a:spcBef>
              <a:buClr>
                <a:schemeClr val="accent2"/>
              </a:buClr>
              <a:buFont typeface="Noto Sans Symbols"/>
              <a:buChar char="▪"/>
              <a:defRPr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2379" y="-925"/>
            <a:ext cx="9146379" cy="68589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 rot="-2460000">
            <a:off x="819397" y="1726735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32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3"/>
            <a:ext cx="6510528" cy="329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22958" y="1097279"/>
            <a:ext cx="3200398" cy="371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700016" y="1097279"/>
            <a:ext cx="3200398" cy="371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22958" y="1097279"/>
            <a:ext cx="3200398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1400" b="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indent="0" rtl="0">
              <a:spcBef>
                <a:spcPts val="0"/>
              </a:spcBef>
              <a:buFont typeface="Source Sans Pro"/>
              <a:buNone/>
              <a:defRPr sz="2000" b="1"/>
            </a:lvl2pPr>
            <a:lvl3pPr marL="914400" indent="0" rtl="0">
              <a:spcBef>
                <a:spcPts val="0"/>
              </a:spcBef>
              <a:buFont typeface="Source Sans Pro"/>
              <a:buNone/>
              <a:defRPr sz="1800" b="1"/>
            </a:lvl3pPr>
            <a:lvl4pPr marL="1371600" indent="0" rtl="0">
              <a:spcBef>
                <a:spcPts val="0"/>
              </a:spcBef>
              <a:buFont typeface="Source Sans Pro"/>
              <a:buNone/>
              <a:defRPr sz="1600" b="1"/>
            </a:lvl4pPr>
            <a:lvl5pPr marL="1828800" indent="0" rtl="0">
              <a:spcBef>
                <a:spcPts val="0"/>
              </a:spcBef>
              <a:buFont typeface="Source Sans Pro"/>
              <a:buNone/>
              <a:defRPr sz="1600" b="1"/>
            </a:lvl5pPr>
            <a:lvl6pPr marL="2286000" indent="0" rtl="0">
              <a:spcBef>
                <a:spcPts val="0"/>
              </a:spcBef>
              <a:buFont typeface="Source Sans Pro"/>
              <a:buNone/>
              <a:defRPr sz="1600" b="1"/>
            </a:lvl6pPr>
            <a:lvl7pPr marL="2743200" indent="0" rtl="0">
              <a:spcBef>
                <a:spcPts val="0"/>
              </a:spcBef>
              <a:buFont typeface="Source Sans Pro"/>
              <a:buNone/>
              <a:defRPr sz="1600" b="1"/>
            </a:lvl7pPr>
            <a:lvl8pPr marL="3200400" indent="0" rtl="0">
              <a:spcBef>
                <a:spcPts val="0"/>
              </a:spcBef>
              <a:buFont typeface="Source Sans Pro"/>
              <a:buNone/>
              <a:defRPr sz="1600" b="1"/>
            </a:lvl8pPr>
            <a:lvl9pPr marL="3657600" indent="0" rtl="0">
              <a:spcBef>
                <a:spcPts val="0"/>
              </a:spcBef>
              <a:buFont typeface="Source Sans Pro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19150" y="1701848"/>
            <a:ext cx="3200398" cy="31089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700016" y="1097279"/>
            <a:ext cx="3200398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1400" b="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indent="0" rtl="0">
              <a:spcBef>
                <a:spcPts val="0"/>
              </a:spcBef>
              <a:buFont typeface="Source Sans Pro"/>
              <a:buNone/>
              <a:defRPr sz="2000" b="1"/>
            </a:lvl2pPr>
            <a:lvl3pPr marL="914400" indent="0" rtl="0">
              <a:spcBef>
                <a:spcPts val="0"/>
              </a:spcBef>
              <a:buFont typeface="Source Sans Pro"/>
              <a:buNone/>
              <a:defRPr sz="1800" b="1"/>
            </a:lvl3pPr>
            <a:lvl4pPr marL="1371600" indent="0" rtl="0">
              <a:spcBef>
                <a:spcPts val="0"/>
              </a:spcBef>
              <a:buFont typeface="Source Sans Pro"/>
              <a:buNone/>
              <a:defRPr sz="1600" b="1"/>
            </a:lvl4pPr>
            <a:lvl5pPr marL="1828800" indent="0" rtl="0">
              <a:spcBef>
                <a:spcPts val="0"/>
              </a:spcBef>
              <a:buFont typeface="Source Sans Pro"/>
              <a:buNone/>
              <a:defRPr sz="1600" b="1"/>
            </a:lvl5pPr>
            <a:lvl6pPr marL="2286000" indent="0" rtl="0">
              <a:spcBef>
                <a:spcPts val="0"/>
              </a:spcBef>
              <a:buFont typeface="Source Sans Pro"/>
              <a:buNone/>
              <a:defRPr sz="1600" b="1"/>
            </a:lvl6pPr>
            <a:lvl7pPr marL="2743200" indent="0" rtl="0">
              <a:spcBef>
                <a:spcPts val="0"/>
              </a:spcBef>
              <a:buFont typeface="Source Sans Pro"/>
              <a:buNone/>
              <a:defRPr sz="1600" b="1"/>
            </a:lvl7pPr>
            <a:lvl8pPr marL="3200400" indent="0" rtl="0">
              <a:spcBef>
                <a:spcPts val="0"/>
              </a:spcBef>
              <a:buFont typeface="Source Sans Pro"/>
              <a:buNone/>
              <a:defRPr sz="1600" b="1"/>
            </a:lvl8pPr>
            <a:lvl9pPr marL="3657600" indent="0" rtl="0">
              <a:spcBef>
                <a:spcPts val="0"/>
              </a:spcBef>
              <a:buFont typeface="Source Sans Pro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700016" y="1701848"/>
            <a:ext cx="3200398" cy="31089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61" name="Shape 61"/>
          <p:cNvSpPr/>
          <p:nvPr/>
        </p:nvSpPr>
        <p:spPr>
          <a:xfrm rot="5400000">
            <a:off x="433388" y="-433385"/>
            <a:ext cx="6858000" cy="772477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-2460000">
            <a:off x="784930" y="1576103"/>
            <a:ext cx="5212080" cy="108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8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749551" y="2618910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 rot="-2460000">
            <a:off x="1297953" y="2253383"/>
            <a:ext cx="5794758" cy="623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1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indent="0" rtl="0">
              <a:spcBef>
                <a:spcPts val="0"/>
              </a:spcBef>
              <a:buFont typeface="Source Sans Pro"/>
              <a:buNone/>
              <a:defRPr sz="1200"/>
            </a:lvl2pPr>
            <a:lvl3pPr marL="914400" indent="0" rtl="0">
              <a:spcBef>
                <a:spcPts val="0"/>
              </a:spcBef>
              <a:buFont typeface="Source Sans Pro"/>
              <a:buNone/>
              <a:defRPr sz="1000"/>
            </a:lvl3pPr>
            <a:lvl4pPr marL="1371600" indent="0" rtl="0">
              <a:spcBef>
                <a:spcPts val="0"/>
              </a:spcBef>
              <a:buFont typeface="Source Sans Pro"/>
              <a:buNone/>
              <a:defRPr sz="900"/>
            </a:lvl4pPr>
            <a:lvl5pPr marL="1828800" indent="0" rtl="0">
              <a:spcBef>
                <a:spcPts val="0"/>
              </a:spcBef>
              <a:buFont typeface="Source Sans Pro"/>
              <a:buNone/>
              <a:defRPr sz="900"/>
            </a:lvl5pPr>
            <a:lvl6pPr marL="2286000" indent="0" rtl="0">
              <a:spcBef>
                <a:spcPts val="0"/>
              </a:spcBef>
              <a:buFont typeface="Source Sans Pro"/>
              <a:buNone/>
              <a:defRPr sz="900"/>
            </a:lvl6pPr>
            <a:lvl7pPr marL="2743200" indent="0" rtl="0">
              <a:spcBef>
                <a:spcPts val="0"/>
              </a:spcBef>
              <a:buFont typeface="Source Sans Pro"/>
              <a:buNone/>
              <a:defRPr sz="900"/>
            </a:lvl7pPr>
            <a:lvl8pPr marL="3200400" indent="0" rtl="0">
              <a:spcBef>
                <a:spcPts val="0"/>
              </a:spcBef>
              <a:buFont typeface="Source Sans Pro"/>
              <a:buNone/>
              <a:defRPr sz="900"/>
            </a:lvl8pPr>
            <a:lvl9pPr marL="3657600" indent="0" rtl="0">
              <a:spcBef>
                <a:spcPts val="0"/>
              </a:spcBef>
              <a:buFont typeface="Source Sans Pro"/>
              <a:buNone/>
              <a:defRPr sz="9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2647950"/>
            <a:ext cx="3571874" cy="42100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5048250"/>
            <a:ext cx="3571874" cy="1809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8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400">
                <a:solidFill>
                  <a:schemeClr val="dk2"/>
                </a:solidFill>
              </a:defRPr>
            </a:lvl1pPr>
            <a:lvl2pPr marL="457200" indent="0" rtl="0">
              <a:spcBef>
                <a:spcPts val="0"/>
              </a:spcBef>
              <a:buFont typeface="Source Sans Pro"/>
              <a:buNone/>
              <a:defRPr sz="1200"/>
            </a:lvl2pPr>
            <a:lvl3pPr marL="914400" indent="0" rtl="0">
              <a:spcBef>
                <a:spcPts val="0"/>
              </a:spcBef>
              <a:buFont typeface="Source Sans Pro"/>
              <a:buNone/>
              <a:defRPr sz="1000"/>
            </a:lvl3pPr>
            <a:lvl4pPr marL="1371600" indent="0" rtl="0">
              <a:spcBef>
                <a:spcPts val="0"/>
              </a:spcBef>
              <a:buFont typeface="Source Sans Pro"/>
              <a:buNone/>
              <a:defRPr sz="900"/>
            </a:lvl4pPr>
            <a:lvl5pPr marL="1828800" indent="0" rtl="0">
              <a:spcBef>
                <a:spcPts val="0"/>
              </a:spcBef>
              <a:buFont typeface="Source Sans Pro"/>
              <a:buNone/>
              <a:defRPr sz="900"/>
            </a:lvl5pPr>
            <a:lvl6pPr marL="2286000" indent="0" rtl="0">
              <a:spcBef>
                <a:spcPts val="0"/>
              </a:spcBef>
              <a:buFont typeface="Source Sans Pro"/>
              <a:buNone/>
              <a:defRPr sz="900"/>
            </a:lvl6pPr>
            <a:lvl7pPr marL="2743200" indent="0" rtl="0">
              <a:spcBef>
                <a:spcPts val="0"/>
              </a:spcBef>
              <a:buFont typeface="Source Sans Pro"/>
              <a:buNone/>
              <a:defRPr sz="900"/>
            </a:lvl7pPr>
            <a:lvl8pPr marL="3200400" indent="0" rtl="0">
              <a:spcBef>
                <a:spcPts val="0"/>
              </a:spcBef>
              <a:buFont typeface="Source Sans Pro"/>
              <a:buNone/>
              <a:defRPr sz="900"/>
            </a:lvl8pPr>
            <a:lvl9pPr marL="3657600" indent="0" rtl="0">
              <a:spcBef>
                <a:spcPts val="0"/>
              </a:spcBef>
              <a:buFont typeface="Source Sans Pro"/>
              <a:buNone/>
              <a:defRPr sz="9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2380" y="5050632"/>
            <a:ext cx="3574257" cy="1807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6" name="Shape 6"/>
          <p:cNvSpPr/>
          <p:nvPr/>
        </p:nvSpPr>
        <p:spPr>
          <a:xfrm>
            <a:off x="-2379" y="5051292"/>
            <a:ext cx="9146379" cy="18067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2958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173736" marR="0" indent="29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402336" marR="0" indent="29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630936" marR="0" indent="29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859536" marR="0" indent="294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6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1097280" marR="0" indent="-508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1353312" marR="0" indent="55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1581912" marR="0" indent="558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1792224" marR="0" indent="1117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▪"/>
              <a:defRPr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 rot="-2460000">
            <a:off x="201167" y="5870447"/>
            <a:ext cx="2176272" cy="20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2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517514" y="6285121"/>
            <a:ext cx="4724400" cy="27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0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sldNum" idx="12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25" tIns="9125" rIns="9125" bIns="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CA" sz="165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‹#›</a:t>
            </a:fld>
            <a:endParaRPr lang="en-CA" sz="165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 rot="-2460000">
            <a:off x="806565" y="1702193"/>
            <a:ext cx="5734622" cy="1204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32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STEP BUSINESS PRESENTATION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 rot="-2460000">
            <a:off x="1212275" y="2470923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lIns="91425" tIns="912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CA" sz="14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MIS 418, GROUP 3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638800" y="2133600"/>
            <a:ext cx="3479799" cy="2958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Luke Telidetzki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Timotei Albu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Paolo Fajardo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EB Garamond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  <a:rtl val="0"/>
              </a:rPr>
              <a:t>Stephen Arychuk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-2075" y="0"/>
            <a:ext cx="9144000" cy="62483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84" name="Shape 284"/>
          <p:cNvGraphicFramePr/>
          <p:nvPr/>
        </p:nvGraphicFramePr>
        <p:xfrm>
          <a:off x="149536" y="686900"/>
          <a:ext cx="8844925" cy="5493045"/>
        </p:xfrm>
        <a:graphic>
          <a:graphicData uri="http://schemas.openxmlformats.org/drawingml/2006/table">
            <a:tbl>
              <a:tblPr>
                <a:noFill/>
                <a:tableStyleId>{D6D57F60-25A0-45AD-A648-5A1B1A791931}</a:tableStyleId>
              </a:tblPr>
              <a:tblGrid>
                <a:gridCol w="809150"/>
                <a:gridCol w="1646225"/>
                <a:gridCol w="761325"/>
                <a:gridCol w="1012450"/>
                <a:gridCol w="928725"/>
                <a:gridCol w="928700"/>
                <a:gridCol w="2758350"/>
              </a:tblGrid>
              <a:tr h="92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TC ID#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Scenario/Condition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Login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View Purchase Catalog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Add to Shopping Cart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Payment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Expected Result</a:t>
                      </a:r>
                    </a:p>
                  </a:txBody>
                  <a:tcPr marL="91425" marR="91425" marT="91425" marB="91425"/>
                </a:tc>
              </a:tr>
              <a:tr h="71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CW1.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1 - Successful Product Purchase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Successful Product Purchase</a:t>
                      </a:r>
                    </a:p>
                  </a:txBody>
                  <a:tcPr marL="91425" marR="91425" marT="91425" marB="91425"/>
                </a:tc>
              </a:tr>
              <a:tr h="71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CW2.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2 - Login Page - Incorrect Credentials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Message - Invalid Credentials - Return to Login Page</a:t>
                      </a:r>
                    </a:p>
                  </a:txBody>
                  <a:tcPr marL="91425" marR="91425" marT="91425" marB="91425"/>
                </a:tc>
              </a:tr>
              <a:tr h="53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CW3.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3 - Login Page - No Account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 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Message - Register - Direct to Register Page</a:t>
                      </a:r>
                    </a:p>
                  </a:txBody>
                  <a:tcPr marL="91425" marR="91425" marT="91425" marB="91425"/>
                </a:tc>
              </a:tr>
              <a:tr h="71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CW4.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4 - Catalog is empty (No Products are available)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Message - No Products are currently for sale. Return to Login Page</a:t>
                      </a:r>
                    </a:p>
                  </a:txBody>
                  <a:tcPr marL="91425" marR="91425" marT="91425" marB="91425"/>
                </a:tc>
              </a:tr>
              <a:tr h="53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CW5.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5 - Product Out of Stock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Warning message - Product out of stock. Return to View Catalog</a:t>
                      </a:r>
                    </a:p>
                  </a:txBody>
                  <a:tcPr marL="91425" marR="91425" marT="91425" marB="91425"/>
                </a:tc>
              </a:tr>
              <a:tr h="71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CW6.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6 - Payment cannot be made (Invalid credit card)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Warning message - Payment did not go through, use another payment method - return to Payment Page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pSp>
        <p:nvGrpSpPr>
          <p:cNvPr id="285" name="Shape 28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286" name="Shape 28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822958" y="15492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/>
              <a:t>Purchasing A Product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-2075" y="0"/>
            <a:ext cx="9144000" cy="62483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02" name="Shape 302"/>
          <p:cNvGraphicFramePr/>
          <p:nvPr/>
        </p:nvGraphicFramePr>
        <p:xfrm>
          <a:off x="182600" y="886175"/>
          <a:ext cx="8761025" cy="3701415"/>
        </p:xfrm>
        <a:graphic>
          <a:graphicData uri="http://schemas.openxmlformats.org/drawingml/2006/table">
            <a:tbl>
              <a:tblPr>
                <a:noFill/>
                <a:tableStyleId>{6298F74D-B6AF-47AE-9332-801E1D72DFD1}</a:tableStyleId>
              </a:tblPr>
              <a:tblGrid>
                <a:gridCol w="801475"/>
                <a:gridCol w="1630600"/>
                <a:gridCol w="754100"/>
                <a:gridCol w="1002850"/>
                <a:gridCol w="990975"/>
                <a:gridCol w="848850"/>
                <a:gridCol w="2732175"/>
              </a:tblGrid>
              <a:tr h="122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TC ID#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Scenario/Condition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Login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View Purchase Catalog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Product Information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Review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Expected Result</a:t>
                      </a:r>
                    </a:p>
                  </a:txBody>
                  <a:tcPr marL="91425" marR="91425" marT="91425" marB="91425"/>
                </a:tc>
              </a:tr>
              <a:tr h="57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CW1.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1 - Successful Review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Successful Review - Return to View Catalog Page</a:t>
                      </a:r>
                    </a:p>
                  </a:txBody>
                  <a:tcPr marL="91425" marR="91425" marT="91425" marB="91425"/>
                </a:tc>
              </a:tr>
              <a:tr h="57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CW2.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2 - Product/Course not available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Message - Product not available anymore - Return to View Catalog</a:t>
                      </a:r>
                    </a:p>
                  </a:txBody>
                  <a:tcPr marL="91425" marR="91425" marT="91425" marB="91425"/>
                </a:tc>
              </a:tr>
              <a:tr h="59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CW3.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3 - Review is empty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Message - Review is empty - return to Review Page</a:t>
                      </a:r>
                    </a:p>
                  </a:txBody>
                  <a:tcPr marL="91425" marR="91425" marT="91425" marB="91425"/>
                </a:tc>
              </a:tr>
              <a:tr h="57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CW4.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Scenario 4 - Review is too short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CA" sz="1200" b="1" u="none" strike="noStrike" cap="none" baseline="0">
                          <a:rtl val="0"/>
                        </a:rPr>
                        <a:t>Message - return to Review Page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pSp>
        <p:nvGrpSpPr>
          <p:cNvPr id="303" name="Shape 303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04" name="Shape 304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822958" y="15492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/>
              <a:t>Leaving A Review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759925" y="1050224"/>
            <a:ext cx="7520999" cy="2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7200" b="1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Prototype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21" name="Shape 32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Usability Report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822958" y="1100628"/>
            <a:ext cx="7520999" cy="357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smtClean="0"/>
              <a:t>Summary: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600" b="1" i="0" u="none" strike="noStrike" cap="none" baseline="0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Report tested Purchasing a Product and Leaving a Review Processes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Tester satisfied with Usability report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b="1" i="0" u="none" strike="noStrike" cap="none" baseline="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Tester Positive Comments:</a:t>
            </a:r>
          </a:p>
          <a:p>
            <a:pPr marL="802386" lvl="4" indent="-28575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Accessibility is adequate – able to navigate webpages with ease</a:t>
            </a:r>
          </a:p>
          <a:p>
            <a:pPr marL="802386" lvl="4" indent="-28575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Account management </a:t>
            </a:r>
          </a:p>
          <a:p>
            <a:pPr marL="802386" lvl="4" indent="-28575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Freedom</a:t>
            </a:r>
          </a:p>
          <a:p>
            <a:pPr marL="802386" lvl="4" indent="-28575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16586" lvl="1" indent="-285750">
              <a:spcBef>
                <a:spcPts val="0"/>
              </a:spcBef>
              <a:buClr>
                <a:schemeClr val="dk1"/>
              </a:buClr>
            </a:pPr>
            <a:r>
              <a:rPr lang="en-US" b="1" dirty="0" smtClean="0"/>
              <a:t>Improvement Areas</a:t>
            </a:r>
          </a:p>
          <a:p>
            <a:pPr marL="802386" lvl="4" indent="-285750">
              <a:spcBef>
                <a:spcPts val="0"/>
              </a:spcBef>
              <a:buClr>
                <a:schemeClr val="dk1"/>
              </a:buClr>
            </a:pPr>
            <a:r>
              <a:rPr lang="en-US" dirty="0" smtClean="0"/>
              <a:t>Visual interface can be improved</a:t>
            </a:r>
          </a:p>
          <a:p>
            <a:pPr marL="802386" lvl="4" indent="-285750">
              <a:spcBef>
                <a:spcPts val="0"/>
              </a:spcBef>
              <a:buClr>
                <a:schemeClr val="dk1"/>
              </a:buClr>
            </a:pPr>
            <a:r>
              <a:rPr lang="en-US" dirty="0" smtClean="0"/>
              <a:t>Features not yet fully implemented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sz="1600" b="1" i="0" u="none" strike="noStrike" cap="none" baseline="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38" name="Shape 338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54" name="Shape 354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4846291" y="685800"/>
            <a:ext cx="2499414" cy="4063999"/>
            <a:chOff x="1798291" y="0"/>
            <a:chExt cx="2499414" cy="4063999"/>
          </a:xfrm>
        </p:grpSpPr>
        <p:sp>
          <p:nvSpPr>
            <p:cNvPr id="365" name="Shape 365"/>
            <p:cNvSpPr/>
            <p:nvPr/>
          </p:nvSpPr>
          <p:spPr>
            <a:xfrm>
              <a:off x="2341594" y="0"/>
              <a:ext cx="1956111" cy="19564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1"/>
                    <a:pt x="29286" y="10510"/>
                    <a:pt x="56253" y="8546"/>
                  </a:cubicBezTo>
                  <a:cubicBezTo>
                    <a:pt x="83219" y="6583"/>
                    <a:pt x="107126" y="25772"/>
                    <a:pt x="111043" y="52525"/>
                  </a:cubicBezTo>
                  <a:cubicBezTo>
                    <a:pt x="114960" y="79278"/>
                    <a:pt x="97558" y="104517"/>
                    <a:pt x="71161" y="110367"/>
                  </a:cubicBezTo>
                  <a:lnTo>
                    <a:pt x="70592" y="118428"/>
                  </a:lnTo>
                  <a:lnTo>
                    <a:pt x="56829" y="104890"/>
                  </a:lnTo>
                  <a:lnTo>
                    <a:pt x="72705" y="88507"/>
                  </a:lnTo>
                  <a:lnTo>
                    <a:pt x="72145" y="96444"/>
                  </a:lnTo>
                  <a:cubicBezTo>
                    <a:pt x="90761" y="90239"/>
                    <a:pt x="101708" y="70999"/>
                    <a:pt x="97531" y="51824"/>
                  </a:cubicBezTo>
                  <a:cubicBezTo>
                    <a:pt x="93355" y="32649"/>
                    <a:pt x="75399" y="19704"/>
                    <a:pt x="55888" y="21805"/>
                  </a:cubicBezTo>
                  <a:cubicBezTo>
                    <a:pt x="36378" y="23905"/>
                    <a:pt x="21588" y="40375"/>
                    <a:pt x="21588" y="59999"/>
                  </a:cubicBezTo>
                  <a:close/>
                </a:path>
              </a:pathLst>
            </a:custGeom>
            <a:solidFill>
              <a:srgbClr val="F7691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73959" y="706322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2773959" y="706322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2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Magazines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1798291" y="1124101"/>
              <a:ext cx="1956111" cy="19564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481" y="23524"/>
                  </a:moveTo>
                  <a:lnTo>
                    <a:pt x="87164" y="32839"/>
                  </a:lnTo>
                  <a:cubicBezTo>
                    <a:pt x="75945" y="21616"/>
                    <a:pt x="58980" y="18448"/>
                    <a:pt x="44467" y="24865"/>
                  </a:cubicBezTo>
                  <a:cubicBezTo>
                    <a:pt x="29954" y="31282"/>
                    <a:pt x="20880" y="45964"/>
                    <a:pt x="21630" y="61816"/>
                  </a:cubicBezTo>
                  <a:cubicBezTo>
                    <a:pt x="22381" y="77668"/>
                    <a:pt x="32800" y="91426"/>
                    <a:pt x="47854" y="96444"/>
                  </a:cubicBezTo>
                  <a:lnTo>
                    <a:pt x="47294" y="88507"/>
                  </a:lnTo>
                  <a:lnTo>
                    <a:pt x="63170" y="104890"/>
                  </a:lnTo>
                  <a:lnTo>
                    <a:pt x="49407" y="118428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4" y="105614"/>
                    <a:pt x="11311" y="87806"/>
                    <a:pt x="8760" y="65990"/>
                  </a:cubicBezTo>
                  <a:cubicBezTo>
                    <a:pt x="6210" y="44174"/>
                    <a:pt x="17752" y="23135"/>
                    <a:pt x="37521" y="13565"/>
                  </a:cubicBezTo>
                  <a:cubicBezTo>
                    <a:pt x="57291" y="3995"/>
                    <a:pt x="80952" y="7991"/>
                    <a:pt x="96481" y="23524"/>
                  </a:cubicBezTo>
                  <a:close/>
                </a:path>
              </a:pathLst>
            </a:custGeom>
            <a:solidFill>
              <a:srgbClr val="05A1D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232860" y="1836926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2232860" y="1836926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2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Conferences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2480818" y="2382723"/>
              <a:ext cx="1680602" cy="1681276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7B984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76532" y="2969158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2776532" y="2969158"/>
              <a:ext cx="1086972" cy="543356"/>
            </a:xfrm>
            <a:prstGeom prst="rect">
              <a:avLst/>
            </a:prstGeom>
            <a:noFill/>
            <a:ln>
              <a:noFill/>
            </a:ln>
          </p:spPr>
          <p:txBody>
            <a:bodyPr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2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2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Online Advertisements</a:t>
              </a:r>
            </a:p>
          </p:txBody>
        </p:sp>
      </p:grp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14400"/>
            <a:ext cx="4724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381" name="Shape 38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334304" y="888880"/>
            <a:ext cx="3809389" cy="3810238"/>
            <a:chOff x="1143304" y="126880"/>
            <a:chExt cx="3809389" cy="3810238"/>
          </a:xfrm>
        </p:grpSpPr>
        <p:sp>
          <p:nvSpPr>
            <p:cNvPr id="392" name="Shape 392"/>
            <p:cNvSpPr/>
            <p:nvPr/>
          </p:nvSpPr>
          <p:spPr>
            <a:xfrm>
              <a:off x="1143304" y="126880"/>
              <a:ext cx="3809389" cy="3810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3895"/>
                    <a:pt x="27911" y="11904"/>
                    <a:pt x="53827" y="8780"/>
                  </a:cubicBezTo>
                  <a:cubicBezTo>
                    <a:pt x="79743" y="5657"/>
                    <a:pt x="103909" y="22385"/>
                    <a:pt x="110110" y="47743"/>
                  </a:cubicBezTo>
                  <a:cubicBezTo>
                    <a:pt x="116312" y="73100"/>
                    <a:pt x="102596" y="99094"/>
                    <a:pt x="78163" y="108286"/>
                  </a:cubicBezTo>
                  <a:cubicBezTo>
                    <a:pt x="53731" y="117477"/>
                    <a:pt x="26284" y="106969"/>
                    <a:pt x="14235" y="83811"/>
                  </a:cubicBezTo>
                  <a:lnTo>
                    <a:pt x="6299" y="85348"/>
                  </a:lnTo>
                  <a:lnTo>
                    <a:pt x="15820" y="68554"/>
                  </a:lnTo>
                  <a:lnTo>
                    <a:pt x="35752" y="79645"/>
                  </a:lnTo>
                  <a:lnTo>
                    <a:pt x="27938" y="81158"/>
                  </a:lnTo>
                  <a:lnTo>
                    <a:pt x="27938" y="81158"/>
                  </a:lnTo>
                  <a:cubicBezTo>
                    <a:pt x="38435" y="97067"/>
                    <a:pt x="59008" y="102874"/>
                    <a:pt x="76272" y="94799"/>
                  </a:cubicBezTo>
                  <a:cubicBezTo>
                    <a:pt x="93536" y="86724"/>
                    <a:pt x="102269" y="67210"/>
                    <a:pt x="96790" y="48954"/>
                  </a:cubicBezTo>
                  <a:cubicBezTo>
                    <a:pt x="91310" y="30698"/>
                    <a:pt x="73275" y="19221"/>
                    <a:pt x="54418" y="21990"/>
                  </a:cubicBezTo>
                  <a:cubicBezTo>
                    <a:pt x="35562" y="24760"/>
                    <a:pt x="21587" y="40939"/>
                    <a:pt x="21588" y="60000"/>
                  </a:cubicBezTo>
                  <a:close/>
                </a:path>
              </a:pathLst>
            </a:custGeom>
            <a:solidFill>
              <a:srgbClr val="F7691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lIns="20950" tIns="20950" rIns="20950" bIns="2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33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Magazines</a:t>
              </a:r>
            </a:p>
          </p:txBody>
        </p:sp>
      </p:grp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" y="709270"/>
            <a:ext cx="2260599" cy="306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709270"/>
            <a:ext cx="2267415" cy="306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762000" y="17520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403" name="Shape 403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5181904" y="850780"/>
            <a:ext cx="3809389" cy="3810238"/>
            <a:chOff x="1143304" y="126880"/>
            <a:chExt cx="3809389" cy="3810238"/>
          </a:xfrm>
        </p:grpSpPr>
        <p:sp>
          <p:nvSpPr>
            <p:cNvPr id="414" name="Shape 414"/>
            <p:cNvSpPr/>
            <p:nvPr/>
          </p:nvSpPr>
          <p:spPr>
            <a:xfrm>
              <a:off x="1143304" y="126880"/>
              <a:ext cx="3809389" cy="3810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3895"/>
                    <a:pt x="27911" y="11904"/>
                    <a:pt x="53827" y="8780"/>
                  </a:cubicBezTo>
                  <a:cubicBezTo>
                    <a:pt x="79743" y="5657"/>
                    <a:pt x="103909" y="22385"/>
                    <a:pt x="110110" y="47743"/>
                  </a:cubicBezTo>
                  <a:cubicBezTo>
                    <a:pt x="116312" y="73100"/>
                    <a:pt x="102596" y="99094"/>
                    <a:pt x="78163" y="108286"/>
                  </a:cubicBezTo>
                  <a:cubicBezTo>
                    <a:pt x="53731" y="117477"/>
                    <a:pt x="26284" y="106969"/>
                    <a:pt x="14235" y="83811"/>
                  </a:cubicBezTo>
                  <a:lnTo>
                    <a:pt x="6299" y="85348"/>
                  </a:lnTo>
                  <a:lnTo>
                    <a:pt x="15820" y="68554"/>
                  </a:lnTo>
                  <a:lnTo>
                    <a:pt x="35752" y="79645"/>
                  </a:lnTo>
                  <a:lnTo>
                    <a:pt x="27938" y="81158"/>
                  </a:lnTo>
                  <a:lnTo>
                    <a:pt x="27938" y="81158"/>
                  </a:lnTo>
                  <a:cubicBezTo>
                    <a:pt x="38435" y="97067"/>
                    <a:pt x="59008" y="102874"/>
                    <a:pt x="76272" y="94799"/>
                  </a:cubicBezTo>
                  <a:cubicBezTo>
                    <a:pt x="93536" y="86724"/>
                    <a:pt x="102269" y="67210"/>
                    <a:pt x="96790" y="48954"/>
                  </a:cubicBezTo>
                  <a:cubicBezTo>
                    <a:pt x="91310" y="30698"/>
                    <a:pt x="73275" y="19221"/>
                    <a:pt x="54418" y="21990"/>
                  </a:cubicBezTo>
                  <a:cubicBezTo>
                    <a:pt x="35562" y="24760"/>
                    <a:pt x="21587" y="40939"/>
                    <a:pt x="21588" y="60000"/>
                  </a:cubicBezTo>
                  <a:close/>
                </a:path>
              </a:pathLst>
            </a:custGeom>
            <a:solidFill>
              <a:srgbClr val="05A1D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1832174" y="1435374"/>
              <a:ext cx="2278200" cy="1133399"/>
            </a:xfrm>
            <a:prstGeom prst="rect">
              <a:avLst/>
            </a:prstGeom>
            <a:noFill/>
            <a:ln>
              <a:noFill/>
            </a:ln>
          </p:spPr>
          <p:txBody>
            <a:bodyPr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01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29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Business Conferences</a:t>
              </a:r>
            </a:p>
          </p:txBody>
        </p:sp>
      </p:grp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l="24033" t="16896" r="26058" b="17050"/>
          <a:stretch/>
        </p:blipFill>
        <p:spPr>
          <a:xfrm>
            <a:off x="152400" y="723900"/>
            <a:ext cx="2161067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l="13536" t="18357" r="56262" b="68740"/>
          <a:stretch/>
        </p:blipFill>
        <p:spPr>
          <a:xfrm>
            <a:off x="73003" y="2628900"/>
            <a:ext cx="4165600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1257300"/>
            <a:ext cx="70800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10000"/>
            <a:ext cx="4374253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hape 425"/>
          <p:cNvPicPr preferRelativeResize="0"/>
          <p:nvPr/>
        </p:nvPicPr>
        <p:blipFill rotWithShape="1">
          <a:blip r:embed="rId3">
            <a:alphaModFix/>
          </a:blip>
          <a:srcRect r="37017"/>
          <a:stretch/>
        </p:blipFill>
        <p:spPr>
          <a:xfrm>
            <a:off x="-25400" y="609600"/>
            <a:ext cx="5003800" cy="47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Advertising Campaign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428" name="Shape 428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4953304" y="812680"/>
            <a:ext cx="3809389" cy="3810238"/>
            <a:chOff x="1143304" y="126880"/>
            <a:chExt cx="3809389" cy="3810238"/>
          </a:xfrm>
        </p:grpSpPr>
        <p:sp>
          <p:nvSpPr>
            <p:cNvPr id="439" name="Shape 439"/>
            <p:cNvSpPr/>
            <p:nvPr/>
          </p:nvSpPr>
          <p:spPr>
            <a:xfrm>
              <a:off x="1143304" y="126880"/>
              <a:ext cx="3809389" cy="3810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3895"/>
                    <a:pt x="27911" y="11904"/>
                    <a:pt x="53827" y="8780"/>
                  </a:cubicBezTo>
                  <a:cubicBezTo>
                    <a:pt x="79743" y="5657"/>
                    <a:pt x="103909" y="22385"/>
                    <a:pt x="110110" y="47743"/>
                  </a:cubicBezTo>
                  <a:cubicBezTo>
                    <a:pt x="116312" y="73100"/>
                    <a:pt x="102596" y="99094"/>
                    <a:pt x="78163" y="108286"/>
                  </a:cubicBezTo>
                  <a:cubicBezTo>
                    <a:pt x="53731" y="117477"/>
                    <a:pt x="26284" y="106969"/>
                    <a:pt x="14235" y="83811"/>
                  </a:cubicBezTo>
                  <a:lnTo>
                    <a:pt x="6299" y="85348"/>
                  </a:lnTo>
                  <a:lnTo>
                    <a:pt x="15820" y="68554"/>
                  </a:lnTo>
                  <a:lnTo>
                    <a:pt x="35752" y="79645"/>
                  </a:lnTo>
                  <a:lnTo>
                    <a:pt x="27938" y="81158"/>
                  </a:lnTo>
                  <a:lnTo>
                    <a:pt x="27938" y="81158"/>
                  </a:lnTo>
                  <a:cubicBezTo>
                    <a:pt x="38435" y="97067"/>
                    <a:pt x="59008" y="102874"/>
                    <a:pt x="76272" y="94799"/>
                  </a:cubicBezTo>
                  <a:cubicBezTo>
                    <a:pt x="93536" y="86724"/>
                    <a:pt x="102269" y="67210"/>
                    <a:pt x="96790" y="48954"/>
                  </a:cubicBezTo>
                  <a:cubicBezTo>
                    <a:pt x="91310" y="30698"/>
                    <a:pt x="73275" y="19221"/>
                    <a:pt x="54418" y="21990"/>
                  </a:cubicBezTo>
                  <a:cubicBezTo>
                    <a:pt x="35562" y="24760"/>
                    <a:pt x="21587" y="40939"/>
                    <a:pt x="21588" y="60000"/>
                  </a:cubicBezTo>
                  <a:close/>
                </a:path>
              </a:pathLst>
            </a:custGeom>
            <a:solidFill>
              <a:srgbClr val="7B984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1984551" y="1506187"/>
              <a:ext cx="2125674" cy="1062675"/>
            </a:xfrm>
            <a:prstGeom prst="rect">
              <a:avLst/>
            </a:prstGeom>
            <a:noFill/>
            <a:ln>
              <a:noFill/>
            </a:ln>
          </p:spPr>
          <p:txBody>
            <a:bodyPr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80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23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Online Advertisements</a:t>
              </a:r>
            </a:p>
          </p:txBody>
        </p:sp>
      </p:grpSp>
      <p:sp>
        <p:nvSpPr>
          <p:cNvPr id="442" name="Shape 442"/>
          <p:cNvSpPr/>
          <p:nvPr/>
        </p:nvSpPr>
        <p:spPr>
          <a:xfrm rot="-9995250">
            <a:off x="1046511" y="2697684"/>
            <a:ext cx="3654004" cy="887715"/>
          </a:xfrm>
          <a:prstGeom prst="rightArrow">
            <a:avLst>
              <a:gd name="adj1" fmla="val 50000"/>
              <a:gd name="adj2" fmla="val 71795"/>
            </a:avLst>
          </a:prstGeom>
          <a:solidFill>
            <a:srgbClr val="FF0000"/>
          </a:solidFill>
          <a:ln w="2540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3" name="Shape 443"/>
          <p:cNvSpPr txBox="1"/>
          <p:nvPr/>
        </p:nvSpPr>
        <p:spPr>
          <a:xfrm rot="756317">
            <a:off x="1341955" y="3024929"/>
            <a:ext cx="32728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CA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STEP advertisement here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Summary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822958" y="1100628"/>
            <a:ext cx="7520999" cy="357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CA" sz="1800"/>
              <a:t>Business Idea/Vision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lang="en-CA" b="0"/>
              <a:t>Simplified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lang="en-CA" b="0"/>
              <a:t>Streamlined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lang="en-CA" b="0"/>
              <a:t>Easy to use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lang="en-CA" b="0"/>
              <a:t>Convenient to the client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CA" sz="1800"/>
              <a:t>Prototype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CA" sz="1800"/>
              <a:t>Marketing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</a:pPr>
            <a:r>
              <a:rPr lang="en-CA" sz="1800" b="0"/>
              <a:t>Business Magazines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2500"/>
            </a:pPr>
            <a:r>
              <a:rPr lang="en-CA" b="0"/>
              <a:t>Business Conferences</a:t>
            </a:r>
          </a:p>
          <a:p>
            <a:pPr marL="914400" lvl="1" indent="-228600" rtl="0">
              <a:lnSpc>
                <a:spcPct val="90000"/>
              </a:lnSpc>
              <a:spcBef>
                <a:spcPts val="0"/>
              </a:spcBef>
              <a:spcAft>
                <a:spcPts val="1015"/>
              </a:spcAft>
              <a:buClr>
                <a:schemeClr val="accent3"/>
              </a:buClr>
              <a:buSzPct val="112500"/>
            </a:pPr>
            <a:r>
              <a:rPr lang="en-CA"/>
              <a:t>Online Advertising</a:t>
            </a:r>
          </a:p>
          <a:p>
            <a:pPr marL="0"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rtl val="0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451" name="Shape 45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 rot="-2460000">
            <a:off x="819397" y="1726735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40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Questions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 rot="-2460000">
            <a:off x="1216152" y="2468303"/>
            <a:ext cx="6510528" cy="3291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Outline of Presentation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1524000" y="762000"/>
            <a:ext cx="6095999" cy="4064000"/>
            <a:chOff x="0" y="0"/>
            <a:chExt cx="6095999" cy="4064000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693920" cy="731519"/>
            </a:xfrm>
            <a:prstGeom prst="roundRect">
              <a:avLst>
                <a:gd name="adj" fmla="val 10000"/>
              </a:avLst>
            </a:prstGeom>
            <a:solidFill>
              <a:srgbClr val="F7691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1425" y="21425"/>
              <a:ext cx="3818966" cy="688669"/>
            </a:xfrm>
            <a:prstGeom prst="rect">
              <a:avLst/>
            </a:prstGeom>
            <a:noFill/>
            <a:ln>
              <a:noFill/>
            </a:ln>
          </p:spPr>
          <p:txBody>
            <a:bodyPr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33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350519" y="833120"/>
              <a:ext cx="4693920" cy="731519"/>
            </a:xfrm>
            <a:prstGeom prst="roundRect">
              <a:avLst>
                <a:gd name="adj" fmla="val 10000"/>
              </a:avLst>
            </a:prstGeom>
            <a:solidFill>
              <a:srgbClr val="05A1D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71944" y="854545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33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01039" y="1666240"/>
              <a:ext cx="4693920" cy="731519"/>
            </a:xfrm>
            <a:prstGeom prst="roundRect">
              <a:avLst>
                <a:gd name="adj" fmla="val 10000"/>
              </a:avLst>
            </a:prstGeom>
            <a:solidFill>
              <a:srgbClr val="7B984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722464" y="1687665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33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051558" y="2499359"/>
              <a:ext cx="4693920" cy="731519"/>
            </a:xfrm>
            <a:prstGeom prst="roundRect">
              <a:avLst>
                <a:gd name="adj" fmla="val 10000"/>
              </a:avLst>
            </a:prstGeom>
            <a:solidFill>
              <a:srgbClr val="C2AD8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072983" y="2520784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33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402079" y="3332480"/>
              <a:ext cx="4693920" cy="731519"/>
            </a:xfrm>
            <a:prstGeom prst="roundRect">
              <a:avLst>
                <a:gd name="adj" fmla="val 10000"/>
              </a:avLst>
            </a:prstGeom>
            <a:solidFill>
              <a:srgbClr val="4F6E9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423504" y="3353905"/>
              <a:ext cx="3825062" cy="688669"/>
            </a:xfrm>
            <a:prstGeom prst="rect">
              <a:avLst/>
            </a:prstGeom>
            <a:noFill/>
            <a:ln>
              <a:noFill/>
            </a:ln>
          </p:spPr>
          <p:txBody>
            <a:bodyPr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15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33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18432" y="534416"/>
              <a:ext cx="475488" cy="47548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DD3CB">
                <a:alpha val="89803"/>
              </a:srgbClr>
            </a:solidFill>
            <a:ln w="25400" cap="flat" cmpd="sng">
              <a:solidFill>
                <a:srgbClr val="FDD3CB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4325417" y="534416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endParaRPr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4568951" y="1367536"/>
              <a:ext cx="475488" cy="47548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9DFF0">
                <a:alpha val="89803"/>
              </a:srgbClr>
            </a:solidFill>
            <a:ln w="25400" cap="flat" cmpd="sng">
              <a:solidFill>
                <a:srgbClr val="C9DFF0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675937" y="1367536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endParaRPr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919471" y="2188464"/>
              <a:ext cx="475488" cy="47548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5DCCE">
                <a:alpha val="89803"/>
              </a:srgbClr>
            </a:solidFill>
            <a:ln w="25400" cap="flat" cmpd="sng">
              <a:solidFill>
                <a:srgbClr val="D5DCCE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5026457" y="2188464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endParaRPr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269992" y="3029711"/>
              <a:ext cx="475488" cy="47548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9E2D9">
                <a:alpha val="89803"/>
              </a:srgbClr>
            </a:solidFill>
            <a:ln w="25400" cap="flat" cmpd="sng">
              <a:solidFill>
                <a:srgbClr val="E9E2D9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376976" y="3029711"/>
              <a:ext cx="261517" cy="357805"/>
            </a:xfrm>
            <a:prstGeom prst="rect">
              <a:avLst/>
            </a:prstGeom>
            <a:noFill/>
            <a:ln>
              <a:noFill/>
            </a:ln>
          </p:spPr>
          <p:txBody>
            <a:bodyPr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rgbClr val="000000"/>
                </a:buClr>
                <a:buFont typeface="Arial"/>
                <a:buNone/>
              </a:pPr>
              <a:endParaRPr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Business Idea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26" name="Shape 12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152400" y="1295400"/>
            <a:ext cx="8763000" cy="2895600"/>
            <a:chOff x="0" y="0"/>
            <a:chExt cx="8763000" cy="2895600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8763000" cy="2895600"/>
            </a:xfrm>
            <a:prstGeom prst="roundRect">
              <a:avLst>
                <a:gd name="adj" fmla="val 10000"/>
              </a:avLst>
            </a:prstGeom>
            <a:solidFill>
              <a:srgbClr val="05A1D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042158" y="0"/>
              <a:ext cx="6720839" cy="28956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112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3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Increase efficiency and usability for businesses that utilize STEP in training their employees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289559" y="457202"/>
              <a:ext cx="1752600" cy="1981192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Business Vision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46" name="Shape 14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838206" y="914402"/>
            <a:ext cx="7456957" cy="3321260"/>
            <a:chOff x="711206" y="762002"/>
            <a:chExt cx="7456957" cy="3321260"/>
          </a:xfrm>
        </p:grpSpPr>
        <p:sp>
          <p:nvSpPr>
            <p:cNvPr id="157" name="Shape 157"/>
            <p:cNvSpPr/>
            <p:nvPr/>
          </p:nvSpPr>
          <p:spPr>
            <a:xfrm>
              <a:off x="711206" y="2209808"/>
              <a:ext cx="2808776" cy="1873453"/>
            </a:xfrm>
            <a:prstGeom prst="rect">
              <a:avLst/>
            </a:prstGeom>
            <a:solidFill>
              <a:srgbClr val="C9DFF0">
                <a:alpha val="89803"/>
              </a:srgbClr>
            </a:solidFill>
            <a:ln w="9525" cap="flat" cmpd="sng">
              <a:solidFill>
                <a:srgbClr val="C9DFF0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160609" y="2209808"/>
              <a:ext cx="2359372" cy="187345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Remove unnecessary steps and procedures by moving majority of business to an online medium wherever possible.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68408" y="762002"/>
              <a:ext cx="1872518" cy="1872518"/>
            </a:xfrm>
            <a:prstGeom prst="ellipse">
              <a:avLst/>
            </a:prstGeom>
            <a:solidFill>
              <a:srgbClr val="05A1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442633" y="1036225"/>
              <a:ext cx="1324069" cy="132406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21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Streamline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5359385" y="2209808"/>
              <a:ext cx="2808776" cy="1873453"/>
            </a:xfrm>
            <a:prstGeom prst="rect">
              <a:avLst/>
            </a:prstGeom>
            <a:solidFill>
              <a:srgbClr val="C9DFF0">
                <a:alpha val="89803"/>
              </a:srgbClr>
            </a:solidFill>
            <a:ln w="9525" cap="flat" cmpd="sng">
              <a:solidFill>
                <a:srgbClr val="C9DFF0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5808791" y="2209808"/>
              <a:ext cx="2359372" cy="187345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9550" rIns="99550" bIns="9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Ensure that clients and customers can navigate the website as easily and simply as possible.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892785" y="838195"/>
              <a:ext cx="1872518" cy="1872518"/>
            </a:xfrm>
            <a:prstGeom prst="ellipse">
              <a:avLst/>
            </a:prstGeom>
            <a:solidFill>
              <a:srgbClr val="05A1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6167010" y="1112419"/>
              <a:ext cx="1324069" cy="132406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21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Simplify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Recommendation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71" name="Shape 171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-4670535" y="57593"/>
            <a:ext cx="13683147" cy="5472816"/>
            <a:chOff x="-4594335" y="-704406"/>
            <a:chExt cx="13683147" cy="5472816"/>
          </a:xfrm>
        </p:grpSpPr>
        <p:sp>
          <p:nvSpPr>
            <p:cNvPr id="182" name="Shape 182"/>
            <p:cNvSpPr/>
            <p:nvPr/>
          </p:nvSpPr>
          <p:spPr>
            <a:xfrm>
              <a:off x="-4594335" y="-704406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F7691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64979" y="406400"/>
              <a:ext cx="8523832" cy="812799"/>
            </a:xfrm>
            <a:prstGeom prst="rect">
              <a:avLst/>
            </a:prstGeom>
            <a:solidFill>
              <a:srgbClr val="F7691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564979" y="406400"/>
              <a:ext cx="8523832" cy="812799"/>
            </a:xfrm>
            <a:prstGeom prst="rect">
              <a:avLst/>
            </a:prstGeom>
            <a:noFill/>
            <a:ln>
              <a:noFill/>
            </a:ln>
          </p:spPr>
          <p:txBody>
            <a:bodyPr lIns="64515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2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Move e-courses and products to be available online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56978" y="304800"/>
              <a:ext cx="1016000" cy="1016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7691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60432" y="1625599"/>
              <a:ext cx="8228379" cy="812799"/>
            </a:xfrm>
            <a:prstGeom prst="rect">
              <a:avLst/>
            </a:prstGeom>
            <a:solidFill>
              <a:srgbClr val="05A1D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860432" y="1625599"/>
              <a:ext cx="8228379" cy="812799"/>
            </a:xfrm>
            <a:prstGeom prst="rect">
              <a:avLst/>
            </a:prstGeom>
            <a:noFill/>
            <a:ln>
              <a:noFill/>
            </a:ln>
          </p:spPr>
          <p:txBody>
            <a:bodyPr lIns="64515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2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Streamline registration/payment to be completed online for in person workshops, courses, e-courses, and products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352432" y="1523999"/>
              <a:ext cx="1016000" cy="1016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5A1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4979" y="2844800"/>
              <a:ext cx="8523832" cy="812799"/>
            </a:xfrm>
            <a:prstGeom prst="rect">
              <a:avLst/>
            </a:prstGeom>
            <a:solidFill>
              <a:srgbClr val="7B984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564979" y="2844800"/>
              <a:ext cx="8523832" cy="812799"/>
            </a:xfrm>
            <a:prstGeom prst="rect">
              <a:avLst/>
            </a:prstGeom>
            <a:noFill/>
            <a:ln>
              <a:noFill/>
            </a:ln>
          </p:spPr>
          <p:txBody>
            <a:bodyPr lIns="64515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7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22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Allow customers to view and write reviews for all courses, products, and workshops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56978" y="2743200"/>
              <a:ext cx="1016000" cy="1016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B98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Shape 196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197" name="Shape 197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5092699" y="978949"/>
            <a:ext cx="4064000" cy="4064000"/>
            <a:chOff x="736599" y="0"/>
            <a:chExt cx="4064000" cy="4064000"/>
          </a:xfrm>
        </p:grpSpPr>
        <p:sp>
          <p:nvSpPr>
            <p:cNvPr id="208" name="Shape 208"/>
            <p:cNvSpPr/>
            <p:nvPr/>
          </p:nvSpPr>
          <p:spPr>
            <a:xfrm>
              <a:off x="736599" y="0"/>
              <a:ext cx="4064000" cy="4064000"/>
            </a:xfrm>
            <a:prstGeom prst="rtTriangle">
              <a:avLst/>
            </a:prstGeom>
            <a:solidFill>
              <a:srgbClr val="F7691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095499" y="406795"/>
              <a:ext cx="2641600" cy="577848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7691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123707" y="435004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1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Digitizing STEP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095499" y="1056878"/>
              <a:ext cx="2641600" cy="577848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05A1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2123707" y="1085086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1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Focus on E-commerce features - Website development for client interaction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2095499" y="1706958"/>
              <a:ext cx="2641600" cy="577848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7B98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123707" y="1735166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1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Sell and Deliver Products through the Internet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095499" y="2357040"/>
              <a:ext cx="2641600" cy="577848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C2AD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23707" y="2385248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1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Sell and Deliver In-person Workshops through the Internet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095499" y="3007121"/>
              <a:ext cx="2641600" cy="577848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F6E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123707" y="3035328"/>
              <a:ext cx="2585184" cy="521433"/>
            </a:xfrm>
            <a:prstGeom prst="rect">
              <a:avLst/>
            </a:prstGeom>
            <a:noFill/>
            <a:ln>
              <a:noFill/>
            </a:ln>
          </p:spPr>
          <p:txBody>
            <a:bodyPr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CA" sz="11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Sell and Deliver E-Courses through the Internet</a:t>
              </a:r>
            </a:p>
          </p:txBody>
        </p:sp>
      </p:grp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483100"/>
            <a:ext cx="5881199" cy="45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Use Case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l="10908" t="5329" r="12532" b="8426"/>
          <a:stretch/>
        </p:blipFill>
        <p:spPr>
          <a:xfrm>
            <a:off x="1752600" y="0"/>
            <a:ext cx="7335263" cy="63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Database</a:t>
            </a:r>
            <a:b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</a:b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 Design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228" name="Shape 228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822958" y="365760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Database Design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75" y="1371600"/>
            <a:ext cx="4782048" cy="36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l="7119" r="48662" b="32522"/>
          <a:stretch/>
        </p:blipFill>
        <p:spPr>
          <a:xfrm>
            <a:off x="4754025" y="1314000"/>
            <a:ext cx="4043397" cy="369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Shape 245"/>
          <p:cNvGrpSpPr/>
          <p:nvPr/>
        </p:nvGrpSpPr>
        <p:grpSpPr>
          <a:xfrm>
            <a:off x="2231" y="6248400"/>
            <a:ext cx="9139534" cy="609599"/>
            <a:chOff x="2231" y="0"/>
            <a:chExt cx="9139534" cy="609599"/>
          </a:xfrm>
        </p:grpSpPr>
        <p:sp>
          <p:nvSpPr>
            <p:cNvPr id="246" name="Shape 246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5" y="644998"/>
            <a:ext cx="8362224" cy="555202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22958" y="154921"/>
            <a:ext cx="7520999" cy="54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CA" sz="2800" b="0" i="0" u="none" strike="noStrike" cap="none" baseline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Website Navigation</a:t>
            </a:r>
          </a:p>
        </p:txBody>
      </p:sp>
      <p:sp>
        <p:nvSpPr>
          <p:cNvPr id="262" name="Shape 262"/>
          <p:cNvSpPr/>
          <p:nvPr/>
        </p:nvSpPr>
        <p:spPr>
          <a:xfrm>
            <a:off x="3091450" y="644387"/>
            <a:ext cx="5697299" cy="27882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0" y="2774811"/>
            <a:ext cx="4572000" cy="3535799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191000" y="3346487"/>
            <a:ext cx="3732900" cy="2979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512800" y="720587"/>
            <a:ext cx="2037299" cy="41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CA" sz="1800" b="1" i="0" u="none" strike="noStrike" cap="none" baseline="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  <a:rtl val="0"/>
              </a:rPr>
              <a:t>Customer/ClientWebpages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817375" y="5654675"/>
            <a:ext cx="2559899" cy="41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CA" sz="1800" b="1" i="0" u="none" strike="noStrike" cap="none" baseline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rtl val="0"/>
              </a:rPr>
              <a:t>Products/Workshops/Courses Webpages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286250" y="4628237"/>
            <a:ext cx="2559899" cy="41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CA" sz="1800" b="1" i="0" u="none" strike="noStrike" cap="none" baseline="0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  <a:rtl val="0"/>
              </a:rPr>
              <a:t>Payment Webpages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2231" y="6310610"/>
            <a:ext cx="9139534" cy="609599"/>
            <a:chOff x="2231" y="0"/>
            <a:chExt cx="9139534" cy="609599"/>
          </a:xfrm>
        </p:grpSpPr>
        <p:sp>
          <p:nvSpPr>
            <p:cNvPr id="269" name="Shape 269"/>
            <p:cNvSpPr/>
            <p:nvPr/>
          </p:nvSpPr>
          <p:spPr>
            <a:xfrm>
              <a:off x="223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30703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Analysis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179040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09520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Overview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3581398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3886198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Prototype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5366742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5671542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Marketing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154911" y="0"/>
              <a:ext cx="1986854" cy="6095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7459711" y="0"/>
              <a:ext cx="1377254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72000" tIns="24000" rIns="24000" bIns="2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CA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Summary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On-screen Show (4:3)</PresentationFormat>
  <Paragraphs>239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EB Garamond</vt:lpstr>
      <vt:lpstr>Arial</vt:lpstr>
      <vt:lpstr>Noto Sans Symbols</vt:lpstr>
      <vt:lpstr>Source Sans Pro</vt:lpstr>
      <vt:lpstr>Angles</vt:lpstr>
      <vt:lpstr>STEP BUSINESS PRESENTATION</vt:lpstr>
      <vt:lpstr>Outline of Presentation</vt:lpstr>
      <vt:lpstr>Business Idea</vt:lpstr>
      <vt:lpstr>Business Vision</vt:lpstr>
      <vt:lpstr>Recommendation</vt:lpstr>
      <vt:lpstr>Use Case</vt:lpstr>
      <vt:lpstr>Database  Design</vt:lpstr>
      <vt:lpstr>Database Design</vt:lpstr>
      <vt:lpstr>Website Navigation</vt:lpstr>
      <vt:lpstr>Purchasing A Product</vt:lpstr>
      <vt:lpstr>Leaving A Review</vt:lpstr>
      <vt:lpstr>Prototype</vt:lpstr>
      <vt:lpstr>Usability Report</vt:lpstr>
      <vt:lpstr>Advertising Campaign</vt:lpstr>
      <vt:lpstr>Advertising Campaign</vt:lpstr>
      <vt:lpstr>Advertising Campaign</vt:lpstr>
      <vt:lpstr>Advertising Campaign</vt:lpstr>
      <vt:lpstr>Summary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BUSINESS PRESENTATION</dc:title>
  <cp:lastModifiedBy>Paolo Fajardo</cp:lastModifiedBy>
  <cp:revision>1</cp:revision>
  <dcterms:modified xsi:type="dcterms:W3CDTF">2015-12-02T02:39:11Z</dcterms:modified>
</cp:coreProperties>
</file>