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0" r:id="rId2"/>
    <p:sldId id="326" r:id="rId3"/>
    <p:sldId id="310" r:id="rId4"/>
    <p:sldId id="293" r:id="rId5"/>
    <p:sldId id="324" r:id="rId6"/>
    <p:sldId id="309" r:id="rId7"/>
    <p:sldId id="322" r:id="rId8"/>
    <p:sldId id="323" r:id="rId9"/>
    <p:sldId id="334" r:id="rId10"/>
    <p:sldId id="331" r:id="rId11"/>
    <p:sldId id="328" r:id="rId12"/>
    <p:sldId id="335" r:id="rId13"/>
    <p:sldId id="333" r:id="rId14"/>
    <p:sldId id="337" r:id="rId15"/>
    <p:sldId id="336" r:id="rId16"/>
    <p:sldId id="321" r:id="rId17"/>
    <p:sldId id="297" r:id="rId18"/>
    <p:sldId id="31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235DF-B5D3-4FD1-8F62-142712E3EE98}" type="datetimeFigureOut">
              <a:rPr lang="en-IN" smtClean="0"/>
              <a:pPr/>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EF546-03DC-4B13-9610-7F15956CA42B}" type="slidenum">
              <a:rPr lang="en-IN" smtClean="0"/>
              <a:pPr/>
              <a:t>‹#›</a:t>
            </a:fld>
            <a:endParaRPr lang="en-IN"/>
          </a:p>
        </p:txBody>
      </p:sp>
    </p:spTree>
    <p:extLst>
      <p:ext uri="{BB962C8B-B14F-4D97-AF65-F5344CB8AC3E}">
        <p14:creationId xmlns:p14="http://schemas.microsoft.com/office/powerpoint/2010/main" val="172026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254817-4F0C-1E40-AA26-413D4B5CABD4}"/>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4" name="Footer Placeholder 3">
            <a:extLst>
              <a:ext uri="{FF2B5EF4-FFF2-40B4-BE49-F238E27FC236}">
                <a16:creationId xmlns:a16="http://schemas.microsoft.com/office/drawing/2014/main" id="{0C907883-056B-524A-9B17-4D25EC6AAAC7}"/>
              </a:ext>
            </a:extLst>
          </p:cNvPr>
          <p:cNvSpPr>
            <a:spLocks noGrp="1"/>
          </p:cNvSpPr>
          <p:nvPr>
            <p:ph type="ftr" sz="quarter" idx="11"/>
          </p:nvPr>
        </p:nvSpPr>
        <p:spPr>
          <a:xfrm>
            <a:off x="0" y="1"/>
            <a:ext cx="1020417" cy="6858000"/>
          </a:xfrm>
        </p:spPr>
        <p:txBody>
          <a:bodyPr/>
          <a:lstStyle/>
          <a:p>
            <a:endParaRPr lang="en-US"/>
          </a:p>
        </p:txBody>
      </p:sp>
      <p:sp>
        <p:nvSpPr>
          <p:cNvPr id="5" name="Slide Number Placeholder 4">
            <a:extLst>
              <a:ext uri="{FF2B5EF4-FFF2-40B4-BE49-F238E27FC236}">
                <a16:creationId xmlns:a16="http://schemas.microsoft.com/office/drawing/2014/main" id="{563F7426-91D3-2E45-A7EB-8AEFD486F892}"/>
              </a:ext>
            </a:extLst>
          </p:cNvPr>
          <p:cNvSpPr>
            <a:spLocks noGrp="1"/>
          </p:cNvSpPr>
          <p:nvPr>
            <p:ph type="sldNum" sz="quarter" idx="12"/>
          </p:nvPr>
        </p:nvSpPr>
        <p:spPr/>
        <p:txBody>
          <a:bodyPr/>
          <a:lstStyle/>
          <a:p>
            <a:fld id="{35103E41-D638-594C-8347-57CCA9BD2261}" type="slidenum">
              <a:rPr lang="en-US" smtClean="0"/>
              <a:pPr/>
              <a:t>‹#›</a:t>
            </a:fld>
            <a:endParaRPr lang="en-US"/>
          </a:p>
        </p:txBody>
      </p:sp>
      <p:cxnSp>
        <p:nvCxnSpPr>
          <p:cNvPr id="8" name="Straight Connector 7">
            <a:extLst>
              <a:ext uri="{FF2B5EF4-FFF2-40B4-BE49-F238E27FC236}">
                <a16:creationId xmlns:a16="http://schemas.microsoft.com/office/drawing/2014/main" id="{B318DE54-C9C2-C648-A0E9-559D40F79FE5}"/>
              </a:ext>
            </a:extLst>
          </p:cNvPr>
          <p:cNvCxnSpPr>
            <a:cxnSpLocks/>
          </p:cNvCxnSpPr>
          <p:nvPr userDrawn="1"/>
        </p:nvCxnSpPr>
        <p:spPr>
          <a:xfrm>
            <a:off x="7329714" y="670656"/>
            <a:ext cx="4432226" cy="5750"/>
          </a:xfrm>
          <a:prstGeom prst="line">
            <a:avLst/>
          </a:prstGeom>
          <a:ln>
            <a:solidFill>
              <a:srgbClr val="94209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5CC666-D904-3D4E-B33E-0FEC37991704}"/>
              </a:ext>
            </a:extLst>
          </p:cNvPr>
          <p:cNvSpPr txBox="1"/>
          <p:nvPr userDrawn="1"/>
        </p:nvSpPr>
        <p:spPr>
          <a:xfrm>
            <a:off x="7010400" y="362879"/>
            <a:ext cx="4751540" cy="307777"/>
          </a:xfrm>
          <a:prstGeom prst="rect">
            <a:avLst/>
          </a:prstGeom>
          <a:noFill/>
        </p:spPr>
        <p:txBody>
          <a:bodyPr wrap="square" rtlCol="0">
            <a:spAutoFit/>
          </a:bodyPr>
          <a:lstStyle/>
          <a:p>
            <a:pPr algn="r"/>
            <a:r>
              <a:rPr lang="en-US" sz="1400" b="0" i="0">
                <a:solidFill>
                  <a:srgbClr val="7030A0"/>
                </a:solidFill>
                <a:latin typeface="Arial Narrow" panose="020B0604020202020204" pitchFamily="34" charset="0"/>
                <a:cs typeface="Arial Narrow" panose="020B0604020202020204" pitchFamily="34" charset="0"/>
              </a:rPr>
              <a:t>Nadimpalli Satyanarayana Raju Institute of Technology (NSRIT)</a:t>
            </a:r>
          </a:p>
        </p:txBody>
      </p:sp>
      <p:grpSp>
        <p:nvGrpSpPr>
          <p:cNvPr id="10" name="Group 9">
            <a:extLst>
              <a:ext uri="{FF2B5EF4-FFF2-40B4-BE49-F238E27FC236}">
                <a16:creationId xmlns:a16="http://schemas.microsoft.com/office/drawing/2014/main" id="{04280160-CD96-F344-B5D5-3D8456E45282}"/>
              </a:ext>
            </a:extLst>
          </p:cNvPr>
          <p:cNvGrpSpPr/>
          <p:nvPr userDrawn="1"/>
        </p:nvGrpSpPr>
        <p:grpSpPr>
          <a:xfrm>
            <a:off x="0" y="-18000"/>
            <a:ext cx="889000" cy="6893999"/>
            <a:chOff x="5395029" y="-307931"/>
            <a:chExt cx="889000" cy="6858000"/>
          </a:xfrm>
        </p:grpSpPr>
        <p:pic>
          <p:nvPicPr>
            <p:cNvPr id="11" name="Picture 10" descr="Shape&#10;&#10;Description automatically generated">
              <a:extLst>
                <a:ext uri="{FF2B5EF4-FFF2-40B4-BE49-F238E27FC236}">
                  <a16:creationId xmlns:a16="http://schemas.microsoft.com/office/drawing/2014/main" id="{A83FBDA7-672B-7649-9CC4-C6C25E6BF687}"/>
                </a:ext>
              </a:extLst>
            </p:cNvPr>
            <p:cNvPicPr>
              <a:picLocks noChangeAspect="1"/>
            </p:cNvPicPr>
            <p:nvPr/>
          </p:nvPicPr>
          <p:blipFill>
            <a:blip r:embed="rId2"/>
            <a:stretch>
              <a:fillRect/>
            </a:stretch>
          </p:blipFill>
          <p:spPr>
            <a:xfrm>
              <a:off x="5395029" y="-307931"/>
              <a:ext cx="889000" cy="6858000"/>
            </a:xfrm>
            <a:prstGeom prst="rect">
              <a:avLst/>
            </a:prstGeom>
          </p:spPr>
        </p:pic>
        <p:pic>
          <p:nvPicPr>
            <p:cNvPr id="12" name="Picture 2" descr="Nadimpalli Satyanarayana Raju Institute of Technology (NSRIT), Visakhapatnam">
              <a:extLst>
                <a:ext uri="{FF2B5EF4-FFF2-40B4-BE49-F238E27FC236}">
                  <a16:creationId xmlns:a16="http://schemas.microsoft.com/office/drawing/2014/main" id="{6720536F-8ED7-3A41-8822-B945171810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3134" y="5750895"/>
              <a:ext cx="632790" cy="2822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319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2BE55-E1AD-3E04-6DD4-23A2B90BD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57CF3-BDCB-9317-0890-7411F8167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1E906-1BAB-D912-CCCB-6D7F0C9AB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35121-8179-4FD0-A684-0C8E51069854}" type="datetime1">
              <a:rPr lang="en-IN" smtClean="0"/>
              <a:pPr/>
              <a:t>20-04-2025</a:t>
            </a:fld>
            <a:endParaRPr lang="en-IN"/>
          </a:p>
        </p:txBody>
      </p:sp>
      <p:sp>
        <p:nvSpPr>
          <p:cNvPr id="5" name="Footer Placeholder 4">
            <a:extLst>
              <a:ext uri="{FF2B5EF4-FFF2-40B4-BE49-F238E27FC236}">
                <a16:creationId xmlns:a16="http://schemas.microsoft.com/office/drawing/2014/main" id="{605D6CA0-F9D9-CDA6-B394-08377F661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FF752C-6E53-8CF5-61F1-9CB97F2F1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1A2A9-9B97-4932-B2A1-5D49FE37F095}" type="slidenum">
              <a:rPr lang="en-IN" smtClean="0"/>
              <a:pPr/>
              <a:t>‹#›</a:t>
            </a:fld>
            <a:endParaRPr lang="en-IN"/>
          </a:p>
        </p:txBody>
      </p:sp>
    </p:spTree>
    <p:extLst>
      <p:ext uri="{BB962C8B-B14F-4D97-AF65-F5344CB8AC3E}">
        <p14:creationId xmlns:p14="http://schemas.microsoft.com/office/powerpoint/2010/main" val="3320794155"/>
      </p:ext>
    </p:extLst>
  </p:cSld>
  <p:clrMap bg1="lt1" tx1="dk1" bg2="lt2" tx2="dk2" accent1="accent1" accent2="accent2" accent3="accent3" accent4="accent4" accent5="accent5" accent6="accent6" hlink="hlink" folHlink="folHlink"/>
  <p:sldLayoutIdLst>
    <p:sldLayoutId id="2147483660" r:id="rId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D5B1DE-F647-09E4-B6EB-2A9ABCEF3720}"/>
              </a:ext>
            </a:extLst>
          </p:cNvPr>
          <p:cNvSpPr/>
          <p:nvPr/>
        </p:nvSpPr>
        <p:spPr>
          <a:xfrm>
            <a:off x="1431133" y="829503"/>
            <a:ext cx="10207690" cy="707886"/>
          </a:xfrm>
          <a:prstGeom prst="rect">
            <a:avLst/>
          </a:prstGeom>
          <a:noFill/>
        </p:spPr>
        <p:txBody>
          <a:bodyPr wrap="square" lIns="91440" tIns="45720" rIns="91440" bIns="45720">
            <a:spAutoFit/>
          </a:bodyPr>
          <a:lstStyle/>
          <a:p>
            <a:pPr algn="ctr"/>
            <a:r>
              <a:rPr lang="en-US" sz="2000" b="1" cap="none" spc="0" dirty="0">
                <a:ln w="0"/>
                <a:solidFill>
                  <a:srgbClr val="FF0000"/>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rPr>
              <a:t>IOT &amp; MACHINE LEARNING INTEGRATED VEHICLE NUMBER PLATE RECOGNISITAION SYSTEM FOR AUTHORISED ACCESS</a:t>
            </a:r>
          </a:p>
        </p:txBody>
      </p:sp>
      <p:sp>
        <p:nvSpPr>
          <p:cNvPr id="2" name="TextBox 1">
            <a:extLst>
              <a:ext uri="{FF2B5EF4-FFF2-40B4-BE49-F238E27FC236}">
                <a16:creationId xmlns:a16="http://schemas.microsoft.com/office/drawing/2014/main" id="{7548E871-2A06-03A2-6887-203FB35AAC8A}"/>
              </a:ext>
            </a:extLst>
          </p:cNvPr>
          <p:cNvSpPr txBox="1"/>
          <p:nvPr/>
        </p:nvSpPr>
        <p:spPr>
          <a:xfrm>
            <a:off x="5643162" y="1499494"/>
            <a:ext cx="1704119"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BATCH - 3</a:t>
            </a:r>
            <a:endParaRPr lang="en-IN" sz="2400"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9DCC743-91E9-4BB6-ECCE-C483FC1D4930}"/>
              </a:ext>
            </a:extLst>
          </p:cNvPr>
          <p:cNvSpPr/>
          <p:nvPr/>
        </p:nvSpPr>
        <p:spPr>
          <a:xfrm>
            <a:off x="940937" y="3732717"/>
            <a:ext cx="11314044" cy="1077218"/>
          </a:xfrm>
          <a:prstGeom prst="rect">
            <a:avLst/>
          </a:prstGeom>
          <a:noFill/>
        </p:spPr>
        <p:txBody>
          <a:bodyPr wrap="square" lIns="91440" tIns="45720" rIns="91440" bIns="45720">
            <a:spAutoFit/>
          </a:bodyPr>
          <a:lstStyle/>
          <a:p>
            <a:pPr algn="ctr"/>
            <a:r>
              <a:rPr lang="en-US" sz="2000" b="0" cap="none" spc="0" dirty="0">
                <a:ln w="0"/>
                <a:latin typeface="Arial Narrow" panose="020B0606020202030204" pitchFamily="34" charset="0"/>
                <a:cs typeface="Arial" panose="020B0604020202020204" pitchFamily="34" charset="0"/>
              </a:rPr>
              <a:t>Under the Guidance of</a:t>
            </a:r>
            <a:r>
              <a:rPr lang="en-US" sz="2000" b="0" cap="none" spc="0" dirty="0">
                <a:ln w="0"/>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rPr>
              <a:t>:</a:t>
            </a:r>
          </a:p>
          <a:p>
            <a:pPr algn="ctr"/>
            <a:r>
              <a:rPr lang="en-US" sz="2000" b="1" dirty="0" err="1">
                <a:ln w="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D</a:t>
            </a:r>
            <a:r>
              <a:rPr lang="en-US" sz="2000" b="1" cap="none" spc="0" dirty="0" err="1">
                <a:ln w="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r.K.RAJASEKHAR</a:t>
            </a:r>
            <a:r>
              <a:rPr lang="en-US" sz="2000" b="1" cap="none" spc="0" dirty="0">
                <a:ln w="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 </a:t>
            </a:r>
            <a:r>
              <a:rPr lang="en-US" sz="1400" b="1" cap="none" spc="0" dirty="0" err="1">
                <a:ln w="0"/>
                <a:latin typeface="Arial Narrow" panose="020B0606020202030204" pitchFamily="34" charset="0"/>
                <a:cs typeface="Arial" panose="020B0604020202020204" pitchFamily="34" charset="0"/>
              </a:rPr>
              <a:t>M.Tech,Ph.D</a:t>
            </a:r>
            <a:r>
              <a:rPr lang="en-US" sz="1400" b="1" cap="none" spc="0" dirty="0">
                <a:ln w="0"/>
                <a:latin typeface="Arial Narrow" panose="020B0606020202030204" pitchFamily="34" charset="0"/>
                <a:cs typeface="Arial" panose="020B0604020202020204" pitchFamily="34" charset="0"/>
              </a:rPr>
              <a:t>.</a:t>
            </a:r>
          </a:p>
          <a:p>
            <a:pPr algn="ctr"/>
            <a:endParaRPr lang="en-US" sz="800" b="1" dirty="0">
              <a:ln w="0"/>
              <a:latin typeface="Arial Narrow" panose="020B0606020202030204" pitchFamily="34" charset="0"/>
              <a:cs typeface="Arial" panose="020B0604020202020204" pitchFamily="34" charset="0"/>
            </a:endParaRPr>
          </a:p>
          <a:p>
            <a:pPr algn="ctr"/>
            <a:r>
              <a:rPr lang="en-US" sz="1600" b="1" cap="none" spc="0" dirty="0">
                <a:ln w="0"/>
                <a:solidFill>
                  <a:srgbClr val="FF0000"/>
                </a:solidFill>
                <a:latin typeface="Arial Narrow" panose="020B0606020202030204" pitchFamily="34" charset="0"/>
                <a:cs typeface="Arial" panose="020B0604020202020204" pitchFamily="34" charset="0"/>
              </a:rPr>
              <a:t>Associate  Professor</a:t>
            </a:r>
            <a:endParaRPr lang="en-US" sz="2400" b="1" cap="none" spc="0" dirty="0">
              <a:ln w="0"/>
              <a:solidFill>
                <a:srgbClr val="FF0000"/>
              </a:solidFill>
              <a:latin typeface="Arial Narrow" panose="020B0606020202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168C4D6-E2C0-A8CA-3A5B-81559975B3AB}"/>
              </a:ext>
            </a:extLst>
          </p:cNvPr>
          <p:cNvSpPr txBox="1"/>
          <p:nvPr/>
        </p:nvSpPr>
        <p:spPr>
          <a:xfrm>
            <a:off x="3744820" y="1969775"/>
            <a:ext cx="5874026" cy="1754326"/>
          </a:xfrm>
          <a:prstGeom prst="rect">
            <a:avLst/>
          </a:prstGeom>
          <a:noFill/>
        </p:spPr>
        <p:txBody>
          <a:bodyPr wrap="square" rtlCol="0">
            <a:spAutoFit/>
          </a:bodyPr>
          <a:lstStyle/>
          <a:p>
            <a:r>
              <a:rPr lang="en-IN" b="1" dirty="0">
                <a:solidFill>
                  <a:schemeClr val="accent1"/>
                </a:solidFill>
                <a:latin typeface="Arial" panose="020B0604020202020204" pitchFamily="34" charset="0"/>
                <a:cs typeface="Arial" panose="020B0604020202020204" pitchFamily="34" charset="0"/>
              </a:rPr>
              <a:t>                                </a:t>
            </a:r>
            <a:r>
              <a:rPr lang="en-IN" b="1" dirty="0">
                <a:solidFill>
                  <a:schemeClr val="accent1"/>
                </a:solidFill>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Team Details:</a:t>
            </a:r>
          </a:p>
          <a:p>
            <a:pPr marL="1257300" lvl="2" indent="-342900">
              <a:buFont typeface="+mj-lt"/>
              <a:buAutoNum type="arabicPeriod"/>
            </a:pPr>
            <a:r>
              <a:rPr lang="en-IN" b="1"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B.SARYU                               21NU1A0409</a:t>
            </a:r>
          </a:p>
          <a:p>
            <a:pPr marL="1257300" lvl="2" indent="-342900">
              <a:buFont typeface="+mj-lt"/>
              <a:buAutoNum type="arabicPeriod"/>
            </a:pPr>
            <a:r>
              <a:rPr lang="en-IN" b="1"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D.JASMINE                           21NU1A0431</a:t>
            </a:r>
          </a:p>
          <a:p>
            <a:pPr marL="1257300" lvl="2" indent="-342900">
              <a:buFont typeface="+mj-lt"/>
              <a:buAutoNum type="arabicPeriod"/>
            </a:pPr>
            <a:r>
              <a:rPr lang="en-IN" b="1"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B.CHARMILA                        21NU1A0412</a:t>
            </a:r>
          </a:p>
          <a:p>
            <a:pPr marL="1257300" lvl="2" indent="-342900">
              <a:buFont typeface="+mj-lt"/>
              <a:buAutoNum type="arabicPeriod"/>
            </a:pPr>
            <a:r>
              <a:rPr lang="en-IN" b="1"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N.RAJEEV                             21NU1A0459</a:t>
            </a:r>
          </a:p>
          <a:p>
            <a:pPr marL="1257300" lvl="2" indent="-342900">
              <a:buFont typeface="+mj-lt"/>
              <a:buAutoNum type="arabicPeriod"/>
            </a:pPr>
            <a:r>
              <a:rPr lang="en-IN" b="1" dirty="0">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K.JYOTHI SWAROOP           21NU1A0448</a:t>
            </a:r>
          </a:p>
        </p:txBody>
      </p:sp>
      <p:sp>
        <p:nvSpPr>
          <p:cNvPr id="11" name="TextBox 1048591">
            <a:extLst>
              <a:ext uri="{FF2B5EF4-FFF2-40B4-BE49-F238E27FC236}">
                <a16:creationId xmlns:a16="http://schemas.microsoft.com/office/drawing/2014/main" id="{17451752-A61A-6B40-1364-56E8A03B8A81}"/>
              </a:ext>
            </a:extLst>
          </p:cNvPr>
          <p:cNvSpPr txBox="1"/>
          <p:nvPr/>
        </p:nvSpPr>
        <p:spPr>
          <a:xfrm>
            <a:off x="1842119" y="4540320"/>
            <a:ext cx="9511681" cy="830997"/>
          </a:xfrm>
          <a:prstGeom prst="rect">
            <a:avLst/>
          </a:prstGeom>
        </p:spPr>
        <p:txBody>
          <a:bodyPr wrap="square" lIns="91440" tIns="45720" rIns="91440" bIns="45720" rtlCol="0" anchor="t">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dirty="0">
              <a:solidFill>
                <a:srgbClr val="FF0000"/>
              </a:solidFill>
              <a:latin typeface="Arial" panose="020B0604020202020204" pitchFamily="34" charset="0"/>
              <a:ea typeface="+mn-lt"/>
              <a:cs typeface="Arial" panose="020B0604020202020204" pitchFamily="34" charset="0"/>
            </a:endParaRPr>
          </a:p>
          <a:p>
            <a:pPr algn="ctr"/>
            <a:r>
              <a:rPr lang="en-US" sz="2400" b="1" dirty="0">
                <a:solidFill>
                  <a:srgbClr val="FF0000"/>
                </a:solidFill>
                <a:latin typeface="Arial Narrow" panose="020B0606020202030204" pitchFamily="34" charset="0"/>
                <a:ea typeface="+mn-lt"/>
                <a:cs typeface="Arial" panose="020B0604020202020204" pitchFamily="34" charset="0"/>
              </a:rPr>
              <a:t>DEPARTMENT OF ELECTRONICS AND COMMUNICATION ENGINEERING</a:t>
            </a:r>
          </a:p>
        </p:txBody>
      </p:sp>
      <p:sp>
        <p:nvSpPr>
          <p:cNvPr id="6" name="Date Placeholder 5"/>
          <p:cNvSpPr>
            <a:spLocks noGrp="1"/>
          </p:cNvSpPr>
          <p:nvPr>
            <p:ph type="dt" sz="half" idx="10"/>
          </p:nvPr>
        </p:nvSpPr>
        <p:spPr>
          <a:xfrm>
            <a:off x="838200" y="6356350"/>
            <a:ext cx="2743200" cy="365125"/>
          </a:xfrm>
        </p:spPr>
        <p:txBody>
          <a:bodyPr/>
          <a:lstStyle/>
          <a:p>
            <a:r>
              <a:rPr lang="en-US" dirty="0"/>
              <a:t>13/10/23</a:t>
            </a:r>
          </a:p>
        </p:txBody>
      </p:sp>
      <p:sp>
        <p:nvSpPr>
          <p:cNvPr id="8" name="Slide Number Placeholder 7"/>
          <p:cNvSpPr>
            <a:spLocks noGrp="1"/>
          </p:cNvSpPr>
          <p:nvPr>
            <p:ph type="sldNum" sz="quarter" idx="12"/>
          </p:nvPr>
        </p:nvSpPr>
        <p:spPr/>
        <p:txBody>
          <a:bodyPr/>
          <a:lstStyle/>
          <a:p>
            <a:fld id="{35103E41-D638-594C-8347-57CCA9BD2261}" type="slidenum">
              <a:rPr lang="en-US" smtClean="0"/>
              <a:pPr/>
              <a:t>1</a:t>
            </a:fld>
            <a:endParaRPr lang="en-US"/>
          </a:p>
        </p:txBody>
      </p:sp>
      <p:pic>
        <p:nvPicPr>
          <p:cNvPr id="9" name="Picture 8">
            <a:extLst>
              <a:ext uri="{FF2B5EF4-FFF2-40B4-BE49-F238E27FC236}">
                <a16:creationId xmlns:a16="http://schemas.microsoft.com/office/drawing/2014/main" id="{8F073F50-7159-780C-855B-B4695D3CD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56" y="5381625"/>
            <a:ext cx="11314044" cy="1476375"/>
          </a:xfrm>
          <a:prstGeom prst="rect">
            <a:avLst/>
          </a:prstGeom>
        </p:spPr>
      </p:pic>
    </p:spTree>
    <p:extLst>
      <p:ext uri="{BB962C8B-B14F-4D97-AF65-F5344CB8AC3E}">
        <p14:creationId xmlns:p14="http://schemas.microsoft.com/office/powerpoint/2010/main" val="3705957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01A2F-72F6-F54D-AED5-532500344D16}"/>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862D4C8A-3C73-A208-3D59-CECAEB52C079}"/>
              </a:ext>
            </a:extLst>
          </p:cNvPr>
          <p:cNvSpPr>
            <a:spLocks noGrp="1"/>
          </p:cNvSpPr>
          <p:nvPr>
            <p:ph type="sldNum" sz="quarter" idx="12"/>
          </p:nvPr>
        </p:nvSpPr>
        <p:spPr/>
        <p:txBody>
          <a:bodyPr/>
          <a:lstStyle/>
          <a:p>
            <a:fld id="{35103E41-D638-594C-8347-57CCA9BD2261}" type="slidenum">
              <a:rPr lang="en-US" smtClean="0"/>
              <a:pPr/>
              <a:t>10</a:t>
            </a:fld>
            <a:endParaRPr lang="en-US"/>
          </a:p>
        </p:txBody>
      </p:sp>
      <p:sp>
        <p:nvSpPr>
          <p:cNvPr id="5" name="TextBox 4">
            <a:extLst>
              <a:ext uri="{FF2B5EF4-FFF2-40B4-BE49-F238E27FC236}">
                <a16:creationId xmlns:a16="http://schemas.microsoft.com/office/drawing/2014/main" id="{B4BCF70A-7DE4-C9D0-9D08-FA57DA6C86AF}"/>
              </a:ext>
            </a:extLst>
          </p:cNvPr>
          <p:cNvSpPr txBox="1"/>
          <p:nvPr/>
        </p:nvSpPr>
        <p:spPr>
          <a:xfrm>
            <a:off x="1313283" y="856692"/>
            <a:ext cx="10433957" cy="4708981"/>
          </a:xfrm>
          <a:prstGeom prst="rect">
            <a:avLst/>
          </a:prstGeom>
          <a:noFill/>
        </p:spPr>
        <p:txBody>
          <a:bodyPr wrap="square">
            <a:spAutoFit/>
          </a:bodyPr>
          <a:lstStyle/>
          <a:p>
            <a:r>
              <a:rPr lang="en-US" sz="2000" b="1" dirty="0">
                <a:latin typeface="Arial Narrow" panose="020B0606020202030204" pitchFamily="34" charset="0"/>
                <a:cs typeface="Times New Roman" panose="02020603050405020304" pitchFamily="18" charset="0"/>
              </a:rPr>
              <a:t>SOFTWARE USED:-</a:t>
            </a:r>
          </a:p>
          <a:p>
            <a:r>
              <a:rPr lang="en-US" sz="2000" b="1" dirty="0">
                <a:latin typeface="Arial Narrow" panose="020B0606020202030204" pitchFamily="34" charset="0"/>
                <a:cs typeface="Times New Roman" panose="02020603050405020304" pitchFamily="18" charset="0"/>
              </a:rPr>
              <a:t>OpenCV:</a:t>
            </a:r>
          </a:p>
          <a:p>
            <a:r>
              <a:rPr lang="en-US" sz="2000" b="1" dirty="0">
                <a:latin typeface="Arial Narrow" panose="020B0606020202030204" pitchFamily="34" charset="0"/>
                <a:cs typeface="Times New Roman" panose="02020603050405020304" pitchFamily="18" charset="0"/>
              </a:rPr>
              <a:t> </a:t>
            </a:r>
            <a:r>
              <a:rPr lang="en-US" sz="2000" dirty="0">
                <a:latin typeface="Arial Narrow" panose="020B0606020202030204" pitchFamily="34" charset="0"/>
                <a:cs typeface="Times New Roman" panose="02020603050405020304" pitchFamily="18" charset="0"/>
              </a:rPr>
              <a:t>Open Source Computer Vision Library is a widely used library for computer vision and image processing. </a:t>
            </a:r>
          </a:p>
          <a:p>
            <a:pPr marL="342900" indent="-342900">
              <a:buFont typeface="Arial" panose="020B0604020202020204" pitchFamily="34" charset="0"/>
              <a:buChar char="•"/>
            </a:pPr>
            <a:r>
              <a:rPr lang="en-US" sz="2000" dirty="0">
                <a:latin typeface="Arial Narrow" panose="020B0606020202030204" pitchFamily="34" charset="0"/>
                <a:cs typeface="Times New Roman" panose="02020603050405020304" pitchFamily="18" charset="0"/>
              </a:rPr>
              <a:t> Image and video processing: OpenCV offers functions for image and video processing, including filtering, thresholding, and feature detection.</a:t>
            </a:r>
          </a:p>
          <a:p>
            <a:pPr marL="342900" indent="-342900">
              <a:buFont typeface="Arial" panose="020B0604020202020204" pitchFamily="34" charset="0"/>
              <a:buChar char="•"/>
            </a:pPr>
            <a:r>
              <a:rPr lang="en-US" sz="2000" dirty="0">
                <a:latin typeface="Arial Narrow" panose="020B0606020202030204" pitchFamily="34" charset="0"/>
                <a:cs typeface="Times New Roman" panose="02020603050405020304" pitchFamily="18" charset="0"/>
              </a:rPr>
              <a:t>Object detection: OpenCV provides algorithms for object detection, such as Haar cascades and deep learning-based models.</a:t>
            </a:r>
          </a:p>
          <a:p>
            <a:pPr marL="342900" indent="-342900">
              <a:buFont typeface="Arial" panose="020B0604020202020204" pitchFamily="34" charset="0"/>
              <a:buChar char="•"/>
            </a:pPr>
            <a:r>
              <a:rPr lang="en-US" sz="2000" dirty="0">
                <a:latin typeface="Arial Narrow" panose="020B0606020202030204" pitchFamily="34" charset="0"/>
                <a:cs typeface="Times New Roman" panose="02020603050405020304" pitchFamily="18" charset="0"/>
              </a:rPr>
              <a:t> Face detection and recognition: OpenCV includes face detection and recognition capabilities.</a:t>
            </a:r>
          </a:p>
          <a:p>
            <a:pPr marL="342900" indent="-342900">
              <a:buFont typeface="Arial" panose="020B0604020202020204" pitchFamily="34" charset="0"/>
              <a:buChar char="•"/>
            </a:pPr>
            <a:r>
              <a:rPr lang="en-US" sz="2000" dirty="0">
                <a:latin typeface="Arial Narrow" panose="020B0606020202030204" pitchFamily="34" charset="0"/>
                <a:cs typeface="Times New Roman" panose="02020603050405020304" pitchFamily="18" charset="0"/>
              </a:rPr>
              <a:t> Tracking: OpenCV offers tracking algorithms for objects and features.</a:t>
            </a:r>
          </a:p>
          <a:p>
            <a:pPr marL="342900" indent="-342900">
              <a:buFont typeface="Arial" panose="020B0604020202020204" pitchFamily="34" charset="0"/>
              <a:buChar char="•"/>
            </a:pPr>
            <a:r>
              <a:rPr lang="en-US" sz="2000" dirty="0">
                <a:latin typeface="Arial Narrow" panose="020B0606020202030204" pitchFamily="34" charset="0"/>
                <a:cs typeface="Times New Roman" panose="02020603050405020304" pitchFamily="18" charset="0"/>
              </a:rPr>
              <a:t>Machine learning: OpenCV integrates with machine learning libraries, enabling the use of computer vision in machine learning applications.</a:t>
            </a:r>
          </a:p>
          <a:p>
            <a:endParaRPr lang="en-US" sz="2000" dirty="0">
              <a:latin typeface="Arial Narrow" panose="020B0606020202030204" pitchFamily="34" charset="0"/>
              <a:cs typeface="Times New Roman" panose="02020603050405020304" pitchFamily="18" charset="0"/>
            </a:endParaRPr>
          </a:p>
          <a:p>
            <a:r>
              <a:rPr lang="en-US" sz="2000" b="1" dirty="0">
                <a:latin typeface="Arial Narrow" panose="020B0606020202030204" pitchFamily="34" charset="0"/>
                <a:cs typeface="Times New Roman" panose="02020603050405020304" pitchFamily="18" charset="0"/>
              </a:rPr>
              <a:t>Python for </a:t>
            </a:r>
            <a:r>
              <a:rPr lang="en-US" sz="2000" b="1" dirty="0" err="1">
                <a:latin typeface="Arial Narrow" panose="020B0606020202030204" pitchFamily="34" charset="0"/>
                <a:cs typeface="Times New Roman" panose="02020603050405020304" pitchFamily="18" charset="0"/>
              </a:rPr>
              <a:t>RaspberryPi</a:t>
            </a:r>
            <a:r>
              <a:rPr lang="en-US" sz="2000" b="1" dirty="0">
                <a:latin typeface="Arial Narrow" panose="020B0606020202030204" pitchFamily="34" charset="0"/>
                <a:cs typeface="Times New Roman" panose="02020603050405020304" pitchFamily="18" charset="0"/>
              </a:rPr>
              <a:t>:</a:t>
            </a:r>
          </a:p>
          <a:p>
            <a:r>
              <a:rPr lang="en-US" sz="2000" dirty="0">
                <a:latin typeface="Arial Narrow" panose="020B0606020202030204" pitchFamily="34" charset="0"/>
                <a:cs typeface="Times New Roman" panose="02020603050405020304" pitchFamily="18" charset="0"/>
              </a:rPr>
              <a:t>Python is a popular programming language for Raspberry Pi projects due to its ease of use and extensive libraries. </a:t>
            </a:r>
          </a:p>
        </p:txBody>
      </p:sp>
    </p:spTree>
    <p:extLst>
      <p:ext uri="{BB962C8B-B14F-4D97-AF65-F5344CB8AC3E}">
        <p14:creationId xmlns:p14="http://schemas.microsoft.com/office/powerpoint/2010/main" val="123309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AC82E-A33F-F166-652E-EB14C97E65E6}"/>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7BC6F5B0-543F-9322-4933-164D81326FF2}"/>
              </a:ext>
            </a:extLst>
          </p:cNvPr>
          <p:cNvSpPr>
            <a:spLocks noGrp="1"/>
          </p:cNvSpPr>
          <p:nvPr>
            <p:ph type="sldNum" sz="quarter" idx="12"/>
          </p:nvPr>
        </p:nvSpPr>
        <p:spPr/>
        <p:txBody>
          <a:bodyPr/>
          <a:lstStyle/>
          <a:p>
            <a:fld id="{35103E41-D638-594C-8347-57CCA9BD2261}" type="slidenum">
              <a:rPr lang="en-US" smtClean="0"/>
              <a:pPr/>
              <a:t>11</a:t>
            </a:fld>
            <a:endParaRPr lang="en-US"/>
          </a:p>
        </p:txBody>
      </p:sp>
      <p:sp>
        <p:nvSpPr>
          <p:cNvPr id="5" name="TextBox 4">
            <a:extLst>
              <a:ext uri="{FF2B5EF4-FFF2-40B4-BE49-F238E27FC236}">
                <a16:creationId xmlns:a16="http://schemas.microsoft.com/office/drawing/2014/main" id="{2BDAD03A-9D03-95B0-CC53-6D484C7B6D60}"/>
              </a:ext>
            </a:extLst>
          </p:cNvPr>
          <p:cNvSpPr txBox="1"/>
          <p:nvPr/>
        </p:nvSpPr>
        <p:spPr>
          <a:xfrm>
            <a:off x="1294623" y="1308027"/>
            <a:ext cx="10059177" cy="4308872"/>
          </a:xfrm>
          <a:prstGeom prst="rect">
            <a:avLst/>
          </a:prstGeom>
          <a:noFill/>
        </p:spPr>
        <p:txBody>
          <a:bodyPr wrap="square">
            <a:spAutoFit/>
          </a:bodyPr>
          <a:lstStyle/>
          <a:p>
            <a:pPr>
              <a:lnSpc>
                <a:spcPct val="200000"/>
              </a:lnSpc>
            </a:pPr>
            <a:r>
              <a:rPr lang="en-IN" sz="2000" b="1" dirty="0">
                <a:latin typeface="Arial Narrow" panose="020B0606020202030204" pitchFamily="34" charset="0"/>
                <a:cs typeface="Times New Roman" panose="02020603050405020304" pitchFamily="18" charset="0"/>
              </a:rPr>
              <a:t>APPLICATIONS:</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Smart Parking</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Security </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Traffic management</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Access control</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Vehicle Tracking</a:t>
            </a:r>
          </a:p>
          <a:p>
            <a:pPr marL="285750" indent="-285750">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Toll Collection</a:t>
            </a:r>
          </a:p>
          <a:p>
            <a:endParaRPr lang="en-IN" dirty="0"/>
          </a:p>
        </p:txBody>
      </p:sp>
    </p:spTree>
    <p:extLst>
      <p:ext uri="{BB962C8B-B14F-4D97-AF65-F5344CB8AC3E}">
        <p14:creationId xmlns:p14="http://schemas.microsoft.com/office/powerpoint/2010/main" val="236689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DA917-5674-CDFD-F126-D9AF389B14C2}"/>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BE709DAF-70E9-A608-6FA7-CBC5C1675B19}"/>
              </a:ext>
            </a:extLst>
          </p:cNvPr>
          <p:cNvSpPr>
            <a:spLocks noGrp="1"/>
          </p:cNvSpPr>
          <p:nvPr>
            <p:ph type="sldNum" sz="quarter" idx="12"/>
          </p:nvPr>
        </p:nvSpPr>
        <p:spPr/>
        <p:txBody>
          <a:bodyPr/>
          <a:lstStyle/>
          <a:p>
            <a:fld id="{35103E41-D638-594C-8347-57CCA9BD2261}" type="slidenum">
              <a:rPr lang="en-US" smtClean="0"/>
              <a:pPr/>
              <a:t>12</a:t>
            </a:fld>
            <a:endParaRPr lang="en-US"/>
          </a:p>
        </p:txBody>
      </p:sp>
      <p:sp>
        <p:nvSpPr>
          <p:cNvPr id="6" name="TextBox 5">
            <a:extLst>
              <a:ext uri="{FF2B5EF4-FFF2-40B4-BE49-F238E27FC236}">
                <a16:creationId xmlns:a16="http://schemas.microsoft.com/office/drawing/2014/main" id="{1999A665-35C6-8720-3468-9D50A02AEBE7}"/>
              </a:ext>
            </a:extLst>
          </p:cNvPr>
          <p:cNvSpPr txBox="1"/>
          <p:nvPr/>
        </p:nvSpPr>
        <p:spPr>
          <a:xfrm>
            <a:off x="1368489" y="1087017"/>
            <a:ext cx="6096000" cy="3790974"/>
          </a:xfrm>
          <a:prstGeom prst="rect">
            <a:avLst/>
          </a:prstGeom>
          <a:noFill/>
        </p:spPr>
        <p:txBody>
          <a:bodyPr wrap="square">
            <a:spAutoFit/>
          </a:bodyPr>
          <a:lstStyle/>
          <a:p>
            <a:pPr>
              <a:lnSpc>
                <a:spcPct val="150000"/>
              </a:lnSpc>
            </a:pPr>
            <a:r>
              <a:rPr lang="en-IN" sz="2000" b="1" dirty="0">
                <a:latin typeface="Arial Narrow" panose="020B0606020202030204" pitchFamily="34" charset="0"/>
                <a:cs typeface="Times New Roman" panose="02020603050405020304" pitchFamily="18" charset="0"/>
              </a:rPr>
              <a:t>ADVANTAGES:</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Enhanced Security</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24/7 monitoring</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Real-time alerts</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Accurate Identification</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Machine-learning based</a:t>
            </a:r>
          </a:p>
          <a:p>
            <a:pPr marL="285750" indent="-285750" algn="just">
              <a:lnSpc>
                <a:spcPct val="20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Scalability</a:t>
            </a:r>
          </a:p>
        </p:txBody>
      </p:sp>
    </p:spTree>
    <p:extLst>
      <p:ext uri="{BB962C8B-B14F-4D97-AF65-F5344CB8AC3E}">
        <p14:creationId xmlns:p14="http://schemas.microsoft.com/office/powerpoint/2010/main" val="434355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DDC5AD-C4B8-462D-30D8-E90389C73059}"/>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503AA01A-F0CB-D4B2-786B-61FC4A532CBE}"/>
              </a:ext>
            </a:extLst>
          </p:cNvPr>
          <p:cNvSpPr>
            <a:spLocks noGrp="1"/>
          </p:cNvSpPr>
          <p:nvPr>
            <p:ph type="sldNum" sz="quarter" idx="12"/>
          </p:nvPr>
        </p:nvSpPr>
        <p:spPr/>
        <p:txBody>
          <a:bodyPr/>
          <a:lstStyle/>
          <a:p>
            <a:fld id="{35103E41-D638-594C-8347-57CCA9BD2261}" type="slidenum">
              <a:rPr lang="en-US" smtClean="0"/>
              <a:pPr/>
              <a:t>13</a:t>
            </a:fld>
            <a:endParaRPr lang="en-US"/>
          </a:p>
        </p:txBody>
      </p:sp>
      <p:sp>
        <p:nvSpPr>
          <p:cNvPr id="6" name="TextBox 5">
            <a:extLst>
              <a:ext uri="{FF2B5EF4-FFF2-40B4-BE49-F238E27FC236}">
                <a16:creationId xmlns:a16="http://schemas.microsoft.com/office/drawing/2014/main" id="{E74E4C4F-F969-69DE-2FB1-6B6B2BE809CD}"/>
              </a:ext>
            </a:extLst>
          </p:cNvPr>
          <p:cNvSpPr txBox="1"/>
          <p:nvPr/>
        </p:nvSpPr>
        <p:spPr>
          <a:xfrm>
            <a:off x="1005710" y="521395"/>
            <a:ext cx="6097554" cy="369332"/>
          </a:xfrm>
          <a:prstGeom prst="rect">
            <a:avLst/>
          </a:prstGeom>
          <a:noFill/>
        </p:spPr>
        <p:txBody>
          <a:bodyPr wrap="square">
            <a:spAutoFit/>
          </a:bodyPr>
          <a:lstStyle/>
          <a:p>
            <a:r>
              <a:rPr lang="en-US" b="1" dirty="0">
                <a:latin typeface="Arial Narrow" panose="020B0606020202030204" pitchFamily="34" charset="0"/>
                <a:cs typeface="Times New Roman" panose="02020603050405020304" pitchFamily="18" charset="0"/>
              </a:rPr>
              <a:t>HARDWARE COMPONENTS</a:t>
            </a:r>
            <a:r>
              <a:rPr lang="en-US" sz="1800" b="1" dirty="0">
                <a:latin typeface="Arial Narrow" panose="020B0606020202030204" pitchFamily="34" charset="0"/>
                <a:cs typeface="Times New Roman" panose="02020603050405020304" pitchFamily="18" charset="0"/>
              </a:rPr>
              <a:t> OF THE PROJECT:</a:t>
            </a:r>
          </a:p>
        </p:txBody>
      </p:sp>
      <p:sp>
        <p:nvSpPr>
          <p:cNvPr id="4098" name="AutoShape 2" descr="blob:https://web.whatsapp.com/8668a53a-66fe-4b3f-8f2d-3448b184e05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blob:https://web.whatsapp.com/8668a53a-66fe-4b3f-8f2d-3448b184e05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blob:https://web.whatsapp.com/8668a53a-66fe-4b3f-8f2d-3448b184e05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WhatsApp Image 2025-04-14 at 8.16.41 PM.jpeg"/>
          <p:cNvPicPr>
            <a:picLocks noChangeAspect="1"/>
          </p:cNvPicPr>
          <p:nvPr/>
        </p:nvPicPr>
        <p:blipFill>
          <a:blip r:embed="rId2"/>
          <a:stretch>
            <a:fillRect/>
          </a:stretch>
        </p:blipFill>
        <p:spPr>
          <a:xfrm>
            <a:off x="2801864" y="1057913"/>
            <a:ext cx="6877713" cy="4964065"/>
          </a:xfrm>
          <a:prstGeom prst="rect">
            <a:avLst/>
          </a:prstGeom>
        </p:spPr>
      </p:pic>
      <p:sp>
        <p:nvSpPr>
          <p:cNvPr id="5" name="TextBox 4">
            <a:extLst>
              <a:ext uri="{FF2B5EF4-FFF2-40B4-BE49-F238E27FC236}">
                <a16:creationId xmlns:a16="http://schemas.microsoft.com/office/drawing/2014/main" id="{42B7BAFC-00E6-2FF3-1348-9368483D5D35}"/>
              </a:ext>
            </a:extLst>
          </p:cNvPr>
          <p:cNvSpPr txBox="1"/>
          <p:nvPr/>
        </p:nvSpPr>
        <p:spPr>
          <a:xfrm>
            <a:off x="4149969" y="6033184"/>
            <a:ext cx="6096000" cy="369332"/>
          </a:xfrm>
          <a:prstGeom prst="rect">
            <a:avLst/>
          </a:prstGeom>
          <a:noFill/>
        </p:spPr>
        <p:txBody>
          <a:bodyPr wrap="square">
            <a:spAutoFit/>
          </a:bodyPr>
          <a:lstStyle/>
          <a:p>
            <a:r>
              <a:rPr lang="en-IN" dirty="0">
                <a:latin typeface="Arial Narrow" panose="020B0606020202030204" pitchFamily="34" charset="0"/>
              </a:rPr>
              <a:t>Fig 1 : Hardware Components of the project </a:t>
            </a:r>
          </a:p>
        </p:txBody>
      </p:sp>
    </p:spTree>
    <p:extLst>
      <p:ext uri="{BB962C8B-B14F-4D97-AF65-F5344CB8AC3E}">
        <p14:creationId xmlns:p14="http://schemas.microsoft.com/office/powerpoint/2010/main" val="2900413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241BB-4267-CE82-FAC6-45AD7361D36D}"/>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6ED24608-F8C3-9C29-3F33-B4F78AC6476A}"/>
              </a:ext>
            </a:extLst>
          </p:cNvPr>
          <p:cNvSpPr>
            <a:spLocks noGrp="1"/>
          </p:cNvSpPr>
          <p:nvPr>
            <p:ph type="sldNum" sz="quarter" idx="12"/>
          </p:nvPr>
        </p:nvSpPr>
        <p:spPr/>
        <p:txBody>
          <a:bodyPr/>
          <a:lstStyle/>
          <a:p>
            <a:fld id="{35103E41-D638-594C-8347-57CCA9BD2261}" type="slidenum">
              <a:rPr lang="en-US" smtClean="0"/>
              <a:pPr/>
              <a:t>14</a:t>
            </a:fld>
            <a:endParaRPr lang="en-US"/>
          </a:p>
        </p:txBody>
      </p:sp>
      <p:sp>
        <p:nvSpPr>
          <p:cNvPr id="5" name="TextBox 4">
            <a:extLst>
              <a:ext uri="{FF2B5EF4-FFF2-40B4-BE49-F238E27FC236}">
                <a16:creationId xmlns:a16="http://schemas.microsoft.com/office/drawing/2014/main" id="{634D96BA-4A08-083B-82B1-65799A3D88C0}"/>
              </a:ext>
            </a:extLst>
          </p:cNvPr>
          <p:cNvSpPr txBox="1"/>
          <p:nvPr/>
        </p:nvSpPr>
        <p:spPr>
          <a:xfrm>
            <a:off x="980049" y="495272"/>
            <a:ext cx="6096000" cy="369332"/>
          </a:xfrm>
          <a:prstGeom prst="rect">
            <a:avLst/>
          </a:prstGeom>
          <a:noFill/>
        </p:spPr>
        <p:txBody>
          <a:bodyPr wrap="square">
            <a:spAutoFit/>
          </a:bodyPr>
          <a:lstStyle/>
          <a:p>
            <a:r>
              <a:rPr lang="en-US" sz="1800" b="1" dirty="0">
                <a:latin typeface="Arial Narrow" panose="020B0606020202030204" pitchFamily="34" charset="0"/>
                <a:cs typeface="Times New Roman" panose="02020603050405020304" pitchFamily="18" charset="0"/>
              </a:rPr>
              <a:t>OUTPUT OF THE PROJECT:</a:t>
            </a:r>
          </a:p>
        </p:txBody>
      </p:sp>
      <p:pic>
        <p:nvPicPr>
          <p:cNvPr id="7" name="Picture 6">
            <a:extLst>
              <a:ext uri="{FF2B5EF4-FFF2-40B4-BE49-F238E27FC236}">
                <a16:creationId xmlns:a16="http://schemas.microsoft.com/office/drawing/2014/main" id="{38B05C5B-599B-B4A6-D3EE-020C63274DA8}"/>
              </a:ext>
            </a:extLst>
          </p:cNvPr>
          <p:cNvPicPr>
            <a:picLocks noChangeAspect="1"/>
          </p:cNvPicPr>
          <p:nvPr/>
        </p:nvPicPr>
        <p:blipFill>
          <a:blip r:embed="rId2">
            <a:extLst>
              <a:ext uri="{28A0092B-C50C-407E-A947-70E740481C1C}">
                <a14:useLocalDpi xmlns:a14="http://schemas.microsoft.com/office/drawing/2010/main" val="0"/>
              </a:ext>
            </a:extLst>
          </a:blip>
          <a:srcRect l="10589" t="30027" r="9561" b="25567"/>
          <a:stretch/>
        </p:blipFill>
        <p:spPr>
          <a:xfrm>
            <a:off x="1081088" y="957262"/>
            <a:ext cx="3707283" cy="1919886"/>
          </a:xfrm>
          <a:prstGeom prst="rect">
            <a:avLst/>
          </a:prstGeom>
        </p:spPr>
      </p:pic>
      <p:pic>
        <p:nvPicPr>
          <p:cNvPr id="13" name="Picture 12">
            <a:extLst>
              <a:ext uri="{FF2B5EF4-FFF2-40B4-BE49-F238E27FC236}">
                <a16:creationId xmlns:a16="http://schemas.microsoft.com/office/drawing/2014/main" id="{E433D9D6-201E-46F6-DBC5-8ED68C8F79E3}"/>
              </a:ext>
            </a:extLst>
          </p:cNvPr>
          <p:cNvPicPr>
            <a:picLocks noChangeAspect="1"/>
          </p:cNvPicPr>
          <p:nvPr/>
        </p:nvPicPr>
        <p:blipFill>
          <a:blip r:embed="rId3">
            <a:extLst>
              <a:ext uri="{28A0092B-C50C-407E-A947-70E740481C1C}">
                <a14:useLocalDpi xmlns:a14="http://schemas.microsoft.com/office/drawing/2010/main" val="0"/>
              </a:ext>
            </a:extLst>
          </a:blip>
          <a:srcRect l="12045" t="-6764" r="841" b="6764"/>
          <a:stretch/>
        </p:blipFill>
        <p:spPr>
          <a:xfrm>
            <a:off x="6893170" y="679938"/>
            <a:ext cx="4375029" cy="3050213"/>
          </a:xfrm>
          <a:prstGeom prst="rect">
            <a:avLst/>
          </a:prstGeom>
        </p:spPr>
      </p:pic>
      <p:pic>
        <p:nvPicPr>
          <p:cNvPr id="15" name="Picture 14">
            <a:extLst>
              <a:ext uri="{FF2B5EF4-FFF2-40B4-BE49-F238E27FC236}">
                <a16:creationId xmlns:a16="http://schemas.microsoft.com/office/drawing/2014/main" id="{A2CFD831-A11F-7E74-CE42-8500B41EA125}"/>
              </a:ext>
            </a:extLst>
          </p:cNvPr>
          <p:cNvPicPr>
            <a:picLocks noChangeAspect="1"/>
          </p:cNvPicPr>
          <p:nvPr/>
        </p:nvPicPr>
        <p:blipFill>
          <a:blip r:embed="rId4">
            <a:extLst>
              <a:ext uri="{28A0092B-C50C-407E-A947-70E740481C1C}">
                <a14:useLocalDpi xmlns:a14="http://schemas.microsoft.com/office/drawing/2010/main" val="0"/>
              </a:ext>
            </a:extLst>
          </a:blip>
          <a:srcRect t="6031" b="22770"/>
          <a:stretch/>
        </p:blipFill>
        <p:spPr>
          <a:xfrm>
            <a:off x="1034734" y="3346233"/>
            <a:ext cx="4087914" cy="2171700"/>
          </a:xfrm>
          <a:prstGeom prst="rect">
            <a:avLst/>
          </a:prstGeom>
        </p:spPr>
      </p:pic>
      <p:sp>
        <p:nvSpPr>
          <p:cNvPr id="17" name="TextBox 16">
            <a:extLst>
              <a:ext uri="{FF2B5EF4-FFF2-40B4-BE49-F238E27FC236}">
                <a16:creationId xmlns:a16="http://schemas.microsoft.com/office/drawing/2014/main" id="{083925C1-7705-BBF8-DF69-6CD99C924A87}"/>
              </a:ext>
            </a:extLst>
          </p:cNvPr>
          <p:cNvSpPr txBox="1"/>
          <p:nvPr/>
        </p:nvSpPr>
        <p:spPr>
          <a:xfrm>
            <a:off x="7335788" y="3721953"/>
            <a:ext cx="6096000" cy="646331"/>
          </a:xfrm>
          <a:prstGeom prst="rect">
            <a:avLst/>
          </a:prstGeom>
          <a:noFill/>
        </p:spPr>
        <p:txBody>
          <a:bodyPr wrap="square">
            <a:spAutoFit/>
          </a:bodyPr>
          <a:lstStyle/>
          <a:p>
            <a:r>
              <a:rPr lang="en-IN" dirty="0">
                <a:latin typeface="Arial Narrow" panose="020B0606020202030204" pitchFamily="34" charset="0"/>
              </a:rPr>
              <a:t>Fig 4 : Servo motor giving access to </a:t>
            </a:r>
          </a:p>
          <a:p>
            <a:r>
              <a:rPr lang="en-IN" dirty="0">
                <a:latin typeface="Arial Narrow" panose="020B0606020202030204" pitchFamily="34" charset="0"/>
              </a:rPr>
              <a:t>              authorised number plate</a:t>
            </a:r>
          </a:p>
        </p:txBody>
      </p:sp>
      <p:sp>
        <p:nvSpPr>
          <p:cNvPr id="19" name="TextBox 18">
            <a:extLst>
              <a:ext uri="{FF2B5EF4-FFF2-40B4-BE49-F238E27FC236}">
                <a16:creationId xmlns:a16="http://schemas.microsoft.com/office/drawing/2014/main" id="{C55652F0-964C-B28E-535D-B5CF6F5BE9F6}"/>
              </a:ext>
            </a:extLst>
          </p:cNvPr>
          <p:cNvSpPr txBox="1"/>
          <p:nvPr/>
        </p:nvSpPr>
        <p:spPr>
          <a:xfrm>
            <a:off x="923801" y="2877148"/>
            <a:ext cx="4198847" cy="369332"/>
          </a:xfrm>
          <a:prstGeom prst="rect">
            <a:avLst/>
          </a:prstGeom>
          <a:noFill/>
        </p:spPr>
        <p:txBody>
          <a:bodyPr wrap="square">
            <a:spAutoFit/>
          </a:bodyPr>
          <a:lstStyle/>
          <a:p>
            <a:r>
              <a:rPr lang="en-IN" dirty="0">
                <a:latin typeface="Arial Narrow" panose="020B0606020202030204" pitchFamily="34" charset="0"/>
              </a:rPr>
              <a:t>Fig 2 : </a:t>
            </a:r>
            <a:r>
              <a:rPr lang="en-GB" dirty="0" err="1">
                <a:latin typeface="Arial Narrow" panose="020B0606020202030204" pitchFamily="34" charset="0"/>
              </a:rPr>
              <a:t>RealVNC</a:t>
            </a:r>
            <a:r>
              <a:rPr lang="en-GB" dirty="0">
                <a:latin typeface="Arial Narrow" panose="020B0606020202030204" pitchFamily="34" charset="0"/>
              </a:rPr>
              <a:t> viewer capturing the image</a:t>
            </a:r>
            <a:endParaRPr lang="en-IN" dirty="0">
              <a:latin typeface="Arial Narrow" panose="020B0606020202030204" pitchFamily="34" charset="0"/>
            </a:endParaRPr>
          </a:p>
        </p:txBody>
      </p:sp>
      <p:sp>
        <p:nvSpPr>
          <p:cNvPr id="23" name="TextBox 22">
            <a:extLst>
              <a:ext uri="{FF2B5EF4-FFF2-40B4-BE49-F238E27FC236}">
                <a16:creationId xmlns:a16="http://schemas.microsoft.com/office/drawing/2014/main" id="{90E66E1B-2959-7CC5-63F8-F1695055C422}"/>
              </a:ext>
            </a:extLst>
          </p:cNvPr>
          <p:cNvSpPr txBox="1"/>
          <p:nvPr/>
        </p:nvSpPr>
        <p:spPr>
          <a:xfrm>
            <a:off x="1105732" y="5802352"/>
            <a:ext cx="4087914" cy="369332"/>
          </a:xfrm>
          <a:prstGeom prst="rect">
            <a:avLst/>
          </a:prstGeom>
          <a:noFill/>
        </p:spPr>
        <p:txBody>
          <a:bodyPr wrap="square">
            <a:spAutoFit/>
          </a:bodyPr>
          <a:lstStyle/>
          <a:p>
            <a:r>
              <a:rPr lang="en-IN" dirty="0">
                <a:latin typeface="Arial Narrow" panose="020B0606020202030204" pitchFamily="34" charset="0"/>
              </a:rPr>
              <a:t>Fig 3 : </a:t>
            </a:r>
            <a:r>
              <a:rPr lang="en-GB" dirty="0">
                <a:latin typeface="Arial Narrow" panose="020B0606020202030204" pitchFamily="34" charset="0"/>
              </a:rPr>
              <a:t>Scanned by RFID in </a:t>
            </a:r>
            <a:r>
              <a:rPr lang="en-GB" dirty="0" err="1">
                <a:latin typeface="Arial Narrow" panose="020B0606020202030204" pitchFamily="34" charset="0"/>
              </a:rPr>
              <a:t>RealVNC</a:t>
            </a:r>
            <a:r>
              <a:rPr lang="en-GB" dirty="0">
                <a:latin typeface="Arial Narrow" panose="020B0606020202030204" pitchFamily="34" charset="0"/>
              </a:rPr>
              <a:t> viewer</a:t>
            </a:r>
            <a:endParaRPr lang="en-IN" dirty="0">
              <a:latin typeface="Arial Narrow" panose="020B0606020202030204" pitchFamily="34" charset="0"/>
            </a:endParaRPr>
          </a:p>
        </p:txBody>
      </p:sp>
    </p:spTree>
    <p:extLst>
      <p:ext uri="{BB962C8B-B14F-4D97-AF65-F5344CB8AC3E}">
        <p14:creationId xmlns:p14="http://schemas.microsoft.com/office/powerpoint/2010/main" val="164561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3D419-FC65-0860-7140-89AD57CCEDFE}"/>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AED7C2ED-2761-01BC-0A26-7573A9EBDD84}"/>
              </a:ext>
            </a:extLst>
          </p:cNvPr>
          <p:cNvSpPr>
            <a:spLocks noGrp="1"/>
          </p:cNvSpPr>
          <p:nvPr>
            <p:ph type="sldNum" sz="quarter" idx="12"/>
          </p:nvPr>
        </p:nvSpPr>
        <p:spPr/>
        <p:txBody>
          <a:bodyPr/>
          <a:lstStyle/>
          <a:p>
            <a:fld id="{35103E41-D638-594C-8347-57CCA9BD2261}" type="slidenum">
              <a:rPr lang="en-US" smtClean="0"/>
              <a:pPr/>
              <a:t>15</a:t>
            </a:fld>
            <a:endParaRPr lang="en-US"/>
          </a:p>
        </p:txBody>
      </p:sp>
      <p:sp>
        <p:nvSpPr>
          <p:cNvPr id="5" name="TextBox 4">
            <a:extLst>
              <a:ext uri="{FF2B5EF4-FFF2-40B4-BE49-F238E27FC236}">
                <a16:creationId xmlns:a16="http://schemas.microsoft.com/office/drawing/2014/main" id="{F9E4544C-894C-95EF-0323-34E506AFBB86}"/>
              </a:ext>
            </a:extLst>
          </p:cNvPr>
          <p:cNvSpPr txBox="1"/>
          <p:nvPr/>
        </p:nvSpPr>
        <p:spPr>
          <a:xfrm>
            <a:off x="1382151" y="734422"/>
            <a:ext cx="6096000" cy="369332"/>
          </a:xfrm>
          <a:prstGeom prst="rect">
            <a:avLst/>
          </a:prstGeom>
          <a:noFill/>
        </p:spPr>
        <p:txBody>
          <a:bodyPr wrap="square">
            <a:spAutoFit/>
          </a:bodyPr>
          <a:lstStyle/>
          <a:p>
            <a:r>
              <a:rPr lang="en-US" b="1" dirty="0">
                <a:latin typeface="Arial Narrow" panose="020B0606020202030204" pitchFamily="34" charset="0"/>
                <a:cs typeface="Times New Roman" panose="02020603050405020304" pitchFamily="18" charset="0"/>
              </a:rPr>
              <a:t>CONCLUSION</a:t>
            </a:r>
            <a:r>
              <a:rPr lang="en-US" sz="1800" b="1" dirty="0">
                <a:latin typeface="Arial Narrow" panose="020B0606020202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010EF048-4B41-6F89-4466-EA9C26F1220A}"/>
              </a:ext>
            </a:extLst>
          </p:cNvPr>
          <p:cNvSpPr txBox="1"/>
          <p:nvPr/>
        </p:nvSpPr>
        <p:spPr>
          <a:xfrm>
            <a:off x="1339948" y="1219428"/>
            <a:ext cx="10275277" cy="4247317"/>
          </a:xfrm>
          <a:prstGeom prst="rect">
            <a:avLst/>
          </a:prstGeom>
          <a:noFill/>
        </p:spPr>
        <p:txBody>
          <a:bodyPr wrap="square">
            <a:spAutoFit/>
          </a:bodyPr>
          <a:lstStyle/>
          <a:p>
            <a:pPr marL="342900" indent="-342900">
              <a:buAutoNum type="arabicPeriod"/>
            </a:pPr>
            <a:r>
              <a:rPr lang="en-IN" b="1" dirty="0">
                <a:latin typeface="Arial Narrow" panose="020B0606020202030204" pitchFamily="34" charset="0"/>
              </a:rPr>
              <a:t>Automated Number Plate Recognition</a:t>
            </a:r>
            <a:r>
              <a:rPr lang="en-IN" dirty="0">
                <a:latin typeface="Arial Narrow" panose="020B0606020202030204" pitchFamily="34" charset="0"/>
              </a:rPr>
              <a:t>: The project develops an IoT-integrated machine learning system using Raspberry Pi and Python to automate vehicle number plate recognition for access control.</a:t>
            </a:r>
          </a:p>
          <a:p>
            <a:pPr marL="342900" indent="-342900">
              <a:buAutoNum type="arabicPeriod"/>
            </a:pPr>
            <a:endParaRPr lang="en-IN" dirty="0">
              <a:latin typeface="Arial Narrow" panose="020B0606020202030204" pitchFamily="34" charset="0"/>
            </a:endParaRPr>
          </a:p>
          <a:p>
            <a:pPr marL="342900" indent="-342900">
              <a:buAutoNum type="arabicPeriod"/>
            </a:pPr>
            <a:r>
              <a:rPr lang="en-IN" b="1" dirty="0">
                <a:latin typeface="Arial Narrow" panose="020B0606020202030204" pitchFamily="34" charset="0"/>
              </a:rPr>
              <a:t>Smart Access Control: </a:t>
            </a:r>
            <a:r>
              <a:rPr lang="en-IN" dirty="0">
                <a:latin typeface="Arial Narrow" panose="020B0606020202030204" pitchFamily="34" charset="0"/>
              </a:rPr>
              <a:t>The system grants authorized access to restricted areas like parking lots, residential complexes, and secured premises by matching recognized number plates against a database.</a:t>
            </a:r>
          </a:p>
          <a:p>
            <a:pPr marL="342900" indent="-342900">
              <a:buAutoNum type="arabicPeriod"/>
            </a:pPr>
            <a:endParaRPr lang="en-IN" dirty="0">
              <a:latin typeface="Arial Narrow" panose="020B0606020202030204" pitchFamily="34" charset="0"/>
            </a:endParaRPr>
          </a:p>
          <a:p>
            <a:pPr marL="342900" indent="-342900">
              <a:buAutoNum type="arabicPeriod"/>
            </a:pPr>
            <a:r>
              <a:rPr lang="en-IN" b="1" dirty="0">
                <a:latin typeface="Arial Narrow" panose="020B0606020202030204" pitchFamily="34" charset="0"/>
              </a:rPr>
              <a:t> Real-time Operation: </a:t>
            </a:r>
            <a:r>
              <a:rPr lang="en-IN" dirty="0">
                <a:latin typeface="Arial Narrow" panose="020B0606020202030204" pitchFamily="34" charset="0"/>
              </a:rPr>
              <a:t>The system operates in real-time, using a camera module, ultrasonic sensor, and servo motor to capture images, detect vehicles, and control access.</a:t>
            </a:r>
          </a:p>
          <a:p>
            <a:pPr marL="342900" indent="-342900">
              <a:buAutoNum type="arabicPeriod"/>
            </a:pPr>
            <a:endParaRPr lang="en-IN" dirty="0">
              <a:latin typeface="Arial Narrow" panose="020B0606020202030204" pitchFamily="34" charset="0"/>
            </a:endParaRPr>
          </a:p>
          <a:p>
            <a:pPr marL="342900" indent="-342900">
              <a:buAutoNum type="arabicPeriod"/>
            </a:pPr>
            <a:r>
              <a:rPr lang="en-IN" b="1" dirty="0">
                <a:latin typeface="Arial Narrow" panose="020B0606020202030204" pitchFamily="34" charset="0"/>
              </a:rPr>
              <a:t>Technological Integration: </a:t>
            </a:r>
            <a:r>
              <a:rPr lang="en-IN" dirty="0">
                <a:latin typeface="Arial Narrow" panose="020B0606020202030204" pitchFamily="34" charset="0"/>
              </a:rPr>
              <a:t>The project showcases the intersection of IoT, machine learning, and computer vision (OpenCV and OCR) to deliver a cost-effective and efficient solution.</a:t>
            </a:r>
          </a:p>
          <a:p>
            <a:pPr marL="342900" indent="-342900">
              <a:buAutoNum type="arabicPeriod"/>
            </a:pPr>
            <a:endParaRPr lang="en-IN" dirty="0">
              <a:latin typeface="Arial Narrow" panose="020B0606020202030204" pitchFamily="34" charset="0"/>
            </a:endParaRPr>
          </a:p>
          <a:p>
            <a:pPr marL="342900" indent="-342900">
              <a:buAutoNum type="arabicPeriod"/>
            </a:pPr>
            <a:r>
              <a:rPr lang="en-IN" b="1" dirty="0">
                <a:latin typeface="Arial Narrow" panose="020B0606020202030204" pitchFamily="34" charset="0"/>
              </a:rPr>
              <a:t>Contribution to Smart Cities: </a:t>
            </a:r>
            <a:r>
              <a:rPr lang="en-IN" dirty="0">
                <a:latin typeface="Arial Narrow" panose="020B0606020202030204" pitchFamily="34" charset="0"/>
              </a:rPr>
              <a:t>The project contributes to the vision of smart cities by enhancing security, traffic management, resource efficiency, and user convenience, paving the way for future developments in automated security solutions.</a:t>
            </a:r>
          </a:p>
        </p:txBody>
      </p:sp>
    </p:spTree>
    <p:extLst>
      <p:ext uri="{BB962C8B-B14F-4D97-AF65-F5344CB8AC3E}">
        <p14:creationId xmlns:p14="http://schemas.microsoft.com/office/powerpoint/2010/main" val="254414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59124-1E8E-8ABD-4C66-9BBD8BA9F167}"/>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D82C2B9E-FB03-E942-445B-6214F0AF79FC}"/>
              </a:ext>
            </a:extLst>
          </p:cNvPr>
          <p:cNvSpPr>
            <a:spLocks noGrp="1"/>
          </p:cNvSpPr>
          <p:nvPr>
            <p:ph type="sldNum" sz="quarter" idx="12"/>
          </p:nvPr>
        </p:nvSpPr>
        <p:spPr/>
        <p:txBody>
          <a:bodyPr/>
          <a:lstStyle/>
          <a:p>
            <a:fld id="{35103E41-D638-594C-8347-57CCA9BD2261}" type="slidenum">
              <a:rPr lang="en-US" smtClean="0"/>
              <a:pPr/>
              <a:t>16</a:t>
            </a:fld>
            <a:endParaRPr lang="en-US"/>
          </a:p>
        </p:txBody>
      </p:sp>
      <p:sp>
        <p:nvSpPr>
          <p:cNvPr id="5" name="TextBox 4">
            <a:extLst>
              <a:ext uri="{FF2B5EF4-FFF2-40B4-BE49-F238E27FC236}">
                <a16:creationId xmlns:a16="http://schemas.microsoft.com/office/drawing/2014/main" id="{277C777F-ACC1-B8B1-191B-90879B43163E}"/>
              </a:ext>
            </a:extLst>
          </p:cNvPr>
          <p:cNvSpPr txBox="1"/>
          <p:nvPr/>
        </p:nvSpPr>
        <p:spPr>
          <a:xfrm>
            <a:off x="1210648" y="926279"/>
            <a:ext cx="10284666" cy="4031873"/>
          </a:xfrm>
          <a:prstGeom prst="rect">
            <a:avLst/>
          </a:prstGeom>
          <a:noFill/>
        </p:spPr>
        <p:txBody>
          <a:bodyPr wrap="square">
            <a:spAutoFit/>
          </a:bodyPr>
          <a:lstStyle/>
          <a:p>
            <a:r>
              <a:rPr lang="en-US" sz="2000" b="1" dirty="0">
                <a:latin typeface="Arial Narrow" panose="020B0606020202030204" pitchFamily="34" charset="0"/>
                <a:cs typeface="Times New Roman" panose="02020603050405020304" pitchFamily="18" charset="0"/>
              </a:rPr>
              <a:t>FUTURE SCOPE:</a:t>
            </a:r>
          </a:p>
          <a:p>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Integration with Smart City Infrastructure</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Advanced anomaly detection.</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Mobile application integration</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Enhanced user experience</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Integration with other security systems</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Artificial intelligence - powered access control</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Cyber security Enhancements</a:t>
            </a:r>
          </a:p>
          <a:p>
            <a:pPr marL="342900" indent="-342900" algn="just">
              <a:lnSpc>
                <a:spcPct val="150000"/>
              </a:lnSpc>
              <a:buAutoNum type="arabicPeriod"/>
            </a:pPr>
            <a:r>
              <a:rPr lang="en-US" dirty="0">
                <a:latin typeface="Arial Narrow" panose="020B0606020202030204" pitchFamily="34" charset="0"/>
                <a:cs typeface="Times New Roman" panose="02020603050405020304" pitchFamily="18" charset="0"/>
              </a:rPr>
              <a:t>Augmented reality integration</a:t>
            </a:r>
            <a:endParaRPr lang="en-IN"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115312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7C32B-ABAC-232F-A0C3-1F55D8D8E233}"/>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69BDAABF-E594-7FAC-3225-570F99754153}"/>
              </a:ext>
            </a:extLst>
          </p:cNvPr>
          <p:cNvSpPr>
            <a:spLocks noGrp="1"/>
          </p:cNvSpPr>
          <p:nvPr>
            <p:ph type="sldNum" sz="quarter" idx="12"/>
          </p:nvPr>
        </p:nvSpPr>
        <p:spPr/>
        <p:txBody>
          <a:bodyPr/>
          <a:lstStyle/>
          <a:p>
            <a:fld id="{35103E41-D638-594C-8347-57CCA9BD2261}" type="slidenum">
              <a:rPr lang="en-US" smtClean="0"/>
              <a:pPr/>
              <a:t>17</a:t>
            </a:fld>
            <a:endParaRPr lang="en-US"/>
          </a:p>
        </p:txBody>
      </p:sp>
      <p:sp>
        <p:nvSpPr>
          <p:cNvPr id="4" name="TextBox 3">
            <a:extLst>
              <a:ext uri="{FF2B5EF4-FFF2-40B4-BE49-F238E27FC236}">
                <a16:creationId xmlns:a16="http://schemas.microsoft.com/office/drawing/2014/main" id="{6E27DA6A-A718-225A-D743-ACB1C26F53E3}"/>
              </a:ext>
            </a:extLst>
          </p:cNvPr>
          <p:cNvSpPr txBox="1"/>
          <p:nvPr/>
        </p:nvSpPr>
        <p:spPr>
          <a:xfrm>
            <a:off x="1115479" y="781759"/>
            <a:ext cx="10540999" cy="5139869"/>
          </a:xfrm>
          <a:prstGeom prst="rect">
            <a:avLst/>
          </a:prstGeom>
          <a:noFill/>
        </p:spPr>
        <p:txBody>
          <a:bodyPr wrap="square" rtlCol="0">
            <a:spAutoFit/>
          </a:bodyPr>
          <a:lstStyle/>
          <a:p>
            <a:r>
              <a:rPr lang="en-IN" sz="2000" b="1" dirty="0">
                <a:latin typeface="Arial Narrow" panose="020B0606020202030204" pitchFamily="34" charset="0"/>
              </a:rPr>
              <a:t>REFERENCES:</a:t>
            </a:r>
          </a:p>
          <a:p>
            <a:endParaRPr lang="en-IN" sz="2000" b="1" dirty="0">
              <a:latin typeface="Arial Narrow" panose="020B0606020202030204" pitchFamily="34" charset="0"/>
            </a:endParaRPr>
          </a:p>
          <a:p>
            <a:r>
              <a:rPr lang="en-US" dirty="0">
                <a:latin typeface="Arial Narrow" panose="020B0606020202030204" pitchFamily="34" charset="0"/>
              </a:rPr>
              <a:t>[1]</a:t>
            </a:r>
            <a:r>
              <a:rPr lang="en-US" dirty="0" err="1">
                <a:latin typeface="Arial Narrow" panose="020B0606020202030204" pitchFamily="34" charset="0"/>
              </a:rPr>
              <a:t>Zang</a:t>
            </a:r>
            <a:r>
              <a:rPr lang="en-US" dirty="0">
                <a:latin typeface="Arial Narrow" panose="020B0606020202030204" pitchFamily="34" charset="0"/>
              </a:rPr>
              <a:t>, D., </a:t>
            </a:r>
            <a:r>
              <a:rPr lang="en-US" dirty="0" err="1">
                <a:latin typeface="Arial Narrow" panose="020B0606020202030204" pitchFamily="34" charset="0"/>
              </a:rPr>
              <a:t>Chai</a:t>
            </a:r>
            <a:r>
              <a:rPr lang="en-US" dirty="0">
                <a:latin typeface="Arial Narrow" panose="020B0606020202030204" pitchFamily="34" charset="0"/>
              </a:rPr>
              <a:t>, Z., Zhang, J., Zhang, D., &amp; Cheng, J. (2015). Vehicle license plate recognition using visual attention model and deep learning. Journal of Electronic Imaging, 24(3), 033001 </a:t>
            </a:r>
          </a:p>
          <a:p>
            <a:endParaRPr lang="en-US" dirty="0">
              <a:latin typeface="Arial Narrow" panose="020B0606020202030204" pitchFamily="34" charset="0"/>
            </a:endParaRPr>
          </a:p>
          <a:p>
            <a:r>
              <a:rPr lang="en-US" dirty="0">
                <a:latin typeface="Arial Narrow" panose="020B0606020202030204" pitchFamily="34" charset="0"/>
              </a:rPr>
              <a:t>[2]</a:t>
            </a:r>
            <a:r>
              <a:rPr lang="en-US" dirty="0" err="1">
                <a:latin typeface="Arial Narrow" panose="020B0606020202030204" pitchFamily="34" charset="0"/>
              </a:rPr>
              <a:t>Sirithinaphong</a:t>
            </a:r>
            <a:r>
              <a:rPr lang="en-US" dirty="0">
                <a:latin typeface="Arial Narrow" panose="020B0606020202030204" pitchFamily="34" charset="0"/>
              </a:rPr>
              <a:t>, T., &amp; </a:t>
            </a:r>
            <a:r>
              <a:rPr lang="en-US" dirty="0" err="1">
                <a:latin typeface="Arial Narrow" panose="020B0606020202030204" pitchFamily="34" charset="0"/>
              </a:rPr>
              <a:t>Chamnongthai</a:t>
            </a:r>
            <a:r>
              <a:rPr lang="en-US" dirty="0">
                <a:latin typeface="Arial Narrow" panose="020B0606020202030204" pitchFamily="34" charset="0"/>
              </a:rPr>
              <a:t>, K. (1999). The recognition of car license plate for automatic parking system. In ISSPA'99. Proceedings of the Fifth International Symposium on Signal Processing and its Applications (IEEE Cat. No. 99EX359) (Vol. 1, pp. 455-457). IEEE.</a:t>
            </a:r>
          </a:p>
          <a:p>
            <a:r>
              <a:rPr lang="en-US" dirty="0">
                <a:latin typeface="Arial Narrow" panose="020B0606020202030204" pitchFamily="34" charset="0"/>
              </a:rPr>
              <a:t> </a:t>
            </a:r>
          </a:p>
          <a:p>
            <a:r>
              <a:rPr lang="en-US" dirty="0">
                <a:latin typeface="Arial Narrow" panose="020B0606020202030204" pitchFamily="34" charset="0"/>
              </a:rPr>
              <a:t>[3]Wang, J., </a:t>
            </a:r>
            <a:r>
              <a:rPr lang="en-US" dirty="0" err="1">
                <a:latin typeface="Arial Narrow" panose="020B0606020202030204" pitchFamily="34" charset="0"/>
              </a:rPr>
              <a:t>Bacic</a:t>
            </a:r>
            <a:r>
              <a:rPr lang="en-US" dirty="0">
                <a:latin typeface="Arial Narrow" panose="020B0606020202030204" pitchFamily="34" charset="0"/>
              </a:rPr>
              <a:t>, B., &amp; Yan, W. Q. (2018). An effective method for plate number recognition. Multimedia Tools and Applications, 77(2), 1679-1692.</a:t>
            </a:r>
          </a:p>
          <a:p>
            <a:r>
              <a:rPr lang="en-US" dirty="0">
                <a:latin typeface="Arial Narrow" panose="020B0606020202030204" pitchFamily="34" charset="0"/>
              </a:rPr>
              <a:t> </a:t>
            </a:r>
          </a:p>
          <a:p>
            <a:r>
              <a:rPr lang="en-US" dirty="0">
                <a:latin typeface="Arial Narrow" panose="020B0606020202030204" pitchFamily="34" charset="0"/>
              </a:rPr>
              <a:t>[4]Al-</a:t>
            </a:r>
            <a:r>
              <a:rPr lang="en-US" dirty="0" err="1">
                <a:latin typeface="Arial Narrow" panose="020B0606020202030204" pitchFamily="34" charset="0"/>
              </a:rPr>
              <a:t>Ghaili</a:t>
            </a:r>
            <a:r>
              <a:rPr lang="en-US" dirty="0">
                <a:latin typeface="Arial Narrow" panose="020B0606020202030204" pitchFamily="34" charset="0"/>
              </a:rPr>
              <a:t>, A. M., </a:t>
            </a:r>
            <a:r>
              <a:rPr lang="en-US" dirty="0" err="1">
                <a:latin typeface="Arial Narrow" panose="020B0606020202030204" pitchFamily="34" charset="0"/>
              </a:rPr>
              <a:t>Mashohor</a:t>
            </a:r>
            <a:r>
              <a:rPr lang="en-US" dirty="0">
                <a:latin typeface="Arial Narrow" panose="020B0606020202030204" pitchFamily="34" charset="0"/>
              </a:rPr>
              <a:t>, S., </a:t>
            </a:r>
            <a:r>
              <a:rPr lang="en-US" dirty="0" err="1">
                <a:latin typeface="Arial Narrow" panose="020B0606020202030204" pitchFamily="34" charset="0"/>
              </a:rPr>
              <a:t>Ramli</a:t>
            </a:r>
            <a:r>
              <a:rPr lang="en-US" dirty="0">
                <a:latin typeface="Arial Narrow" panose="020B0606020202030204" pitchFamily="34" charset="0"/>
              </a:rPr>
              <a:t>, A. R., &amp; Ismail, A. (2012). Vertical-edge-based car-license-plate detection method. IEEE transactions on vehicular technology, 62(1), 26- 38.</a:t>
            </a:r>
          </a:p>
          <a:p>
            <a:r>
              <a:rPr lang="en-US" dirty="0">
                <a:latin typeface="Arial Narrow" panose="020B0606020202030204" pitchFamily="34" charset="0"/>
              </a:rPr>
              <a:t> </a:t>
            </a:r>
          </a:p>
          <a:p>
            <a:r>
              <a:rPr lang="en-US" dirty="0">
                <a:latin typeface="Arial Narrow" panose="020B0606020202030204" pitchFamily="34" charset="0"/>
              </a:rPr>
              <a:t>[5]Qin, Z., Shi, S., </a:t>
            </a:r>
            <a:r>
              <a:rPr lang="en-US" dirty="0" err="1">
                <a:latin typeface="Arial Narrow" panose="020B0606020202030204" pitchFamily="34" charset="0"/>
              </a:rPr>
              <a:t>Xu</a:t>
            </a:r>
            <a:r>
              <a:rPr lang="en-US" dirty="0">
                <a:latin typeface="Arial Narrow" panose="020B0606020202030204" pitchFamily="34" charset="0"/>
              </a:rPr>
              <a:t>, J., &amp; Fu, H. (2006). Method of license plate location based on corner feature. In 2006 6th World Congress on Intelligent Control and Automation (Vol. 2, pp. 8645-8649). IEEE. </a:t>
            </a:r>
          </a:p>
          <a:p>
            <a:endParaRPr lang="en-US" dirty="0">
              <a:latin typeface="Arial Narrow" panose="020B0606020202030204" pitchFamily="34" charset="0"/>
            </a:endParaRPr>
          </a:p>
        </p:txBody>
      </p:sp>
    </p:spTree>
    <p:extLst>
      <p:ext uri="{BB962C8B-B14F-4D97-AF65-F5344CB8AC3E}">
        <p14:creationId xmlns:p14="http://schemas.microsoft.com/office/powerpoint/2010/main" val="3258808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56D37-33E7-4B05-D261-6C0505A02612}"/>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A2104F29-12C7-8D64-E4F3-018654A914E0}"/>
              </a:ext>
            </a:extLst>
          </p:cNvPr>
          <p:cNvSpPr>
            <a:spLocks noGrp="1"/>
          </p:cNvSpPr>
          <p:nvPr>
            <p:ph type="sldNum" sz="quarter" idx="12"/>
          </p:nvPr>
        </p:nvSpPr>
        <p:spPr/>
        <p:txBody>
          <a:bodyPr/>
          <a:lstStyle/>
          <a:p>
            <a:fld id="{35103E41-D638-594C-8347-57CCA9BD2261}" type="slidenum">
              <a:rPr lang="en-US" smtClean="0"/>
              <a:pPr/>
              <a:t>18</a:t>
            </a:fld>
            <a:endParaRPr lang="en-US"/>
          </a:p>
        </p:txBody>
      </p:sp>
      <p:sp>
        <p:nvSpPr>
          <p:cNvPr id="5" name="TextBox 4">
            <a:extLst>
              <a:ext uri="{FF2B5EF4-FFF2-40B4-BE49-F238E27FC236}">
                <a16:creationId xmlns:a16="http://schemas.microsoft.com/office/drawing/2014/main" id="{2387597B-44A6-1242-1E5B-F3AF0BA9D7B0}"/>
              </a:ext>
            </a:extLst>
          </p:cNvPr>
          <p:cNvSpPr txBox="1"/>
          <p:nvPr/>
        </p:nvSpPr>
        <p:spPr>
          <a:xfrm>
            <a:off x="3312367" y="2388635"/>
            <a:ext cx="8210939" cy="1569660"/>
          </a:xfrm>
          <a:prstGeom prst="rect">
            <a:avLst/>
          </a:prstGeom>
          <a:noFill/>
        </p:spPr>
        <p:txBody>
          <a:bodyPr wrap="square">
            <a:spAutoFit/>
          </a:bodyPr>
          <a:lstStyle/>
          <a:p>
            <a:r>
              <a:rPr lang="en-IN" sz="9600" i="1" dirty="0">
                <a:latin typeface="Edwardian Script ITC" panose="030303020407070D0804" pitchFamily="66" charset="0"/>
              </a:rPr>
              <a:t>       </a:t>
            </a:r>
            <a:r>
              <a:rPr lang="en-IN" sz="5400" i="1" dirty="0">
                <a:effectLst>
                  <a:outerShdw blurRad="38100" dist="38100" dir="2700000" algn="tl">
                    <a:srgbClr val="000000">
                      <a:alpha val="43137"/>
                    </a:srgbClr>
                  </a:outerShdw>
                </a:effectLst>
                <a:latin typeface="Arial Narrow" panose="020B0606020202030204" pitchFamily="34" charset="0"/>
              </a:rPr>
              <a:t>THANK YOU</a:t>
            </a:r>
          </a:p>
        </p:txBody>
      </p:sp>
    </p:spTree>
    <p:extLst>
      <p:ext uri="{BB962C8B-B14F-4D97-AF65-F5344CB8AC3E}">
        <p14:creationId xmlns:p14="http://schemas.microsoft.com/office/powerpoint/2010/main" val="570308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0A50A-F0CD-1550-AC49-AD9A48BA6C61}"/>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B6F0BA34-2B4C-6F48-1655-BF268B7DB50E}"/>
              </a:ext>
            </a:extLst>
          </p:cNvPr>
          <p:cNvSpPr>
            <a:spLocks noGrp="1"/>
          </p:cNvSpPr>
          <p:nvPr>
            <p:ph type="sldNum" sz="quarter" idx="12"/>
          </p:nvPr>
        </p:nvSpPr>
        <p:spPr/>
        <p:txBody>
          <a:bodyPr/>
          <a:lstStyle/>
          <a:p>
            <a:fld id="{35103E41-D638-594C-8347-57CCA9BD2261}" type="slidenum">
              <a:rPr lang="en-US" smtClean="0"/>
              <a:pPr/>
              <a:t>2</a:t>
            </a:fld>
            <a:endParaRPr lang="en-US"/>
          </a:p>
        </p:txBody>
      </p:sp>
      <p:sp>
        <p:nvSpPr>
          <p:cNvPr id="5" name="TextBox 4">
            <a:extLst>
              <a:ext uri="{FF2B5EF4-FFF2-40B4-BE49-F238E27FC236}">
                <a16:creationId xmlns:a16="http://schemas.microsoft.com/office/drawing/2014/main" id="{69F0AAC9-3E2C-E1D6-70E8-0333E7EEB77B}"/>
              </a:ext>
            </a:extLst>
          </p:cNvPr>
          <p:cNvSpPr txBox="1"/>
          <p:nvPr/>
        </p:nvSpPr>
        <p:spPr>
          <a:xfrm>
            <a:off x="1216410" y="542757"/>
            <a:ext cx="5975833" cy="5072094"/>
          </a:xfrm>
          <a:prstGeom prst="rect">
            <a:avLst/>
          </a:prstGeom>
          <a:noFill/>
        </p:spPr>
        <p:txBody>
          <a:bodyPr wrap="square">
            <a:spAutoFit/>
          </a:bodyPr>
          <a:lstStyle/>
          <a:p>
            <a:pPr algn="just">
              <a:lnSpc>
                <a:spcPct val="150000"/>
              </a:lnSpc>
            </a:pPr>
            <a:r>
              <a:rPr lang="en-IN" sz="2000" b="1" dirty="0">
                <a:latin typeface="Arial Narrow" panose="020B0606020202030204" pitchFamily="34" charset="0"/>
                <a:cs typeface="Times New Roman" panose="02020603050405020304" pitchFamily="18" charset="0"/>
              </a:rPr>
              <a:t>CONTENTS</a:t>
            </a:r>
          </a:p>
          <a:p>
            <a:pPr marL="342900" indent="-342900" algn="just">
              <a:lnSpc>
                <a:spcPct val="15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ABSTRACT</a:t>
            </a:r>
          </a:p>
          <a:p>
            <a:pPr marL="342900" indent="-342900" algn="just">
              <a:lnSpc>
                <a:spcPct val="15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INTRODUCTION</a:t>
            </a:r>
          </a:p>
          <a:p>
            <a:pPr marL="342900" indent="-342900" algn="just">
              <a:lnSpc>
                <a:spcPct val="15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BLOCK DIAGRAM</a:t>
            </a:r>
          </a:p>
          <a:p>
            <a:pPr marL="342900" indent="-342900" algn="just">
              <a:lnSpc>
                <a:spcPct val="15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COMPONENTS USED</a:t>
            </a:r>
          </a:p>
          <a:p>
            <a:pPr marL="342900" indent="-342900" algn="just">
              <a:lnSpc>
                <a:spcPct val="150000"/>
              </a:lnSpc>
              <a:buFont typeface="Wingdings" panose="05000000000000000000" pitchFamily="2" charset="2"/>
              <a:buChar char="Ø"/>
            </a:pPr>
            <a:r>
              <a:rPr lang="en-IN" dirty="0">
                <a:latin typeface="Arial Narrow" panose="020B0606020202030204" pitchFamily="34" charset="0"/>
                <a:cs typeface="Times New Roman" panose="02020603050405020304" pitchFamily="18" charset="0"/>
              </a:rPr>
              <a:t>SOFTWARE USED</a:t>
            </a:r>
          </a:p>
          <a:p>
            <a:pPr marL="342900" indent="-342900" algn="just">
              <a:lnSpc>
                <a:spcPct val="150000"/>
              </a:lnSpc>
              <a:buFont typeface="Wingdings" panose="05000000000000000000" pitchFamily="2" charset="2"/>
              <a:buChar char="Ø"/>
            </a:pPr>
            <a:r>
              <a:rPr lang="en-US" dirty="0">
                <a:latin typeface="Arial Narrow" panose="020B0606020202030204" pitchFamily="34" charset="0"/>
                <a:cs typeface="Times New Roman" panose="02020603050405020304" pitchFamily="18" charset="0"/>
              </a:rPr>
              <a:t>PROJECT RELATED PICTURES</a:t>
            </a:r>
            <a:endParaRPr lang="en-IN"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kern="100" dirty="0">
                <a:latin typeface="Arial Narrow" panose="020B0606020202030204" pitchFamily="34" charset="0"/>
                <a:ea typeface="Calibri" panose="020F0502020204030204" pitchFamily="34" charset="0"/>
                <a:cs typeface="Times New Roman" panose="02020603050405020304" pitchFamily="18" charset="0"/>
              </a:rPr>
              <a:t>ADVANTAGES</a:t>
            </a:r>
          </a:p>
          <a:p>
            <a:pPr marL="342900" indent="-342900" algn="just">
              <a:lnSpc>
                <a:spcPct val="150000"/>
              </a:lnSpc>
              <a:buFont typeface="Wingdings" panose="05000000000000000000" pitchFamily="2" charset="2"/>
              <a:buChar char="Ø"/>
            </a:pPr>
            <a:r>
              <a:rPr lang="en-IN" kern="100" dirty="0">
                <a:effectLst/>
                <a:latin typeface="Arial Narrow" panose="020B0606020202030204" pitchFamily="34" charset="0"/>
                <a:ea typeface="Calibri" panose="020F0502020204030204" pitchFamily="34" charset="0"/>
                <a:cs typeface="Times New Roman" panose="02020603050405020304" pitchFamily="18" charset="0"/>
              </a:rPr>
              <a:t>APPLICATIONS</a:t>
            </a:r>
          </a:p>
          <a:p>
            <a:pPr marL="342900" indent="-342900" algn="just">
              <a:lnSpc>
                <a:spcPct val="150000"/>
              </a:lnSpc>
              <a:buFont typeface="Wingdings" panose="05000000000000000000" pitchFamily="2" charset="2"/>
              <a:buChar char="Ø"/>
            </a:pPr>
            <a:r>
              <a:rPr lang="en-IN" kern="100" dirty="0">
                <a:latin typeface="Arial Narrow" panose="020B0606020202030204" pitchFamily="34" charset="0"/>
                <a:ea typeface="Calibri" panose="020F0502020204030204" pitchFamily="34" charset="0"/>
                <a:cs typeface="Times New Roman" panose="02020603050405020304" pitchFamily="18" charset="0"/>
              </a:rPr>
              <a:t>CONCLUSION</a:t>
            </a:r>
          </a:p>
          <a:p>
            <a:pPr marL="342900" indent="-342900" algn="just">
              <a:lnSpc>
                <a:spcPct val="150000"/>
              </a:lnSpc>
              <a:buFont typeface="Wingdings" panose="05000000000000000000" pitchFamily="2" charset="2"/>
              <a:buChar char="Ø"/>
            </a:pPr>
            <a:r>
              <a:rPr lang="en-IN" kern="100" dirty="0">
                <a:latin typeface="Arial Narrow" panose="020B0606020202030204" pitchFamily="34" charset="0"/>
                <a:ea typeface="Calibri" panose="020F0502020204030204" pitchFamily="34" charset="0"/>
                <a:cs typeface="Times New Roman" panose="02020603050405020304" pitchFamily="18" charset="0"/>
              </a:rPr>
              <a:t>FUTURE SCOPE </a:t>
            </a:r>
          </a:p>
          <a:p>
            <a:pPr marL="342900" indent="-342900" algn="just">
              <a:lnSpc>
                <a:spcPct val="150000"/>
              </a:lnSpc>
              <a:buFont typeface="Wingdings" panose="05000000000000000000" pitchFamily="2" charset="2"/>
              <a:buChar char="Ø"/>
            </a:pPr>
            <a:r>
              <a:rPr lang="en-IN" kern="100" dirty="0">
                <a:latin typeface="Arial Narrow" panose="020B0606020202030204" pitchFamily="34" charset="0"/>
                <a:ea typeface="Calibri" panose="020F0502020204030204" pitchFamily="34" charset="0"/>
                <a:cs typeface="Times New Roman" panose="02020603050405020304" pitchFamily="18" charset="0"/>
              </a:rPr>
              <a:t>REFERENCES</a:t>
            </a:r>
            <a:endParaRPr lang="en-IN"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9796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33370A-752C-35C2-EF77-8CA2723364ED}"/>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CC8D5A2F-4D9F-FF30-C789-E852529ABC58}"/>
              </a:ext>
            </a:extLst>
          </p:cNvPr>
          <p:cNvSpPr>
            <a:spLocks noGrp="1"/>
          </p:cNvSpPr>
          <p:nvPr>
            <p:ph type="sldNum" sz="quarter" idx="12"/>
          </p:nvPr>
        </p:nvSpPr>
        <p:spPr/>
        <p:txBody>
          <a:bodyPr/>
          <a:lstStyle/>
          <a:p>
            <a:fld id="{35103E41-D638-594C-8347-57CCA9BD2261}" type="slidenum">
              <a:rPr lang="en-US" smtClean="0"/>
              <a:pPr/>
              <a:t>3</a:t>
            </a:fld>
            <a:endParaRPr lang="en-US"/>
          </a:p>
        </p:txBody>
      </p:sp>
      <p:sp>
        <p:nvSpPr>
          <p:cNvPr id="4" name="TextBox 3">
            <a:extLst>
              <a:ext uri="{FF2B5EF4-FFF2-40B4-BE49-F238E27FC236}">
                <a16:creationId xmlns:a16="http://schemas.microsoft.com/office/drawing/2014/main" id="{B66FF0CA-4CB4-C025-F220-8D800E23169F}"/>
              </a:ext>
            </a:extLst>
          </p:cNvPr>
          <p:cNvSpPr txBox="1"/>
          <p:nvPr/>
        </p:nvSpPr>
        <p:spPr>
          <a:xfrm>
            <a:off x="1063688" y="1067111"/>
            <a:ext cx="10957983" cy="4600170"/>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dirty="0">
                <a:effectLst/>
                <a:latin typeface="Arial Narrow" panose="020B0606020202030204" pitchFamily="34" charset="0"/>
                <a:ea typeface="Yu Mincho" panose="02020400000000000000" pitchFamily="18" charset="-128"/>
              </a:rPr>
              <a:t>Vehicle number plate recognition is a crucial component in modern traffic management and security systems.</a:t>
            </a: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The system's core function is to automatically recognize and record vehicle license plate numbers.</a:t>
            </a:r>
            <a:r>
              <a:rPr lang="en-IN" sz="1800" dirty="0">
                <a:effectLst/>
                <a:latin typeface="Arial Narrow" panose="020B0606020202030204" pitchFamily="34" charset="0"/>
                <a:ea typeface="Yu Mincho" panose="02020400000000000000" pitchFamily="18" charset="-128"/>
              </a:rPr>
              <a:t> </a:t>
            </a:r>
          </a:p>
          <a:p>
            <a:pPr marL="285750" indent="-285750" algn="just">
              <a:lnSpc>
                <a:spcPct val="150000"/>
              </a:lnSpc>
              <a:spcAft>
                <a:spcPts val="800"/>
              </a:spcAft>
              <a:buFont typeface="Arial" panose="020B0604020202020204" pitchFamily="34" charset="0"/>
              <a:buChar char="•"/>
            </a:pPr>
            <a:r>
              <a:rPr lang="en-IN" sz="1800" dirty="0">
                <a:effectLst/>
                <a:latin typeface="Arial Narrow" panose="020B0606020202030204" pitchFamily="34" charset="0"/>
                <a:ea typeface="Yu Mincho" panose="02020400000000000000" pitchFamily="18" charset="-128"/>
              </a:rPr>
              <a:t>The system hardware includes a Raspberry Pi 3, camera module, RFID reader, and an LCD touchscreen display</a:t>
            </a:r>
            <a:r>
              <a:rPr lang="en-IN" sz="1800" dirty="0">
                <a:effectLst/>
                <a:latin typeface="Times New Roman" panose="02020603050405020304" pitchFamily="18" charset="0"/>
                <a:ea typeface="Yu Mincho" panose="02020400000000000000" pitchFamily="18" charset="-128"/>
              </a:rPr>
              <a:t>. </a:t>
            </a:r>
            <a:endParaRPr lang="en-IN" sz="1800" dirty="0">
              <a:effectLst/>
              <a:latin typeface="Arial Narrow" panose="020B0606020202030204" pitchFamily="34" charset="0"/>
              <a:ea typeface="Yu Mincho" panose="02020400000000000000" pitchFamily="18" charset="-128"/>
            </a:endParaRP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A Raspberry Pi 3 serves as the system's main computer, handling image processing and data analysis.</a:t>
            </a: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A camera module captures images of vehicles as they pass by.</a:t>
            </a: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An RFID reader detects the presence of a vehicle, initiating the image capture process.</a:t>
            </a: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OpenCV is used to locate and isolate the license plate within the captured image.</a:t>
            </a:r>
          </a:p>
          <a:p>
            <a:pPr marL="285750" indent="-285750" algn="just">
              <a:lnSpc>
                <a:spcPct val="150000"/>
              </a:lnSpc>
              <a:spcAft>
                <a:spcPts val="800"/>
              </a:spcAft>
              <a:buFont typeface="Arial" panose="020B0604020202020204" pitchFamily="34" charset="0"/>
              <a:buChar char="•"/>
            </a:pPr>
            <a:r>
              <a:rPr lang="en-US" dirty="0">
                <a:latin typeface="Arial Narrow" panose="020B0606020202030204" pitchFamily="34" charset="0"/>
              </a:rPr>
              <a:t>Tesseract Optical Character Recognition (OCR) software extracts the alphanumeric characters from the license plate image.</a:t>
            </a:r>
          </a:p>
          <a:p>
            <a:pPr marL="285750" indent="-285750" algn="just">
              <a:lnSpc>
                <a:spcPct val="150000"/>
              </a:lnSpc>
              <a:spcAft>
                <a:spcPts val="800"/>
              </a:spcAft>
              <a:buFont typeface="Arial" panose="020B0604020202020204" pitchFamily="34" charset="0"/>
              <a:buChar char="•"/>
            </a:pPr>
            <a:endParaRPr lang="en-IN" sz="1800" dirty="0">
              <a:effectLst/>
              <a:latin typeface="Arial Narrow" panose="020B0606020202030204" pitchFamily="34" charset="0"/>
              <a:ea typeface="Yu Mincho" panose="02020400000000000000" pitchFamily="18" charset="-128"/>
              <a:cs typeface="Arial" panose="020B0604020202020204" pitchFamily="34" charset="0"/>
            </a:endParaRPr>
          </a:p>
        </p:txBody>
      </p:sp>
      <p:sp>
        <p:nvSpPr>
          <p:cNvPr id="5" name="TextBox 4">
            <a:extLst>
              <a:ext uri="{FF2B5EF4-FFF2-40B4-BE49-F238E27FC236}">
                <a16:creationId xmlns:a16="http://schemas.microsoft.com/office/drawing/2014/main" id="{7D54AE3D-8BCB-1171-8E50-4804C283851E}"/>
              </a:ext>
            </a:extLst>
          </p:cNvPr>
          <p:cNvSpPr txBox="1"/>
          <p:nvPr/>
        </p:nvSpPr>
        <p:spPr>
          <a:xfrm>
            <a:off x="1268963" y="667001"/>
            <a:ext cx="4208105" cy="400110"/>
          </a:xfrm>
          <a:prstGeom prst="rect">
            <a:avLst/>
          </a:prstGeom>
          <a:noFill/>
        </p:spPr>
        <p:txBody>
          <a:bodyPr wrap="square" rtlCol="0">
            <a:spAutoFit/>
          </a:bodyPr>
          <a:lstStyle/>
          <a:p>
            <a:r>
              <a:rPr lang="en-US" sz="2000" b="1" dirty="0">
                <a:latin typeface="Arial Narrow" panose="020B0606020202030204" pitchFamily="34" charset="0"/>
                <a:cs typeface="Arial" panose="020B0604020202020204" pitchFamily="34" charset="0"/>
              </a:rPr>
              <a:t>ABSTRACT</a:t>
            </a:r>
            <a:endParaRPr lang="en-IN" sz="2000" b="1"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2621148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15DE7-4FBB-D8AD-7192-8A86A0432600}"/>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F9F3E579-6BDF-C8D0-6EB3-29185485E69B}"/>
              </a:ext>
            </a:extLst>
          </p:cNvPr>
          <p:cNvSpPr>
            <a:spLocks noGrp="1"/>
          </p:cNvSpPr>
          <p:nvPr>
            <p:ph type="sldNum" sz="quarter" idx="12"/>
          </p:nvPr>
        </p:nvSpPr>
        <p:spPr/>
        <p:txBody>
          <a:bodyPr/>
          <a:lstStyle/>
          <a:p>
            <a:fld id="{35103E41-D638-594C-8347-57CCA9BD2261}" type="slidenum">
              <a:rPr lang="en-US" smtClean="0"/>
              <a:pPr/>
              <a:t>4</a:t>
            </a:fld>
            <a:endParaRPr lang="en-US"/>
          </a:p>
        </p:txBody>
      </p:sp>
      <p:sp>
        <p:nvSpPr>
          <p:cNvPr id="4" name="TextBox 3">
            <a:extLst>
              <a:ext uri="{FF2B5EF4-FFF2-40B4-BE49-F238E27FC236}">
                <a16:creationId xmlns:a16="http://schemas.microsoft.com/office/drawing/2014/main" id="{861A32A7-B8B5-3B6C-E66C-81F191A6B76F}"/>
              </a:ext>
            </a:extLst>
          </p:cNvPr>
          <p:cNvSpPr txBox="1"/>
          <p:nvPr/>
        </p:nvSpPr>
        <p:spPr>
          <a:xfrm>
            <a:off x="1164082" y="248998"/>
            <a:ext cx="10920342" cy="6056979"/>
          </a:xfrm>
          <a:prstGeom prst="rect">
            <a:avLst/>
          </a:prstGeom>
          <a:noFill/>
        </p:spPr>
        <p:txBody>
          <a:bodyPr wrap="square" rtlCol="0">
            <a:spAutoFit/>
          </a:bodyPr>
          <a:lstStyle/>
          <a:p>
            <a:pPr>
              <a:lnSpc>
                <a:spcPct val="200000"/>
              </a:lnSpc>
            </a:pPr>
            <a:r>
              <a:rPr lang="en-IN" sz="2000" b="1" dirty="0">
                <a:latin typeface="Arial Narrow" panose="020B0606020202030204" pitchFamily="34" charset="0"/>
                <a:cs typeface="Arial" panose="020B0604020202020204" pitchFamily="34" charset="0"/>
              </a:rPr>
              <a:t>INTRODUCTION</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The system automates vehicle license plate recognition for various applications like traffic monitoring and security.</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It uses a Raspberry Pi 3, a camera, and an ultrasonic sensor to detect and capture vehicle images.</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OpenCV is employed for image processing, including grayscale conversion, noise filtering, and plate localization.</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The recognized plate number is displayed on a touchscreen and can be stored or transmitted remotely.</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An audible buzzer provides alerts for recognition success or system errors.</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The system is designed to be low-cost, compact, and adaptable to various environmental conditions.</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It is configured to handle Indian vehicle number plate variations.</a:t>
            </a:r>
          </a:p>
          <a:p>
            <a:pPr marL="285750" indent="-285750" algn="just">
              <a:lnSpc>
                <a:spcPct val="200000"/>
              </a:lnSpc>
              <a:buFont typeface="Arial" panose="020B0604020202020204" pitchFamily="34" charset="0"/>
              <a:buChar char="•"/>
            </a:pPr>
            <a:r>
              <a:rPr lang="en-US" dirty="0">
                <a:latin typeface="Arial Narrow" panose="020B0606020202030204" pitchFamily="34" charset="0"/>
              </a:rPr>
              <a:t>The project aims to improve traffic management and public safety through automated vehicle identification.</a:t>
            </a:r>
            <a:endParaRPr lang="en-US" dirty="0">
              <a:latin typeface="Arial Narrow" panose="020B0606020202030204" pitchFamily="34" charset="0"/>
              <a:cs typeface="Times New Roman" panose="02020603050405020304" pitchFamily="18" charset="0"/>
            </a:endParaRPr>
          </a:p>
          <a:p>
            <a:pPr marL="285750" indent="-285750" algn="just">
              <a:lnSpc>
                <a:spcPct val="200000"/>
              </a:lnSpc>
              <a:buFont typeface="Arial" panose="020B0604020202020204" pitchFamily="34" charset="0"/>
              <a:buChar char="•"/>
            </a:pPr>
            <a:endParaRPr lang="en-US" dirty="0">
              <a:latin typeface="Arial Narrow" panose="020B0606020202030204" pitchFamily="34" charset="0"/>
              <a:cs typeface="Times New Roman" panose="02020603050405020304" pitchFamily="18" charset="0"/>
            </a:endParaRPr>
          </a:p>
          <a:p>
            <a:pPr algn="just">
              <a:lnSpc>
                <a:spcPct val="150000"/>
              </a:lnSpc>
            </a:pPr>
            <a:endParaRPr lang="en-US"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393648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E6F0A-6EDC-CE3C-66ED-F03A18555EE0}"/>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3AF7DE84-586A-FEB6-EF03-0D5FF632EC72}"/>
              </a:ext>
            </a:extLst>
          </p:cNvPr>
          <p:cNvSpPr>
            <a:spLocks noGrp="1"/>
          </p:cNvSpPr>
          <p:nvPr>
            <p:ph type="sldNum" sz="quarter" idx="12"/>
          </p:nvPr>
        </p:nvSpPr>
        <p:spPr/>
        <p:txBody>
          <a:bodyPr/>
          <a:lstStyle/>
          <a:p>
            <a:fld id="{35103E41-D638-594C-8347-57CCA9BD2261}" type="slidenum">
              <a:rPr lang="en-US" smtClean="0"/>
              <a:pPr/>
              <a:t>5</a:t>
            </a:fld>
            <a:endParaRPr lang="en-US" dirty="0"/>
          </a:p>
        </p:txBody>
      </p:sp>
      <p:sp>
        <p:nvSpPr>
          <p:cNvPr id="8" name="TextBox 7">
            <a:extLst>
              <a:ext uri="{FF2B5EF4-FFF2-40B4-BE49-F238E27FC236}">
                <a16:creationId xmlns:a16="http://schemas.microsoft.com/office/drawing/2014/main" id="{80EC0F0C-A297-10B7-D832-C996D0A8BAF4}"/>
              </a:ext>
            </a:extLst>
          </p:cNvPr>
          <p:cNvSpPr txBox="1"/>
          <p:nvPr/>
        </p:nvSpPr>
        <p:spPr>
          <a:xfrm>
            <a:off x="838200" y="785213"/>
            <a:ext cx="6093228" cy="504625"/>
          </a:xfrm>
          <a:prstGeom prst="rect">
            <a:avLst/>
          </a:prstGeom>
          <a:noFill/>
        </p:spPr>
        <p:txBody>
          <a:bodyPr wrap="square">
            <a:spAutoFit/>
          </a:bodyPr>
          <a:lstStyle/>
          <a:p>
            <a:pPr indent="457200" algn="just">
              <a:lnSpc>
                <a:spcPct val="150000"/>
              </a:lnSpc>
            </a:pPr>
            <a:r>
              <a:rPr lang="en-IN" sz="2000" b="1" dirty="0">
                <a:effectLst/>
                <a:latin typeface="Arial Narrow" panose="020B0606020202030204" pitchFamily="34" charset="0"/>
                <a:ea typeface="Yu Mincho" panose="02020400000000000000" pitchFamily="18" charset="-128"/>
                <a:cs typeface="Arial" panose="020B0604020202020204" pitchFamily="34" charset="0"/>
              </a:rPr>
              <a:t>BLOCK DIAGRAM</a:t>
            </a:r>
            <a:endParaRPr lang="en-IN" sz="2000" b="1" dirty="0">
              <a:effectLst/>
              <a:latin typeface="Calibri" panose="020F0502020204030204" pitchFamily="34" charset="0"/>
              <a:ea typeface="Yu Mincho" panose="02020400000000000000" pitchFamily="18" charset="-128"/>
              <a:cs typeface="Arial" panose="020B0604020202020204" pitchFamily="34" charset="0"/>
            </a:endParaRPr>
          </a:p>
        </p:txBody>
      </p:sp>
      <p:pic>
        <p:nvPicPr>
          <p:cNvPr id="7" name="Picture 6">
            <a:extLst>
              <a:ext uri="{FF2B5EF4-FFF2-40B4-BE49-F238E27FC236}">
                <a16:creationId xmlns:a16="http://schemas.microsoft.com/office/drawing/2014/main" id="{2011D86F-03F8-AA60-59E5-C53BE9BF6117}"/>
              </a:ext>
            </a:extLst>
          </p:cNvPr>
          <p:cNvPicPr>
            <a:picLocks noChangeAspect="1"/>
          </p:cNvPicPr>
          <p:nvPr/>
        </p:nvPicPr>
        <p:blipFill>
          <a:blip r:embed="rId2"/>
          <a:stretch>
            <a:fillRect/>
          </a:stretch>
        </p:blipFill>
        <p:spPr>
          <a:xfrm>
            <a:off x="1022029" y="1396614"/>
            <a:ext cx="11154521" cy="4676173"/>
          </a:xfrm>
          <a:prstGeom prst="rect">
            <a:avLst/>
          </a:prstGeom>
        </p:spPr>
      </p:pic>
      <p:sp>
        <p:nvSpPr>
          <p:cNvPr id="4" name="TextBox 3">
            <a:extLst>
              <a:ext uri="{FF2B5EF4-FFF2-40B4-BE49-F238E27FC236}">
                <a16:creationId xmlns:a16="http://schemas.microsoft.com/office/drawing/2014/main" id="{95FF9D1A-4CB6-4D0C-E0DE-A7658BC52FFA}"/>
              </a:ext>
            </a:extLst>
          </p:cNvPr>
          <p:cNvSpPr txBox="1"/>
          <p:nvPr/>
        </p:nvSpPr>
        <p:spPr>
          <a:xfrm>
            <a:off x="4357396" y="5568237"/>
            <a:ext cx="3228256" cy="584775"/>
          </a:xfrm>
          <a:prstGeom prst="rect">
            <a:avLst/>
          </a:prstGeom>
          <a:noFill/>
        </p:spPr>
        <p:txBody>
          <a:bodyPr wrap="none" rtlCol="0">
            <a:spAutoFit/>
          </a:bodyPr>
          <a:lstStyle/>
          <a:p>
            <a:r>
              <a:rPr lang="en-IN" sz="1400" dirty="0">
                <a:latin typeface="Arial Narrow" panose="020B0606020202030204" pitchFamily="34" charset="0"/>
              </a:rPr>
              <a:t> </a:t>
            </a:r>
            <a:r>
              <a:rPr lang="en-IN" sz="1400" b="1" dirty="0">
                <a:latin typeface="Arial Narrow" panose="020B0606020202030204" pitchFamily="34" charset="0"/>
              </a:rPr>
              <a:t>FIGURE 1 </a:t>
            </a:r>
            <a:r>
              <a:rPr lang="en-IN" sz="1400" dirty="0">
                <a:latin typeface="Arial Narrow" panose="020B0606020202030204" pitchFamily="34" charset="0"/>
              </a:rPr>
              <a:t>: </a:t>
            </a:r>
            <a:r>
              <a:rPr lang="en-IN" sz="1400" dirty="0">
                <a:solidFill>
                  <a:schemeClr val="accent1"/>
                </a:solidFill>
                <a:latin typeface="Arial Narrow" panose="020B0606020202030204" pitchFamily="34" charset="0"/>
              </a:rPr>
              <a:t>FUNCTIONAL BLOCK DIAGRAM</a:t>
            </a:r>
          </a:p>
          <a:p>
            <a:endParaRPr lang="en-IN" dirty="0"/>
          </a:p>
        </p:txBody>
      </p:sp>
    </p:spTree>
    <p:extLst>
      <p:ext uri="{BB962C8B-B14F-4D97-AF65-F5344CB8AC3E}">
        <p14:creationId xmlns:p14="http://schemas.microsoft.com/office/powerpoint/2010/main" val="302386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893B4-AEDA-3871-5E39-5F639D92A2B4}"/>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E26E6688-7A2F-D97E-E50A-F76F4FC97F6E}"/>
              </a:ext>
            </a:extLst>
          </p:cNvPr>
          <p:cNvSpPr>
            <a:spLocks noGrp="1"/>
          </p:cNvSpPr>
          <p:nvPr>
            <p:ph type="sldNum" sz="quarter" idx="12"/>
          </p:nvPr>
        </p:nvSpPr>
        <p:spPr/>
        <p:txBody>
          <a:bodyPr/>
          <a:lstStyle/>
          <a:p>
            <a:fld id="{35103E41-D638-594C-8347-57CCA9BD2261}" type="slidenum">
              <a:rPr lang="en-US" smtClean="0"/>
              <a:pPr/>
              <a:t>6</a:t>
            </a:fld>
            <a:endParaRPr lang="en-US"/>
          </a:p>
        </p:txBody>
      </p:sp>
      <p:sp>
        <p:nvSpPr>
          <p:cNvPr id="5" name="TextBox 4">
            <a:extLst>
              <a:ext uri="{FF2B5EF4-FFF2-40B4-BE49-F238E27FC236}">
                <a16:creationId xmlns:a16="http://schemas.microsoft.com/office/drawing/2014/main" id="{E6DBD97A-D866-AD76-05A4-7B829FBC03C1}"/>
              </a:ext>
            </a:extLst>
          </p:cNvPr>
          <p:cNvSpPr txBox="1"/>
          <p:nvPr/>
        </p:nvSpPr>
        <p:spPr>
          <a:xfrm>
            <a:off x="1379572" y="910084"/>
            <a:ext cx="4254366" cy="400110"/>
          </a:xfrm>
          <a:prstGeom prst="rect">
            <a:avLst/>
          </a:prstGeom>
          <a:noFill/>
        </p:spPr>
        <p:txBody>
          <a:bodyPr wrap="square" rtlCol="0">
            <a:spAutoFit/>
          </a:bodyPr>
          <a:lstStyle/>
          <a:p>
            <a:r>
              <a:rPr lang="en-US" sz="2000" b="1" dirty="0">
                <a:latin typeface="Arial Narrow" panose="020B0606020202030204" pitchFamily="34" charset="0"/>
                <a:cs typeface="Arial" panose="020B0604020202020204" pitchFamily="34" charset="0"/>
              </a:rPr>
              <a:t>COMPONENTS USED</a:t>
            </a:r>
          </a:p>
        </p:txBody>
      </p:sp>
      <p:sp>
        <p:nvSpPr>
          <p:cNvPr id="4" name="TextBox 3">
            <a:extLst>
              <a:ext uri="{FF2B5EF4-FFF2-40B4-BE49-F238E27FC236}">
                <a16:creationId xmlns:a16="http://schemas.microsoft.com/office/drawing/2014/main" id="{4C7F3473-31BF-98C3-C097-D919399071DE}"/>
              </a:ext>
            </a:extLst>
          </p:cNvPr>
          <p:cNvSpPr txBox="1"/>
          <p:nvPr/>
        </p:nvSpPr>
        <p:spPr>
          <a:xfrm>
            <a:off x="1412113" y="1642188"/>
            <a:ext cx="2870722" cy="391196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1600" dirty="0" err="1">
                <a:latin typeface="Arial Narrow" panose="020B0606020202030204" pitchFamily="34" charset="0"/>
              </a:rPr>
              <a:t>RASPBERRYPi</a:t>
            </a:r>
            <a:r>
              <a:rPr lang="en-US" sz="1600" dirty="0">
                <a:latin typeface="Arial Narrow" panose="020B0606020202030204" pitchFamily="34" charset="0"/>
              </a:rPr>
              <a:t> 3 MODULE</a:t>
            </a:r>
          </a:p>
          <a:p>
            <a:pPr marL="285750" indent="-285750">
              <a:lnSpc>
                <a:spcPct val="200000"/>
              </a:lnSpc>
              <a:buFont typeface="Arial" panose="020B0604020202020204" pitchFamily="34" charset="0"/>
              <a:buChar char="•"/>
            </a:pPr>
            <a:r>
              <a:rPr lang="en-US" sz="1600" dirty="0">
                <a:latin typeface="Arial Narrow" panose="020B0606020202030204" pitchFamily="34" charset="0"/>
              </a:rPr>
              <a:t>USB CAMERA</a:t>
            </a:r>
          </a:p>
          <a:p>
            <a:pPr marL="285750" indent="-285750">
              <a:lnSpc>
                <a:spcPct val="200000"/>
              </a:lnSpc>
              <a:buFont typeface="Arial" panose="020B0604020202020204" pitchFamily="34" charset="0"/>
              <a:buChar char="•"/>
            </a:pPr>
            <a:r>
              <a:rPr lang="en-US" sz="1600" dirty="0">
                <a:latin typeface="Arial Narrow" panose="020B0606020202030204" pitchFamily="34" charset="0"/>
              </a:rPr>
              <a:t>RFID SENSOR</a:t>
            </a:r>
          </a:p>
          <a:p>
            <a:pPr marL="285750" indent="-285750">
              <a:lnSpc>
                <a:spcPct val="200000"/>
              </a:lnSpc>
              <a:buFont typeface="Arial" panose="020B0604020202020204" pitchFamily="34" charset="0"/>
              <a:buChar char="•"/>
            </a:pPr>
            <a:r>
              <a:rPr lang="en-US" sz="1600" dirty="0">
                <a:latin typeface="Arial Narrow" panose="020B0606020202030204" pitchFamily="34" charset="0"/>
              </a:rPr>
              <a:t>REGULATED POWER SUPPLY</a:t>
            </a:r>
          </a:p>
          <a:p>
            <a:pPr marL="285750" indent="-285750">
              <a:lnSpc>
                <a:spcPct val="200000"/>
              </a:lnSpc>
              <a:buFont typeface="Arial" panose="020B0604020202020204" pitchFamily="34" charset="0"/>
              <a:buChar char="•"/>
            </a:pPr>
            <a:r>
              <a:rPr lang="en-US" sz="1600" dirty="0">
                <a:latin typeface="Arial Narrow" panose="020B0606020202030204" pitchFamily="34" charset="0"/>
              </a:rPr>
              <a:t>LCD( DISPLAY UNIT)</a:t>
            </a:r>
          </a:p>
          <a:p>
            <a:pPr marL="285750" indent="-285750">
              <a:lnSpc>
                <a:spcPct val="200000"/>
              </a:lnSpc>
              <a:buFont typeface="Arial" panose="020B0604020202020204" pitchFamily="34" charset="0"/>
              <a:buChar char="•"/>
            </a:pPr>
            <a:r>
              <a:rPr lang="en-US" sz="1600" dirty="0">
                <a:latin typeface="Arial Narrow" panose="020B0606020202030204" pitchFamily="34" charset="0"/>
              </a:rPr>
              <a:t>BUZZER</a:t>
            </a:r>
          </a:p>
          <a:p>
            <a:pPr marL="285750" indent="-285750">
              <a:lnSpc>
                <a:spcPct val="200000"/>
              </a:lnSpc>
              <a:buFont typeface="Arial" panose="020B0604020202020204" pitchFamily="34" charset="0"/>
              <a:buChar char="•"/>
            </a:pPr>
            <a:r>
              <a:rPr lang="en-US" sz="1600" dirty="0">
                <a:latin typeface="Arial Narrow" panose="020B0606020202030204" pitchFamily="34" charset="0"/>
              </a:rPr>
              <a:t>SERVOMOTOR</a:t>
            </a:r>
          </a:p>
          <a:p>
            <a:pPr>
              <a:lnSpc>
                <a:spcPct val="150000"/>
              </a:lnSpc>
            </a:pPr>
            <a:endParaRPr lang="en-IN" dirty="0"/>
          </a:p>
        </p:txBody>
      </p:sp>
    </p:spTree>
    <p:extLst>
      <p:ext uri="{BB962C8B-B14F-4D97-AF65-F5344CB8AC3E}">
        <p14:creationId xmlns:p14="http://schemas.microsoft.com/office/powerpoint/2010/main" val="310265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80EFA-348A-36D8-414C-1F97131BB083}"/>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1C842251-4ACE-A00F-17BE-6A4CDD7CF39C}"/>
              </a:ext>
            </a:extLst>
          </p:cNvPr>
          <p:cNvSpPr>
            <a:spLocks noGrp="1"/>
          </p:cNvSpPr>
          <p:nvPr>
            <p:ph type="sldNum" sz="quarter" idx="12"/>
          </p:nvPr>
        </p:nvSpPr>
        <p:spPr/>
        <p:txBody>
          <a:bodyPr/>
          <a:lstStyle/>
          <a:p>
            <a:fld id="{35103E41-D638-594C-8347-57CCA9BD2261}" type="slidenum">
              <a:rPr lang="en-US" smtClean="0"/>
              <a:pPr/>
              <a:t>7</a:t>
            </a:fld>
            <a:endParaRPr lang="en-US"/>
          </a:p>
        </p:txBody>
      </p:sp>
      <p:sp>
        <p:nvSpPr>
          <p:cNvPr id="5" name="TextBox 4">
            <a:extLst>
              <a:ext uri="{FF2B5EF4-FFF2-40B4-BE49-F238E27FC236}">
                <a16:creationId xmlns:a16="http://schemas.microsoft.com/office/drawing/2014/main" id="{8B929157-1E0A-A428-8D55-318C5ED9C64A}"/>
              </a:ext>
            </a:extLst>
          </p:cNvPr>
          <p:cNvSpPr txBox="1"/>
          <p:nvPr/>
        </p:nvSpPr>
        <p:spPr>
          <a:xfrm>
            <a:off x="1196198" y="623350"/>
            <a:ext cx="10812300" cy="2062103"/>
          </a:xfrm>
          <a:prstGeom prst="rect">
            <a:avLst/>
          </a:prstGeom>
          <a:noFill/>
        </p:spPr>
        <p:txBody>
          <a:bodyPr wrap="square">
            <a:spAutoFit/>
          </a:bodyPr>
          <a:lstStyle/>
          <a:p>
            <a:r>
              <a:rPr lang="en-IN" sz="2000" b="1" dirty="0" err="1">
                <a:latin typeface="Arial Narrow" panose="020B0606020202030204" pitchFamily="34" charset="0"/>
                <a:cs typeface="Times New Roman" panose="02020603050405020304" pitchFamily="18" charset="0"/>
              </a:rPr>
              <a:t>RASPBERRYPi</a:t>
            </a:r>
            <a:r>
              <a:rPr lang="en-IN" sz="2000" b="1" dirty="0">
                <a:latin typeface="Arial Narrow" panose="020B0606020202030204" pitchFamily="34" charset="0"/>
                <a:cs typeface="Times New Roman" panose="02020603050405020304" pitchFamily="18" charset="0"/>
              </a:rPr>
              <a:t>  :</a:t>
            </a:r>
          </a:p>
          <a:p>
            <a:pPr algn="just">
              <a:lnSpc>
                <a:spcPct val="150000"/>
              </a:lnSpc>
            </a:pPr>
            <a:r>
              <a:rPr lang="en-IN" sz="1800" dirty="0">
                <a:solidFill>
                  <a:srgbClr val="000000"/>
                </a:solidFill>
                <a:effectLst/>
                <a:latin typeface="Arial Narrow" panose="020B0606020202030204" pitchFamily="34" charset="0"/>
                <a:ea typeface="Yu Mincho" panose="02020400000000000000" pitchFamily="18" charset="-128"/>
                <a:cs typeface="Arial" panose="020B0604020202020204" pitchFamily="34" charset="0"/>
              </a:rPr>
              <a:t>The Raspberry Pi </a:t>
            </a:r>
            <a:r>
              <a:rPr lang="en-IN" dirty="0">
                <a:solidFill>
                  <a:srgbClr val="000000"/>
                </a:solidFill>
                <a:latin typeface="Arial Narrow" panose="020B0606020202030204" pitchFamily="34" charset="0"/>
                <a:ea typeface="Yu Mincho" panose="02020400000000000000" pitchFamily="18" charset="-128"/>
                <a:cs typeface="Arial" panose="020B0604020202020204" pitchFamily="34" charset="0"/>
              </a:rPr>
              <a:t>3 </a:t>
            </a:r>
            <a:r>
              <a:rPr lang="en-IN" sz="1800" dirty="0">
                <a:solidFill>
                  <a:srgbClr val="000000"/>
                </a:solidFill>
                <a:effectLst/>
                <a:latin typeface="Arial Narrow" panose="020B0606020202030204" pitchFamily="34" charset="0"/>
                <a:ea typeface="Yu Mincho" panose="02020400000000000000" pitchFamily="18" charset="-128"/>
                <a:cs typeface="Arial" panose="020B0604020202020204" pitchFamily="34" charset="0"/>
              </a:rPr>
              <a:t>is the third generation Raspberry Pi. This powerful credit-card sized single board computer can be used for many applications and supersedes the original Raspberry Pi Model B+ and Raspberry Pi 2 Model B. Whilst maintaining the popular board format the Raspberry Pi 4brings you a more powerful processer, 10x faster than the first generation Raspberry Pi. Additionally it adds wireless LAN &amp; Bluetooth connectivity making it the ideal solution for powerful connected designs.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6CE463-17EB-0B5E-F2DD-39E6009879CA}"/>
              </a:ext>
            </a:extLst>
          </p:cNvPr>
          <p:cNvSpPr txBox="1"/>
          <p:nvPr/>
        </p:nvSpPr>
        <p:spPr>
          <a:xfrm>
            <a:off x="7439610" y="5926873"/>
            <a:ext cx="3914190" cy="307777"/>
          </a:xfrm>
          <a:prstGeom prst="rect">
            <a:avLst/>
          </a:prstGeom>
          <a:noFill/>
        </p:spPr>
        <p:txBody>
          <a:bodyPr wrap="square" rtlCol="0">
            <a:spAutoFit/>
          </a:bodyPr>
          <a:lstStyle/>
          <a:p>
            <a:r>
              <a:rPr lang="en-US" sz="1400" b="1" dirty="0">
                <a:latin typeface="Arial Narrow" panose="020B0606020202030204" pitchFamily="34" charset="0"/>
              </a:rPr>
              <a:t>FIGURE 2</a:t>
            </a:r>
            <a:r>
              <a:rPr lang="en-US" sz="1400" dirty="0">
                <a:latin typeface="Arial Narrow" panose="020B0606020202030204" pitchFamily="34" charset="0"/>
              </a:rPr>
              <a:t>: </a:t>
            </a:r>
            <a:r>
              <a:rPr lang="en-US" sz="1400" dirty="0" err="1">
                <a:solidFill>
                  <a:schemeClr val="accent1"/>
                </a:solidFill>
                <a:latin typeface="Arial Narrow" panose="020B0606020202030204" pitchFamily="34" charset="0"/>
              </a:rPr>
              <a:t>RASPBERRYPi</a:t>
            </a:r>
            <a:r>
              <a:rPr lang="en-US" sz="1400" dirty="0">
                <a:solidFill>
                  <a:schemeClr val="accent1"/>
                </a:solidFill>
                <a:latin typeface="Arial Narrow" panose="020B0606020202030204" pitchFamily="34" charset="0"/>
              </a:rPr>
              <a:t>  PROCESSOR</a:t>
            </a:r>
            <a:endParaRPr lang="en-IN" sz="1400" dirty="0">
              <a:solidFill>
                <a:schemeClr val="accent1"/>
              </a:solidFill>
              <a:latin typeface="Arial Narrow" panose="020B0606020202030204" pitchFamily="34" charset="0"/>
            </a:endParaRPr>
          </a:p>
        </p:txBody>
      </p:sp>
      <p:sp>
        <p:nvSpPr>
          <p:cNvPr id="7" name="TextBox 6">
            <a:extLst>
              <a:ext uri="{FF2B5EF4-FFF2-40B4-BE49-F238E27FC236}">
                <a16:creationId xmlns:a16="http://schemas.microsoft.com/office/drawing/2014/main" id="{EDDD28E1-7A5E-7E86-0EC3-16D394BC3B1E}"/>
              </a:ext>
            </a:extLst>
          </p:cNvPr>
          <p:cNvSpPr txBox="1"/>
          <p:nvPr/>
        </p:nvSpPr>
        <p:spPr>
          <a:xfrm>
            <a:off x="1073344" y="2845593"/>
            <a:ext cx="6239783" cy="3416320"/>
          </a:xfrm>
          <a:prstGeom prst="rect">
            <a:avLst/>
          </a:prstGeom>
          <a:noFill/>
        </p:spPr>
        <p:txBody>
          <a:bodyPr wrap="square" rtlCol="0">
            <a:spAutoFit/>
          </a:bodyPr>
          <a:lstStyle/>
          <a:p>
            <a:pPr>
              <a:lnSpc>
                <a:spcPct val="150000"/>
              </a:lnSpc>
            </a:pPr>
            <a:r>
              <a:rPr lang="en-IN" b="1" dirty="0" err="1">
                <a:latin typeface="Arial Narrow" panose="020B0606020202030204" pitchFamily="34" charset="0"/>
              </a:rPr>
              <a:t>RaspberryPi</a:t>
            </a:r>
            <a:r>
              <a:rPr lang="en-IN" b="1" dirty="0">
                <a:latin typeface="Arial Narrow" panose="020B0606020202030204" pitchFamily="34" charset="0"/>
              </a:rPr>
              <a:t> Specifications:</a:t>
            </a:r>
          </a:p>
          <a:p>
            <a:pPr>
              <a:lnSpc>
                <a:spcPct val="150000"/>
              </a:lnSpc>
              <a:buFont typeface="Arial" panose="020B0604020202020204" pitchFamily="34" charset="0"/>
              <a:buChar char="•"/>
            </a:pPr>
            <a:r>
              <a:rPr lang="en-US" b="0" i="0" dirty="0">
                <a:solidFill>
                  <a:srgbClr val="111111"/>
                </a:solidFill>
                <a:effectLst/>
                <a:highlight>
                  <a:srgbClr val="FFFFFF"/>
                </a:highlight>
                <a:latin typeface="Arial Narrow" panose="020B0606020202030204" pitchFamily="34" charset="0"/>
              </a:rPr>
              <a:t> </a:t>
            </a:r>
            <a:r>
              <a:rPr lang="en-US" dirty="0">
                <a:solidFill>
                  <a:srgbClr val="111111"/>
                </a:solidFill>
                <a:highlight>
                  <a:srgbClr val="FFFFFF"/>
                </a:highlight>
                <a:latin typeface="Arial Narrow" panose="020B0606020202030204" pitchFamily="34" charset="0"/>
              </a:rPr>
              <a:t>Quad Core 1.2GHz Broadcom BCM2837</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 64bit CPU</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1GB RAM</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BCM43438 wireless LAN and Bluetooth</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 Low Energy (BLE) on board</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40-pin extended GPIO</a:t>
            </a:r>
          </a:p>
          <a:p>
            <a:pPr>
              <a:lnSpc>
                <a:spcPct val="150000"/>
              </a:lnSpc>
              <a:buFont typeface="Arial" panose="020B0604020202020204" pitchFamily="34" charset="0"/>
              <a:buChar char="•"/>
            </a:pPr>
            <a:r>
              <a:rPr lang="en-US" dirty="0">
                <a:solidFill>
                  <a:srgbClr val="111111"/>
                </a:solidFill>
                <a:highlight>
                  <a:srgbClr val="FFFFFF"/>
                </a:highlight>
                <a:latin typeface="Arial Narrow" panose="020B0606020202030204" pitchFamily="34" charset="0"/>
              </a:rPr>
              <a:t>4 USB 2 ports</a:t>
            </a:r>
            <a:endParaRPr lang="en-IN" b="1" dirty="0"/>
          </a:p>
        </p:txBody>
      </p:sp>
      <p:pic>
        <p:nvPicPr>
          <p:cNvPr id="8" name="Picture 7">
            <a:extLst>
              <a:ext uri="{FF2B5EF4-FFF2-40B4-BE49-F238E27FC236}">
                <a16:creationId xmlns:a16="http://schemas.microsoft.com/office/drawing/2014/main" id="{0D0A80B4-242A-A090-F754-C21891E9FF68}"/>
              </a:ext>
            </a:extLst>
          </p:cNvPr>
          <p:cNvPicPr>
            <a:picLocks noChangeAspect="1"/>
          </p:cNvPicPr>
          <p:nvPr/>
        </p:nvPicPr>
        <p:blipFill rotWithShape="1">
          <a:blip r:embed="rId2">
            <a:extLst>
              <a:ext uri="{28A0092B-C50C-407E-A947-70E740481C1C}">
                <a14:useLocalDpi xmlns:a14="http://schemas.microsoft.com/office/drawing/2010/main" val="0"/>
              </a:ext>
            </a:extLst>
          </a:blip>
          <a:srcRect t="1369"/>
          <a:stretch/>
        </p:blipFill>
        <p:spPr bwMode="auto">
          <a:xfrm>
            <a:off x="7313127" y="2635183"/>
            <a:ext cx="4411980" cy="32956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553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1AC37-652D-82BA-BF93-C0B58AB56769}"/>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4D832891-45DC-9327-D186-CC4E6B8F101B}"/>
              </a:ext>
            </a:extLst>
          </p:cNvPr>
          <p:cNvSpPr>
            <a:spLocks noGrp="1"/>
          </p:cNvSpPr>
          <p:nvPr>
            <p:ph type="sldNum" sz="quarter" idx="12"/>
          </p:nvPr>
        </p:nvSpPr>
        <p:spPr/>
        <p:txBody>
          <a:bodyPr/>
          <a:lstStyle/>
          <a:p>
            <a:fld id="{35103E41-D638-594C-8347-57CCA9BD2261}" type="slidenum">
              <a:rPr lang="en-US" smtClean="0"/>
              <a:pPr/>
              <a:t>8</a:t>
            </a:fld>
            <a:endParaRPr lang="en-US"/>
          </a:p>
        </p:txBody>
      </p:sp>
      <p:pic>
        <p:nvPicPr>
          <p:cNvPr id="5" name="Picture 4">
            <a:extLst>
              <a:ext uri="{FF2B5EF4-FFF2-40B4-BE49-F238E27FC236}">
                <a16:creationId xmlns:a16="http://schemas.microsoft.com/office/drawing/2014/main" id="{C5CE4236-2137-5974-8EC1-4C649F616938}"/>
              </a:ext>
            </a:extLst>
          </p:cNvPr>
          <p:cNvPicPr>
            <a:picLocks noChangeAspect="1"/>
          </p:cNvPicPr>
          <p:nvPr/>
        </p:nvPicPr>
        <p:blipFill>
          <a:blip r:embed="rId2"/>
          <a:stretch>
            <a:fillRect/>
          </a:stretch>
        </p:blipFill>
        <p:spPr>
          <a:xfrm>
            <a:off x="8748761" y="3643727"/>
            <a:ext cx="2743200" cy="2270860"/>
          </a:xfrm>
          <a:prstGeom prst="rect">
            <a:avLst/>
          </a:prstGeom>
        </p:spPr>
      </p:pic>
      <p:sp>
        <p:nvSpPr>
          <p:cNvPr id="9" name="TextBox 8">
            <a:extLst>
              <a:ext uri="{FF2B5EF4-FFF2-40B4-BE49-F238E27FC236}">
                <a16:creationId xmlns:a16="http://schemas.microsoft.com/office/drawing/2014/main" id="{15336BF2-83E8-1A95-75AF-C64395881140}"/>
              </a:ext>
            </a:extLst>
          </p:cNvPr>
          <p:cNvSpPr txBox="1"/>
          <p:nvPr/>
        </p:nvSpPr>
        <p:spPr>
          <a:xfrm>
            <a:off x="1026440" y="695864"/>
            <a:ext cx="7174650" cy="5028556"/>
          </a:xfrm>
          <a:prstGeom prst="rect">
            <a:avLst/>
          </a:prstGeom>
          <a:noFill/>
        </p:spPr>
        <p:txBody>
          <a:bodyPr wrap="square">
            <a:spAutoFit/>
          </a:bodyPr>
          <a:lstStyle/>
          <a:p>
            <a:pPr algn="just">
              <a:lnSpc>
                <a:spcPct val="150000"/>
              </a:lnSpc>
            </a:pPr>
            <a:r>
              <a:rPr lang="en-US" b="1" dirty="0">
                <a:solidFill>
                  <a:srgbClr val="0D0D0D"/>
                </a:solidFill>
                <a:highlight>
                  <a:srgbClr val="FFFFFF"/>
                </a:highlight>
                <a:latin typeface="Arial Narrow" panose="020B0606020202030204" pitchFamily="34" charset="0"/>
                <a:cs typeface="Times New Roman" panose="02020603050405020304" pitchFamily="18" charset="0"/>
              </a:rPr>
              <a:t>USB Camera</a:t>
            </a:r>
            <a:r>
              <a:rPr lang="en-US" b="1" i="0" dirty="0">
                <a:solidFill>
                  <a:srgbClr val="0D0D0D"/>
                </a:solidFill>
                <a:effectLst/>
                <a:highlight>
                  <a:srgbClr val="FFFFFF"/>
                </a:highlight>
                <a:latin typeface="Arial Narrow" panose="020B0606020202030204" pitchFamily="34" charset="0"/>
                <a:cs typeface="Times New Roman" panose="02020603050405020304" pitchFamily="18" charset="0"/>
              </a:rPr>
              <a:t>:</a:t>
            </a:r>
          </a:p>
          <a:p>
            <a:pPr marL="342900" indent="-342900" algn="just">
              <a:lnSpc>
                <a:spcPct val="150000"/>
              </a:lnSpc>
              <a:buAutoNum type="arabicPeriod"/>
            </a:pPr>
            <a:r>
              <a:rPr lang="en-US" b="1" dirty="0">
                <a:solidFill>
                  <a:srgbClr val="0D0D0D"/>
                </a:solidFill>
                <a:highlight>
                  <a:srgbClr val="FFFFFF"/>
                </a:highlight>
                <a:latin typeface="Arial Narrow" panose="020B0606020202030204" pitchFamily="34" charset="0"/>
                <a:cs typeface="Times New Roman" panose="02020603050405020304" pitchFamily="18" charset="0"/>
              </a:rPr>
              <a:t>Plug-and-play connectivity: </a:t>
            </a:r>
            <a:r>
              <a:rPr lang="en-US" dirty="0">
                <a:solidFill>
                  <a:srgbClr val="0D0D0D"/>
                </a:solidFill>
                <a:highlight>
                  <a:srgbClr val="FFFFFF"/>
                </a:highlight>
                <a:latin typeface="Arial Narrow" panose="020B0606020202030204" pitchFamily="34" charset="0"/>
                <a:cs typeface="Times New Roman" panose="02020603050405020304" pitchFamily="18" charset="0"/>
              </a:rPr>
              <a:t>USB cameras are easy to set up and use</a:t>
            </a:r>
            <a:r>
              <a:rPr lang="en-US" b="1" dirty="0">
                <a:solidFill>
                  <a:srgbClr val="0D0D0D"/>
                </a:solidFill>
                <a:highlight>
                  <a:srgbClr val="FFFFFF"/>
                </a:highlight>
                <a:latin typeface="Arial Narrow" panose="020B0606020202030204" pitchFamily="34" charset="0"/>
                <a:cs typeface="Times New Roman" panose="02020603050405020304" pitchFamily="18" charset="0"/>
              </a:rPr>
              <a:t>.</a:t>
            </a:r>
          </a:p>
          <a:p>
            <a:pPr marL="342900" indent="-342900" algn="just">
              <a:lnSpc>
                <a:spcPct val="150000"/>
              </a:lnSpc>
              <a:buAutoNum type="arabicPeriod"/>
            </a:pPr>
            <a:r>
              <a:rPr lang="en-US" b="1" dirty="0">
                <a:solidFill>
                  <a:srgbClr val="0D0D0D"/>
                </a:solidFill>
                <a:highlight>
                  <a:srgbClr val="FFFFFF"/>
                </a:highlight>
                <a:latin typeface="Arial Narrow" panose="020B0606020202030204" pitchFamily="34" charset="0"/>
                <a:cs typeface="Times New Roman" panose="02020603050405020304" pitchFamily="18" charset="0"/>
              </a:rPr>
              <a:t> High-quality video</a:t>
            </a:r>
            <a:r>
              <a:rPr lang="en-US" dirty="0">
                <a:solidFill>
                  <a:srgbClr val="0D0D0D"/>
                </a:solidFill>
                <a:highlight>
                  <a:srgbClr val="FFFFFF"/>
                </a:highlight>
                <a:latin typeface="Arial Narrow" panose="020B0606020202030204" pitchFamily="34" charset="0"/>
                <a:cs typeface="Times New Roman" panose="02020603050405020304" pitchFamily="18" charset="0"/>
              </a:rPr>
              <a:t>: Many USB cameras offer high-resolution video (e.g., 1080p, 4K).</a:t>
            </a:r>
          </a:p>
          <a:p>
            <a:pPr marL="342900" indent="-342900" algn="just">
              <a:lnSpc>
                <a:spcPct val="150000"/>
              </a:lnSpc>
              <a:buAutoNum type="arabicPeriod"/>
            </a:pPr>
            <a:r>
              <a:rPr lang="en-US" b="1" dirty="0">
                <a:solidFill>
                  <a:srgbClr val="0D0D0D"/>
                </a:solidFill>
                <a:highlight>
                  <a:srgbClr val="FFFFFF"/>
                </a:highlight>
                <a:latin typeface="Arial Narrow" panose="020B0606020202030204" pitchFamily="34" charset="0"/>
                <a:cs typeface="Times New Roman" panose="02020603050405020304" pitchFamily="18" charset="0"/>
              </a:rPr>
              <a:t> Wide range of resolutions</a:t>
            </a:r>
            <a:r>
              <a:rPr lang="en-US" dirty="0">
                <a:solidFill>
                  <a:srgbClr val="0D0D0D"/>
                </a:solidFill>
                <a:highlight>
                  <a:srgbClr val="FFFFFF"/>
                </a:highlight>
                <a:latin typeface="Arial Narrow" panose="020B0606020202030204" pitchFamily="34" charset="0"/>
                <a:cs typeface="Times New Roman" panose="02020603050405020304" pitchFamily="18" charset="0"/>
              </a:rPr>
              <a:t>: USB cameras are available in various resolutions, from low-resolution to high-resolution. </a:t>
            </a:r>
          </a:p>
          <a:p>
            <a:pPr algn="just">
              <a:lnSpc>
                <a:spcPct val="150000"/>
              </a:lnSpc>
            </a:pPr>
            <a:endParaRPr lang="en-US" dirty="0">
              <a:solidFill>
                <a:srgbClr val="0D0D0D"/>
              </a:solidFill>
              <a:highlight>
                <a:srgbClr val="FFFFFF"/>
              </a:highlight>
              <a:latin typeface="Arial Narrow" panose="020B0606020202030204" pitchFamily="34" charset="0"/>
              <a:cs typeface="Times New Roman" panose="02020603050405020304" pitchFamily="18" charset="0"/>
            </a:endParaRPr>
          </a:p>
          <a:p>
            <a:pPr algn="just">
              <a:lnSpc>
                <a:spcPct val="150000"/>
              </a:lnSpc>
            </a:pPr>
            <a:r>
              <a:rPr lang="en-US" b="1" i="0" dirty="0">
                <a:solidFill>
                  <a:srgbClr val="0D0D0D"/>
                </a:solidFill>
                <a:effectLst/>
                <a:highlight>
                  <a:srgbClr val="FFFFFF"/>
                </a:highlight>
                <a:latin typeface="Arial Narrow" panose="020B0606020202030204" pitchFamily="34" charset="0"/>
                <a:cs typeface="Times New Roman" panose="02020603050405020304" pitchFamily="18" charset="0"/>
              </a:rPr>
              <a:t>Servo Motor</a:t>
            </a:r>
            <a:r>
              <a:rPr lang="en-US" b="0" i="0" dirty="0">
                <a:solidFill>
                  <a:srgbClr val="0D0D0D"/>
                </a:solidFill>
                <a:effectLst/>
                <a:highlight>
                  <a:srgbClr val="FFFFFF"/>
                </a:highlight>
                <a:latin typeface="Arial Narrow" panose="020B0606020202030204" pitchFamily="34" charset="0"/>
                <a:cs typeface="Times New Roman" panose="02020603050405020304" pitchFamily="18" charset="0"/>
              </a:rPr>
              <a:t>: </a:t>
            </a:r>
          </a:p>
          <a:p>
            <a:pPr algn="just">
              <a:lnSpc>
                <a:spcPct val="150000"/>
              </a:lnSpc>
            </a:pPr>
            <a:r>
              <a:rPr lang="en-US" b="0" i="0" dirty="0">
                <a:solidFill>
                  <a:srgbClr val="0D0D0D"/>
                </a:solidFill>
                <a:effectLst/>
                <a:highlight>
                  <a:srgbClr val="FFFFFF"/>
                </a:highlight>
                <a:latin typeface="Arial Narrow" panose="020B0606020202030204" pitchFamily="34" charset="0"/>
                <a:cs typeface="Times New Roman" panose="02020603050405020304" pitchFamily="18" charset="0"/>
              </a:rPr>
              <a:t>Precision motor that rotates to specific angles based on electrical signals. Commonly used in robotics, RC vehicles, and automation systems for precise control of motion.</a:t>
            </a:r>
          </a:p>
          <a:p>
            <a:pPr algn="just">
              <a:lnSpc>
                <a:spcPct val="150000"/>
              </a:lnSpc>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5E4BD9-2A7E-F417-2049-CDAA1958C89B}"/>
              </a:ext>
            </a:extLst>
          </p:cNvPr>
          <p:cNvSpPr txBox="1"/>
          <p:nvPr/>
        </p:nvSpPr>
        <p:spPr>
          <a:xfrm>
            <a:off x="8994469" y="3121223"/>
            <a:ext cx="3914190" cy="307777"/>
          </a:xfrm>
          <a:prstGeom prst="rect">
            <a:avLst/>
          </a:prstGeom>
          <a:noFill/>
        </p:spPr>
        <p:txBody>
          <a:bodyPr wrap="square" rtlCol="0">
            <a:spAutoFit/>
          </a:bodyPr>
          <a:lstStyle/>
          <a:p>
            <a:r>
              <a:rPr lang="en-US" sz="1400" b="1" dirty="0">
                <a:latin typeface="Arial Narrow" panose="020B0606020202030204" pitchFamily="34" charset="0"/>
              </a:rPr>
              <a:t>FIGURE 3: </a:t>
            </a:r>
            <a:r>
              <a:rPr lang="en-US" sz="1400" b="1" dirty="0">
                <a:solidFill>
                  <a:schemeClr val="accent1"/>
                </a:solidFill>
                <a:latin typeface="Arial Narrow" panose="020B0606020202030204" pitchFamily="34" charset="0"/>
              </a:rPr>
              <a:t>USB camera</a:t>
            </a:r>
            <a:endParaRPr lang="en-IN" sz="1400" dirty="0">
              <a:solidFill>
                <a:schemeClr val="accent1"/>
              </a:solidFill>
              <a:latin typeface="Arial Narrow" panose="020B0606020202030204" pitchFamily="34" charset="0"/>
            </a:endParaRPr>
          </a:p>
        </p:txBody>
      </p:sp>
      <p:pic>
        <p:nvPicPr>
          <p:cNvPr id="1030" name="Picture 6">
            <a:extLst>
              <a:ext uri="{FF2B5EF4-FFF2-40B4-BE49-F238E27FC236}">
                <a16:creationId xmlns:a16="http://schemas.microsoft.com/office/drawing/2014/main" id="{8CA656B1-8641-2057-A591-20BF58634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8761" y="821416"/>
            <a:ext cx="2360645" cy="23606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419E1C-4CE7-1DDC-3AED-7185403C5574}"/>
              </a:ext>
            </a:extLst>
          </p:cNvPr>
          <p:cNvSpPr txBox="1"/>
          <p:nvPr/>
        </p:nvSpPr>
        <p:spPr>
          <a:xfrm>
            <a:off x="9072224" y="5827691"/>
            <a:ext cx="3914190" cy="307777"/>
          </a:xfrm>
          <a:prstGeom prst="rect">
            <a:avLst/>
          </a:prstGeom>
          <a:noFill/>
        </p:spPr>
        <p:txBody>
          <a:bodyPr wrap="square" rtlCol="0">
            <a:spAutoFit/>
          </a:bodyPr>
          <a:lstStyle/>
          <a:p>
            <a:r>
              <a:rPr lang="en-US" sz="1400" b="1" dirty="0">
                <a:latin typeface="Arial Narrow" panose="020B0606020202030204" pitchFamily="34" charset="0"/>
              </a:rPr>
              <a:t>FIGURE 4: </a:t>
            </a:r>
            <a:r>
              <a:rPr lang="en-US" sz="1400" b="1" dirty="0">
                <a:solidFill>
                  <a:schemeClr val="accent1"/>
                </a:solidFill>
                <a:latin typeface="Arial Narrow" panose="020B0606020202030204" pitchFamily="34" charset="0"/>
              </a:rPr>
              <a:t>Servomotor</a:t>
            </a:r>
            <a:endParaRPr lang="en-IN" sz="1400" dirty="0">
              <a:solidFill>
                <a:schemeClr val="accent1"/>
              </a:solidFill>
              <a:latin typeface="Arial Narrow" panose="020B0606020202030204" pitchFamily="34" charset="0"/>
            </a:endParaRPr>
          </a:p>
        </p:txBody>
      </p:sp>
    </p:spTree>
    <p:extLst>
      <p:ext uri="{BB962C8B-B14F-4D97-AF65-F5344CB8AC3E}">
        <p14:creationId xmlns:p14="http://schemas.microsoft.com/office/powerpoint/2010/main" val="1451100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191A91-9E77-8511-3387-E92A4E364986}"/>
              </a:ext>
            </a:extLst>
          </p:cNvPr>
          <p:cNvSpPr>
            <a:spLocks noGrp="1"/>
          </p:cNvSpPr>
          <p:nvPr>
            <p:ph type="dt" sz="half" idx="10"/>
          </p:nvPr>
        </p:nvSpPr>
        <p:spPr/>
        <p:txBody>
          <a:bodyPr/>
          <a:lstStyle/>
          <a:p>
            <a:fld id="{3E6A6097-EED3-443A-8F04-650CB363E901}" type="datetime1">
              <a:rPr lang="en-IN" smtClean="0"/>
              <a:pPr/>
              <a:t>20-04-2025</a:t>
            </a:fld>
            <a:endParaRPr lang="en-US"/>
          </a:p>
        </p:txBody>
      </p:sp>
      <p:sp>
        <p:nvSpPr>
          <p:cNvPr id="3" name="Slide Number Placeholder 2">
            <a:extLst>
              <a:ext uri="{FF2B5EF4-FFF2-40B4-BE49-F238E27FC236}">
                <a16:creationId xmlns:a16="http://schemas.microsoft.com/office/drawing/2014/main" id="{473152BF-E4CA-DA30-0320-F9DCDA599459}"/>
              </a:ext>
            </a:extLst>
          </p:cNvPr>
          <p:cNvSpPr>
            <a:spLocks noGrp="1"/>
          </p:cNvSpPr>
          <p:nvPr>
            <p:ph type="sldNum" sz="quarter" idx="12"/>
          </p:nvPr>
        </p:nvSpPr>
        <p:spPr/>
        <p:txBody>
          <a:bodyPr/>
          <a:lstStyle/>
          <a:p>
            <a:fld id="{35103E41-D638-594C-8347-57CCA9BD2261}" type="slidenum">
              <a:rPr lang="en-US" smtClean="0"/>
              <a:pPr/>
              <a:t>9</a:t>
            </a:fld>
            <a:endParaRPr lang="en-US"/>
          </a:p>
        </p:txBody>
      </p:sp>
      <p:sp>
        <p:nvSpPr>
          <p:cNvPr id="4" name="TextBox 3">
            <a:extLst>
              <a:ext uri="{FF2B5EF4-FFF2-40B4-BE49-F238E27FC236}">
                <a16:creationId xmlns:a16="http://schemas.microsoft.com/office/drawing/2014/main" id="{57627323-0DB9-D5A1-6C79-6D364B7E8241}"/>
              </a:ext>
            </a:extLst>
          </p:cNvPr>
          <p:cNvSpPr txBox="1"/>
          <p:nvPr/>
        </p:nvSpPr>
        <p:spPr>
          <a:xfrm>
            <a:off x="1194390" y="923503"/>
            <a:ext cx="6258732" cy="4194931"/>
          </a:xfrm>
          <a:prstGeom prst="rect">
            <a:avLst/>
          </a:prstGeom>
          <a:noFill/>
        </p:spPr>
        <p:txBody>
          <a:bodyPr wrap="square">
            <a:spAutoFit/>
          </a:bodyPr>
          <a:lstStyle/>
          <a:p>
            <a:pPr algn="just">
              <a:lnSpc>
                <a:spcPct val="150000"/>
              </a:lnSpc>
            </a:pPr>
            <a:r>
              <a:rPr lang="en-US" b="1" dirty="0">
                <a:solidFill>
                  <a:srgbClr val="0D0D0D"/>
                </a:solidFill>
                <a:highlight>
                  <a:srgbClr val="FFFFFF"/>
                </a:highlight>
                <a:latin typeface="Arial Narrow" panose="020B0606020202030204" pitchFamily="34" charset="0"/>
                <a:cs typeface="Times New Roman" panose="02020603050405020304" pitchFamily="18" charset="0"/>
              </a:rPr>
              <a:t>RFID</a:t>
            </a:r>
            <a:r>
              <a:rPr lang="en-US" b="1" i="0" dirty="0">
                <a:solidFill>
                  <a:srgbClr val="0D0D0D"/>
                </a:solidFill>
                <a:effectLst/>
                <a:highlight>
                  <a:srgbClr val="FFFFFF"/>
                </a:highlight>
                <a:latin typeface="Arial Narrow" panose="020B0606020202030204" pitchFamily="34" charset="0"/>
                <a:cs typeface="Times New Roman" panose="02020603050405020304" pitchFamily="18" charset="0"/>
              </a:rPr>
              <a:t>: </a:t>
            </a:r>
            <a:r>
              <a:rPr lang="en-US" i="0" dirty="0">
                <a:solidFill>
                  <a:srgbClr val="0D0D0D"/>
                </a:solidFill>
                <a:effectLst/>
                <a:highlight>
                  <a:srgbClr val="FFFFFF"/>
                </a:highlight>
                <a:latin typeface="Arial Narrow" panose="020B0606020202030204" pitchFamily="34" charset="0"/>
                <a:cs typeface="Times New Roman" panose="02020603050405020304" pitchFamily="18" charset="0"/>
              </a:rPr>
              <a:t>RFID is a technology that uses radio waves to identify, track, and manage objects, people, or animals. It consists of:</a:t>
            </a:r>
          </a:p>
          <a:p>
            <a:pPr marL="457200" indent="-457200" algn="just">
              <a:lnSpc>
                <a:spcPct val="150000"/>
              </a:lnSpc>
              <a:buAutoNum type="arabicPeriod"/>
            </a:pPr>
            <a:r>
              <a:rPr lang="en-US" b="1" i="1" dirty="0">
                <a:effectLst/>
                <a:highlight>
                  <a:srgbClr val="FFFFFF"/>
                </a:highlight>
                <a:latin typeface="Arial Narrow" panose="020B0606020202030204" pitchFamily="34" charset="0"/>
                <a:cs typeface="Times New Roman" panose="02020603050405020304" pitchFamily="18" charset="0"/>
              </a:rPr>
              <a:t>RFID Tag</a:t>
            </a:r>
            <a:r>
              <a:rPr lang="en-US" b="1" i="0" dirty="0">
                <a:effectLst/>
                <a:highlight>
                  <a:srgbClr val="FFFFFF"/>
                </a:highlight>
                <a:latin typeface="Arial Narrow" panose="020B0606020202030204" pitchFamily="34" charset="0"/>
                <a:cs typeface="Times New Roman" panose="02020603050405020304" pitchFamily="18" charset="0"/>
              </a:rPr>
              <a:t>: </a:t>
            </a:r>
            <a:r>
              <a:rPr lang="en-US" i="0" dirty="0">
                <a:solidFill>
                  <a:srgbClr val="0D0D0D"/>
                </a:solidFill>
                <a:effectLst/>
                <a:highlight>
                  <a:srgbClr val="FFFFFF"/>
                </a:highlight>
                <a:latin typeface="Arial Narrow" panose="020B0606020202030204" pitchFamily="34" charset="0"/>
                <a:cs typeface="Times New Roman" panose="02020603050405020304" pitchFamily="18" charset="0"/>
              </a:rPr>
              <a:t>A small device attached to the object being tracked, containing a microchip and antenna.</a:t>
            </a:r>
          </a:p>
          <a:p>
            <a:pPr marL="457200" indent="-457200" algn="just">
              <a:lnSpc>
                <a:spcPct val="150000"/>
              </a:lnSpc>
              <a:buAutoNum type="arabicPeriod"/>
            </a:pPr>
            <a:r>
              <a:rPr lang="en-US" i="1" dirty="0">
                <a:solidFill>
                  <a:srgbClr val="0D0D0D"/>
                </a:solidFill>
                <a:effectLst/>
                <a:highlight>
                  <a:srgbClr val="FFFFFF"/>
                </a:highlight>
                <a:latin typeface="Arial Narrow" panose="020B0606020202030204" pitchFamily="34" charset="0"/>
                <a:cs typeface="Times New Roman" panose="02020603050405020304" pitchFamily="18" charset="0"/>
              </a:rPr>
              <a:t> </a:t>
            </a:r>
            <a:r>
              <a:rPr lang="en-US" b="1" i="1" dirty="0">
                <a:effectLst/>
                <a:highlight>
                  <a:srgbClr val="FFFFFF"/>
                </a:highlight>
                <a:latin typeface="Arial Narrow" panose="020B0606020202030204" pitchFamily="34" charset="0"/>
                <a:cs typeface="Times New Roman" panose="02020603050405020304" pitchFamily="18" charset="0"/>
              </a:rPr>
              <a:t>RFID Reader</a:t>
            </a:r>
            <a:r>
              <a:rPr lang="en-US" i="0" dirty="0">
                <a:solidFill>
                  <a:srgbClr val="0D0D0D"/>
                </a:solidFill>
                <a:effectLst/>
                <a:highlight>
                  <a:srgbClr val="FFFFFF"/>
                </a:highlight>
                <a:latin typeface="Arial Narrow" panose="020B0606020202030204" pitchFamily="34" charset="0"/>
                <a:cs typeface="Times New Roman" panose="02020603050405020304" pitchFamily="18" charset="0"/>
              </a:rPr>
              <a:t>: A device that sends and receives radio signals to communicate with RFID tags.</a:t>
            </a:r>
          </a:p>
          <a:p>
            <a:pPr algn="just">
              <a:lnSpc>
                <a:spcPct val="150000"/>
              </a:lnSpc>
            </a:pPr>
            <a:r>
              <a:rPr lang="en-US" b="1" dirty="0">
                <a:solidFill>
                  <a:srgbClr val="0D0D0D"/>
                </a:solidFill>
                <a:highlight>
                  <a:srgbClr val="FFFFFF"/>
                </a:highlight>
                <a:latin typeface="Arial Narrow" panose="020B0606020202030204" pitchFamily="34" charset="0"/>
                <a:cs typeface="Times New Roman" panose="02020603050405020304" pitchFamily="18" charset="0"/>
              </a:rPr>
              <a:t>LCD :</a:t>
            </a:r>
          </a:p>
          <a:p>
            <a:pPr algn="just">
              <a:lnSpc>
                <a:spcPct val="150000"/>
              </a:lnSpc>
            </a:pPr>
            <a:r>
              <a:rPr lang="en-US" b="0" i="0" dirty="0">
                <a:solidFill>
                  <a:srgbClr val="0D0D0D"/>
                </a:solidFill>
                <a:effectLst/>
                <a:highlight>
                  <a:srgbClr val="FFFFFF"/>
                </a:highlight>
                <a:latin typeface="Arial Narrow" panose="020B0606020202030204" pitchFamily="34" charset="0"/>
                <a:cs typeface="Times New Roman" panose="02020603050405020304" pitchFamily="18" charset="0"/>
              </a:rPr>
              <a:t>Raspberry Pi boards can be connected to LCD displays for various projects, providing a user-friendly interface for interaction and visualization.</a:t>
            </a:r>
          </a:p>
        </p:txBody>
      </p:sp>
      <p:pic>
        <p:nvPicPr>
          <p:cNvPr id="2050" name="Picture 2">
            <a:extLst>
              <a:ext uri="{FF2B5EF4-FFF2-40B4-BE49-F238E27FC236}">
                <a16:creationId xmlns:a16="http://schemas.microsoft.com/office/drawing/2014/main" id="{01B5BF4D-E733-0F9D-418E-767B1CE3C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012" y="727560"/>
            <a:ext cx="2305148" cy="23051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05F368-6EBF-3563-6113-8E3C26075383}"/>
              </a:ext>
            </a:extLst>
          </p:cNvPr>
          <p:cNvSpPr txBox="1"/>
          <p:nvPr/>
        </p:nvSpPr>
        <p:spPr>
          <a:xfrm>
            <a:off x="8454800" y="3149341"/>
            <a:ext cx="3914190" cy="307777"/>
          </a:xfrm>
          <a:prstGeom prst="rect">
            <a:avLst/>
          </a:prstGeom>
          <a:noFill/>
        </p:spPr>
        <p:txBody>
          <a:bodyPr wrap="square" rtlCol="0">
            <a:spAutoFit/>
          </a:bodyPr>
          <a:lstStyle/>
          <a:p>
            <a:r>
              <a:rPr lang="en-US" sz="1400" b="1" dirty="0">
                <a:latin typeface="Arial Narrow" panose="020B0606020202030204" pitchFamily="34" charset="0"/>
              </a:rPr>
              <a:t>FIGURE 5: </a:t>
            </a:r>
            <a:r>
              <a:rPr lang="en-US" sz="1400" b="1" dirty="0">
                <a:solidFill>
                  <a:schemeClr val="accent1"/>
                </a:solidFill>
                <a:latin typeface="Arial Narrow" panose="020B0606020202030204" pitchFamily="34" charset="0"/>
              </a:rPr>
              <a:t>RFID tag &amp; reader</a:t>
            </a:r>
            <a:endParaRPr lang="en-IN" sz="1400" dirty="0">
              <a:solidFill>
                <a:schemeClr val="accent1"/>
              </a:solidFill>
              <a:latin typeface="Arial Narrow" panose="020B0606020202030204" pitchFamily="34" charset="0"/>
            </a:endParaRPr>
          </a:p>
        </p:txBody>
      </p:sp>
      <p:pic>
        <p:nvPicPr>
          <p:cNvPr id="2052" name="Picture 4">
            <a:extLst>
              <a:ext uri="{FF2B5EF4-FFF2-40B4-BE49-F238E27FC236}">
                <a16:creationId xmlns:a16="http://schemas.microsoft.com/office/drawing/2014/main" id="{F59088A2-0995-41A9-1CA9-F3145E6B6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012" y="3573751"/>
            <a:ext cx="2859706" cy="21447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0706F3B-6BF5-D457-AF48-493AD0F653D4}"/>
              </a:ext>
            </a:extLst>
          </p:cNvPr>
          <p:cNvSpPr txBox="1"/>
          <p:nvPr/>
        </p:nvSpPr>
        <p:spPr>
          <a:xfrm>
            <a:off x="8454800" y="5951797"/>
            <a:ext cx="3914190" cy="307777"/>
          </a:xfrm>
          <a:prstGeom prst="rect">
            <a:avLst/>
          </a:prstGeom>
          <a:noFill/>
        </p:spPr>
        <p:txBody>
          <a:bodyPr wrap="square" rtlCol="0">
            <a:spAutoFit/>
          </a:bodyPr>
          <a:lstStyle/>
          <a:p>
            <a:r>
              <a:rPr lang="en-US" sz="1400" b="1" dirty="0">
                <a:latin typeface="Arial Narrow" panose="020B0606020202030204" pitchFamily="34" charset="0"/>
              </a:rPr>
              <a:t>FIGURE 6: </a:t>
            </a:r>
            <a:r>
              <a:rPr lang="en-US" sz="1400" b="1" dirty="0">
                <a:solidFill>
                  <a:schemeClr val="accent1"/>
                </a:solidFill>
                <a:latin typeface="Arial Narrow" panose="020B0606020202030204" pitchFamily="34" charset="0"/>
              </a:rPr>
              <a:t>LCD</a:t>
            </a:r>
            <a:endParaRPr lang="en-IN" sz="1400" dirty="0">
              <a:solidFill>
                <a:schemeClr val="accent1"/>
              </a:solidFill>
              <a:latin typeface="Arial Narrow" panose="020B0606020202030204" pitchFamily="34" charset="0"/>
            </a:endParaRPr>
          </a:p>
        </p:txBody>
      </p:sp>
    </p:spTree>
    <p:extLst>
      <p:ext uri="{BB962C8B-B14F-4D97-AF65-F5344CB8AC3E}">
        <p14:creationId xmlns:p14="http://schemas.microsoft.com/office/powerpoint/2010/main" val="2388575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TotalTime>
  <Words>1386</Words>
  <Application>Microsoft Office PowerPoint</Application>
  <PresentationFormat>Widescreen</PresentationFormat>
  <Paragraphs>181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Calibri Light</vt:lpstr>
      <vt:lpstr>Edwardian Script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Naidu Bandaru</dc:creator>
  <cp:lastModifiedBy>SEKHARAMANTRI HARSHA MANIDEEP PATNAIK</cp:lastModifiedBy>
  <cp:revision>71</cp:revision>
  <dcterms:created xsi:type="dcterms:W3CDTF">2023-04-19T11:53:00Z</dcterms:created>
  <dcterms:modified xsi:type="dcterms:W3CDTF">2025-04-20T17:19:00Z</dcterms:modified>
</cp:coreProperties>
</file>