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39" r:id="rId1"/>
    <p:sldMasterId id="2147484061" r:id="rId2"/>
  </p:sldMasterIdLst>
  <p:notesMasterIdLst>
    <p:notesMasterId r:id="rId34"/>
  </p:notesMasterIdLst>
  <p:sldIdLst>
    <p:sldId id="268" r:id="rId3"/>
    <p:sldId id="280" r:id="rId4"/>
    <p:sldId id="270" r:id="rId5"/>
    <p:sldId id="272" r:id="rId6"/>
    <p:sldId id="275" r:id="rId7"/>
    <p:sldId id="271" r:id="rId8"/>
    <p:sldId id="273" r:id="rId9"/>
    <p:sldId id="292" r:id="rId10"/>
    <p:sldId id="284" r:id="rId11"/>
    <p:sldId id="300" r:id="rId12"/>
    <p:sldId id="285" r:id="rId13"/>
    <p:sldId id="303" r:id="rId14"/>
    <p:sldId id="301" r:id="rId15"/>
    <p:sldId id="304" r:id="rId16"/>
    <p:sldId id="302" r:id="rId17"/>
    <p:sldId id="286" r:id="rId18"/>
    <p:sldId id="305" r:id="rId19"/>
    <p:sldId id="287" r:id="rId20"/>
    <p:sldId id="288" r:id="rId21"/>
    <p:sldId id="289" r:id="rId22"/>
    <p:sldId id="290" r:id="rId23"/>
    <p:sldId id="306" r:id="rId24"/>
    <p:sldId id="307" r:id="rId25"/>
    <p:sldId id="308" r:id="rId26"/>
    <p:sldId id="309" r:id="rId27"/>
    <p:sldId id="310" r:id="rId28"/>
    <p:sldId id="295" r:id="rId29"/>
    <p:sldId id="296" r:id="rId30"/>
    <p:sldId id="297" r:id="rId31"/>
    <p:sldId id="311" r:id="rId32"/>
    <p:sldId id="281" r:id="rId3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d0bd678485362b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EEF4"/>
    <a:srgbClr val="ABECF3"/>
    <a:srgbClr val="99EFE5"/>
    <a:srgbClr val="94CDF4"/>
    <a:srgbClr val="080F16"/>
    <a:srgbClr val="A6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4F30721-050E-44DA-A417-E4C264BCAEA3}" type="datetimeFigureOut">
              <a:rPr lang="en-IN" smtClean="0"/>
              <a:t>04-04-2023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D865505-A326-4DD2-AF68-8A0D3BAB2BED}" type="slidenum">
              <a:rPr lang="en-IN" smtClean="0"/>
              <a:t>‹#›</a:t>
            </a:fld>
            <a:endParaRPr lang="en-IN"/>
          </a:p>
        </p:txBody>
      </p:sp>
    </p:spTree>
    <p:extLst>
      <p:ext uri="{BB962C8B-B14F-4D97-AF65-F5344CB8AC3E}">
        <p14:creationId xmlns:p14="http://schemas.microsoft.com/office/powerpoint/2010/main" val="1369849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865505-A326-4DD2-AF68-8A0D3BAB2BED}" type="slidenum">
              <a:rPr lang="en-IN" smtClean="0"/>
              <a:t>2</a:t>
            </a:fld>
            <a:endParaRPr lang="en-IN"/>
          </a:p>
        </p:txBody>
      </p:sp>
    </p:spTree>
    <p:extLst>
      <p:ext uri="{BB962C8B-B14F-4D97-AF65-F5344CB8AC3E}">
        <p14:creationId xmlns:p14="http://schemas.microsoft.com/office/powerpoint/2010/main" val="2997113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865505-A326-4DD2-AF68-8A0D3BAB2BED}" type="slidenum">
              <a:rPr lang="en-IN" smtClean="0"/>
              <a:t>4</a:t>
            </a:fld>
            <a:endParaRPr lang="en-IN"/>
          </a:p>
        </p:txBody>
      </p:sp>
    </p:spTree>
    <p:extLst>
      <p:ext uri="{BB962C8B-B14F-4D97-AF65-F5344CB8AC3E}">
        <p14:creationId xmlns:p14="http://schemas.microsoft.com/office/powerpoint/2010/main" val="3842879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5130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9732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95444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8BD707-D9CF-40AE-B4C6-C98DA3205C09}" type="datetimeFigureOut">
              <a:rPr lang="en-US" smtClean="0"/>
              <a:t>4/4/2023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6F15528-21DE-4FAA-801E-634DDDAF4B2B}" type="slidenum">
              <a:rPr lang="en-IN" smtClean="0"/>
              <a:t>‹#›</a:t>
            </a:fld>
            <a:endParaRPr lang="en-IN"/>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5156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25585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456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23975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4/4/2023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0015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4/4/2023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4091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4/4/2023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95422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2600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577734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487334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911251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67484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46324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21263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31185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87359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79803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3074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2699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58342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t>4/4/2023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206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t>4/4/2023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9306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4/4/2023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31671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42479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7155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4/4/2023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892641319"/>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4/4/2023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789781152"/>
      </p:ext>
    </p:extLst>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 id="2147484073" r:id="rId12"/>
    <p:sldLayoutId id="2147484074" r:id="rId13"/>
    <p:sldLayoutId id="2147484075" r:id="rId14"/>
    <p:sldLayoutId id="2147484076" r:id="rId15"/>
    <p:sldLayoutId id="2147484077" r:id="rId16"/>
    <p:sldLayoutId id="214748407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1000">
              <a:srgbClr val="002060"/>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762000" y="381000"/>
            <a:ext cx="10287000" cy="1828800"/>
          </a:xfrm>
        </p:spPr>
        <p:txBody>
          <a:bodyPr/>
          <a:lstStyle/>
          <a:p>
            <a:pPr algn="ctr"/>
            <a:r>
              <a:rPr lang="en-US" b="1" spc="-5" dirty="0">
                <a:solidFill>
                  <a:schemeClr val="tx1"/>
                </a:solidFill>
                <a:latin typeface="Times New Roman" panose="02020603050405020304" pitchFamily="18" charset="0"/>
                <a:cs typeface="Times New Roman" panose="02020603050405020304" pitchFamily="18" charset="0"/>
              </a:rPr>
              <a:t>Network Intrusion Detection System Using Machine Learning</a:t>
            </a:r>
            <a:endParaRPr lang="en-IN" dirty="0">
              <a:solidFill>
                <a:schemeClr val="tx1"/>
              </a:solidFill>
            </a:endParaRPr>
          </a:p>
        </p:txBody>
      </p:sp>
      <p:sp>
        <p:nvSpPr>
          <p:cNvPr id="3" name="Subtitle 2"/>
          <p:cNvSpPr>
            <a:spLocks noGrp="1"/>
          </p:cNvSpPr>
          <p:nvPr>
            <p:ph sz="half" idx="1"/>
          </p:nvPr>
        </p:nvSpPr>
        <p:spPr>
          <a:xfrm>
            <a:off x="1600200" y="2895600"/>
            <a:ext cx="4343400" cy="2286000"/>
          </a:xfrm>
        </p:spPr>
        <p:txBody>
          <a:bodyPr>
            <a:normAutofit lnSpcReduction="10000"/>
          </a:bodyPr>
          <a:lstStyle/>
          <a:p>
            <a:pPr marL="0" lvl="0" indent="0">
              <a:buClr>
                <a:srgbClr val="000000"/>
              </a:buClr>
              <a:buSzPts val="2400"/>
              <a:buNone/>
            </a:pPr>
            <a:r>
              <a:rPr lang="en-US" b="1" dirty="0" smtClean="0">
                <a:solidFill>
                  <a:srgbClr val="080F16"/>
                </a:solidFill>
                <a:latin typeface="Times New Roman"/>
                <a:cs typeface="Times New Roman"/>
                <a:sym typeface="Times New Roman"/>
              </a:rPr>
              <a:t>STUDENT</a:t>
            </a:r>
            <a:endParaRPr lang="en-US" dirty="0">
              <a:solidFill>
                <a:srgbClr val="080F16"/>
              </a:solidFill>
            </a:endParaRPr>
          </a:p>
          <a:p>
            <a:pPr marL="0" lvl="0" indent="0">
              <a:buClr>
                <a:srgbClr val="000000"/>
              </a:buClr>
              <a:buSzPts val="2400"/>
              <a:buNone/>
            </a:pPr>
            <a:r>
              <a:rPr lang="en-US" sz="2000" dirty="0">
                <a:solidFill>
                  <a:schemeClr val="dk1"/>
                </a:solidFill>
                <a:latin typeface="Times New Roman"/>
                <a:ea typeface="Arial"/>
                <a:cs typeface="Times New Roman"/>
                <a:sym typeface="Times New Roman"/>
              </a:rPr>
              <a:t>Saryu Siriki</a:t>
            </a:r>
            <a:endParaRPr lang="en-US" sz="2000" dirty="0">
              <a:solidFill>
                <a:srgbClr val="000000"/>
              </a:solidFill>
              <a:latin typeface="Arial"/>
              <a:ea typeface="Arial"/>
              <a:cs typeface="Arial"/>
              <a:sym typeface="Arial"/>
            </a:endParaRPr>
          </a:p>
          <a:p>
            <a:pPr marL="0" lvl="0" indent="0">
              <a:buClr>
                <a:srgbClr val="000000"/>
              </a:buClr>
              <a:buSzPts val="2400"/>
              <a:buNone/>
            </a:pPr>
            <a:r>
              <a:rPr lang="en-US" sz="2000" dirty="0">
                <a:solidFill>
                  <a:schemeClr val="dk1"/>
                </a:solidFill>
                <a:latin typeface="Times New Roman"/>
                <a:ea typeface="Times New Roman"/>
                <a:cs typeface="Times New Roman"/>
                <a:sym typeface="Times New Roman"/>
              </a:rPr>
              <a:t>VP21CSCI0200073</a:t>
            </a:r>
          </a:p>
          <a:p>
            <a:pPr marL="0" lvl="0" indent="0">
              <a:buClr>
                <a:srgbClr val="000000"/>
              </a:buClr>
              <a:buSzPts val="2400"/>
              <a:buNone/>
            </a:pPr>
            <a:r>
              <a:rPr lang="en-US" sz="2000" dirty="0">
                <a:solidFill>
                  <a:schemeClr val="dk1"/>
                </a:solidFill>
                <a:latin typeface="Times New Roman"/>
                <a:ea typeface="Times New Roman"/>
                <a:cs typeface="Times New Roman"/>
                <a:sym typeface="Times New Roman"/>
              </a:rPr>
              <a:t>M.Sc. Data </a:t>
            </a:r>
            <a:r>
              <a:rPr lang="en-US" sz="2000" dirty="0" smtClean="0">
                <a:solidFill>
                  <a:schemeClr val="dk1"/>
                </a:solidFill>
                <a:latin typeface="Times New Roman"/>
                <a:ea typeface="Times New Roman"/>
                <a:cs typeface="Times New Roman"/>
                <a:sym typeface="Times New Roman"/>
              </a:rPr>
              <a:t>Science</a:t>
            </a:r>
            <a:r>
              <a:rPr lang="en-US" sz="2000" dirty="0" smtClean="0"/>
              <a:t>   </a:t>
            </a:r>
            <a:endParaRPr lang="en-IN" sz="2000" dirty="0"/>
          </a:p>
        </p:txBody>
      </p:sp>
      <p:sp>
        <p:nvSpPr>
          <p:cNvPr id="6" name="Content Placeholder 5"/>
          <p:cNvSpPr>
            <a:spLocks noGrp="1"/>
          </p:cNvSpPr>
          <p:nvPr>
            <p:ph sz="half" idx="2"/>
          </p:nvPr>
        </p:nvSpPr>
        <p:spPr>
          <a:xfrm>
            <a:off x="7162800" y="2895600"/>
            <a:ext cx="3886200" cy="1981200"/>
          </a:xfrm>
        </p:spPr>
        <p:txBody>
          <a:bodyPr>
            <a:normAutofit lnSpcReduction="10000"/>
          </a:bodyPr>
          <a:lstStyle/>
          <a:p>
            <a:pPr marL="0" lvl="0" indent="0">
              <a:lnSpc>
                <a:spcPct val="110000"/>
              </a:lnSpc>
              <a:buSzPts val="2000"/>
              <a:buNone/>
            </a:pPr>
            <a:r>
              <a:rPr lang="en-US" b="1" dirty="0">
                <a:solidFill>
                  <a:srgbClr val="080F16"/>
                </a:solidFill>
                <a:latin typeface="Times New Roman"/>
                <a:cs typeface="Times New Roman"/>
                <a:sym typeface="Times New Roman"/>
              </a:rPr>
              <a:t>GUIDE</a:t>
            </a:r>
            <a:endParaRPr lang="en-US" dirty="0">
              <a:solidFill>
                <a:srgbClr val="080F16"/>
              </a:solidFill>
            </a:endParaRPr>
          </a:p>
          <a:p>
            <a:pPr marL="0" lvl="0" indent="0">
              <a:lnSpc>
                <a:spcPct val="110000"/>
              </a:lnSpc>
              <a:buSzPts val="2000"/>
              <a:buNone/>
            </a:pPr>
            <a:r>
              <a:rPr lang="en-US" sz="2000" dirty="0">
                <a:solidFill>
                  <a:schemeClr val="dk1"/>
                </a:solidFill>
                <a:latin typeface="Times New Roman"/>
                <a:ea typeface="Times New Roman"/>
                <a:cs typeface="Times New Roman"/>
                <a:sym typeface="Times New Roman"/>
              </a:rPr>
              <a:t>Dr. </a:t>
            </a:r>
            <a:r>
              <a:rPr lang="en-US" sz="2000" dirty="0" smtClean="0">
                <a:solidFill>
                  <a:schemeClr val="dk1"/>
                </a:solidFill>
                <a:latin typeface="Times New Roman"/>
                <a:ea typeface="Times New Roman"/>
                <a:cs typeface="Times New Roman"/>
                <a:sym typeface="Times New Roman"/>
              </a:rPr>
              <a:t>Chandra </a:t>
            </a:r>
            <a:r>
              <a:rPr lang="en-US" sz="2000" dirty="0" err="1" smtClean="0">
                <a:solidFill>
                  <a:schemeClr val="dk1"/>
                </a:solidFill>
                <a:latin typeface="Times New Roman"/>
                <a:ea typeface="Times New Roman"/>
                <a:cs typeface="Times New Roman"/>
                <a:sym typeface="Times New Roman"/>
              </a:rPr>
              <a:t>Sekhar</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Kolli</a:t>
            </a:r>
            <a:endParaRPr lang="en-US" sz="2000" dirty="0">
              <a:solidFill>
                <a:schemeClr val="dk1"/>
              </a:solidFill>
              <a:latin typeface="Times New Roman"/>
              <a:ea typeface="Times New Roman"/>
              <a:cs typeface="Times New Roman"/>
              <a:sym typeface="Times New Roman"/>
            </a:endParaRPr>
          </a:p>
          <a:p>
            <a:pPr marL="0" lvl="0" indent="0">
              <a:lnSpc>
                <a:spcPct val="110000"/>
              </a:lnSpc>
              <a:buSzPts val="2000"/>
              <a:buNone/>
            </a:pPr>
            <a:r>
              <a:rPr lang="en-US" sz="2000" dirty="0">
                <a:solidFill>
                  <a:schemeClr val="dk1"/>
                </a:solidFill>
                <a:latin typeface="Times New Roman"/>
                <a:ea typeface="Times New Roman"/>
                <a:cs typeface="Times New Roman"/>
                <a:sym typeface="Times New Roman"/>
              </a:rPr>
              <a:t>Assistant </a:t>
            </a:r>
            <a:r>
              <a:rPr lang="en-US" sz="2000" dirty="0" smtClean="0">
                <a:solidFill>
                  <a:schemeClr val="dk1"/>
                </a:solidFill>
                <a:latin typeface="Times New Roman"/>
                <a:ea typeface="Times New Roman"/>
                <a:cs typeface="Times New Roman"/>
                <a:sym typeface="Times New Roman"/>
              </a:rPr>
              <a:t>Professor</a:t>
            </a:r>
          </a:p>
          <a:p>
            <a:pPr marL="0" lvl="0" indent="0">
              <a:lnSpc>
                <a:spcPct val="110000"/>
              </a:lnSpc>
              <a:buSzPts val="2000"/>
              <a:buNone/>
            </a:pPr>
            <a:r>
              <a:rPr lang="en-US" sz="2000" dirty="0" smtClean="0">
                <a:solidFill>
                  <a:schemeClr val="dk1"/>
                </a:solidFill>
                <a:latin typeface="Times New Roman"/>
                <a:ea typeface="Times New Roman"/>
                <a:cs typeface="Times New Roman"/>
                <a:sym typeface="Times New Roman"/>
              </a:rPr>
              <a:t>Department of Computer Science</a:t>
            </a:r>
            <a:endParaRPr lang="en-US" sz="2000" dirty="0">
              <a:solidFill>
                <a:schemeClr val="dk1"/>
              </a:solidFill>
              <a:latin typeface="Times New Roman"/>
              <a:ea typeface="Times New Roman"/>
              <a:cs typeface="Times New Roman"/>
              <a:sym typeface="Times New Roman"/>
            </a:endParaRPr>
          </a:p>
          <a:p>
            <a:endParaRPr lang="en-IN"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196" y="457200"/>
            <a:ext cx="914400" cy="918178"/>
          </a:xfrm>
          <a:prstGeom prst="rect">
            <a:avLst/>
          </a:prstGeom>
        </p:spPr>
      </p:pic>
    </p:spTree>
    <p:extLst>
      <p:ext uri="{BB962C8B-B14F-4D97-AF65-F5344CB8AC3E}">
        <p14:creationId xmlns:p14="http://schemas.microsoft.com/office/powerpoint/2010/main" val="1228734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95400" y="-207391"/>
            <a:ext cx="7931100" cy="1735732"/>
          </a:xfrm>
          <a:prstGeom prst="rect">
            <a:avLst/>
          </a:prstGeom>
        </p:spPr>
        <p:txBody>
          <a:bodyPr vert="horz" wrap="square" lIns="0" tIns="12065" rIns="0" bIns="0" rtlCol="0">
            <a:spAutoFit/>
          </a:bodyPr>
          <a:lstStyle/>
          <a:p>
            <a:pPr marL="12700">
              <a:lnSpc>
                <a:spcPct val="100000"/>
              </a:lnSpc>
              <a:spcBef>
                <a:spcPts val="95"/>
              </a:spcBef>
            </a:pPr>
            <a:r>
              <a:rPr lang="en-US" sz="2800" spc="-60" dirty="0" smtClean="0">
                <a:solidFill>
                  <a:srgbClr val="000000"/>
                </a:solidFill>
                <a:latin typeface="Tahoma"/>
                <a:cs typeface="Tahoma"/>
              </a:rPr>
              <a:t/>
            </a:r>
            <a:br>
              <a:rPr lang="en-US" sz="2800" spc="-60" dirty="0" smtClean="0">
                <a:solidFill>
                  <a:srgbClr val="000000"/>
                </a:solidFill>
                <a:latin typeface="Tahoma"/>
                <a:cs typeface="Tahoma"/>
              </a:rPr>
            </a:br>
            <a:r>
              <a:rPr lang="en-IN" sz="2800" dirty="0" smtClean="0">
                <a:solidFill>
                  <a:schemeClr val="accent5">
                    <a:lumMod val="50000"/>
                  </a:schemeClr>
                </a:solidFill>
                <a:latin typeface="Times New Roman"/>
                <a:cs typeface="Times New Roman"/>
              </a:rPr>
              <a:t/>
            </a:r>
            <a:br>
              <a:rPr lang="en-IN" sz="2800" dirty="0" smtClean="0">
                <a:solidFill>
                  <a:schemeClr val="accent5">
                    <a:lumMod val="50000"/>
                  </a:schemeClr>
                </a:solidFill>
                <a:latin typeface="Times New Roman"/>
                <a:cs typeface="Times New Roman"/>
              </a:rPr>
            </a:br>
            <a:r>
              <a:rPr lang="en-IN" sz="2800" dirty="0" smtClean="0">
                <a:solidFill>
                  <a:schemeClr val="accent5">
                    <a:lumMod val="50000"/>
                  </a:schemeClr>
                </a:solidFill>
                <a:latin typeface="Times New Roman"/>
                <a:cs typeface="Times New Roman"/>
              </a:rPr>
              <a:t>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
            </a:r>
            <a:b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br>
            <a:endParaRPr lang="en-US" sz="28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028341" y="2229454"/>
            <a:ext cx="10516317" cy="1338828"/>
          </a:xfrm>
          <a:prstGeom prst="rect">
            <a:avLst/>
          </a:prstGeom>
          <a:noFill/>
        </p:spPr>
        <p:txBody>
          <a:bodyPr wrap="square" rtlCol="0">
            <a:spAutoFit/>
          </a:bodyPr>
          <a:lstStyle/>
          <a:p>
            <a:pPr lvl="0" algn="just">
              <a:lnSpc>
                <a:spcPct val="150000"/>
              </a:lnSpc>
            </a:pPr>
            <a:endParaRPr lang="en-US" spc="-1" dirty="0" smtClean="0">
              <a:latin typeface="Times New Roman" panose="02020603050405020304" pitchFamily="18" charset="0"/>
              <a:cs typeface="Times New Roman" panose="02020603050405020304" pitchFamily="18" charset="0"/>
            </a:endParaRPr>
          </a:p>
          <a:p>
            <a:pPr lvl="0" algn="just">
              <a:lnSpc>
                <a:spcPct val="150000"/>
              </a:lnSpc>
            </a:pPr>
            <a:endParaRPr lang="en-US" spc="-1" dirty="0">
              <a:latin typeface="Times New Roman" panose="02020603050405020304" pitchFamily="18" charset="0"/>
              <a:cs typeface="Times New Roman" panose="02020603050405020304" pitchFamily="18" charset="0"/>
            </a:endParaRPr>
          </a:p>
          <a:p>
            <a:pPr lvl="0"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914400" y="1371600"/>
            <a:ext cx="10835373" cy="3877985"/>
          </a:xfrm>
          <a:prstGeom prst="rect">
            <a:avLst/>
          </a:prstGeom>
        </p:spPr>
        <p:txBody>
          <a:bodyPr wrap="square">
            <a:spAutoFit/>
          </a:bodyPr>
          <a:lstStyle/>
          <a:p>
            <a:pPr algn="just">
              <a:lnSpc>
                <a:spcPct val="150000"/>
              </a:lnSpc>
            </a:pPr>
            <a:r>
              <a:rPr lang="en-US" sz="2000" b="1" dirty="0" smtClean="0">
                <a:latin typeface="Times New Roman" panose="02020603050405020304" pitchFamily="18" charset="0"/>
                <a:cs typeface="Times New Roman" panose="02020603050405020304" pitchFamily="18" charset="0"/>
              </a:rPr>
              <a:t>METHODOLOGY: </a:t>
            </a:r>
          </a:p>
          <a:p>
            <a:pPr algn="just">
              <a:lnSpc>
                <a:spcPct val="150000"/>
              </a:lnSpc>
            </a:pPr>
            <a:r>
              <a:rPr lang="en-US" dirty="0" smtClean="0">
                <a:latin typeface="Times New Roman" panose="02020603050405020304" pitchFamily="18" charset="0"/>
                <a:cs typeface="Times New Roman" panose="02020603050405020304" pitchFamily="18" charset="0"/>
              </a:rPr>
              <a:t>Input</a:t>
            </a:r>
            <a:r>
              <a:rPr lang="en-US" dirty="0">
                <a:latin typeface="Times New Roman" panose="02020603050405020304" pitchFamily="18" charset="0"/>
                <a:cs typeface="Times New Roman" panose="02020603050405020304" pitchFamily="18" charset="0"/>
              </a:rPr>
              <a:t>: Raw network traffic </a:t>
            </a:r>
            <a:r>
              <a:rPr lang="en-US" dirty="0" smtClean="0">
                <a:latin typeface="Times New Roman" panose="02020603050405020304" pitchFamily="18" charset="0"/>
                <a:cs typeface="Times New Roman" panose="02020603050405020304" pitchFamily="18" charset="0"/>
              </a:rPr>
              <a:t>data</a:t>
            </a:r>
            <a:r>
              <a:rPr lang="en-US" dirty="0"/>
              <a:t> </a:t>
            </a:r>
            <a:r>
              <a:rPr lang="en-US" dirty="0" smtClean="0">
                <a:latin typeface="Times New Roman" panose="02020603050405020304" pitchFamily="18" charset="0"/>
                <a:cs typeface="Times New Roman" panose="02020603050405020304" pitchFamily="18" charset="0"/>
              </a:rPr>
              <a:t>from </a:t>
            </a:r>
            <a:r>
              <a:rPr lang="en-US" dirty="0">
                <a:latin typeface="Times New Roman" panose="02020603050405020304" pitchFamily="18" charset="0"/>
                <a:cs typeface="Times New Roman" panose="02020603050405020304" pitchFamily="18" charset="0"/>
              </a:rPr>
              <a:t>the KDD Cup 99 dataset.</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Processed network traffic data containing relevant features for intrusion detection</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Process</a:t>
            </a:r>
            <a:r>
              <a:rPr lang="en-US"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packet capture process is initiated to collect the network traffic data</a:t>
            </a:r>
            <a:r>
              <a:rPr lang="en-US"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Once </a:t>
            </a:r>
            <a:r>
              <a:rPr lang="en-US" dirty="0">
                <a:latin typeface="Times New Roman" panose="02020603050405020304" pitchFamily="18" charset="0"/>
                <a:cs typeface="Times New Roman" panose="02020603050405020304" pitchFamily="18" charset="0"/>
              </a:rPr>
              <a:t>the data is collected, it undergoes processing to extract relevant features such as packet size, protocol type, source, and destination IP addresses, etc.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output of this module is the processed network traffic data that contains all the features required for intrusion </a:t>
            </a:r>
            <a:r>
              <a:rPr lang="en-US" dirty="0" smtClean="0">
                <a:latin typeface="Times New Roman" panose="02020603050405020304" pitchFamily="18" charset="0"/>
                <a:cs typeface="Times New Roman" panose="02020603050405020304" pitchFamily="18" charset="0"/>
              </a:rPr>
              <a:t>detection.</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764" y="140606"/>
            <a:ext cx="1076512" cy="1080960"/>
          </a:xfrm>
          <a:prstGeom prst="rect">
            <a:avLst/>
          </a:prstGeom>
        </p:spPr>
      </p:pic>
    </p:spTree>
    <p:extLst>
      <p:ext uri="{BB962C8B-B14F-4D97-AF65-F5344CB8AC3E}">
        <p14:creationId xmlns:p14="http://schemas.microsoft.com/office/powerpoint/2010/main" val="1689474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028341" y="2229454"/>
            <a:ext cx="10516317" cy="1338828"/>
          </a:xfrm>
          <a:prstGeom prst="rect">
            <a:avLst/>
          </a:prstGeom>
          <a:noFill/>
        </p:spPr>
        <p:txBody>
          <a:bodyPr wrap="square" rtlCol="0">
            <a:spAutoFit/>
          </a:bodyPr>
          <a:lstStyle/>
          <a:p>
            <a:pPr lvl="0" algn="just">
              <a:lnSpc>
                <a:spcPct val="150000"/>
              </a:lnSpc>
            </a:pPr>
            <a:endParaRPr lang="en-US" spc="-1" dirty="0" smtClean="0">
              <a:latin typeface="Times New Roman" panose="02020603050405020304" pitchFamily="18" charset="0"/>
              <a:cs typeface="Times New Roman" panose="02020603050405020304" pitchFamily="18" charset="0"/>
            </a:endParaRPr>
          </a:p>
          <a:p>
            <a:pPr lvl="0" algn="just">
              <a:lnSpc>
                <a:spcPct val="150000"/>
              </a:lnSpc>
            </a:pPr>
            <a:endParaRPr lang="en-US" spc="-1" dirty="0">
              <a:latin typeface="Times New Roman" panose="02020603050405020304" pitchFamily="18" charset="0"/>
              <a:cs typeface="Times New Roman" panose="02020603050405020304" pitchFamily="18" charset="0"/>
            </a:endParaRPr>
          </a:p>
          <a:p>
            <a:pPr lvl="0"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685801" y="1149385"/>
            <a:ext cx="10955661" cy="5916081"/>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MODULE 2 : NETWORK TRAFFIC CLASSIFICATION</a:t>
            </a:r>
          </a:p>
          <a:p>
            <a:endParaRPr lang="en-US" sz="2000" dirty="0" smtClean="0"/>
          </a:p>
          <a:p>
            <a:pPr algn="just">
              <a:lnSpc>
                <a:spcPct val="150000"/>
              </a:lnSpc>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module is responsible for classifying the network traffic data into different types, such as Denial of service (</a:t>
            </a:r>
            <a:r>
              <a:rPr lang="en-US" dirty="0" err="1">
                <a:latin typeface="Times New Roman" panose="02020603050405020304" pitchFamily="18" charset="0"/>
                <a:cs typeface="Times New Roman" panose="02020603050405020304" pitchFamily="18" charset="0"/>
              </a:rPr>
              <a:t>DoS</a:t>
            </a:r>
            <a:r>
              <a:rPr lang="en-US" dirty="0">
                <a:latin typeface="Times New Roman" panose="02020603050405020304" pitchFamily="18" charset="0"/>
                <a:cs typeface="Times New Roman" panose="02020603050405020304" pitchFamily="18" charset="0"/>
              </a:rPr>
              <a:t>), User to Root(U2R), Remote to Local (R2L), probe, and normal</a:t>
            </a:r>
            <a:r>
              <a:rPr lang="en-US" dirty="0" smtClean="0">
                <a:latin typeface="Times New Roman" panose="02020603050405020304" pitchFamily="18" charset="0"/>
                <a:cs typeface="Times New Roman" panose="02020603050405020304" pitchFamily="18" charset="0"/>
              </a:rPr>
              <a:t>.</a:t>
            </a:r>
            <a:r>
              <a:rPr lang="en-US" dirty="0"/>
              <a:t> </a:t>
            </a:r>
            <a:r>
              <a:rPr lang="en-US" dirty="0">
                <a:latin typeface="Times New Roman" panose="02020603050405020304" pitchFamily="18" charset="0"/>
                <a:cs typeface="Times New Roman" panose="02020603050405020304" pitchFamily="18" charset="0"/>
              </a:rPr>
              <a:t>It is an essential task in the field of network security, as it helps to identify potential network intrusions, malware, and other malicious activities.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err="1">
                <a:latin typeface="Times New Roman" panose="02020603050405020304" pitchFamily="18" charset="0"/>
                <a:cs typeface="Times New Roman" panose="02020603050405020304" pitchFamily="18" charset="0"/>
              </a:rPr>
              <a:t>DoS</a:t>
            </a:r>
            <a:r>
              <a:rPr lang="en-US" dirty="0">
                <a:latin typeface="Times New Roman" panose="02020603050405020304" pitchFamily="18" charset="0"/>
                <a:cs typeface="Times New Roman" panose="02020603050405020304" pitchFamily="18" charset="0"/>
              </a:rPr>
              <a:t> (Denial of Service): An attack that aims to make a network or website unavailable to users by overwhelming it with traffic or requests.</a:t>
            </a:r>
          </a:p>
          <a:p>
            <a:pPr algn="just">
              <a:lnSpc>
                <a:spcPct val="150000"/>
              </a:lnSpc>
            </a:pPr>
            <a:r>
              <a:rPr lang="en-US" dirty="0">
                <a:latin typeface="Times New Roman" panose="02020603050405020304" pitchFamily="18" charset="0"/>
                <a:cs typeface="Times New Roman" panose="02020603050405020304" pitchFamily="18" charset="0"/>
              </a:rPr>
              <a:t>R2L (Remote to Local): An attack that targets vulnerabilities in remote access protocols to gain unauthorized access to a local system.</a:t>
            </a:r>
          </a:p>
          <a:p>
            <a:pPr algn="just">
              <a:lnSpc>
                <a:spcPct val="150000"/>
              </a:lnSpc>
            </a:pPr>
            <a:r>
              <a:rPr lang="en-US" dirty="0">
                <a:latin typeface="Times New Roman" panose="02020603050405020304" pitchFamily="18" charset="0"/>
                <a:cs typeface="Times New Roman" panose="02020603050405020304" pitchFamily="18" charset="0"/>
              </a:rPr>
              <a:t>U2R (User to Root): An attack that exploits vulnerabilities in a user's privileges or software to gain root access and administrative control over a system.</a:t>
            </a:r>
          </a:p>
          <a:p>
            <a:pPr algn="just">
              <a:lnSpc>
                <a:spcPct val="150000"/>
              </a:lnSpc>
            </a:pPr>
            <a:r>
              <a:rPr lang="en-US" dirty="0">
                <a:latin typeface="Times New Roman" panose="02020603050405020304" pitchFamily="18" charset="0"/>
                <a:cs typeface="Times New Roman" panose="02020603050405020304" pitchFamily="18" charset="0"/>
              </a:rPr>
              <a:t>Probe: An attack that involves scanning a network to gather information about potential vulnerabilities and targets for further attacks.</a:t>
            </a:r>
          </a:p>
          <a:p>
            <a:pPr algn="just">
              <a:lnSpc>
                <a:spcPct val="150000"/>
              </a:lnSpc>
            </a:pPr>
            <a:endParaRPr lang="en-US" b="1"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399" y="144757"/>
            <a:ext cx="992883" cy="996985"/>
          </a:xfrm>
          <a:prstGeom prst="rect">
            <a:avLst/>
          </a:prstGeom>
        </p:spPr>
      </p:pic>
    </p:spTree>
    <p:extLst>
      <p:ext uri="{BB962C8B-B14F-4D97-AF65-F5344CB8AC3E}">
        <p14:creationId xmlns:p14="http://schemas.microsoft.com/office/powerpoint/2010/main" val="273366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028341" y="2229454"/>
            <a:ext cx="10516317" cy="1338828"/>
          </a:xfrm>
          <a:prstGeom prst="rect">
            <a:avLst/>
          </a:prstGeom>
          <a:noFill/>
        </p:spPr>
        <p:txBody>
          <a:bodyPr wrap="square" rtlCol="0">
            <a:spAutoFit/>
          </a:bodyPr>
          <a:lstStyle/>
          <a:p>
            <a:pPr lvl="0" algn="just">
              <a:lnSpc>
                <a:spcPct val="150000"/>
              </a:lnSpc>
            </a:pPr>
            <a:endParaRPr lang="en-US" spc="-1" dirty="0" smtClean="0">
              <a:latin typeface="Times New Roman" panose="02020603050405020304" pitchFamily="18" charset="0"/>
              <a:cs typeface="Times New Roman" panose="02020603050405020304" pitchFamily="18" charset="0"/>
            </a:endParaRPr>
          </a:p>
          <a:p>
            <a:pPr lvl="0" algn="just">
              <a:lnSpc>
                <a:spcPct val="150000"/>
              </a:lnSpc>
            </a:pPr>
            <a:endParaRPr lang="en-US" spc="-1" dirty="0">
              <a:latin typeface="Times New Roman" panose="02020603050405020304" pitchFamily="18" charset="0"/>
              <a:cs typeface="Times New Roman" panose="02020603050405020304" pitchFamily="18" charset="0"/>
            </a:endParaRPr>
          </a:p>
          <a:p>
            <a:pPr lvl="0"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791871" y="1352290"/>
            <a:ext cx="10801189" cy="5539978"/>
          </a:xfrm>
          <a:prstGeom prst="rect">
            <a:avLst/>
          </a:prstGeom>
        </p:spPr>
        <p:txBody>
          <a:bodyPr wrap="square">
            <a:spAutoFit/>
          </a:bodyPr>
          <a:lstStyle/>
          <a:p>
            <a:pPr algn="just">
              <a:lnSpc>
                <a:spcPct val="150000"/>
              </a:lnSpc>
            </a:pPr>
            <a:r>
              <a:rPr lang="en-US" sz="2000" b="1" dirty="0" smtClean="0">
                <a:latin typeface="Times New Roman" panose="02020603050405020304" pitchFamily="18" charset="0"/>
                <a:cs typeface="Times New Roman" panose="02020603050405020304" pitchFamily="18" charset="0"/>
              </a:rPr>
              <a:t>METHODOLOGY: </a:t>
            </a:r>
          </a:p>
          <a:p>
            <a:pPr algn="just">
              <a:lnSpc>
                <a:spcPct val="150000"/>
              </a:lnSpc>
            </a:pPr>
            <a:r>
              <a:rPr lang="en-US" dirty="0" smtClean="0">
                <a:latin typeface="Times New Roman" panose="02020603050405020304" pitchFamily="18" charset="0"/>
                <a:cs typeface="Times New Roman" panose="02020603050405020304" pitchFamily="18" charset="0"/>
              </a:rPr>
              <a:t>Input: Network </a:t>
            </a:r>
            <a:r>
              <a:rPr lang="en-US" dirty="0">
                <a:latin typeface="Times New Roman" panose="02020603050405020304" pitchFamily="18" charset="0"/>
                <a:cs typeface="Times New Roman" panose="02020603050405020304" pitchFamily="18" charset="0"/>
              </a:rPr>
              <a:t>traffic data in the form of packets, which include various features such as protocol used, source and destination IP addresses, source and destination ports, packet size, and time duration.</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Output: </a:t>
            </a:r>
            <a:r>
              <a:rPr lang="en-US" dirty="0">
                <a:latin typeface="Times New Roman" panose="02020603050405020304" pitchFamily="18" charset="0"/>
                <a:cs typeface="Times New Roman" panose="02020603050405020304" pitchFamily="18" charset="0"/>
              </a:rPr>
              <a:t>Categorized network traffic data into different types, such as Denial of Service (</a:t>
            </a:r>
            <a:r>
              <a:rPr lang="en-US" dirty="0" err="1">
                <a:latin typeface="Times New Roman" panose="02020603050405020304" pitchFamily="18" charset="0"/>
                <a:cs typeface="Times New Roman" panose="02020603050405020304" pitchFamily="18" charset="0"/>
              </a:rPr>
              <a:t>DoS</a:t>
            </a:r>
            <a:r>
              <a:rPr lang="en-US" dirty="0">
                <a:latin typeface="Times New Roman" panose="02020603050405020304" pitchFamily="18" charset="0"/>
                <a:cs typeface="Times New Roman" panose="02020603050405020304" pitchFamily="18" charset="0"/>
              </a:rPr>
              <a:t>), User to Root (U2R), Remote to Local (R2L), Probe, and Normal traffic</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dirty="0" smtClean="0">
                <a:latin typeface="Times New Roman" panose="02020603050405020304" pitchFamily="18" charset="0"/>
                <a:cs typeface="Times New Roman" panose="02020603050405020304" pitchFamily="18" charset="0"/>
              </a:rPr>
              <a:t>Process: </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Each </a:t>
            </a:r>
            <a:r>
              <a:rPr lang="en-US" dirty="0">
                <a:latin typeface="Times New Roman" panose="02020603050405020304" pitchFamily="18" charset="0"/>
                <a:cs typeface="Times New Roman" panose="02020603050405020304" pitchFamily="18" charset="0"/>
              </a:rPr>
              <a:t>attack is associated with a label that indicates the type of attack it represents</a:t>
            </a:r>
            <a:r>
              <a:rPr lang="en-US"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group attacks into the four categories, the labels are examined to determine which category they belong to. For example, attacks labeled as "</a:t>
            </a:r>
            <a:r>
              <a:rPr lang="en-US" dirty="0" err="1">
                <a:latin typeface="Times New Roman" panose="02020603050405020304" pitchFamily="18" charset="0"/>
                <a:cs typeface="Times New Roman" panose="02020603050405020304" pitchFamily="18" charset="0"/>
              </a:rPr>
              <a:t>smurf</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neptune</a:t>
            </a:r>
            <a:r>
              <a:rPr lang="en-US" dirty="0">
                <a:latin typeface="Times New Roman" panose="02020603050405020304" pitchFamily="18" charset="0"/>
                <a:cs typeface="Times New Roman" panose="02020603050405020304" pitchFamily="18" charset="0"/>
              </a:rPr>
              <a:t>" are classified as </a:t>
            </a:r>
            <a:r>
              <a:rPr lang="en-US" dirty="0" err="1">
                <a:latin typeface="Times New Roman" panose="02020603050405020304" pitchFamily="18" charset="0"/>
                <a:cs typeface="Times New Roman" panose="02020603050405020304" pitchFamily="18" charset="0"/>
              </a:rPr>
              <a:t>DoS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attacks.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Once all the attacks have been assigned to their respective categories, the dataset can be used to train and evaluate a network intrusion detection system that is capable of identifying and classifying </a:t>
            </a:r>
            <a:r>
              <a:rPr lang="en-US" dirty="0" smtClean="0">
                <a:latin typeface="Times New Roman" panose="02020603050405020304" pitchFamily="18" charset="0"/>
                <a:cs typeface="Times New Roman" panose="02020603050405020304" pitchFamily="18" charset="0"/>
              </a:rPr>
              <a:t>attacks.</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399" y="144757"/>
            <a:ext cx="992883" cy="996985"/>
          </a:xfrm>
          <a:prstGeom prst="rect">
            <a:avLst/>
          </a:prstGeom>
        </p:spPr>
      </p:pic>
    </p:spTree>
    <p:extLst>
      <p:ext uri="{BB962C8B-B14F-4D97-AF65-F5344CB8AC3E}">
        <p14:creationId xmlns:p14="http://schemas.microsoft.com/office/powerpoint/2010/main" val="3997543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028341" y="2229454"/>
            <a:ext cx="10516317" cy="1338828"/>
          </a:xfrm>
          <a:prstGeom prst="rect">
            <a:avLst/>
          </a:prstGeom>
          <a:noFill/>
        </p:spPr>
        <p:txBody>
          <a:bodyPr wrap="square" rtlCol="0">
            <a:spAutoFit/>
          </a:bodyPr>
          <a:lstStyle/>
          <a:p>
            <a:pPr lvl="0" algn="just">
              <a:lnSpc>
                <a:spcPct val="150000"/>
              </a:lnSpc>
            </a:pPr>
            <a:endParaRPr lang="en-US" spc="-1" dirty="0" smtClean="0">
              <a:latin typeface="Times New Roman" panose="02020603050405020304" pitchFamily="18" charset="0"/>
              <a:cs typeface="Times New Roman" panose="02020603050405020304" pitchFamily="18" charset="0"/>
            </a:endParaRPr>
          </a:p>
          <a:p>
            <a:pPr lvl="0" algn="just">
              <a:lnSpc>
                <a:spcPct val="150000"/>
              </a:lnSpc>
            </a:pPr>
            <a:endParaRPr lang="en-US" spc="-1" dirty="0">
              <a:latin typeface="Times New Roman" panose="02020603050405020304" pitchFamily="18" charset="0"/>
              <a:cs typeface="Times New Roman" panose="02020603050405020304" pitchFamily="18" charset="0"/>
            </a:endParaRPr>
          </a:p>
          <a:p>
            <a:pPr lvl="0"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743469" y="1417430"/>
            <a:ext cx="10897994" cy="3616375"/>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MODULE </a:t>
            </a:r>
            <a:r>
              <a:rPr lang="en-US" sz="2000" b="1" dirty="0">
                <a:latin typeface="Times New Roman" panose="02020603050405020304" pitchFamily="18" charset="0"/>
                <a:cs typeface="Times New Roman" panose="02020603050405020304" pitchFamily="18" charset="0"/>
              </a:rPr>
              <a:t>3</a:t>
            </a:r>
            <a:r>
              <a:rPr lang="en-US" sz="2000" b="1" dirty="0" smtClean="0">
                <a:latin typeface="Times New Roman" panose="02020603050405020304" pitchFamily="18" charset="0"/>
                <a:cs typeface="Times New Roman" panose="02020603050405020304" pitchFamily="18" charset="0"/>
              </a:rPr>
              <a:t> : INTRUSION DETECTION</a:t>
            </a:r>
          </a:p>
          <a:p>
            <a:endParaRPr lang="en-US" sz="2000" b="1"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This module </a:t>
            </a:r>
            <a:r>
              <a:rPr lang="en-US" dirty="0">
                <a:latin typeface="Times New Roman" panose="02020603050405020304" pitchFamily="18" charset="0"/>
                <a:cs typeface="Times New Roman" panose="02020603050405020304" pitchFamily="18" charset="0"/>
              </a:rPr>
              <a:t>is </a:t>
            </a: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critical component of a network security system that helps detect and prevent potential network attacks and unauthorized access to a network. It is designed to monitor and analyze network traffic data to identify and alert network administrators about any suspicious activities or patterns that indicate an intrusion attempt.</a:t>
            </a:r>
            <a:r>
              <a:rPr lang="en-US" dirty="0" smtClean="0">
                <a:latin typeface="Times New Roman" panose="02020603050405020304" pitchFamily="18" charset="0"/>
                <a:cs typeface="Times New Roman" panose="02020603050405020304" pitchFamily="18" charset="0"/>
              </a:rPr>
              <a:t> It uses </a:t>
            </a:r>
            <a:r>
              <a:rPr lang="en-US" dirty="0">
                <a:latin typeface="Times New Roman" panose="02020603050405020304" pitchFamily="18" charset="0"/>
                <a:cs typeface="Times New Roman" panose="02020603050405020304" pitchFamily="18" charset="0"/>
              </a:rPr>
              <a:t>various machine learning algorithms, such as decision trees, random forests, </a:t>
            </a:r>
            <a:r>
              <a:rPr lang="en-US" dirty="0" smtClean="0">
                <a:latin typeface="Times New Roman" panose="02020603050405020304" pitchFamily="18" charset="0"/>
                <a:cs typeface="Times New Roman" panose="02020603050405020304" pitchFamily="18" charset="0"/>
              </a:rPr>
              <a:t>Naïve Baye’s, Logistic Regression, KNN, and Support Vector Machine </a:t>
            </a:r>
            <a:r>
              <a:rPr lang="en-US" dirty="0">
                <a:latin typeface="Times New Roman" panose="02020603050405020304" pitchFamily="18" charset="0"/>
                <a:cs typeface="Times New Roman" panose="02020603050405020304" pitchFamily="18" charset="0"/>
              </a:rPr>
              <a:t>to detect patterns in the data that indicate an attack. To train the intrusion detection module, the KDD CUP 99 dataset is typically split into a training set and a test set. The training set is used to train the machine learning model, while the test set is used to evaluate the performance of the model</a:t>
            </a:r>
            <a:r>
              <a:rPr lang="en-US" dirty="0" smtClean="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399" y="144757"/>
            <a:ext cx="992883" cy="996985"/>
          </a:xfrm>
          <a:prstGeom prst="rect">
            <a:avLst/>
          </a:prstGeom>
        </p:spPr>
      </p:pic>
    </p:spTree>
    <p:extLst>
      <p:ext uri="{BB962C8B-B14F-4D97-AF65-F5344CB8AC3E}">
        <p14:creationId xmlns:p14="http://schemas.microsoft.com/office/powerpoint/2010/main" val="1048242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028341" y="2229454"/>
            <a:ext cx="10516317" cy="1338828"/>
          </a:xfrm>
          <a:prstGeom prst="rect">
            <a:avLst/>
          </a:prstGeom>
          <a:noFill/>
        </p:spPr>
        <p:txBody>
          <a:bodyPr wrap="square" rtlCol="0">
            <a:spAutoFit/>
          </a:bodyPr>
          <a:lstStyle/>
          <a:p>
            <a:pPr lvl="0" algn="just">
              <a:lnSpc>
                <a:spcPct val="150000"/>
              </a:lnSpc>
            </a:pPr>
            <a:endParaRPr lang="en-US" spc="-1" dirty="0" smtClean="0">
              <a:latin typeface="Times New Roman" panose="02020603050405020304" pitchFamily="18" charset="0"/>
              <a:cs typeface="Times New Roman" panose="02020603050405020304" pitchFamily="18" charset="0"/>
            </a:endParaRPr>
          </a:p>
          <a:p>
            <a:pPr lvl="0" algn="just">
              <a:lnSpc>
                <a:spcPct val="150000"/>
              </a:lnSpc>
            </a:pPr>
            <a:endParaRPr lang="en-US" spc="-1" dirty="0">
              <a:latin typeface="Times New Roman" panose="02020603050405020304" pitchFamily="18" charset="0"/>
              <a:cs typeface="Times New Roman" panose="02020603050405020304" pitchFamily="18" charset="0"/>
            </a:endParaRPr>
          </a:p>
          <a:p>
            <a:pPr lvl="0"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840275" y="1371600"/>
            <a:ext cx="10801188" cy="3462486"/>
          </a:xfrm>
          <a:prstGeom prst="rect">
            <a:avLst/>
          </a:prstGeom>
        </p:spPr>
        <p:txBody>
          <a:bodyPr wrap="square">
            <a:spAutoFit/>
          </a:bodyPr>
          <a:lstStyle/>
          <a:p>
            <a:pPr algn="just">
              <a:lnSpc>
                <a:spcPct val="150000"/>
              </a:lnSpc>
            </a:pPr>
            <a:r>
              <a:rPr lang="en-US" sz="2000" b="1" dirty="0" smtClean="0">
                <a:latin typeface="Times New Roman" panose="02020603050405020304" pitchFamily="18" charset="0"/>
                <a:cs typeface="Times New Roman" panose="02020603050405020304" pitchFamily="18" charset="0"/>
              </a:rPr>
              <a:t>METHODOLOGY: </a:t>
            </a:r>
          </a:p>
          <a:p>
            <a:pPr algn="just">
              <a:lnSpc>
                <a:spcPct val="150000"/>
              </a:lnSpc>
            </a:pPr>
            <a:r>
              <a:rPr lang="en-US" dirty="0" smtClean="0">
                <a:latin typeface="Times New Roman" panose="02020603050405020304" pitchFamily="18" charset="0"/>
                <a:cs typeface="Times New Roman" panose="02020603050405020304" pitchFamily="18" charset="0"/>
              </a:rPr>
              <a:t>Input</a:t>
            </a:r>
            <a:r>
              <a:rPr lang="en-US" dirty="0">
                <a:latin typeface="Times New Roman" panose="02020603050405020304" pitchFamily="18" charset="0"/>
                <a:cs typeface="Times New Roman" panose="02020603050405020304" pitchFamily="18" charset="0"/>
              </a:rPr>
              <a:t>: Pre-processed KDD Cup 99 dataset with labels indicating whether the traffic is normal or malicious</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dirty="0" smtClean="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trained machine learning model that can be used to detect network </a:t>
            </a:r>
            <a:r>
              <a:rPr lang="en-US" dirty="0" smtClean="0">
                <a:latin typeface="Times New Roman" panose="02020603050405020304" pitchFamily="18" charset="0"/>
                <a:cs typeface="Times New Roman" panose="02020603050405020304" pitchFamily="18" charset="0"/>
              </a:rPr>
              <a:t>intrusions.</a:t>
            </a:r>
          </a:p>
          <a:p>
            <a:pPr algn="just">
              <a:lnSpc>
                <a:spcPct val="150000"/>
              </a:lnSpc>
            </a:pPr>
            <a:r>
              <a:rPr lang="en-US" dirty="0" smtClean="0">
                <a:latin typeface="Times New Roman" panose="02020603050405020304" pitchFamily="18" charset="0"/>
                <a:cs typeface="Times New Roman" panose="02020603050405020304" pitchFamily="18" charset="0"/>
              </a:rPr>
              <a:t>Process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input network traffic data undergoes analysis to identify any potential intrusion or attack</a:t>
            </a:r>
            <a:r>
              <a:rPr lang="en-US"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is achieved using machine learning-based anomaly detection algorithms. </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Train </a:t>
            </a:r>
            <a:r>
              <a:rPr lang="en-US" dirty="0">
                <a:latin typeface="Times New Roman" panose="02020603050405020304" pitchFamily="18" charset="0"/>
                <a:cs typeface="Times New Roman" panose="02020603050405020304" pitchFamily="18" charset="0"/>
              </a:rPr>
              <a:t>the selected machine learning algorithm on the training </a:t>
            </a:r>
            <a:r>
              <a:rPr lang="en-US" dirty="0" smtClean="0">
                <a:latin typeface="Times New Roman" panose="02020603050405020304" pitchFamily="18" charset="0"/>
                <a:cs typeface="Times New Roman" panose="02020603050405020304" pitchFamily="18" charset="0"/>
              </a:rPr>
              <a:t>dataset.</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output of this module is the detected network intrusion or attack.</a:t>
            </a: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399" y="144757"/>
            <a:ext cx="992883" cy="996985"/>
          </a:xfrm>
          <a:prstGeom prst="rect">
            <a:avLst/>
          </a:prstGeom>
        </p:spPr>
      </p:pic>
    </p:spTree>
    <p:extLst>
      <p:ext uri="{BB962C8B-B14F-4D97-AF65-F5344CB8AC3E}">
        <p14:creationId xmlns:p14="http://schemas.microsoft.com/office/powerpoint/2010/main" val="812828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85801" y="1295400"/>
            <a:ext cx="10858858" cy="2169825"/>
          </a:xfrm>
          <a:prstGeom prst="rect">
            <a:avLst/>
          </a:prstGeom>
          <a:noFill/>
        </p:spPr>
        <p:txBody>
          <a:bodyPr wrap="square" rtlCol="0">
            <a:spAutoFit/>
          </a:bodyPr>
          <a:lstStyle/>
          <a:p>
            <a:pPr lvl="0" algn="just">
              <a:lnSpc>
                <a:spcPct val="150000"/>
              </a:lnSpc>
            </a:pPr>
            <a:r>
              <a:rPr lang="en-US" b="1" dirty="0">
                <a:latin typeface="Times New Roman" panose="02020603050405020304" pitchFamily="18" charset="0"/>
                <a:cs typeface="Times New Roman" panose="02020603050405020304" pitchFamily="18" charset="0"/>
              </a:rPr>
              <a:t>Decision Tree </a:t>
            </a:r>
            <a:r>
              <a:rPr lang="en-US" b="1" dirty="0" smtClean="0">
                <a:latin typeface="Times New Roman" panose="02020603050405020304" pitchFamily="18" charset="0"/>
                <a:cs typeface="Times New Roman" panose="02020603050405020304" pitchFamily="18" charset="0"/>
              </a:rPr>
              <a:t>Algorithm: </a:t>
            </a:r>
            <a:r>
              <a:rPr lang="en-US" dirty="0">
                <a:latin typeface="Times New Roman" panose="02020603050405020304" pitchFamily="18" charset="0"/>
                <a:cs typeface="Times New Roman" panose="02020603050405020304" pitchFamily="18" charset="0"/>
              </a:rPr>
              <a:t>Decision tree is a type of supervised learning algorithm that is mostly used in classification problems. It works for both categorical and continuous input and output variables. In this technique, we split sample into two or more homogeneous sets </a:t>
            </a:r>
            <a:r>
              <a:rPr lang="en-US" dirty="0" smtClean="0">
                <a:latin typeface="Times New Roman" panose="02020603050405020304" pitchFamily="18" charset="0"/>
                <a:cs typeface="Times New Roman" panose="02020603050405020304" pitchFamily="18" charset="0"/>
              </a:rPr>
              <a:t>based </a:t>
            </a:r>
            <a:r>
              <a:rPr lang="en-US" dirty="0">
                <a:latin typeface="Times New Roman" panose="02020603050405020304" pitchFamily="18" charset="0"/>
                <a:cs typeface="Times New Roman" panose="02020603050405020304" pitchFamily="18" charset="0"/>
              </a:rPr>
              <a:t>on most significant splitter / differentiator in input variables. In decision tree internal node represents a test on the attribute, branch depicts the outcome and leaf represents decision made after computing attribute.</a:t>
            </a:r>
          </a:p>
        </p:txBody>
      </p:sp>
      <p:sp>
        <p:nvSpPr>
          <p:cNvPr id="3" name="Rectangle 2"/>
          <p:cNvSpPr/>
          <p:nvPr/>
        </p:nvSpPr>
        <p:spPr>
          <a:xfrm>
            <a:off x="1828800" y="685800"/>
            <a:ext cx="9831194" cy="400110"/>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                                ALGORITHM DESCRIPTION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399" y="144757"/>
            <a:ext cx="992883" cy="996985"/>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538" t="8262" r="1538" b="6361"/>
          <a:stretch/>
        </p:blipFill>
        <p:spPr>
          <a:xfrm>
            <a:off x="3200400" y="3354059"/>
            <a:ext cx="4953000" cy="2362200"/>
          </a:xfrm>
          <a:prstGeom prst="rect">
            <a:avLst/>
          </a:prstGeom>
        </p:spPr>
      </p:pic>
      <p:sp>
        <p:nvSpPr>
          <p:cNvPr id="8" name="TextBox 7"/>
          <p:cNvSpPr txBox="1"/>
          <p:nvPr/>
        </p:nvSpPr>
        <p:spPr>
          <a:xfrm>
            <a:off x="3505200" y="6019800"/>
            <a:ext cx="46482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a:t>
            </a:r>
            <a:r>
              <a:rPr lang="en-US" dirty="0" smtClean="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Flowchart of Decision Tree Algorithm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91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028341" y="2229454"/>
            <a:ext cx="10516317" cy="1338828"/>
          </a:xfrm>
          <a:prstGeom prst="rect">
            <a:avLst/>
          </a:prstGeom>
          <a:noFill/>
        </p:spPr>
        <p:txBody>
          <a:bodyPr wrap="square" rtlCol="0">
            <a:spAutoFit/>
          </a:bodyPr>
          <a:lstStyle/>
          <a:p>
            <a:pPr lvl="0" algn="just">
              <a:lnSpc>
                <a:spcPct val="150000"/>
              </a:lnSpc>
            </a:pPr>
            <a:endParaRPr lang="en-US" spc="-1" dirty="0" smtClean="0">
              <a:latin typeface="Times New Roman" panose="02020603050405020304" pitchFamily="18" charset="0"/>
              <a:cs typeface="Times New Roman" panose="02020603050405020304" pitchFamily="18" charset="0"/>
            </a:endParaRPr>
          </a:p>
          <a:p>
            <a:pPr lvl="0" algn="just">
              <a:lnSpc>
                <a:spcPct val="150000"/>
              </a:lnSpc>
            </a:pPr>
            <a:endParaRPr lang="en-US" spc="-1" dirty="0">
              <a:latin typeface="Times New Roman" panose="02020603050405020304" pitchFamily="18" charset="0"/>
              <a:cs typeface="Times New Roman" panose="02020603050405020304" pitchFamily="18" charset="0"/>
            </a:endParaRPr>
          </a:p>
          <a:p>
            <a:pPr lvl="0"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685801" y="457201"/>
            <a:ext cx="10897994" cy="646331"/>
          </a:xfrm>
          <a:prstGeom prst="rect">
            <a:avLst/>
          </a:prstGeom>
        </p:spPr>
        <p:txBody>
          <a:bodyPr wrap="square">
            <a:spAutoFit/>
          </a:bodyPr>
          <a:lstStyle/>
          <a:p>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685801" y="1410852"/>
            <a:ext cx="11050394" cy="3046988"/>
          </a:xfrm>
          <a:prstGeom prst="rect">
            <a:avLst/>
          </a:prstGeom>
        </p:spPr>
        <p:txBody>
          <a:bodyPr wrap="square">
            <a:spAutoFit/>
          </a:bodyPr>
          <a:lstStyle/>
          <a:p>
            <a:pPr algn="just">
              <a:lnSpc>
                <a:spcPct val="150000"/>
              </a:lnSpc>
            </a:pPr>
            <a:r>
              <a:rPr lang="en-US" sz="2000" b="1" dirty="0" smtClean="0">
                <a:latin typeface="Times New Roman" panose="02020603050405020304" pitchFamily="18" charset="0"/>
                <a:cs typeface="Times New Roman" panose="02020603050405020304" pitchFamily="18" charset="0"/>
              </a:rPr>
              <a:t>MODULE 4 </a:t>
            </a:r>
            <a:r>
              <a:rPr lang="en-US"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PERFORMANCE EVALUATION</a:t>
            </a:r>
          </a:p>
          <a:p>
            <a:pPr algn="just">
              <a:lnSpc>
                <a:spcPct val="150000"/>
              </a:lnSpc>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module is responsible for evaluating the performance of the intrusion detection system</a:t>
            </a:r>
            <a:r>
              <a:rPr lang="en-US" dirty="0" smtClean="0">
                <a:latin typeface="Times New Roman" panose="02020603050405020304" pitchFamily="18" charset="0"/>
                <a:cs typeface="Times New Roman" panose="02020603050405020304" pitchFamily="18" charset="0"/>
              </a:rPr>
              <a:t>.</a:t>
            </a:r>
            <a:r>
              <a:rPr lang="en-US" dirty="0"/>
              <a:t> </a:t>
            </a:r>
            <a:r>
              <a:rPr lang="en-US" dirty="0">
                <a:latin typeface="Times New Roman" panose="02020603050405020304" pitchFamily="18" charset="0"/>
                <a:cs typeface="Times New Roman" panose="02020603050405020304" pitchFamily="18" charset="0"/>
              </a:rPr>
              <a:t>The performance evaluation module assesses the effectiveness of the intrusion detection module in detecting network </a:t>
            </a:r>
            <a:r>
              <a:rPr lang="en-US" dirty="0" smtClean="0">
                <a:latin typeface="Times New Roman" panose="02020603050405020304" pitchFamily="18" charset="0"/>
                <a:cs typeface="Times New Roman" panose="02020603050405020304" pitchFamily="18" charset="0"/>
              </a:rPr>
              <a:t>intrusions</a:t>
            </a:r>
            <a:r>
              <a:rPr lang="en-US" dirty="0" smtClean="0"/>
              <a: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will use various metrics, such as accuracy, precision, recall, and F1 score, weighted average to evaluate the performance of the system. The module will also generate a confusion matrix to provide a more detailed view of the system's performance. The performance evaluation module will help to identify the strengths and weaknesses of the system and enable the selection of the most suitable machine learning algorithm for detecting network attacks.</a:t>
            </a:r>
            <a:endParaRPr lang="en-US"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44" y="152399"/>
            <a:ext cx="1149759" cy="1154510"/>
          </a:xfrm>
          <a:prstGeom prst="rect">
            <a:avLst/>
          </a:prstGeom>
        </p:spPr>
      </p:pic>
    </p:spTree>
    <p:extLst>
      <p:ext uri="{BB962C8B-B14F-4D97-AF65-F5344CB8AC3E}">
        <p14:creationId xmlns:p14="http://schemas.microsoft.com/office/powerpoint/2010/main" val="22188308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067478" y="2222733"/>
            <a:ext cx="10516317" cy="1338828"/>
          </a:xfrm>
          <a:prstGeom prst="rect">
            <a:avLst/>
          </a:prstGeom>
          <a:noFill/>
        </p:spPr>
        <p:txBody>
          <a:bodyPr wrap="square" rtlCol="0">
            <a:spAutoFit/>
          </a:bodyPr>
          <a:lstStyle/>
          <a:p>
            <a:pPr lvl="0" algn="just">
              <a:lnSpc>
                <a:spcPct val="150000"/>
              </a:lnSpc>
            </a:pPr>
            <a:endParaRPr lang="en-US" spc="-1" dirty="0" smtClean="0">
              <a:latin typeface="Times New Roman" panose="02020603050405020304" pitchFamily="18" charset="0"/>
              <a:cs typeface="Times New Roman" panose="02020603050405020304" pitchFamily="18" charset="0"/>
            </a:endParaRPr>
          </a:p>
          <a:p>
            <a:pPr lvl="0" algn="just">
              <a:lnSpc>
                <a:spcPct val="150000"/>
              </a:lnSpc>
            </a:pPr>
            <a:endParaRPr lang="en-US" spc="-1" dirty="0">
              <a:latin typeface="Times New Roman" panose="02020603050405020304" pitchFamily="18" charset="0"/>
              <a:cs typeface="Times New Roman" panose="02020603050405020304" pitchFamily="18" charset="0"/>
            </a:endParaRPr>
          </a:p>
          <a:p>
            <a:pPr lvl="0"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685801" y="457201"/>
            <a:ext cx="10897994" cy="646331"/>
          </a:xfrm>
          <a:prstGeom prst="rect">
            <a:avLst/>
          </a:prstGeom>
        </p:spPr>
        <p:txBody>
          <a:bodyPr wrap="square">
            <a:spAutoFit/>
          </a:bodyPr>
          <a:lstStyle/>
          <a:p>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801137" y="1447801"/>
            <a:ext cx="11050395" cy="3924152"/>
          </a:xfrm>
          <a:prstGeom prst="rect">
            <a:avLst/>
          </a:prstGeom>
        </p:spPr>
        <p:txBody>
          <a:bodyPr wrap="square">
            <a:spAutoFit/>
          </a:bodyPr>
          <a:lstStyle/>
          <a:p>
            <a:pPr algn="just">
              <a:lnSpc>
                <a:spcPct val="150000"/>
              </a:lnSpc>
            </a:pPr>
            <a:r>
              <a:rPr lang="en-US" sz="2000" b="1" dirty="0" smtClean="0">
                <a:latin typeface="Times New Roman" panose="02020603050405020304" pitchFamily="18" charset="0"/>
                <a:cs typeface="Times New Roman" panose="02020603050405020304" pitchFamily="18" charset="0"/>
              </a:rPr>
              <a:t>METHODOLOGY: </a:t>
            </a:r>
          </a:p>
          <a:p>
            <a:pPr algn="just">
              <a:lnSpc>
                <a:spcPct val="150000"/>
              </a:lnSpc>
            </a:pPr>
            <a:r>
              <a:rPr lang="en-US" dirty="0" smtClean="0">
                <a:latin typeface="Times New Roman" panose="02020603050405020304" pitchFamily="18" charset="0"/>
                <a:cs typeface="Times New Roman" panose="02020603050405020304" pitchFamily="18" charset="0"/>
              </a:rPr>
              <a:t>Input: </a:t>
            </a:r>
            <a:r>
              <a:rPr lang="en-US" dirty="0">
                <a:latin typeface="Times New Roman" panose="02020603050405020304" pitchFamily="18" charset="0"/>
                <a:cs typeface="Times New Roman" panose="02020603050405020304" pitchFamily="18" charset="0"/>
              </a:rPr>
              <a:t>The testing dataset with actual labels indicating whether the traffic is normal or malicious, and the trained intrusion detection model</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dirty="0" smtClean="0">
                <a:latin typeface="Times New Roman" panose="02020603050405020304" pitchFamily="18" charset="0"/>
                <a:cs typeface="Times New Roman" panose="02020603050405020304" pitchFamily="18" charset="0"/>
              </a:rPr>
              <a:t>Output: Performance metrics of the intrusion detection model. </a:t>
            </a:r>
          </a:p>
          <a:p>
            <a:pPr algn="just">
              <a:lnSpc>
                <a:spcPct val="150000"/>
              </a:lnSpc>
            </a:pPr>
            <a:r>
              <a:rPr lang="en-US" dirty="0" smtClean="0">
                <a:latin typeface="Times New Roman" panose="02020603050405020304" pitchFamily="18" charset="0"/>
                <a:cs typeface="Times New Roman" panose="02020603050405020304" pitchFamily="18" charset="0"/>
              </a:rPr>
              <a:t>Process:  </a:t>
            </a:r>
          </a:p>
          <a:p>
            <a:pPr marL="342900" indent="-34290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input network intrusion or attack data undergoes performance evaluation. </a:t>
            </a:r>
          </a:p>
          <a:p>
            <a:pPr marL="342900" indent="-34290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evaluation is done by comparing the machine learning algorithms. </a:t>
            </a:r>
          </a:p>
          <a:p>
            <a:pPr marL="342900" indent="-34290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Performance metrics such as accuracy, precision, recall, and F1-score are  calculated.  </a:t>
            </a:r>
          </a:p>
          <a:p>
            <a:pPr marL="342900" indent="-34290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output of this module is the performance metrics of the intrusion detection model</a:t>
            </a:r>
            <a:r>
              <a:rPr lang="en-US" sz="2000" dirty="0" smtClean="0"/>
              <a:t>.</a:t>
            </a:r>
            <a:endParaRPr lang="en-IN" sz="2000" b="1"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44" y="152399"/>
            <a:ext cx="1149759" cy="1154510"/>
          </a:xfrm>
          <a:prstGeom prst="rect">
            <a:avLst/>
          </a:prstGeom>
        </p:spPr>
      </p:pic>
    </p:spTree>
    <p:extLst>
      <p:ext uri="{BB962C8B-B14F-4D97-AF65-F5344CB8AC3E}">
        <p14:creationId xmlns:p14="http://schemas.microsoft.com/office/powerpoint/2010/main" val="1236084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40275" y="304800"/>
            <a:ext cx="2893525" cy="1338828"/>
          </a:xfrm>
          <a:prstGeom prst="rect">
            <a:avLst/>
          </a:prstGeom>
          <a:noFill/>
        </p:spPr>
        <p:txBody>
          <a:bodyPr wrap="square" rtlCol="0">
            <a:spAutoFit/>
          </a:bodyPr>
          <a:lstStyle/>
          <a:p>
            <a:pPr lvl="0" algn="just">
              <a:lnSpc>
                <a:spcPct val="150000"/>
              </a:lnSpc>
            </a:pPr>
            <a:endParaRPr lang="en-US" spc="-1" dirty="0" smtClean="0">
              <a:latin typeface="Times New Roman" panose="02020603050405020304" pitchFamily="18" charset="0"/>
              <a:cs typeface="Times New Roman" panose="02020603050405020304" pitchFamily="18" charset="0"/>
            </a:endParaRPr>
          </a:p>
          <a:p>
            <a:pPr lvl="0" algn="just">
              <a:lnSpc>
                <a:spcPct val="150000"/>
              </a:lnSpc>
            </a:pPr>
            <a:endParaRPr lang="en-US" spc="-1" dirty="0">
              <a:latin typeface="Times New Roman" panose="02020603050405020304" pitchFamily="18" charset="0"/>
              <a:cs typeface="Times New Roman" panose="02020603050405020304" pitchFamily="18" charset="0"/>
            </a:endParaRPr>
          </a:p>
          <a:p>
            <a:pPr lvl="0"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685801" y="457201"/>
            <a:ext cx="10897994" cy="646331"/>
          </a:xfrm>
          <a:prstGeom prst="rect">
            <a:avLst/>
          </a:prstGeom>
        </p:spPr>
        <p:txBody>
          <a:bodyPr wrap="square">
            <a:spAutoFit/>
          </a:bodyPr>
          <a:lstStyle/>
          <a:p>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840275" y="609600"/>
            <a:ext cx="10895920" cy="458074"/>
          </a:xfrm>
          <a:prstGeom prst="rect">
            <a:avLst/>
          </a:prstGeom>
        </p:spPr>
        <p:txBody>
          <a:bodyPr wrap="square">
            <a:spAutoFit/>
          </a:bodyPr>
          <a:lstStyle/>
          <a:p>
            <a:pPr algn="just">
              <a:lnSpc>
                <a:spcPct val="150000"/>
              </a:lnSpc>
            </a:pP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876800" y="228601"/>
            <a:ext cx="3926732" cy="646331"/>
          </a:xfrm>
          <a:prstGeom prst="rect">
            <a:avLst/>
          </a:prstGeom>
          <a:noFill/>
        </p:spPr>
        <p:txBody>
          <a:bodyPr wrap="square" rtlCol="0">
            <a:spAutoFit/>
          </a:bodyPr>
          <a:lstStyle/>
          <a:p>
            <a:pPr algn="just">
              <a:lnSpc>
                <a:spcPct val="150000"/>
              </a:lnSpc>
            </a:pP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UML DIAGRAMS</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10608"/>
          <a:stretch/>
        </p:blipFill>
        <p:spPr>
          <a:xfrm>
            <a:off x="6172200" y="1044347"/>
            <a:ext cx="5192890" cy="4863011"/>
          </a:xfrm>
          <a:prstGeom prst="rect">
            <a:avLst/>
          </a:prstGeom>
        </p:spPr>
      </p:pic>
      <p:sp>
        <p:nvSpPr>
          <p:cNvPr id="9" name="TextBox 8"/>
          <p:cNvSpPr txBox="1"/>
          <p:nvPr/>
        </p:nvSpPr>
        <p:spPr>
          <a:xfrm>
            <a:off x="3962400" y="6187267"/>
            <a:ext cx="8256037"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Fig </a:t>
            </a:r>
            <a:r>
              <a:rPr lang="en-US" dirty="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 Case Diagram </a:t>
            </a:r>
            <a:r>
              <a:rPr lang="en-US" dirty="0" smtClean="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the Proposed System</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57464" y="1335153"/>
            <a:ext cx="2704063" cy="461665"/>
          </a:xfrm>
          <a:prstGeom prst="rect">
            <a:avLst/>
          </a:prstGeom>
          <a:noFill/>
        </p:spPr>
        <p:txBody>
          <a:bodyPr wrap="square" rtlCol="0">
            <a:spAutoFit/>
          </a:bodyPr>
          <a:lstStyle/>
          <a:p>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Use Case Diagram:</a:t>
            </a:r>
            <a:endParaRPr lang="en-IN" sz="24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00" y="133739"/>
            <a:ext cx="930093" cy="933936"/>
          </a:xfrm>
          <a:prstGeom prst="rect">
            <a:avLst/>
          </a:prstGeom>
        </p:spPr>
      </p:pic>
      <p:sp>
        <p:nvSpPr>
          <p:cNvPr id="11" name="TextBox 10"/>
          <p:cNvSpPr txBox="1"/>
          <p:nvPr/>
        </p:nvSpPr>
        <p:spPr>
          <a:xfrm>
            <a:off x="757465" y="1945820"/>
            <a:ext cx="4805136" cy="2169825"/>
          </a:xfrm>
          <a:prstGeom prst="rect">
            <a:avLst/>
          </a:prstGeom>
          <a:noFill/>
        </p:spPr>
        <p:txBody>
          <a:bodyPr wrap="square" rtlCol="0">
            <a:sp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Use Case </a:t>
            </a:r>
            <a:r>
              <a:rPr lang="en-US" dirty="0">
                <a:latin typeface="Times New Roman" panose="02020603050405020304" pitchFamily="18" charset="0"/>
                <a:cs typeface="Times New Roman" panose="02020603050405020304" pitchFamily="18" charset="0"/>
              </a:rPr>
              <a:t>diagram will help to identify and document the functional requirements of the network intrusion detection system. It will provide a high-level view of the system's behavior and the interactions between its components.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5514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40275" y="304800"/>
            <a:ext cx="2893525" cy="1338828"/>
          </a:xfrm>
          <a:prstGeom prst="rect">
            <a:avLst/>
          </a:prstGeom>
          <a:noFill/>
        </p:spPr>
        <p:txBody>
          <a:bodyPr wrap="square" rtlCol="0">
            <a:spAutoFit/>
          </a:bodyPr>
          <a:lstStyle/>
          <a:p>
            <a:pPr lvl="0" algn="just">
              <a:lnSpc>
                <a:spcPct val="150000"/>
              </a:lnSpc>
            </a:pPr>
            <a:endParaRPr lang="en-US" spc="-1" dirty="0" smtClean="0">
              <a:latin typeface="Times New Roman" panose="02020603050405020304" pitchFamily="18" charset="0"/>
              <a:cs typeface="Times New Roman" panose="02020603050405020304" pitchFamily="18" charset="0"/>
            </a:endParaRPr>
          </a:p>
          <a:p>
            <a:pPr lvl="0" algn="just">
              <a:lnSpc>
                <a:spcPct val="150000"/>
              </a:lnSpc>
            </a:pPr>
            <a:endParaRPr lang="en-US" spc="-1" dirty="0">
              <a:latin typeface="Times New Roman" panose="02020603050405020304" pitchFamily="18" charset="0"/>
              <a:cs typeface="Times New Roman" panose="02020603050405020304" pitchFamily="18" charset="0"/>
            </a:endParaRPr>
          </a:p>
          <a:p>
            <a:pPr lvl="0"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685801" y="457201"/>
            <a:ext cx="10897994" cy="646331"/>
          </a:xfrm>
          <a:prstGeom prst="rect">
            <a:avLst/>
          </a:prstGeom>
        </p:spPr>
        <p:txBody>
          <a:bodyPr wrap="square">
            <a:spAutoFit/>
          </a:bodyPr>
          <a:lstStyle/>
          <a:p>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840275" y="609600"/>
            <a:ext cx="10895920" cy="458074"/>
          </a:xfrm>
          <a:prstGeom prst="rect">
            <a:avLst/>
          </a:prstGeom>
        </p:spPr>
        <p:txBody>
          <a:bodyPr wrap="square">
            <a:spAutoFit/>
          </a:bodyPr>
          <a:lstStyle/>
          <a:p>
            <a:pPr algn="just">
              <a:lnSpc>
                <a:spcPct val="150000"/>
              </a:lnSpc>
            </a:pP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01137" y="453842"/>
            <a:ext cx="8183601" cy="1938992"/>
          </a:xfrm>
          <a:prstGeom prst="rect">
            <a:avLst/>
          </a:prstGeom>
          <a:noFill/>
        </p:spPr>
        <p:txBody>
          <a:bodyPr wrap="square" rtlCol="0">
            <a:spAutoFit/>
          </a:bodyPr>
          <a:lstStyle/>
          <a:p>
            <a:pPr algn="just"/>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           </a:t>
            </a:r>
          </a:p>
          <a:p>
            <a:pPr algn="just"/>
            <a:endParaRPr lang="en-US" sz="2400" b="1" dirty="0">
              <a:solidFill>
                <a:schemeClr val="accent5">
                  <a:lumMod val="50000"/>
                </a:schemeClr>
              </a:solidFill>
              <a:latin typeface="Times New Roman" panose="02020603050405020304" pitchFamily="18" charset="0"/>
              <a:cs typeface="Times New Roman" panose="02020603050405020304" pitchFamily="18" charset="0"/>
            </a:endParaRPr>
          </a:p>
          <a:p>
            <a:pPr algn="just"/>
            <a:endParaRPr lang="en-US" sz="2400" b="1" dirty="0">
              <a:solidFill>
                <a:schemeClr val="accent5">
                  <a:lumMod val="50000"/>
                </a:schemeClr>
              </a:solidFill>
              <a:latin typeface="Times New Roman" panose="02020603050405020304" pitchFamily="18" charset="0"/>
              <a:cs typeface="Times New Roman" panose="02020603050405020304" pitchFamily="18" charset="0"/>
            </a:endParaRPr>
          </a:p>
          <a:p>
            <a:pPr algn="just"/>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Class Diagram:</a:t>
            </a:r>
          </a:p>
          <a:p>
            <a:pPr algn="just"/>
            <a:endParaRPr lang="en-US" sz="2400" b="1" dirty="0" smtClean="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3090619" y="5867400"/>
            <a:ext cx="8321623"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                                                         Fig 4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Class Diagram of IDS</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2422" y="1173242"/>
            <a:ext cx="5217419" cy="420719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623" y="155643"/>
            <a:ext cx="1074577" cy="1079017"/>
          </a:xfrm>
          <a:prstGeom prst="rect">
            <a:avLst/>
          </a:prstGeom>
        </p:spPr>
      </p:pic>
      <p:sp>
        <p:nvSpPr>
          <p:cNvPr id="10" name="TextBox 9"/>
          <p:cNvSpPr txBox="1"/>
          <p:nvPr/>
        </p:nvSpPr>
        <p:spPr>
          <a:xfrm>
            <a:off x="840275" y="2209800"/>
            <a:ext cx="5081034" cy="1338828"/>
          </a:xfrm>
          <a:prstGeom prst="rect">
            <a:avLst/>
          </a:prstGeom>
          <a:noFill/>
        </p:spPr>
        <p:txBody>
          <a:bodyPr wrap="square" rtlCol="0">
            <a:sp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Class </a:t>
            </a:r>
            <a:r>
              <a:rPr lang="en-US" dirty="0">
                <a:latin typeface="Times New Roman" panose="02020603050405020304" pitchFamily="18" charset="0"/>
                <a:cs typeface="Times New Roman" panose="02020603050405020304" pitchFamily="18" charset="0"/>
              </a:rPr>
              <a:t>diagram will help to define the system's object-oriented structure, including the classes, attributes, and methods that will be used in the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9718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49014" y="529971"/>
            <a:ext cx="6847185" cy="443070"/>
          </a:xfrm>
          <a:prstGeom prst="rect">
            <a:avLst/>
          </a:prstGeom>
        </p:spPr>
        <p:txBody>
          <a:bodyPr vert="horz" wrap="square" lIns="0" tIns="12065" rIns="0" bIns="0" rtlCol="0">
            <a:spAutoFit/>
          </a:bodyPr>
          <a:lstStyle/>
          <a:p>
            <a:pPr marL="12700">
              <a:lnSpc>
                <a:spcPct val="100000"/>
              </a:lnSpc>
              <a:spcBef>
                <a:spcPts val="95"/>
              </a:spcBef>
            </a:pPr>
            <a:r>
              <a:rPr lang="en-US" sz="2800" b="1" spc="-60" dirty="0" smtClean="0">
                <a:solidFill>
                  <a:schemeClr val="accent5">
                    <a:lumMod val="50000"/>
                  </a:schemeClr>
                </a:solidFill>
                <a:latin typeface="Times New Roman" panose="02020603050405020304" pitchFamily="18" charset="0"/>
                <a:cs typeface="Times New Roman" panose="02020603050405020304" pitchFamily="18" charset="0"/>
              </a:rPr>
              <a:t>                                                  OUTLINE</a:t>
            </a:r>
            <a:endParaRPr lang="en-US" sz="28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49015" y="1219200"/>
            <a:ext cx="10428586" cy="549381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dirty="0" smtClean="0">
                <a:latin typeface="Times New Roman"/>
                <a:ea typeface="Times New Roman"/>
                <a:cs typeface="Times New Roman"/>
                <a:sym typeface="Times New Roman"/>
              </a:rPr>
              <a:t>Introduction </a:t>
            </a:r>
            <a:endParaRPr lang="en-US" dirty="0">
              <a:latin typeface="Times New Roman"/>
              <a:ea typeface="Times New Roman"/>
              <a:cs typeface="Times New Roman"/>
              <a:sym typeface="Times New Roman"/>
            </a:endParaRPr>
          </a:p>
          <a:p>
            <a:pPr marL="342900" indent="-342900">
              <a:lnSpc>
                <a:spcPct val="150000"/>
              </a:lnSpc>
              <a:buFont typeface="Arial" panose="020B0604020202020204" pitchFamily="34" charset="0"/>
              <a:buChar char="•"/>
            </a:pPr>
            <a:r>
              <a:rPr lang="en-US" dirty="0" smtClean="0">
                <a:latin typeface="Times New Roman"/>
                <a:ea typeface="Times New Roman"/>
                <a:cs typeface="Times New Roman"/>
                <a:sym typeface="Times New Roman"/>
              </a:rPr>
              <a:t>Existing system</a:t>
            </a:r>
          </a:p>
          <a:p>
            <a:pPr marL="342900" indent="-342900">
              <a:lnSpc>
                <a:spcPct val="150000"/>
              </a:lnSpc>
              <a:buFont typeface="Arial" panose="020B0604020202020204" pitchFamily="34" charset="0"/>
              <a:buChar char="•"/>
            </a:pPr>
            <a:r>
              <a:rPr lang="en-US" dirty="0" smtClean="0">
                <a:latin typeface="Times New Roman"/>
                <a:ea typeface="Times New Roman"/>
                <a:cs typeface="Times New Roman"/>
                <a:sym typeface="Times New Roman"/>
              </a:rPr>
              <a:t>Proposed System</a:t>
            </a:r>
            <a:endParaRPr lang="en-US" dirty="0">
              <a:latin typeface="Times New Roman"/>
              <a:ea typeface="Times New Roman"/>
              <a:cs typeface="Times New Roman"/>
              <a:sym typeface="Times New Roman"/>
            </a:endParaRPr>
          </a:p>
          <a:p>
            <a:pPr marL="342900" indent="-342900">
              <a:lnSpc>
                <a:spcPct val="150000"/>
              </a:lnSpc>
              <a:buFont typeface="Arial" panose="020B0604020202020204" pitchFamily="34" charset="0"/>
              <a:buChar char="•"/>
            </a:pPr>
            <a:r>
              <a:rPr lang="en-US" dirty="0" smtClean="0">
                <a:latin typeface="Times New Roman"/>
                <a:ea typeface="Times New Roman"/>
                <a:cs typeface="Times New Roman"/>
                <a:sym typeface="Times New Roman"/>
              </a:rPr>
              <a:t>Aim</a:t>
            </a:r>
            <a:endParaRPr lang="en-US" dirty="0">
              <a:latin typeface="Times New Roman"/>
              <a:ea typeface="Times New Roman"/>
              <a:cs typeface="Times New Roman"/>
              <a:sym typeface="Times New Roman"/>
            </a:endParaRPr>
          </a:p>
          <a:p>
            <a:pPr marL="342900" indent="-342900">
              <a:lnSpc>
                <a:spcPct val="150000"/>
              </a:lnSpc>
              <a:buFont typeface="Arial" panose="020B0604020202020204" pitchFamily="34" charset="0"/>
              <a:buChar char="•"/>
            </a:pPr>
            <a:r>
              <a:rPr lang="en-US" dirty="0" smtClean="0">
                <a:latin typeface="Times New Roman"/>
                <a:ea typeface="Times New Roman"/>
                <a:cs typeface="Times New Roman"/>
                <a:sym typeface="Times New Roman"/>
              </a:rPr>
              <a:t>Objectives</a:t>
            </a:r>
          </a:p>
          <a:p>
            <a:pPr marL="342900" indent="-342900">
              <a:lnSpc>
                <a:spcPct val="150000"/>
              </a:lnSpc>
              <a:buFont typeface="Arial" panose="020B0604020202020204" pitchFamily="34" charset="0"/>
              <a:buChar char="•"/>
            </a:pPr>
            <a:r>
              <a:rPr lang="en-US" dirty="0" smtClean="0">
                <a:latin typeface="Times New Roman"/>
                <a:ea typeface="Times New Roman"/>
                <a:cs typeface="Times New Roman"/>
                <a:sym typeface="Times New Roman"/>
              </a:rPr>
              <a:t>Modules Description</a:t>
            </a:r>
          </a:p>
          <a:p>
            <a:pPr marL="342900" indent="-342900">
              <a:lnSpc>
                <a:spcPct val="150000"/>
              </a:lnSpc>
              <a:buFont typeface="Arial" panose="020B0604020202020204" pitchFamily="34" charset="0"/>
              <a:buChar char="•"/>
            </a:pPr>
            <a:r>
              <a:rPr lang="en-US" dirty="0" smtClean="0">
                <a:latin typeface="Times New Roman"/>
                <a:ea typeface="Times New Roman"/>
                <a:cs typeface="Times New Roman"/>
                <a:sym typeface="Times New Roman"/>
              </a:rPr>
              <a:t>UML Diagrams</a:t>
            </a:r>
          </a:p>
          <a:p>
            <a:pPr marL="342900" indent="-342900">
              <a:lnSpc>
                <a:spcPct val="150000"/>
              </a:lnSpc>
              <a:buFont typeface="Arial" panose="020B0604020202020204" pitchFamily="34" charset="0"/>
              <a:buChar char="•"/>
            </a:pPr>
            <a:r>
              <a:rPr lang="en-US" dirty="0" smtClean="0">
                <a:latin typeface="Times New Roman"/>
                <a:ea typeface="Times New Roman"/>
                <a:cs typeface="Times New Roman"/>
                <a:sym typeface="Times New Roman"/>
              </a:rPr>
              <a:t>Design</a:t>
            </a:r>
          </a:p>
          <a:p>
            <a:pPr marL="342900" indent="-342900">
              <a:lnSpc>
                <a:spcPct val="150000"/>
              </a:lnSpc>
              <a:buFont typeface="Arial" panose="020B0604020202020204" pitchFamily="34" charset="0"/>
              <a:buChar char="•"/>
            </a:pPr>
            <a:r>
              <a:rPr lang="en-US" dirty="0" smtClean="0">
                <a:latin typeface="Times New Roman"/>
                <a:ea typeface="Times New Roman"/>
                <a:cs typeface="Times New Roman"/>
                <a:sym typeface="Times New Roman"/>
              </a:rPr>
              <a:t>Results</a:t>
            </a:r>
          </a:p>
          <a:p>
            <a:pPr marL="342900" indent="-342900">
              <a:lnSpc>
                <a:spcPct val="150000"/>
              </a:lnSpc>
              <a:buFont typeface="Arial" panose="020B0604020202020204" pitchFamily="34" charset="0"/>
              <a:buChar char="•"/>
            </a:pPr>
            <a:r>
              <a:rPr lang="en-US" dirty="0" smtClean="0">
                <a:latin typeface="Times New Roman"/>
                <a:ea typeface="Times New Roman"/>
                <a:cs typeface="Times New Roman"/>
                <a:sym typeface="Times New Roman"/>
              </a:rPr>
              <a:t>Conclusion</a:t>
            </a:r>
          </a:p>
          <a:p>
            <a:pPr marL="342900" indent="-342900">
              <a:lnSpc>
                <a:spcPct val="150000"/>
              </a:lnSpc>
              <a:buFont typeface="Arial" panose="020B0604020202020204" pitchFamily="34" charset="0"/>
              <a:buChar char="•"/>
            </a:pPr>
            <a:r>
              <a:rPr lang="en-US" dirty="0" smtClean="0">
                <a:latin typeface="Times New Roman"/>
                <a:ea typeface="Times New Roman"/>
                <a:cs typeface="Times New Roman"/>
                <a:sym typeface="Times New Roman"/>
              </a:rPr>
              <a:t>Future Scope</a:t>
            </a:r>
          </a:p>
          <a:p>
            <a:pPr>
              <a:lnSpc>
                <a:spcPct val="150000"/>
              </a:lnSpc>
            </a:pPr>
            <a:r>
              <a:rPr lang="en-US" dirty="0" smtClean="0">
                <a:latin typeface="Times New Roman"/>
                <a:ea typeface="Times New Roman"/>
                <a:cs typeface="Times New Roman"/>
                <a:sym typeface="Times New Roman"/>
              </a:rPr>
              <a:t> </a:t>
            </a:r>
            <a:endParaRPr lang="en-US" dirty="0">
              <a:latin typeface="Times New Roman"/>
              <a:ea typeface="Times New Roman"/>
              <a:cs typeface="Times New Roman"/>
              <a:sym typeface="Times New Roman"/>
            </a:endParaRPr>
          </a:p>
          <a:p>
            <a:pPr>
              <a:lnSpc>
                <a:spcPct val="150000"/>
              </a:lnSpc>
            </a:pPr>
            <a:r>
              <a:rPr lang="en-US" dirty="0">
                <a:latin typeface="Times New Roman"/>
                <a:ea typeface="Times New Roman"/>
                <a:cs typeface="Times New Roman"/>
                <a:sym typeface="Times New Roman"/>
              </a:rPr>
              <a:t>  </a:t>
            </a:r>
            <a:endParaRPr lang="en-IN"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615" y="155644"/>
            <a:ext cx="848986" cy="852494"/>
          </a:xfrm>
          <a:prstGeom prst="rect">
            <a:avLst/>
          </a:prstGeom>
        </p:spPr>
      </p:pic>
    </p:spTree>
    <p:extLst>
      <p:ext uri="{BB962C8B-B14F-4D97-AF65-F5344CB8AC3E}">
        <p14:creationId xmlns:p14="http://schemas.microsoft.com/office/powerpoint/2010/main" val="403037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40275" y="304800"/>
            <a:ext cx="2893525" cy="1338828"/>
          </a:xfrm>
          <a:prstGeom prst="rect">
            <a:avLst/>
          </a:prstGeom>
          <a:noFill/>
        </p:spPr>
        <p:txBody>
          <a:bodyPr wrap="square" rtlCol="0">
            <a:spAutoFit/>
          </a:bodyPr>
          <a:lstStyle/>
          <a:p>
            <a:pPr lvl="0" algn="just">
              <a:lnSpc>
                <a:spcPct val="150000"/>
              </a:lnSpc>
            </a:pPr>
            <a:endParaRPr lang="en-US" spc="-1" dirty="0" smtClean="0">
              <a:latin typeface="Times New Roman" panose="02020603050405020304" pitchFamily="18" charset="0"/>
              <a:cs typeface="Times New Roman" panose="02020603050405020304" pitchFamily="18" charset="0"/>
            </a:endParaRPr>
          </a:p>
          <a:p>
            <a:pPr lvl="0" algn="just">
              <a:lnSpc>
                <a:spcPct val="150000"/>
              </a:lnSpc>
            </a:pPr>
            <a:endParaRPr lang="en-US" spc="-1" dirty="0">
              <a:latin typeface="Times New Roman" panose="02020603050405020304" pitchFamily="18" charset="0"/>
              <a:cs typeface="Times New Roman" panose="02020603050405020304" pitchFamily="18" charset="0"/>
            </a:endParaRPr>
          </a:p>
          <a:p>
            <a:pPr lvl="0"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685801" y="457201"/>
            <a:ext cx="10897994" cy="646331"/>
          </a:xfrm>
          <a:prstGeom prst="rect">
            <a:avLst/>
          </a:prstGeom>
        </p:spPr>
        <p:txBody>
          <a:bodyPr wrap="square">
            <a:spAutoFit/>
          </a:bodyPr>
          <a:lstStyle/>
          <a:p>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840275" y="609600"/>
            <a:ext cx="10895920" cy="458074"/>
          </a:xfrm>
          <a:prstGeom prst="rect">
            <a:avLst/>
          </a:prstGeom>
        </p:spPr>
        <p:txBody>
          <a:bodyPr wrap="square">
            <a:spAutoFit/>
          </a:bodyPr>
          <a:lstStyle/>
          <a:p>
            <a:pPr algn="just">
              <a:lnSpc>
                <a:spcPct val="150000"/>
              </a:lnSpc>
            </a:pP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07572" y="414793"/>
            <a:ext cx="8207828" cy="1938992"/>
          </a:xfrm>
          <a:prstGeom prst="rect">
            <a:avLst/>
          </a:prstGeom>
          <a:noFill/>
        </p:spPr>
        <p:txBody>
          <a:bodyPr wrap="square" rtlCol="0">
            <a:spAutoFit/>
          </a:bodyPr>
          <a:lstStyle/>
          <a:p>
            <a:pPr algn="just"/>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            </a:t>
            </a:r>
          </a:p>
          <a:p>
            <a:pPr algn="just"/>
            <a:endParaRPr lang="en-US" sz="2400" b="1" dirty="0">
              <a:solidFill>
                <a:schemeClr val="accent5">
                  <a:lumMod val="50000"/>
                </a:schemeClr>
              </a:solidFill>
              <a:latin typeface="Times New Roman" panose="02020603050405020304" pitchFamily="18" charset="0"/>
              <a:cs typeface="Times New Roman" panose="02020603050405020304" pitchFamily="18" charset="0"/>
            </a:endParaRPr>
          </a:p>
          <a:p>
            <a:pPr algn="just"/>
            <a:endParaRPr lang="en-US" sz="2400" b="1" dirty="0" smtClean="0">
              <a:solidFill>
                <a:schemeClr val="accent5">
                  <a:lumMod val="50000"/>
                </a:schemeClr>
              </a:solidFill>
              <a:latin typeface="Times New Roman" panose="02020603050405020304" pitchFamily="18" charset="0"/>
              <a:cs typeface="Times New Roman" panose="02020603050405020304" pitchFamily="18" charset="0"/>
            </a:endParaRPr>
          </a:p>
          <a:p>
            <a:pPr algn="just"/>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Sequence Diagram:</a:t>
            </a:r>
          </a:p>
          <a:p>
            <a:pPr algn="just"/>
            <a:endParaRPr lang="en-US" sz="2400" b="1" dirty="0" smtClean="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3200400" y="5639165"/>
            <a:ext cx="807720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                                         Fig 5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sequence Diagram of the proposed system </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5248" y="849503"/>
            <a:ext cx="5330952" cy="3951097"/>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14" y="155643"/>
            <a:ext cx="1006000" cy="1010157"/>
          </a:xfrm>
          <a:prstGeom prst="rect">
            <a:avLst/>
          </a:prstGeom>
        </p:spPr>
      </p:pic>
      <p:sp>
        <p:nvSpPr>
          <p:cNvPr id="8" name="TextBox 7"/>
          <p:cNvSpPr txBox="1"/>
          <p:nvPr/>
        </p:nvSpPr>
        <p:spPr>
          <a:xfrm>
            <a:off x="707573" y="2100826"/>
            <a:ext cx="4969944" cy="1754325"/>
          </a:xfrm>
          <a:prstGeom prst="rect">
            <a:avLst/>
          </a:prstGeom>
          <a:noFill/>
        </p:spPr>
        <p:txBody>
          <a:bodyPr wrap="square" rtlCol="0">
            <a:sp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Sequence </a:t>
            </a:r>
            <a:r>
              <a:rPr lang="en-US" dirty="0">
                <a:latin typeface="Times New Roman" panose="02020603050405020304" pitchFamily="18" charset="0"/>
                <a:cs typeface="Times New Roman" panose="02020603050405020304" pitchFamily="18" charset="0"/>
              </a:rPr>
              <a:t>diagram will help to illustrate the interactions between the different components of the system during the process of detecting network intrusions.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730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40275" y="304800"/>
            <a:ext cx="2893525" cy="1338828"/>
          </a:xfrm>
          <a:prstGeom prst="rect">
            <a:avLst/>
          </a:prstGeom>
          <a:noFill/>
        </p:spPr>
        <p:txBody>
          <a:bodyPr wrap="square" rtlCol="0">
            <a:spAutoFit/>
          </a:bodyPr>
          <a:lstStyle/>
          <a:p>
            <a:pPr lvl="0" algn="just">
              <a:lnSpc>
                <a:spcPct val="150000"/>
              </a:lnSpc>
            </a:pPr>
            <a:endParaRPr lang="en-US" spc="-1" dirty="0" smtClean="0">
              <a:latin typeface="Times New Roman" panose="02020603050405020304" pitchFamily="18" charset="0"/>
              <a:cs typeface="Times New Roman" panose="02020603050405020304" pitchFamily="18" charset="0"/>
            </a:endParaRPr>
          </a:p>
          <a:p>
            <a:pPr lvl="0" algn="just">
              <a:lnSpc>
                <a:spcPct val="150000"/>
              </a:lnSpc>
            </a:pPr>
            <a:endParaRPr lang="en-US" spc="-1" dirty="0">
              <a:latin typeface="Times New Roman" panose="02020603050405020304" pitchFamily="18" charset="0"/>
              <a:cs typeface="Times New Roman" panose="02020603050405020304" pitchFamily="18" charset="0"/>
            </a:endParaRPr>
          </a:p>
          <a:p>
            <a:pPr lvl="0"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685801" y="457201"/>
            <a:ext cx="10897994" cy="646331"/>
          </a:xfrm>
          <a:prstGeom prst="rect">
            <a:avLst/>
          </a:prstGeom>
        </p:spPr>
        <p:txBody>
          <a:bodyPr wrap="square">
            <a:spAutoFit/>
          </a:bodyPr>
          <a:lstStyle/>
          <a:p>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840275" y="609600"/>
            <a:ext cx="10895920" cy="458074"/>
          </a:xfrm>
          <a:prstGeom prst="rect">
            <a:avLst/>
          </a:prstGeom>
        </p:spPr>
        <p:txBody>
          <a:bodyPr wrap="square">
            <a:spAutoFit/>
          </a:bodyPr>
          <a:lstStyle/>
          <a:p>
            <a:pPr algn="just">
              <a:lnSpc>
                <a:spcPct val="150000"/>
              </a:lnSpc>
            </a:pP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73186" y="468871"/>
            <a:ext cx="8828013" cy="1938992"/>
          </a:xfrm>
          <a:prstGeom prst="rect">
            <a:avLst/>
          </a:prstGeom>
          <a:noFill/>
        </p:spPr>
        <p:txBody>
          <a:bodyPr wrap="square" rtlCol="0">
            <a:spAutoFit/>
          </a:bodyPr>
          <a:lstStyle/>
          <a:p>
            <a:pPr algn="just"/>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            </a:t>
            </a:r>
          </a:p>
          <a:p>
            <a:pPr algn="just"/>
            <a:endParaRPr lang="en-US" sz="2400" b="1" dirty="0">
              <a:solidFill>
                <a:schemeClr val="accent5">
                  <a:lumMod val="50000"/>
                </a:schemeClr>
              </a:solidFill>
              <a:latin typeface="Times New Roman" panose="02020603050405020304" pitchFamily="18" charset="0"/>
              <a:cs typeface="Times New Roman" panose="02020603050405020304" pitchFamily="18" charset="0"/>
            </a:endParaRPr>
          </a:p>
          <a:p>
            <a:pPr algn="just"/>
            <a:endParaRPr lang="en-US" sz="2400" b="1" dirty="0" smtClean="0">
              <a:solidFill>
                <a:schemeClr val="accent5">
                  <a:lumMod val="50000"/>
                </a:schemeClr>
              </a:solidFill>
              <a:latin typeface="Times New Roman" panose="02020603050405020304" pitchFamily="18" charset="0"/>
              <a:cs typeface="Times New Roman" panose="02020603050405020304" pitchFamily="18" charset="0"/>
            </a:endParaRPr>
          </a:p>
          <a:p>
            <a:pPr algn="just"/>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State Chart Diagram:</a:t>
            </a:r>
          </a:p>
          <a:p>
            <a:pPr algn="just"/>
            <a:endParaRPr lang="en-US" sz="2400" b="1" dirty="0" smtClean="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2599402" y="5867400"/>
            <a:ext cx="9744998"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                                                                 Fig 6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State Chart Diagram of the proposed system </a:t>
            </a:r>
            <a:endParaRPr lang="en-IN"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9213"/>
          <a:stretch/>
        </p:blipFill>
        <p:spPr>
          <a:xfrm>
            <a:off x="6588499" y="878149"/>
            <a:ext cx="5273556" cy="460361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99" y="145211"/>
            <a:ext cx="1107435" cy="1112011"/>
          </a:xfrm>
          <a:prstGeom prst="rect">
            <a:avLst/>
          </a:prstGeom>
        </p:spPr>
      </p:pic>
      <p:sp>
        <p:nvSpPr>
          <p:cNvPr id="11" name="Rectangle 10"/>
          <p:cNvSpPr/>
          <p:nvPr/>
        </p:nvSpPr>
        <p:spPr>
          <a:xfrm>
            <a:off x="801138" y="2112496"/>
            <a:ext cx="5218662" cy="2169825"/>
          </a:xfrm>
          <a:prstGeom prst="rect">
            <a:avLst/>
          </a:prstGeom>
        </p:spPr>
        <p:txBody>
          <a:bodyPr wrap="square">
            <a:sp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State Chart </a:t>
            </a:r>
            <a:r>
              <a:rPr lang="en-US" dirty="0">
                <a:latin typeface="Times New Roman" panose="02020603050405020304" pitchFamily="18" charset="0"/>
                <a:cs typeface="Times New Roman" panose="02020603050405020304" pitchFamily="18" charset="0"/>
              </a:rPr>
              <a:t>diagram will help to represent the different states of the system during its operation. The </a:t>
            </a:r>
            <a:r>
              <a:rPr lang="en-US" dirty="0" err="1">
                <a:latin typeface="Times New Roman" panose="02020603050405020304" pitchFamily="18" charset="0"/>
                <a:cs typeface="Times New Roman" panose="02020603050405020304" pitchFamily="18" charset="0"/>
              </a:rPr>
              <a:t>statechart</a:t>
            </a:r>
            <a:r>
              <a:rPr lang="en-US" dirty="0">
                <a:latin typeface="Times New Roman" panose="02020603050405020304" pitchFamily="18" charset="0"/>
                <a:cs typeface="Times New Roman" panose="02020603050405020304" pitchFamily="18" charset="0"/>
              </a:rPr>
              <a:t> diagram could show the different states </a:t>
            </a:r>
            <a:r>
              <a:rPr lang="en-US" dirty="0" smtClean="0">
                <a:latin typeface="Times New Roman" panose="02020603050405020304" pitchFamily="18" charset="0"/>
                <a:cs typeface="Times New Roman" panose="02020603050405020304" pitchFamily="18" charset="0"/>
              </a:rPr>
              <a:t> and the </a:t>
            </a:r>
            <a:r>
              <a:rPr lang="en-US" dirty="0">
                <a:latin typeface="Times New Roman" panose="02020603050405020304" pitchFamily="18" charset="0"/>
                <a:cs typeface="Times New Roman" panose="02020603050405020304" pitchFamily="18" charset="0"/>
              </a:rPr>
              <a:t>transitions between these states, based on the detection of network anomalies.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09318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85801" y="344411"/>
            <a:ext cx="12040993" cy="738664"/>
          </a:xfrm>
          <a:prstGeom prst="rect">
            <a:avLst/>
          </a:prstGeom>
        </p:spPr>
        <p:txBody>
          <a:bodyPr wrap="square">
            <a:spAutoFit/>
          </a:bodyPr>
          <a:lstStyle/>
          <a:p>
            <a:endParaRPr lang="en-US" dirty="0" smtClean="0">
              <a:latin typeface="Times New Roman" panose="02020603050405020304" pitchFamily="18" charset="0"/>
              <a:cs typeface="Times New Roman" panose="02020603050405020304" pitchFamily="18" charset="0"/>
            </a:endParaRPr>
          </a:p>
          <a:p>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                                                                DESIGN</a:t>
            </a:r>
            <a:endParaRPr lang="en-IN" sz="24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55643"/>
            <a:ext cx="1030378" cy="1034635"/>
          </a:xfrm>
          <a:prstGeom prst="rect">
            <a:avLst/>
          </a:prstGeom>
        </p:spPr>
      </p:pic>
      <p:sp>
        <p:nvSpPr>
          <p:cNvPr id="2" name="TextBox 1"/>
          <p:cNvSpPr txBox="1"/>
          <p:nvPr/>
        </p:nvSpPr>
        <p:spPr>
          <a:xfrm>
            <a:off x="762000" y="1190278"/>
            <a:ext cx="10896600" cy="2120068"/>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Data </a:t>
            </a:r>
            <a:r>
              <a:rPr lang="en-US" b="1" dirty="0" smtClean="0">
                <a:latin typeface="Times New Roman" panose="02020603050405020304" pitchFamily="18" charset="0"/>
                <a:cs typeface="Times New Roman" panose="02020603050405020304" pitchFamily="18" charset="0"/>
              </a:rPr>
              <a:t>Collection: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data collection step in a network intrusion detection system involves the process of gathering network traffic data from various sources. This data is then used for analysis and classification to detect potential security threats or attacks. In the project, KDD CUP’ 99 dataset was used, which contains a large number of records of network traffic. The data for KDD Cup 1999 was collected by the Defense Advanced Research Projects Agency (DARPA) as part of an intrusion detection evaluation program. </a:t>
            </a:r>
            <a:endParaRPr lang="en-IN"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3657600"/>
            <a:ext cx="7834006" cy="2117326"/>
          </a:xfrm>
          <a:prstGeom prst="rect">
            <a:avLst/>
          </a:prstGeom>
        </p:spPr>
      </p:pic>
    </p:spTree>
    <p:extLst>
      <p:ext uri="{BB962C8B-B14F-4D97-AF65-F5344CB8AC3E}">
        <p14:creationId xmlns:p14="http://schemas.microsoft.com/office/powerpoint/2010/main" val="27098396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85801" y="344411"/>
            <a:ext cx="12040993" cy="738664"/>
          </a:xfrm>
          <a:prstGeom prst="rect">
            <a:avLst/>
          </a:prstGeom>
        </p:spPr>
        <p:txBody>
          <a:bodyPr wrap="square">
            <a:spAutoFit/>
          </a:bodyPr>
          <a:lstStyle/>
          <a:p>
            <a:endParaRPr lang="en-US" dirty="0" smtClean="0">
              <a:latin typeface="Times New Roman" panose="02020603050405020304" pitchFamily="18" charset="0"/>
              <a:cs typeface="Times New Roman" panose="02020603050405020304" pitchFamily="18" charset="0"/>
            </a:endParaRPr>
          </a:p>
          <a:p>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                                                               </a:t>
            </a:r>
            <a:endParaRPr lang="en-IN" sz="24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55643"/>
            <a:ext cx="1030378" cy="1034635"/>
          </a:xfrm>
          <a:prstGeom prst="rect">
            <a:avLst/>
          </a:prstGeom>
        </p:spPr>
      </p:pic>
      <p:sp>
        <p:nvSpPr>
          <p:cNvPr id="2" name="TextBox 1"/>
          <p:cNvSpPr txBox="1"/>
          <p:nvPr/>
        </p:nvSpPr>
        <p:spPr>
          <a:xfrm>
            <a:off x="762000" y="1190278"/>
            <a:ext cx="10896600" cy="2585323"/>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KDD Dataset analysis and </a:t>
            </a:r>
            <a:r>
              <a:rPr lang="en-US" b="1" dirty="0" smtClean="0">
                <a:latin typeface="Times New Roman" panose="02020603050405020304" pitchFamily="18" charset="0"/>
                <a:cs typeface="Times New Roman" panose="02020603050405020304" pitchFamily="18" charset="0"/>
              </a:rPr>
              <a:t>Pre-processing: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KDD Cup 99 dataset is a widely used dataset in the research community for evaluating the performance of </a:t>
            </a:r>
            <a:r>
              <a:rPr lang="en-US" dirty="0" smtClean="0">
                <a:latin typeface="Times New Roman" panose="02020603050405020304" pitchFamily="18" charset="0"/>
                <a:cs typeface="Times New Roman" panose="02020603050405020304" pitchFamily="18" charset="0"/>
              </a:rPr>
              <a:t>IDS. </a:t>
            </a:r>
            <a:r>
              <a:rPr lang="en-US" dirty="0">
                <a:latin typeface="Times New Roman" panose="02020603050405020304" pitchFamily="18" charset="0"/>
                <a:cs typeface="Times New Roman" panose="02020603050405020304" pitchFamily="18" charset="0"/>
              </a:rPr>
              <a:t>It contains a set of network traffic features, including protocol type, service, flag, source IP </a:t>
            </a:r>
            <a:r>
              <a:rPr lang="en-US" dirty="0" smtClean="0">
                <a:latin typeface="Times New Roman" panose="02020603050405020304" pitchFamily="18" charset="0"/>
                <a:cs typeface="Times New Roman" panose="02020603050405020304" pitchFamily="18" charset="0"/>
              </a:rPr>
              <a:t>address. The </a:t>
            </a:r>
            <a:r>
              <a:rPr lang="en-US" dirty="0">
                <a:latin typeface="Times New Roman" panose="02020603050405020304" pitchFamily="18" charset="0"/>
                <a:cs typeface="Times New Roman" panose="02020603050405020304" pitchFamily="18" charset="0"/>
              </a:rPr>
              <a:t>dataset includes both normal and attack traffic, and the attacks are classified into four categories, </a:t>
            </a:r>
            <a:r>
              <a:rPr lang="en-US" dirty="0" smtClean="0">
                <a:latin typeface="Times New Roman" panose="02020603050405020304" pitchFamily="18" charset="0"/>
                <a:cs typeface="Times New Roman" panose="02020603050405020304" pitchFamily="18" charset="0"/>
              </a:rPr>
              <a:t>namely, </a:t>
            </a:r>
            <a:r>
              <a:rPr lang="en-US" dirty="0" err="1" smtClean="0">
                <a:latin typeface="Times New Roman" panose="02020603050405020304" pitchFamily="18" charset="0"/>
                <a:cs typeface="Times New Roman" panose="02020603050405020304" pitchFamily="18" charset="0"/>
              </a:rPr>
              <a:t>DoS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Probe, </a:t>
            </a:r>
            <a:r>
              <a:rPr lang="en-US" dirty="0" smtClean="0">
                <a:latin typeface="Times New Roman" panose="02020603050405020304" pitchFamily="18" charset="0"/>
                <a:cs typeface="Times New Roman" panose="02020603050405020304" pitchFamily="18" charset="0"/>
              </a:rPr>
              <a:t>U2R,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R2L. </a:t>
            </a:r>
            <a:r>
              <a:rPr lang="en-US" dirty="0">
                <a:latin typeface="Times New Roman" panose="02020603050405020304" pitchFamily="18" charset="0"/>
                <a:cs typeface="Times New Roman" panose="02020603050405020304" pitchFamily="18" charset="0"/>
              </a:rPr>
              <a:t>The dataset consists 4,898,431 records, including 41 features, of which 34 continuous features and 7 categorical features. It also includes a binary label indicating whether the network traffic is normal or an </a:t>
            </a:r>
            <a:r>
              <a:rPr lang="en-US" dirty="0" smtClean="0">
                <a:latin typeface="Times New Roman" panose="02020603050405020304" pitchFamily="18" charset="0"/>
                <a:cs typeface="Times New Roman" panose="02020603050405020304" pitchFamily="18" charset="0"/>
              </a:rPr>
              <a:t>attack.</a:t>
            </a:r>
            <a:endParaRPr lang="en-IN"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42843297"/>
              </p:ext>
            </p:extLst>
          </p:nvPr>
        </p:nvGraphicFramePr>
        <p:xfrm>
          <a:off x="2631330" y="3882803"/>
          <a:ext cx="6817470" cy="2194560"/>
        </p:xfrm>
        <a:graphic>
          <a:graphicData uri="http://schemas.openxmlformats.org/drawingml/2006/table">
            <a:tbl>
              <a:tblPr firstRow="1" bandRow="1">
                <a:tableStyleId>{F5AB1C69-6EDB-4FF4-983F-18BD219EF322}</a:tableStyleId>
              </a:tblPr>
              <a:tblGrid>
                <a:gridCol w="3408735">
                  <a:extLst>
                    <a:ext uri="{9D8B030D-6E8A-4147-A177-3AD203B41FA5}">
                      <a16:colId xmlns:a16="http://schemas.microsoft.com/office/drawing/2014/main" val="3666899322"/>
                    </a:ext>
                  </a:extLst>
                </a:gridCol>
                <a:gridCol w="3408735">
                  <a:extLst>
                    <a:ext uri="{9D8B030D-6E8A-4147-A177-3AD203B41FA5}">
                      <a16:colId xmlns:a16="http://schemas.microsoft.com/office/drawing/2014/main" val="4217547066"/>
                    </a:ext>
                  </a:extLst>
                </a:gridCol>
              </a:tblGrid>
              <a:tr h="330766">
                <a:tc>
                  <a:txBody>
                    <a:bodyPr/>
                    <a:lstStyle/>
                    <a:p>
                      <a:r>
                        <a:rPr lang="en-US" dirty="0" smtClean="0"/>
                        <a:t>              categories of attack</a:t>
                      </a:r>
                      <a:endParaRPr lang="en-IN" dirty="0"/>
                    </a:p>
                  </a:txBody>
                  <a:tcPr/>
                </a:tc>
                <a:tc>
                  <a:txBody>
                    <a:bodyPr/>
                    <a:lstStyle/>
                    <a:p>
                      <a:r>
                        <a:rPr lang="en-US" dirty="0" smtClean="0"/>
                        <a:t>                Number of Instances</a:t>
                      </a:r>
                      <a:endParaRPr lang="en-IN" dirty="0"/>
                    </a:p>
                  </a:txBody>
                  <a:tcPr/>
                </a:tc>
                <a:extLst>
                  <a:ext uri="{0D108BD9-81ED-4DB2-BD59-A6C34878D82A}">
                    <a16:rowId xmlns:a16="http://schemas.microsoft.com/office/drawing/2014/main" val="2247282494"/>
                  </a:ext>
                </a:extLst>
              </a:tr>
              <a:tr h="330766">
                <a:tc>
                  <a:txBody>
                    <a:bodyPr/>
                    <a:lstStyle/>
                    <a:p>
                      <a:pPr algn="ctr"/>
                      <a:r>
                        <a:rPr lang="en-US" dirty="0" err="1" smtClean="0"/>
                        <a:t>DoS</a:t>
                      </a:r>
                      <a:endParaRPr lang="en-IN" dirty="0"/>
                    </a:p>
                  </a:txBody>
                  <a:tcPr/>
                </a:tc>
                <a:tc>
                  <a:txBody>
                    <a:bodyPr/>
                    <a:lstStyle/>
                    <a:p>
                      <a:pPr algn="ctr"/>
                      <a:r>
                        <a:rPr lang="en-US" dirty="0" smtClean="0"/>
                        <a:t>3883349</a:t>
                      </a:r>
                      <a:endParaRPr lang="en-IN" dirty="0"/>
                    </a:p>
                  </a:txBody>
                  <a:tcPr/>
                </a:tc>
                <a:extLst>
                  <a:ext uri="{0D108BD9-81ED-4DB2-BD59-A6C34878D82A}">
                    <a16:rowId xmlns:a16="http://schemas.microsoft.com/office/drawing/2014/main" val="1317827253"/>
                  </a:ext>
                </a:extLst>
              </a:tr>
              <a:tr h="330766">
                <a:tc>
                  <a:txBody>
                    <a:bodyPr/>
                    <a:lstStyle/>
                    <a:p>
                      <a:pPr algn="ctr"/>
                      <a:r>
                        <a:rPr lang="en-US" dirty="0" smtClean="0"/>
                        <a:t>U2R</a:t>
                      </a:r>
                      <a:endParaRPr lang="en-IN" dirty="0"/>
                    </a:p>
                  </a:txBody>
                  <a:tcPr/>
                </a:tc>
                <a:tc>
                  <a:txBody>
                    <a:bodyPr/>
                    <a:lstStyle/>
                    <a:p>
                      <a:pPr algn="ctr"/>
                      <a:r>
                        <a:rPr lang="en-US" dirty="0" smtClean="0"/>
                        <a:t>52</a:t>
                      </a:r>
                      <a:endParaRPr lang="en-IN" dirty="0"/>
                    </a:p>
                  </a:txBody>
                  <a:tcPr/>
                </a:tc>
                <a:extLst>
                  <a:ext uri="{0D108BD9-81ED-4DB2-BD59-A6C34878D82A}">
                    <a16:rowId xmlns:a16="http://schemas.microsoft.com/office/drawing/2014/main" val="408966638"/>
                  </a:ext>
                </a:extLst>
              </a:tr>
              <a:tr h="330766">
                <a:tc>
                  <a:txBody>
                    <a:bodyPr/>
                    <a:lstStyle/>
                    <a:p>
                      <a:pPr algn="ctr"/>
                      <a:r>
                        <a:rPr lang="en-US" dirty="0" smtClean="0"/>
                        <a:t>R2L</a:t>
                      </a:r>
                      <a:endParaRPr lang="en-IN" dirty="0"/>
                    </a:p>
                  </a:txBody>
                  <a:tcPr/>
                </a:tc>
                <a:tc>
                  <a:txBody>
                    <a:bodyPr/>
                    <a:lstStyle/>
                    <a:p>
                      <a:pPr algn="ctr"/>
                      <a:r>
                        <a:rPr lang="en-US" dirty="0" smtClean="0"/>
                        <a:t>1126</a:t>
                      </a:r>
                      <a:endParaRPr lang="en-IN" dirty="0"/>
                    </a:p>
                  </a:txBody>
                  <a:tcPr/>
                </a:tc>
                <a:extLst>
                  <a:ext uri="{0D108BD9-81ED-4DB2-BD59-A6C34878D82A}">
                    <a16:rowId xmlns:a16="http://schemas.microsoft.com/office/drawing/2014/main" val="105729940"/>
                  </a:ext>
                </a:extLst>
              </a:tr>
              <a:tr h="330766">
                <a:tc>
                  <a:txBody>
                    <a:bodyPr/>
                    <a:lstStyle/>
                    <a:p>
                      <a:pPr algn="ctr"/>
                      <a:r>
                        <a:rPr lang="en-US" dirty="0" smtClean="0"/>
                        <a:t>Probe</a:t>
                      </a:r>
                      <a:endParaRPr lang="en-IN" dirty="0"/>
                    </a:p>
                  </a:txBody>
                  <a:tcPr/>
                </a:tc>
                <a:tc>
                  <a:txBody>
                    <a:bodyPr/>
                    <a:lstStyle/>
                    <a:p>
                      <a:pPr algn="ctr"/>
                      <a:r>
                        <a:rPr lang="en-US" dirty="0" smtClean="0"/>
                        <a:t>41102</a:t>
                      </a:r>
                      <a:endParaRPr lang="en-IN" dirty="0"/>
                    </a:p>
                  </a:txBody>
                  <a:tcPr/>
                </a:tc>
                <a:extLst>
                  <a:ext uri="{0D108BD9-81ED-4DB2-BD59-A6C34878D82A}">
                    <a16:rowId xmlns:a16="http://schemas.microsoft.com/office/drawing/2014/main" val="2836374663"/>
                  </a:ext>
                </a:extLst>
              </a:tr>
              <a:tr h="330766">
                <a:tc>
                  <a:txBody>
                    <a:bodyPr/>
                    <a:lstStyle/>
                    <a:p>
                      <a:pPr algn="ctr"/>
                      <a:r>
                        <a:rPr lang="en-US" dirty="0" smtClean="0"/>
                        <a:t>Normal</a:t>
                      </a:r>
                      <a:endParaRPr lang="en-IN" dirty="0"/>
                    </a:p>
                  </a:txBody>
                  <a:tcPr/>
                </a:tc>
                <a:tc>
                  <a:txBody>
                    <a:bodyPr/>
                    <a:lstStyle/>
                    <a:p>
                      <a:pPr algn="ctr"/>
                      <a:r>
                        <a:rPr lang="en-US" dirty="0" smtClean="0"/>
                        <a:t>972781</a:t>
                      </a:r>
                      <a:endParaRPr lang="en-IN" dirty="0"/>
                    </a:p>
                  </a:txBody>
                  <a:tcPr/>
                </a:tc>
                <a:extLst>
                  <a:ext uri="{0D108BD9-81ED-4DB2-BD59-A6C34878D82A}">
                    <a16:rowId xmlns:a16="http://schemas.microsoft.com/office/drawing/2014/main" val="682498935"/>
                  </a:ext>
                </a:extLst>
              </a:tr>
            </a:tbl>
          </a:graphicData>
        </a:graphic>
      </p:graphicFrame>
      <p:sp>
        <p:nvSpPr>
          <p:cNvPr id="5" name="TextBox 4"/>
          <p:cNvSpPr txBox="1"/>
          <p:nvPr/>
        </p:nvSpPr>
        <p:spPr>
          <a:xfrm>
            <a:off x="3657600" y="6168737"/>
            <a:ext cx="609600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Table 1: Distribution of Attacks within KDD Dataset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8036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85801" y="344411"/>
            <a:ext cx="12040993" cy="738664"/>
          </a:xfrm>
          <a:prstGeom prst="rect">
            <a:avLst/>
          </a:prstGeom>
        </p:spPr>
        <p:txBody>
          <a:bodyPr wrap="square">
            <a:spAutoFit/>
          </a:bodyPr>
          <a:lstStyle/>
          <a:p>
            <a:endParaRPr lang="en-US" dirty="0" smtClean="0">
              <a:latin typeface="Times New Roman" panose="02020603050405020304" pitchFamily="18" charset="0"/>
              <a:cs typeface="Times New Roman" panose="02020603050405020304" pitchFamily="18" charset="0"/>
            </a:endParaRPr>
          </a:p>
          <a:p>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                                                               </a:t>
            </a:r>
            <a:endParaRPr lang="en-IN" sz="24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55643"/>
            <a:ext cx="1030378" cy="1034635"/>
          </a:xfrm>
          <a:prstGeom prst="rect">
            <a:avLst/>
          </a:prstGeom>
        </p:spPr>
      </p:pic>
      <p:sp>
        <p:nvSpPr>
          <p:cNvPr id="2" name="TextBox 1"/>
          <p:cNvSpPr txBox="1"/>
          <p:nvPr/>
        </p:nvSpPr>
        <p:spPr>
          <a:xfrm>
            <a:off x="762000" y="1190278"/>
            <a:ext cx="10896600" cy="1754326"/>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Feature </a:t>
            </a:r>
            <a:r>
              <a:rPr lang="en-US" b="1" dirty="0" smtClean="0">
                <a:latin typeface="Times New Roman" panose="02020603050405020304" pitchFamily="18" charset="0"/>
                <a:cs typeface="Times New Roman" panose="02020603050405020304" pitchFamily="18" charset="0"/>
              </a:rPr>
              <a:t>Selection: </a:t>
            </a:r>
            <a:r>
              <a:rPr lang="en-US" dirty="0">
                <a:latin typeface="Times New Roman" panose="02020603050405020304" pitchFamily="18" charset="0"/>
                <a:cs typeface="Times New Roman" panose="02020603050405020304" pitchFamily="18" charset="0"/>
              </a:rPr>
              <a:t>The dataset is typically very large with a large number of features. </a:t>
            </a:r>
            <a:r>
              <a:rPr lang="en-US" dirty="0" smtClean="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heatmap</a:t>
            </a:r>
            <a:r>
              <a:rPr lang="en-US" dirty="0">
                <a:latin typeface="Times New Roman" panose="02020603050405020304" pitchFamily="18" charset="0"/>
                <a:cs typeface="Times New Roman" panose="02020603050405020304" pitchFamily="18" charset="0"/>
              </a:rPr>
              <a:t> can be used to identify features that are highly correlated with each other. </a:t>
            </a:r>
            <a:r>
              <a:rPr lang="en-US" dirty="0" smtClean="0">
                <a:latin typeface="Times New Roman" panose="02020603050405020304" pitchFamily="18" charset="0"/>
                <a:cs typeface="Times New Roman" panose="02020603050405020304" pitchFamily="18" charset="0"/>
              </a:rPr>
              <a:t>keeping </a:t>
            </a:r>
            <a:r>
              <a:rPr lang="en-US" dirty="0">
                <a:latin typeface="Times New Roman" panose="02020603050405020304" pitchFamily="18" charset="0"/>
                <a:cs typeface="Times New Roman" panose="02020603050405020304" pitchFamily="18" charset="0"/>
              </a:rPr>
              <a:t>highly correlated features can lead to overfitting and reduced model performance. Once the highly correlated features are identified, they can be dropped from the dataset. In the project, 10 columns were dropped after performing feature selection using the correlation </a:t>
            </a:r>
            <a:r>
              <a:rPr lang="en-US" dirty="0" err="1">
                <a:latin typeface="Times New Roman" panose="02020603050405020304" pitchFamily="18" charset="0"/>
                <a:cs typeface="Times New Roman" panose="02020603050405020304" pitchFamily="18" charset="0"/>
              </a:rPr>
              <a:t>heatmap</a:t>
            </a:r>
            <a:r>
              <a:rPr lang="en-US" dirty="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p:txBody>
      </p:sp>
      <p:sp>
        <p:nvSpPr>
          <p:cNvPr id="5" name="TextBox 4"/>
          <p:cNvSpPr txBox="1"/>
          <p:nvPr/>
        </p:nvSpPr>
        <p:spPr>
          <a:xfrm>
            <a:off x="4191000" y="6138438"/>
            <a:ext cx="504946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Table 2 : Redundant Features within KDD dataset</a:t>
            </a:r>
            <a:endParaRPr lang="en-IN" sz="16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3135890"/>
            <a:ext cx="6750332" cy="2960110"/>
          </a:xfrm>
          <a:prstGeom prst="rect">
            <a:avLst/>
          </a:prstGeom>
        </p:spPr>
      </p:pic>
    </p:spTree>
    <p:extLst>
      <p:ext uri="{BB962C8B-B14F-4D97-AF65-F5344CB8AC3E}">
        <p14:creationId xmlns:p14="http://schemas.microsoft.com/office/powerpoint/2010/main" val="25251332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85801" y="344411"/>
            <a:ext cx="12040993" cy="738664"/>
          </a:xfrm>
          <a:prstGeom prst="rect">
            <a:avLst/>
          </a:prstGeom>
        </p:spPr>
        <p:txBody>
          <a:bodyPr wrap="square">
            <a:spAutoFit/>
          </a:bodyPr>
          <a:lstStyle/>
          <a:p>
            <a:endParaRPr lang="en-US" dirty="0" smtClean="0">
              <a:latin typeface="Times New Roman" panose="02020603050405020304" pitchFamily="18" charset="0"/>
              <a:cs typeface="Times New Roman" panose="02020603050405020304" pitchFamily="18" charset="0"/>
            </a:endParaRPr>
          </a:p>
          <a:p>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                                                               </a:t>
            </a:r>
            <a:endParaRPr lang="en-IN" sz="24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55643"/>
            <a:ext cx="1030378" cy="1034635"/>
          </a:xfrm>
          <a:prstGeom prst="rect">
            <a:avLst/>
          </a:prstGeom>
        </p:spPr>
      </p:pic>
      <p:sp>
        <p:nvSpPr>
          <p:cNvPr id="2" name="TextBox 1"/>
          <p:cNvSpPr txBox="1"/>
          <p:nvPr/>
        </p:nvSpPr>
        <p:spPr>
          <a:xfrm>
            <a:off x="762000" y="1190278"/>
            <a:ext cx="10896600" cy="2540888"/>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Model Training: </a:t>
            </a:r>
            <a:r>
              <a:rPr lang="en-US" dirty="0">
                <a:latin typeface="Times New Roman" panose="02020603050405020304" pitchFamily="18" charset="0"/>
                <a:cs typeface="Times New Roman" panose="02020603050405020304" pitchFamily="18" charset="0"/>
              </a:rPr>
              <a:t>This step involves training and testing a machine learning model using the </a:t>
            </a:r>
            <a:r>
              <a:rPr lang="en-US" dirty="0" err="1">
                <a:latin typeface="Times New Roman" panose="02020603050405020304" pitchFamily="18" charset="0"/>
                <a:cs typeface="Times New Roman" panose="02020603050405020304" pitchFamily="18" charset="0"/>
              </a:rPr>
              <a:t>preprocessed</a:t>
            </a:r>
            <a:r>
              <a:rPr lang="en-US" dirty="0">
                <a:latin typeface="Times New Roman" panose="02020603050405020304" pitchFamily="18" charset="0"/>
                <a:cs typeface="Times New Roman" panose="02020603050405020304" pitchFamily="18" charset="0"/>
              </a:rPr>
              <a:t> and selected features. The dataset was split into a training set and a testing set, with a ratio of 75% for training and 25% for testing. This can be done using a 28 library such as </a:t>
            </a:r>
            <a:r>
              <a:rPr lang="en-US" dirty="0" err="1">
                <a:latin typeface="Times New Roman" panose="02020603050405020304" pitchFamily="18" charset="0"/>
                <a:cs typeface="Times New Roman" panose="02020603050405020304" pitchFamily="18" charset="0"/>
              </a:rPr>
              <a:t>scikit</a:t>
            </a:r>
            <a:r>
              <a:rPr lang="en-US" dirty="0">
                <a:latin typeface="Times New Roman" panose="02020603050405020304" pitchFamily="18" charset="0"/>
                <a:cs typeface="Times New Roman" panose="02020603050405020304" pitchFamily="18" charset="0"/>
              </a:rPr>
              <a:t>-learn in Python, which provides a function called "</a:t>
            </a:r>
            <a:r>
              <a:rPr lang="en-US" dirty="0" err="1">
                <a:latin typeface="Times New Roman" panose="02020603050405020304" pitchFamily="18" charset="0"/>
                <a:cs typeface="Times New Roman" panose="02020603050405020304" pitchFamily="18" charset="0"/>
              </a:rPr>
              <a:t>train_test_split</a:t>
            </a:r>
            <a:r>
              <a:rPr lang="en-US" dirty="0">
                <a:latin typeface="Times New Roman" panose="02020603050405020304" pitchFamily="18" charset="0"/>
                <a:cs typeface="Times New Roman" panose="02020603050405020304" pitchFamily="18" charset="0"/>
              </a:rPr>
              <a:t>", in particular </a:t>
            </a:r>
            <a:r>
              <a:rPr lang="en-US" dirty="0" err="1">
                <a:latin typeface="Times New Roman" panose="02020603050405020304" pitchFamily="18" charset="0"/>
                <a:cs typeface="Times New Roman" panose="02020603050405020304" pitchFamily="18" charset="0"/>
              </a:rPr>
              <a:t>sklearn.model_selection</a:t>
            </a:r>
            <a:r>
              <a:rPr lang="en-US" dirty="0">
                <a:latin typeface="Times New Roman" panose="02020603050405020304" pitchFamily="18" charset="0"/>
                <a:cs typeface="Times New Roman" panose="02020603050405020304" pitchFamily="18" charset="0"/>
              </a:rPr>
              <a:t>. several machine learning algorithms such as Decision Tree, Random Forest, Naive Bayes, Logistic Regression, KNN and Support Vector Machines (SVM). were used to train and test the model.</a:t>
            </a:r>
            <a:endParaRPr lang="en-US" b="1" dirty="0" smtClean="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r="21959"/>
          <a:stretch/>
        </p:blipFill>
        <p:spPr>
          <a:xfrm>
            <a:off x="2613527" y="3863251"/>
            <a:ext cx="7345945" cy="2371611"/>
          </a:xfrm>
          <a:prstGeom prst="rect">
            <a:avLst/>
          </a:prstGeom>
        </p:spPr>
      </p:pic>
    </p:spTree>
    <p:extLst>
      <p:ext uri="{BB962C8B-B14F-4D97-AF65-F5344CB8AC3E}">
        <p14:creationId xmlns:p14="http://schemas.microsoft.com/office/powerpoint/2010/main" val="41453809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85801" y="344411"/>
            <a:ext cx="12040993" cy="738664"/>
          </a:xfrm>
          <a:prstGeom prst="rect">
            <a:avLst/>
          </a:prstGeom>
        </p:spPr>
        <p:txBody>
          <a:bodyPr wrap="square">
            <a:spAutoFit/>
          </a:bodyPr>
          <a:lstStyle/>
          <a:p>
            <a:endParaRPr lang="en-US" dirty="0" smtClean="0">
              <a:latin typeface="Times New Roman" panose="02020603050405020304" pitchFamily="18" charset="0"/>
              <a:cs typeface="Times New Roman" panose="02020603050405020304" pitchFamily="18" charset="0"/>
            </a:endParaRPr>
          </a:p>
          <a:p>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                                                               </a:t>
            </a:r>
            <a:endParaRPr lang="en-IN" sz="24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55643"/>
            <a:ext cx="1030378" cy="1034635"/>
          </a:xfrm>
          <a:prstGeom prst="rect">
            <a:avLst/>
          </a:prstGeom>
        </p:spPr>
      </p:pic>
      <p:sp>
        <p:nvSpPr>
          <p:cNvPr id="2" name="TextBox 1"/>
          <p:cNvSpPr txBox="1"/>
          <p:nvPr/>
        </p:nvSpPr>
        <p:spPr>
          <a:xfrm>
            <a:off x="762000" y="1190278"/>
            <a:ext cx="10896600" cy="1704569"/>
          </a:xfrm>
          <a:prstGeom prst="rect">
            <a:avLst/>
          </a:prstGeom>
          <a:noFill/>
        </p:spPr>
        <p:txBody>
          <a:bodyPr wrap="square" rtlCol="0">
            <a:spAutoFit/>
          </a:bodyPr>
          <a:lstStyle/>
          <a:p>
            <a:pPr algn="just">
              <a:lnSpc>
                <a:spcPct val="150000"/>
              </a:lnSpc>
            </a:pPr>
            <a:r>
              <a:rPr lang="en-US" b="1" dirty="0" smtClean="0">
                <a:latin typeface="Times New Roman" panose="02020603050405020304" pitchFamily="18" charset="0"/>
                <a:cs typeface="Times New Roman" panose="02020603050405020304" pitchFamily="18" charset="0"/>
              </a:rPr>
              <a:t>Model </a:t>
            </a:r>
            <a:r>
              <a:rPr lang="en-US" b="1" dirty="0">
                <a:latin typeface="Times New Roman" panose="02020603050405020304" pitchFamily="18" charset="0"/>
                <a:cs typeface="Times New Roman" panose="02020603050405020304" pitchFamily="18" charset="0"/>
              </a:rPr>
              <a:t>Evaluation: </a:t>
            </a:r>
            <a:r>
              <a:rPr lang="en-US" dirty="0">
                <a:latin typeface="Times New Roman" panose="02020603050405020304" pitchFamily="18" charset="0"/>
                <a:cs typeface="Times New Roman" panose="02020603050405020304" pitchFamily="18" charset="0"/>
              </a:rPr>
              <a:t>In this step, the performance of the trained machine learning model is evaluated by comparing its predictions against the ground truth. Various performance metrics were used, including accuracy, precision, recall, F1 score, and weighted average to evaluate the model. The confusion matrix is used to calculate these </a:t>
            </a:r>
            <a:r>
              <a:rPr lang="en-US" dirty="0" smtClean="0">
                <a:latin typeface="Times New Roman" panose="02020603050405020304" pitchFamily="18" charset="0"/>
                <a:cs typeface="Times New Roman" panose="02020603050405020304" pitchFamily="18" charset="0"/>
              </a:rPr>
              <a:t>metrics.</a:t>
            </a:r>
            <a:endParaRPr lang="en-US" b="1" dirty="0" smtClean="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967192"/>
            <a:ext cx="7239000" cy="2807734"/>
          </a:xfrm>
          <a:prstGeom prst="rect">
            <a:avLst/>
          </a:prstGeom>
        </p:spPr>
      </p:pic>
      <p:sp>
        <p:nvSpPr>
          <p:cNvPr id="10" name="TextBox 9"/>
          <p:cNvSpPr txBox="1"/>
          <p:nvPr/>
        </p:nvSpPr>
        <p:spPr>
          <a:xfrm>
            <a:off x="3352800" y="6019799"/>
            <a:ext cx="60198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Table 3 : classification report of all the algorithms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2964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85801" y="344411"/>
            <a:ext cx="12040993" cy="738664"/>
          </a:xfrm>
          <a:prstGeom prst="rect">
            <a:avLst/>
          </a:prstGeom>
        </p:spPr>
        <p:txBody>
          <a:bodyPr wrap="square">
            <a:spAutoFit/>
          </a:bodyPr>
          <a:lstStyle/>
          <a:p>
            <a:endParaRPr lang="en-US" dirty="0" smtClean="0">
              <a:latin typeface="Times New Roman" panose="02020603050405020304" pitchFamily="18" charset="0"/>
              <a:cs typeface="Times New Roman" panose="02020603050405020304" pitchFamily="18" charset="0"/>
            </a:endParaRPr>
          </a:p>
          <a:p>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                                                                RESULTS</a:t>
            </a:r>
            <a:endParaRPr lang="en-IN" sz="24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953538" y="1120168"/>
            <a:ext cx="10895920" cy="463397"/>
          </a:xfrm>
          <a:prstGeom prst="rect">
            <a:avLst/>
          </a:prstGeom>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Overall prediction scores</a:t>
            </a:r>
            <a:endParaRPr lang="en-US"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495800" y="5562600"/>
            <a:ext cx="4495800" cy="646331"/>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Fig </a:t>
            </a:r>
            <a:r>
              <a:rPr lang="en-US" dirty="0">
                <a:latin typeface="Times New Roman" panose="02020603050405020304" pitchFamily="18" charset="0"/>
                <a:cs typeface="Times New Roman" panose="02020603050405020304" pitchFamily="18" charset="0"/>
              </a:rPr>
              <a:t>7</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Bar graph of the general evaluation metrics for each algorithm</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657980"/>
            <a:ext cx="6991776" cy="377024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99" y="149158"/>
            <a:ext cx="1030378" cy="1034635"/>
          </a:xfrm>
          <a:prstGeom prst="rect">
            <a:avLst/>
          </a:prstGeom>
        </p:spPr>
      </p:pic>
    </p:spTree>
    <p:extLst>
      <p:ext uri="{BB962C8B-B14F-4D97-AF65-F5344CB8AC3E}">
        <p14:creationId xmlns:p14="http://schemas.microsoft.com/office/powerpoint/2010/main" val="22537829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85801" y="457201"/>
            <a:ext cx="10897994" cy="646331"/>
          </a:xfrm>
          <a:prstGeom prst="rect">
            <a:avLst/>
          </a:prstGeom>
        </p:spPr>
        <p:txBody>
          <a:bodyPr wrap="square">
            <a:spAutoFit/>
          </a:bodyPr>
          <a:lstStyle/>
          <a:p>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749171" y="1024515"/>
            <a:ext cx="10895920" cy="463397"/>
          </a:xfrm>
          <a:prstGeom prst="rect">
            <a:avLst/>
          </a:prstGeom>
        </p:spPr>
        <p:txBody>
          <a:bodyPr wrap="square">
            <a:spAutoFit/>
          </a:bodyPr>
          <a:lstStyle/>
          <a:p>
            <a:pPr algn="just">
              <a:lnSpc>
                <a:spcPct val="150000"/>
              </a:lnSpc>
            </a:pPr>
            <a:r>
              <a:rPr lang="en-US" b="1" dirty="0" smtClean="0">
                <a:latin typeface="Times New Roman" panose="02020603050405020304" pitchFamily="18" charset="0"/>
                <a:cs typeface="Times New Roman" panose="02020603050405020304" pitchFamily="18" charset="0"/>
              </a:rPr>
              <a:t>Recall </a:t>
            </a:r>
            <a:r>
              <a:rPr lang="en-US" b="1" dirty="0">
                <a:latin typeface="Times New Roman" panose="02020603050405020304" pitchFamily="18" charset="0"/>
                <a:cs typeface="Times New Roman" panose="02020603050405020304" pitchFamily="18" charset="0"/>
              </a:rPr>
              <a:t>on the most impactful labels</a:t>
            </a:r>
          </a:p>
        </p:txBody>
      </p:sp>
      <p:sp>
        <p:nvSpPr>
          <p:cNvPr id="10" name="TextBox 9"/>
          <p:cNvSpPr txBox="1"/>
          <p:nvPr/>
        </p:nvSpPr>
        <p:spPr>
          <a:xfrm>
            <a:off x="4419600" y="5424963"/>
            <a:ext cx="4495800"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a:t>
            </a:r>
            <a:r>
              <a:rPr lang="en-US" dirty="0" smtClean="0">
                <a:latin typeface="Times New Roman" panose="02020603050405020304" pitchFamily="18" charset="0"/>
                <a:cs typeface="Times New Roman" panose="02020603050405020304" pitchFamily="18" charset="0"/>
              </a:rPr>
              <a:t>8: Bar </a:t>
            </a:r>
            <a:r>
              <a:rPr lang="en-US" dirty="0">
                <a:latin typeface="Times New Roman" panose="02020603050405020304" pitchFamily="18" charset="0"/>
                <a:cs typeface="Times New Roman" panose="02020603050405020304" pitchFamily="18" charset="0"/>
              </a:rPr>
              <a:t>Graph of Recall for the 3 Most Impactful Labels </a:t>
            </a:r>
            <a:endParaRPr lang="en-IN"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1820521"/>
            <a:ext cx="6019800" cy="360187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399" y="152399"/>
            <a:ext cx="970385" cy="974394"/>
          </a:xfrm>
          <a:prstGeom prst="rect">
            <a:avLst/>
          </a:prstGeom>
        </p:spPr>
      </p:pic>
    </p:spTree>
    <p:extLst>
      <p:ext uri="{BB962C8B-B14F-4D97-AF65-F5344CB8AC3E}">
        <p14:creationId xmlns:p14="http://schemas.microsoft.com/office/powerpoint/2010/main" val="39891105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85801" y="457201"/>
            <a:ext cx="10897994" cy="646331"/>
          </a:xfrm>
          <a:prstGeom prst="rect">
            <a:avLst/>
          </a:prstGeom>
        </p:spPr>
        <p:txBody>
          <a:bodyPr wrap="square">
            <a:spAutoFit/>
          </a:bodyPr>
          <a:lstStyle/>
          <a:p>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840275" y="609600"/>
            <a:ext cx="10895920" cy="579967"/>
          </a:xfrm>
          <a:prstGeom prst="rect">
            <a:avLst/>
          </a:prstGeom>
        </p:spPr>
        <p:txBody>
          <a:bodyPr wrap="square">
            <a:spAutoFit/>
          </a:bodyPr>
          <a:lstStyle/>
          <a:p>
            <a:pPr algn="just">
              <a:lnSpc>
                <a:spcPct val="150000"/>
              </a:lnSpc>
            </a:pP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                                                  CONCLUSION</a:t>
            </a:r>
            <a:endParaRPr lang="en-US" sz="24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953538" y="1417663"/>
            <a:ext cx="10363200" cy="3416320"/>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Network intrusion detection system using machine learning is a promising approach to detect and prevent potential attacks on a network. The system employs various machine learning algorithms that are trained on labeled data to accurately detect anomalies in network traffic. The system's performance is evaluated using different performance metrics such as precision, recall, and F1-score. The results show that Decision Tree classifier performed well compared to the other models in predicting the malicious packets, especially in terms of accuracy and recall. The results of the evaluation indicate that the proposed system architecture provides an efficient and effective approach for network intrusion detection. Overall, the system has the potential to significantly enhance network security and protect against various types of cyber-attacks.</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170" y="155643"/>
            <a:ext cx="981791" cy="985848"/>
          </a:xfrm>
          <a:prstGeom prst="rect">
            <a:avLst/>
          </a:prstGeom>
        </p:spPr>
      </p:pic>
    </p:spTree>
    <p:extLst>
      <p:ext uri="{BB962C8B-B14F-4D97-AF65-F5344CB8AC3E}">
        <p14:creationId xmlns:p14="http://schemas.microsoft.com/office/powerpoint/2010/main" val="1529920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62000" y="54438"/>
            <a:ext cx="7620000" cy="873957"/>
          </a:xfrm>
          <a:prstGeom prst="rect">
            <a:avLst/>
          </a:prstGeom>
        </p:spPr>
        <p:txBody>
          <a:bodyPr vert="horz" wrap="square" lIns="0" tIns="12065" rIns="0" bIns="0" rtlCol="0">
            <a:spAutoFit/>
          </a:bodyPr>
          <a:lstStyle/>
          <a:p>
            <a:pPr marL="12700">
              <a:lnSpc>
                <a:spcPct val="100000"/>
              </a:lnSpc>
              <a:spcBef>
                <a:spcPts val="95"/>
              </a:spcBef>
            </a:pPr>
            <a:r>
              <a:rPr lang="en-US" sz="2800" spc="-60" dirty="0" smtClean="0">
                <a:solidFill>
                  <a:srgbClr val="000000"/>
                </a:solidFill>
                <a:latin typeface="Tahoma"/>
                <a:cs typeface="Tahoma"/>
              </a:rPr>
              <a:t/>
            </a:r>
            <a:br>
              <a:rPr lang="en-US" sz="2800" spc="-60" dirty="0" smtClean="0">
                <a:solidFill>
                  <a:srgbClr val="000000"/>
                </a:solidFill>
                <a:latin typeface="Tahoma"/>
                <a:cs typeface="Tahoma"/>
              </a:rPr>
            </a:br>
            <a:r>
              <a:rPr lang="en-US" sz="2800" spc="-60" dirty="0" smtClean="0">
                <a:solidFill>
                  <a:srgbClr val="000000"/>
                </a:solidFill>
                <a:latin typeface="Tahoma"/>
                <a:cs typeface="Tahoma"/>
              </a:rPr>
              <a:t>                                   </a:t>
            </a:r>
            <a:r>
              <a:rPr lang="en-IN" sz="2800" b="1" spc="-5" dirty="0" smtClean="0">
                <a:solidFill>
                  <a:schemeClr val="accent5">
                    <a:lumMod val="50000"/>
                  </a:schemeClr>
                </a:solidFill>
                <a:latin typeface="Times New Roman" panose="02020603050405020304" pitchFamily="18" charset="0"/>
                <a:cs typeface="Times New Roman" panose="02020603050405020304" pitchFamily="18" charset="0"/>
              </a:rPr>
              <a:t>INTR</a:t>
            </a:r>
            <a:r>
              <a:rPr lang="en-IN" sz="2800" b="1" spc="-15" dirty="0" smtClean="0">
                <a:solidFill>
                  <a:schemeClr val="accent5">
                    <a:lumMod val="50000"/>
                  </a:schemeClr>
                </a:solidFill>
                <a:latin typeface="Times New Roman" panose="02020603050405020304" pitchFamily="18" charset="0"/>
                <a:cs typeface="Times New Roman" panose="02020603050405020304" pitchFamily="18" charset="0"/>
              </a:rPr>
              <a:t>O</a:t>
            </a:r>
            <a:r>
              <a:rPr lang="en-IN" sz="2800" b="1" spc="-5" dirty="0" smtClean="0">
                <a:solidFill>
                  <a:schemeClr val="accent5">
                    <a:lumMod val="50000"/>
                  </a:schemeClr>
                </a:solidFill>
                <a:latin typeface="Times New Roman" panose="02020603050405020304" pitchFamily="18" charset="0"/>
                <a:cs typeface="Times New Roman" panose="02020603050405020304" pitchFamily="18" charset="0"/>
              </a:rPr>
              <a:t>DUC</a:t>
            </a:r>
            <a:r>
              <a:rPr lang="en-IN" sz="2800" b="1" spc="-20" dirty="0" smtClean="0">
                <a:solidFill>
                  <a:schemeClr val="accent5">
                    <a:lumMod val="50000"/>
                  </a:schemeClr>
                </a:solidFill>
                <a:latin typeface="Times New Roman" panose="02020603050405020304" pitchFamily="18" charset="0"/>
                <a:cs typeface="Times New Roman" panose="02020603050405020304" pitchFamily="18" charset="0"/>
              </a:rPr>
              <a:t>T</a:t>
            </a:r>
            <a:r>
              <a:rPr lang="en-IN" sz="2800" b="1" spc="-5" dirty="0" smtClean="0">
                <a:solidFill>
                  <a:schemeClr val="accent5">
                    <a:lumMod val="50000"/>
                  </a:schemeClr>
                </a:solidFill>
                <a:latin typeface="Times New Roman" panose="02020603050405020304" pitchFamily="18" charset="0"/>
                <a:cs typeface="Times New Roman" panose="02020603050405020304" pitchFamily="18" charset="0"/>
              </a:rPr>
              <a:t>ION</a:t>
            </a:r>
            <a:endParaRPr lang="en-US" sz="28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762001" y="762000"/>
            <a:ext cx="10972799" cy="5374152"/>
          </a:xfrm>
          <a:prstGeom prst="rect">
            <a:avLst/>
          </a:prstGeom>
        </p:spPr>
        <p:txBody>
          <a:bodyPr vert="horz" wrap="square" lIns="0" tIns="12700" rIns="0" bIns="0" rtlCol="0">
            <a:spAutoFit/>
          </a:bodyPr>
          <a:lstStyle/>
          <a:p>
            <a:pPr marL="285750" indent="-285750" algn="just">
              <a:lnSpc>
                <a:spcPct val="150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digital age has brought about many advancements in technology, but it has also created new opportunities for cybercriminals to infiltrate networks and steal sensitive information.</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To combat these threats, </a:t>
            </a:r>
            <a:r>
              <a:rPr lang="en-US" dirty="0" smtClean="0">
                <a:latin typeface="Times New Roman" panose="02020603050405020304" pitchFamily="18" charset="0"/>
                <a:cs typeface="Times New Roman" panose="02020603050405020304" pitchFamily="18" charset="0"/>
              </a:rPr>
              <a:t>organizations rely on Network Intrusion Detection Systems(NIDS</a:t>
            </a:r>
            <a:r>
              <a:rPr lang="fr-FR"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Network protection </a:t>
            </a:r>
            <a:r>
              <a:rPr lang="fr-FR" dirty="0" smtClean="0">
                <a:latin typeface="Times New Roman" panose="02020603050405020304" pitchFamily="18" charset="0"/>
                <a:cs typeface="Times New Roman" panose="02020603050405020304" pitchFamily="18" charset="0"/>
              </a:rPr>
              <a:t>is </a:t>
            </a:r>
            <a:r>
              <a:rPr lang="fr-FR" dirty="0" err="1">
                <a:latin typeface="Times New Roman" panose="02020603050405020304" pitchFamily="18" charset="0"/>
                <a:cs typeface="Times New Roman" panose="02020603050405020304" pitchFamily="18" charset="0"/>
              </a:rPr>
              <a:t>mainly</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built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upon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two</a:t>
            </a:r>
            <a:r>
              <a:rPr lang="fr-FR" dirty="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processes</a:t>
            </a:r>
            <a:r>
              <a:rPr lang="fr-FR" dirty="0" smtClean="0">
                <a:latin typeface="Times New Roman" panose="02020603050405020304" pitchFamily="18" charset="0"/>
                <a:cs typeface="Times New Roman" panose="02020603050405020304" pitchFamily="18" charset="0"/>
              </a:rPr>
              <a:t>:</a:t>
            </a:r>
          </a:p>
          <a:p>
            <a:pPr lvl="1" algn="just">
              <a:lnSpc>
                <a:spcPct val="150000"/>
              </a:lnSpc>
            </a:pPr>
            <a:r>
              <a:rPr lang="en-US" dirty="0" smtClean="0">
                <a:latin typeface="Times New Roman" panose="02020603050405020304" pitchFamily="18" charset="0"/>
                <a:cs typeface="Times New Roman" panose="02020603050405020304" pitchFamily="18" charset="0"/>
              </a:rPr>
              <a:t>1.Network intrusion detection systems (NIDS) to monitor network traffic for abnormal or suspicious activity                                           and notify  security personnel of potential intrusions.</a:t>
            </a:r>
          </a:p>
          <a:p>
            <a:pPr lvl="1" algn="just">
              <a:lnSpc>
                <a:spcPct val="150000"/>
              </a:lnSpc>
            </a:pPr>
            <a:r>
              <a:rPr lang="fr-FR" dirty="0" smtClean="0">
                <a:latin typeface="Times New Roman" panose="02020603050405020304" pitchFamily="18" charset="0"/>
                <a:cs typeface="Times New Roman" panose="02020603050405020304" pitchFamily="18" charset="0"/>
              </a:rPr>
              <a:t>2.Intrusion </a:t>
            </a:r>
            <a:r>
              <a:rPr lang="fr-FR" dirty="0" err="1">
                <a:latin typeface="Times New Roman" panose="02020603050405020304" pitchFamily="18" charset="0"/>
                <a:cs typeface="Times New Roman" panose="02020603050405020304" pitchFamily="18" charset="0"/>
              </a:rPr>
              <a:t>Prevention</a:t>
            </a:r>
            <a:r>
              <a:rPr lang="fr-FR" dirty="0">
                <a:latin typeface="Times New Roman" panose="02020603050405020304" pitchFamily="18" charset="0"/>
                <a:cs typeface="Times New Roman" panose="02020603050405020304" pitchFamily="18" charset="0"/>
              </a:rPr>
              <a:t> System (IPS) </a:t>
            </a:r>
            <a:r>
              <a:rPr lang="fr-FR" dirty="0" err="1">
                <a:latin typeface="Times New Roman" panose="02020603050405020304" pitchFamily="18" charset="0"/>
                <a:cs typeface="Times New Roman" panose="02020603050405020304" pitchFamily="18" charset="0"/>
              </a:rPr>
              <a:t>acts</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upon</a:t>
            </a:r>
            <a:r>
              <a:rPr lang="fr-FR" dirty="0">
                <a:latin typeface="Times New Roman" panose="02020603050405020304" pitchFamily="18" charset="0"/>
                <a:cs typeface="Times New Roman" panose="02020603050405020304" pitchFamily="18" charset="0"/>
              </a:rPr>
              <a:t> the </a:t>
            </a:r>
            <a:r>
              <a:rPr lang="fr-FR" dirty="0" err="1">
                <a:latin typeface="Times New Roman" panose="02020603050405020304" pitchFamily="18" charset="0"/>
                <a:cs typeface="Times New Roman" panose="02020603050405020304" pitchFamily="18" charset="0"/>
              </a:rPr>
              <a:t>alert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provided</a:t>
            </a:r>
            <a:r>
              <a:rPr lang="fr-FR" dirty="0">
                <a:latin typeface="Times New Roman" panose="02020603050405020304" pitchFamily="18" charset="0"/>
                <a:cs typeface="Times New Roman" panose="02020603050405020304" pitchFamily="18" charset="0"/>
              </a:rPr>
              <a:t> by the IDS, to </a:t>
            </a:r>
            <a:r>
              <a:rPr lang="fr-FR" dirty="0" err="1">
                <a:latin typeface="Times New Roman" panose="02020603050405020304" pitchFamily="18" charset="0"/>
                <a:cs typeface="Times New Roman" panose="02020603050405020304" pitchFamily="18" charset="0"/>
              </a:rPr>
              <a:t>either</a:t>
            </a:r>
            <a:r>
              <a:rPr lang="fr-FR" dirty="0">
                <a:latin typeface="Times New Roman" panose="02020603050405020304" pitchFamily="18" charset="0"/>
                <a:cs typeface="Times New Roman" panose="02020603050405020304" pitchFamily="18" charset="0"/>
              </a:rPr>
              <a:t> drop or </a:t>
            </a:r>
            <a:r>
              <a:rPr lang="fr-FR" dirty="0" err="1">
                <a:latin typeface="Times New Roman" panose="02020603050405020304" pitchFamily="18" charset="0"/>
                <a:cs typeface="Times New Roman" panose="02020603050405020304" pitchFamily="18" charset="0"/>
              </a:rPr>
              <a:t>treat</a:t>
            </a:r>
            <a:r>
              <a:rPr lang="fr-FR" dirty="0">
                <a:latin typeface="Times New Roman" panose="02020603050405020304" pitchFamily="18" charset="0"/>
                <a:cs typeface="Times New Roman" panose="02020603050405020304" pitchFamily="18" charset="0"/>
              </a:rPr>
              <a:t> the </a:t>
            </a:r>
            <a:r>
              <a:rPr lang="fr-FR" dirty="0" err="1">
                <a:latin typeface="Times New Roman" panose="02020603050405020304" pitchFamily="18" charset="0"/>
                <a:cs typeface="Times New Roman" panose="02020603050405020304" pitchFamily="18" charset="0"/>
              </a:rPr>
              <a:t>incoming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attack</a:t>
            </a:r>
            <a:r>
              <a:rPr lang="fr-FR"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With </a:t>
            </a:r>
            <a:r>
              <a:rPr lang="en-US" dirty="0">
                <a:latin typeface="Times New Roman" panose="02020603050405020304" pitchFamily="18" charset="0"/>
                <a:cs typeface="Times New Roman" panose="02020603050405020304" pitchFamily="18" charset="0"/>
              </a:rPr>
              <a:t>the increasing sophistication of cyber attacks, it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crucial for organizations to have a robust intrusion </a:t>
            </a:r>
            <a:r>
              <a:rPr lang="en-US" dirty="0" smtClean="0">
                <a:latin typeface="Times New Roman" panose="02020603050405020304" pitchFamily="18" charset="0"/>
                <a:cs typeface="Times New Roman" panose="02020603050405020304" pitchFamily="18" charset="0"/>
              </a:rPr>
              <a:t> detection </a:t>
            </a:r>
            <a:r>
              <a:rPr lang="en-US" dirty="0">
                <a:latin typeface="Times New Roman" panose="02020603050405020304" pitchFamily="18" charset="0"/>
                <a:cs typeface="Times New Roman" panose="02020603050405020304" pitchFamily="18" charset="0"/>
              </a:rPr>
              <a:t>system in place to protect against potential breaches."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proposed </a:t>
            </a:r>
            <a:r>
              <a:rPr lang="en-US" dirty="0" smtClean="0">
                <a:latin typeface="Times New Roman" panose="02020603050405020304" pitchFamily="18" charset="0"/>
                <a:cs typeface="Times New Roman" panose="02020603050405020304" pitchFamily="18" charset="0"/>
              </a:rPr>
              <a:t>work examines </a:t>
            </a:r>
            <a:r>
              <a:rPr lang="en-US" dirty="0">
                <a:latin typeface="Times New Roman" panose="02020603050405020304" pitchFamily="18" charset="0"/>
                <a:cs typeface="Times New Roman" panose="02020603050405020304" pitchFamily="18" charset="0"/>
              </a:rPr>
              <a:t>the use of </a:t>
            </a:r>
            <a:r>
              <a:rPr lang="en-US" dirty="0" smtClean="0">
                <a:latin typeface="Times New Roman" panose="02020603050405020304" pitchFamily="18" charset="0"/>
                <a:cs typeface="Times New Roman" panose="02020603050405020304" pitchFamily="18" charset="0"/>
              </a:rPr>
              <a:t>Machine learning </a:t>
            </a:r>
            <a:r>
              <a:rPr lang="en-US" dirty="0">
                <a:latin typeface="Times New Roman" panose="02020603050405020304" pitchFamily="18" charset="0"/>
                <a:cs typeface="Times New Roman" panose="02020603050405020304" pitchFamily="18" charset="0"/>
              </a:rPr>
              <a:t>techniques for </a:t>
            </a:r>
            <a:r>
              <a:rPr lang="en-US" dirty="0" smtClean="0">
                <a:latin typeface="Times New Roman" panose="02020603050405020304" pitchFamily="18" charset="0"/>
                <a:cs typeface="Times New Roman" panose="02020603050405020304" pitchFamily="18" charset="0"/>
              </a:rPr>
              <a:t>Network </a:t>
            </a:r>
            <a:r>
              <a:rPr lang="en-US" dirty="0">
                <a:latin typeface="Times New Roman" panose="02020603050405020304" pitchFamily="18" charset="0"/>
                <a:cs typeface="Times New Roman" panose="02020603050405020304" pitchFamily="18" charset="0"/>
              </a:rPr>
              <a:t>IDS, with the goal of developing a system that can effectively detect and respond to a wide range of attacks.</a:t>
            </a:r>
          </a:p>
        </p:txBody>
      </p:sp>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399" y="135293"/>
            <a:ext cx="998300" cy="1002425"/>
          </a:xfrm>
          <a:prstGeom prst="rect">
            <a:avLst/>
          </a:prstGeom>
        </p:spPr>
      </p:pic>
    </p:spTree>
    <p:extLst>
      <p:ext uri="{BB962C8B-B14F-4D97-AF65-F5344CB8AC3E}">
        <p14:creationId xmlns:p14="http://schemas.microsoft.com/office/powerpoint/2010/main" val="13344249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547394" y="630404"/>
            <a:ext cx="12040993" cy="46166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IN" sz="2400" b="1" dirty="0">
                <a:solidFill>
                  <a:schemeClr val="accent5">
                    <a:lumMod val="50000"/>
                  </a:schemeClr>
                </a:solidFill>
                <a:latin typeface="Times New Roman" panose="02020603050405020304" pitchFamily="18" charset="0"/>
                <a:cs typeface="Times New Roman" panose="02020603050405020304" pitchFamily="18" charset="0"/>
              </a:rPr>
              <a:t>FUTURE SCOPE</a:t>
            </a:r>
          </a:p>
        </p:txBody>
      </p:sp>
      <p:sp>
        <p:nvSpPr>
          <p:cNvPr id="4" name="Rectangle 3"/>
          <p:cNvSpPr/>
          <p:nvPr/>
        </p:nvSpPr>
        <p:spPr>
          <a:xfrm>
            <a:off x="953538" y="1120168"/>
            <a:ext cx="10895920" cy="458074"/>
          </a:xfrm>
          <a:prstGeom prst="rect">
            <a:avLst/>
          </a:prstGeom>
        </p:spPr>
        <p:txBody>
          <a:bodyPr wrap="square">
            <a:spAutoFit/>
          </a:bodyPr>
          <a:lstStyle/>
          <a:p>
            <a:pPr algn="just">
              <a:lnSpc>
                <a:spcPct val="150000"/>
              </a:lnSpc>
            </a:pPr>
            <a:endParaRPr lang="en-US"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495800" y="5562600"/>
            <a:ext cx="4495800" cy="369332"/>
          </a:xfrm>
          <a:prstGeom prst="rect">
            <a:avLst/>
          </a:prstGeom>
          <a:noFill/>
        </p:spPr>
        <p:txBody>
          <a:bodyPr wrap="square" rtlCol="0">
            <a:spAutoFit/>
          </a:bodyPr>
          <a:lstStyle/>
          <a:p>
            <a:pPr algn="ct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49158"/>
            <a:ext cx="1030378" cy="1034635"/>
          </a:xfrm>
          <a:prstGeom prst="rect">
            <a:avLst/>
          </a:prstGeom>
        </p:spPr>
      </p:pic>
      <p:sp>
        <p:nvSpPr>
          <p:cNvPr id="5" name="TextBox 4"/>
          <p:cNvSpPr txBox="1"/>
          <p:nvPr/>
        </p:nvSpPr>
        <p:spPr>
          <a:xfrm>
            <a:off x="1066800" y="1578242"/>
            <a:ext cx="10439400" cy="3831818"/>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For even better results in detecting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attacks, some further steps can be taken</a:t>
            </a:r>
            <a:r>
              <a:rPr lang="en-US" dirty="0" smtClean="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Using more sophisticated </a:t>
            </a:r>
            <a:r>
              <a:rPr lang="en-US" b="1" dirty="0" smtClean="0">
                <a:latin typeface="Times New Roman" panose="02020603050405020304" pitchFamily="18" charset="0"/>
                <a:cs typeface="Times New Roman" panose="02020603050405020304" pitchFamily="18" charset="0"/>
              </a:rPr>
              <a:t>algorithms: </a:t>
            </a:r>
            <a:r>
              <a:rPr lang="en-US" dirty="0">
                <a:latin typeface="Times New Roman" panose="02020603050405020304" pitchFamily="18" charset="0"/>
                <a:cs typeface="Times New Roman" panose="02020603050405020304" pitchFamily="18" charset="0"/>
              </a:rPr>
              <a:t>This could also improve our metrics significantly: outputs the best results using the J48 classifier, which gives a significantly better computation time compared to other algorithms. Although they use more computational power and time, deep neural networks have proven to give better accuracy results on such large </a:t>
            </a:r>
            <a:r>
              <a:rPr lang="en-US" dirty="0" smtClean="0">
                <a:latin typeface="Times New Roman" panose="02020603050405020304" pitchFamily="18" charset="0"/>
                <a:cs typeface="Times New Roman" panose="02020603050405020304" pitchFamily="18" charset="0"/>
              </a:rPr>
              <a:t>datasets.</a:t>
            </a:r>
          </a:p>
          <a:p>
            <a:pPr algn="just">
              <a:lnSpc>
                <a:spcPct val="150000"/>
              </a:lnSpc>
            </a:pPr>
            <a:r>
              <a:rPr lang="en-US" b="1" dirty="0" smtClean="0">
                <a:latin typeface="Times New Roman" panose="02020603050405020304" pitchFamily="18" charset="0"/>
                <a:cs typeface="Times New Roman" panose="02020603050405020304" pitchFamily="18" charset="0"/>
              </a:rPr>
              <a:t>Clean </a:t>
            </a:r>
            <a:r>
              <a:rPr lang="en-US" b="1" dirty="0">
                <a:latin typeface="Times New Roman" panose="02020603050405020304" pitchFamily="18" charset="0"/>
                <a:cs typeface="Times New Roman" panose="02020603050405020304" pitchFamily="18" charset="0"/>
              </a:rPr>
              <a:t>and more up-to-date versions of </a:t>
            </a:r>
            <a:r>
              <a:rPr lang="en-US" b="1" dirty="0" smtClean="0">
                <a:latin typeface="Times New Roman" panose="02020603050405020304" pitchFamily="18" charset="0"/>
                <a:cs typeface="Times New Roman" panose="02020603050405020304" pitchFamily="18" charset="0"/>
              </a:rPr>
              <a:t>dataset: </a:t>
            </a:r>
            <a:r>
              <a:rPr lang="en-US" dirty="0" smtClean="0">
                <a:latin typeface="Times New Roman" panose="02020603050405020304" pitchFamily="18" charset="0"/>
                <a:cs typeface="Times New Roman" panose="02020603050405020304" pitchFamily="18" charset="0"/>
              </a:rPr>
              <a:t>KDD-99 </a:t>
            </a:r>
            <a:r>
              <a:rPr lang="en-US" dirty="0">
                <a:latin typeface="Times New Roman" panose="02020603050405020304" pitchFamily="18" charset="0"/>
                <a:cs typeface="Times New Roman" panose="02020603050405020304" pitchFamily="18" charset="0"/>
              </a:rPr>
              <a:t>is one of the oldest attempts at creating a large dataset of cyber-attacks, it aims mostly at creating NIDS (Network Intrusion Detection Systems) but is suffering from severe flaws that can make it weaker compared to more recent and cleaner datasets.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878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4000">
              <a:srgbClr val="002060"/>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429000" y="2362200"/>
            <a:ext cx="4953000" cy="1295400"/>
          </a:xfrm>
        </p:spPr>
        <p:txBody>
          <a:bodyPr>
            <a:normAutofit/>
          </a:bodyPr>
          <a:lstStyle/>
          <a:p>
            <a:r>
              <a:rPr lang="en-US" sz="6000" b="1" dirty="0" smtClean="0">
                <a:latin typeface="Times New Roman" panose="02020603050405020304" pitchFamily="18" charset="0"/>
                <a:cs typeface="Times New Roman" panose="02020603050405020304" pitchFamily="18" charset="0"/>
              </a:rPr>
              <a:t>Thank you</a:t>
            </a:r>
            <a:endParaRPr lang="en-IN" sz="60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7200"/>
            <a:ext cx="1225646" cy="1230710"/>
          </a:xfrm>
          <a:prstGeom prst="rect">
            <a:avLst/>
          </a:prstGeom>
        </p:spPr>
      </p:pic>
    </p:spTree>
    <p:extLst>
      <p:ext uri="{BB962C8B-B14F-4D97-AF65-F5344CB8AC3E}">
        <p14:creationId xmlns:p14="http://schemas.microsoft.com/office/powerpoint/2010/main" val="1980875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43000" y="494525"/>
            <a:ext cx="7356450" cy="443070"/>
          </a:xfrm>
          <a:prstGeom prst="rect">
            <a:avLst/>
          </a:prstGeom>
        </p:spPr>
        <p:txBody>
          <a:bodyPr vert="horz" wrap="square" lIns="0" tIns="12065" rIns="0" bIns="0" rtlCol="0">
            <a:spAutoFit/>
          </a:bodyPr>
          <a:lstStyle/>
          <a:p>
            <a:pPr marL="12700">
              <a:lnSpc>
                <a:spcPct val="100000"/>
              </a:lnSpc>
              <a:spcBef>
                <a:spcPts val="95"/>
              </a:spcBef>
            </a:pPr>
            <a:r>
              <a:rPr lang="en-US" sz="2800" b="1" dirty="0" smtClean="0">
                <a:solidFill>
                  <a:schemeClr val="accent5">
                    <a:lumMod val="50000"/>
                  </a:schemeClr>
                </a:solidFill>
                <a:latin typeface="Times New Roman" panose="02020603050405020304" pitchFamily="18" charset="0"/>
                <a:cs typeface="Times New Roman" panose="02020603050405020304" pitchFamily="18" charset="0"/>
              </a:rPr>
              <a:t>                                    EXISTING SYSTEM</a:t>
            </a:r>
            <a:endParaRPr lang="en-US" sz="28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762000" y="914400"/>
            <a:ext cx="10820400" cy="6660798"/>
          </a:xfrm>
          <a:prstGeom prst="rect">
            <a:avLst/>
          </a:prstGeom>
        </p:spPr>
        <p:txBody>
          <a:bodyPr vert="horz" wrap="square" lIns="0" tIns="12700" rIns="0" bIns="0" rtlCol="0">
            <a:spAutoFit/>
          </a:bodyPr>
          <a:lstStyle/>
          <a:p>
            <a:pPr marL="285750" indent="-285750" algn="just">
              <a:lnSpc>
                <a:spcPct val="150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Firewall </a:t>
            </a:r>
            <a:r>
              <a:rPr lang="en-US" dirty="0" smtClean="0">
                <a:latin typeface="Times New Roman" panose="02020603050405020304" pitchFamily="18" charset="0"/>
                <a:cs typeface="Times New Roman" panose="02020603050405020304" pitchFamily="18" charset="0"/>
              </a:rPr>
              <a:t>: It </a:t>
            </a:r>
            <a:r>
              <a:rPr lang="en-US" dirty="0">
                <a:latin typeface="Times New Roman" panose="02020603050405020304" pitchFamily="18" charset="0"/>
                <a:cs typeface="Times New Roman" panose="02020603050405020304" pitchFamily="18" charset="0"/>
              </a:rPr>
              <a:t>is a traditional security measure that controls access to a network by blocking or allowing incoming and outgoing network </a:t>
            </a:r>
            <a:r>
              <a:rPr lang="en-US" dirty="0" smtClean="0">
                <a:latin typeface="Times New Roman" panose="02020603050405020304" pitchFamily="18" charset="0"/>
                <a:cs typeface="Times New Roman" panose="02020603050405020304" pitchFamily="18" charset="0"/>
              </a:rPr>
              <a:t>traffic.</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These are </a:t>
            </a:r>
            <a:r>
              <a:rPr lang="en-US" dirty="0">
                <a:latin typeface="Times New Roman" panose="02020603050405020304" pitchFamily="18" charset="0"/>
                <a:cs typeface="Times New Roman" panose="02020603050405020304" pitchFamily="18" charset="0"/>
              </a:rPr>
              <a:t>primarily designed to protect against network-based attacks, such as unauthorized </a:t>
            </a:r>
            <a:r>
              <a:rPr lang="en-US" dirty="0" smtClean="0">
                <a:latin typeface="Times New Roman" panose="02020603050405020304" pitchFamily="18" charset="0"/>
                <a:cs typeface="Times New Roman" panose="02020603050405020304" pitchFamily="18" charset="0"/>
              </a:rPr>
              <a:t>access, </a:t>
            </a:r>
            <a:r>
              <a:rPr lang="en-US" dirty="0">
                <a:latin typeface="Times New Roman" panose="02020603050405020304" pitchFamily="18" charset="0"/>
                <a:cs typeface="Times New Roman" panose="02020603050405020304" pitchFamily="18" charset="0"/>
              </a:rPr>
              <a:t>and port </a:t>
            </a:r>
            <a:r>
              <a:rPr lang="en-US" dirty="0" smtClean="0">
                <a:latin typeface="Times New Roman" panose="02020603050405020304" pitchFamily="18" charset="0"/>
                <a:cs typeface="Times New Roman" panose="02020603050405020304" pitchFamily="18" charset="0"/>
              </a:rPr>
              <a:t>scanning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but </a:t>
            </a:r>
            <a:r>
              <a:rPr lang="en-US" dirty="0">
                <a:latin typeface="Times New Roman" panose="02020603050405020304" pitchFamily="18" charset="0"/>
                <a:cs typeface="Times New Roman" panose="02020603050405020304" pitchFamily="18" charset="0"/>
              </a:rPr>
              <a:t>are not able to defend against certain types of </a:t>
            </a:r>
            <a:r>
              <a:rPr lang="en-US" dirty="0" smtClean="0">
                <a:latin typeface="Times New Roman" panose="02020603050405020304" pitchFamily="18" charset="0"/>
                <a:cs typeface="Times New Roman" panose="02020603050405020304" pitchFamily="18" charset="0"/>
              </a:rPr>
              <a:t>attacks.</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Intrusion detection systems based on signature matching: </a:t>
            </a:r>
            <a:r>
              <a:rPr lang="en-US" dirty="0" smtClean="0">
                <a:latin typeface="Times New Roman" panose="02020603050405020304" pitchFamily="18" charset="0"/>
                <a:cs typeface="Times New Roman" panose="02020603050405020304" pitchFamily="18" charset="0"/>
              </a:rPr>
              <a:t>It identifies </a:t>
            </a:r>
            <a:r>
              <a:rPr lang="en-US" dirty="0">
                <a:latin typeface="Times New Roman" panose="02020603050405020304" pitchFamily="18" charset="0"/>
                <a:cs typeface="Times New Roman" panose="02020603050405020304" pitchFamily="18" charset="0"/>
              </a:rPr>
              <a:t>network threats by comparing network traffic to a database of known attack signatures. When a match is found between network traffic and a signature in the database, an alert is generated.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DRAWBACKS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a:t>
            </a:r>
            <a:r>
              <a:rPr lang="en-US" dirty="0" smtClean="0">
                <a:latin typeface="Times New Roman" panose="02020603050405020304" pitchFamily="18" charset="0"/>
                <a:cs typeface="Times New Roman" panose="02020603050405020304" pitchFamily="18" charset="0"/>
              </a:rPr>
              <a:t>ability of firewall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signature matching to </a:t>
            </a:r>
            <a:r>
              <a:rPr lang="en-US" dirty="0">
                <a:latin typeface="Times New Roman" panose="02020603050405020304" pitchFamily="18" charset="0"/>
                <a:cs typeface="Times New Roman" panose="02020603050405020304" pitchFamily="18" charset="0"/>
              </a:rPr>
              <a:t>detect unknown or "zero-day" </a:t>
            </a:r>
            <a:r>
              <a:rPr lang="en-US" dirty="0" smtClean="0">
                <a:latin typeface="Times New Roman" panose="02020603050405020304" pitchFamily="18" charset="0"/>
                <a:cs typeface="Times New Roman" panose="02020603050405020304" pitchFamily="18" charset="0"/>
              </a:rPr>
              <a:t>attacks. Signature-based </a:t>
            </a:r>
            <a:r>
              <a:rPr lang="en-US" dirty="0">
                <a:latin typeface="Times New Roman" panose="02020603050405020304" pitchFamily="18" charset="0"/>
                <a:cs typeface="Times New Roman" panose="02020603050405020304" pitchFamily="18" charset="0"/>
              </a:rPr>
              <a:t>detection relies on a database of known attack signatures, so it cannot detect attacks that have not been seen before and do not have a known signature</a:t>
            </a:r>
            <a:r>
              <a:rPr lang="en-US"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methods </a:t>
            </a:r>
            <a:r>
              <a:rPr lang="en-US" dirty="0" smtClean="0">
                <a:latin typeface="Times New Roman" panose="02020603050405020304" pitchFamily="18" charset="0"/>
                <a:cs typeface="Times New Roman" panose="02020603050405020304" pitchFamily="18" charset="0"/>
              </a:rPr>
              <a:t>are </a:t>
            </a:r>
            <a:r>
              <a:rPr lang="en-US" dirty="0">
                <a:latin typeface="Times New Roman" panose="02020603050405020304" pitchFamily="18" charset="0"/>
                <a:cs typeface="Times New Roman" panose="02020603050405020304" pitchFamily="18" charset="0"/>
              </a:rPr>
              <a:t>prone to generate high numbers of false positives and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lack the capacity to perform real-time detection and response.</a:t>
            </a:r>
            <a:endParaRPr lang="en-US" dirty="0" smtClean="0">
              <a:latin typeface="Times New Roman" panose="02020603050405020304" pitchFamily="18" charset="0"/>
              <a:cs typeface="Times New Roman" panose="02020603050405020304" pitchFamily="18" charset="0"/>
            </a:endParaRPr>
          </a:p>
          <a:p>
            <a:pPr algn="just">
              <a:lnSpc>
                <a:spcPct val="150000"/>
              </a:lnSpc>
            </a:pP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01" y="155643"/>
            <a:ext cx="1003799" cy="1007947"/>
          </a:xfrm>
          <a:prstGeom prst="rect">
            <a:avLst/>
          </a:prstGeom>
        </p:spPr>
      </p:pic>
    </p:spTree>
    <p:extLst>
      <p:ext uri="{BB962C8B-B14F-4D97-AF65-F5344CB8AC3E}">
        <p14:creationId xmlns:p14="http://schemas.microsoft.com/office/powerpoint/2010/main" val="1893470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31900" y="241757"/>
            <a:ext cx="3511500" cy="1304844"/>
          </a:xfrm>
          <a:prstGeom prst="rect">
            <a:avLst/>
          </a:prstGeom>
        </p:spPr>
        <p:txBody>
          <a:bodyPr vert="horz" wrap="square" lIns="0" tIns="12065" rIns="0" bIns="0" rtlCol="0">
            <a:spAutoFit/>
          </a:bodyPr>
          <a:lstStyle/>
          <a:p>
            <a:pPr marL="12700">
              <a:lnSpc>
                <a:spcPct val="100000"/>
              </a:lnSpc>
              <a:spcBef>
                <a:spcPts val="95"/>
              </a:spcBef>
            </a:pPr>
            <a:r>
              <a:rPr lang="en-US" sz="2800" spc="-60" dirty="0" smtClean="0">
                <a:solidFill>
                  <a:srgbClr val="000000"/>
                </a:solidFill>
                <a:latin typeface="Tahoma"/>
                <a:cs typeface="Tahoma"/>
              </a:rPr>
              <a:t/>
            </a:r>
            <a:br>
              <a:rPr lang="en-US" sz="2800" spc="-60" dirty="0" smtClean="0">
                <a:solidFill>
                  <a:srgbClr val="000000"/>
                </a:solidFill>
                <a:latin typeface="Tahoma"/>
                <a:cs typeface="Tahoma"/>
              </a:rPr>
            </a:br>
            <a:r>
              <a:rPr lang="en-IN" sz="2800" dirty="0" smtClean="0">
                <a:solidFill>
                  <a:schemeClr val="accent5">
                    <a:lumMod val="50000"/>
                  </a:schemeClr>
                </a:solidFill>
                <a:latin typeface="Times New Roman"/>
                <a:cs typeface="Times New Roman"/>
              </a:rPr>
              <a:t/>
            </a:r>
            <a:br>
              <a:rPr lang="en-IN" sz="2800" dirty="0" smtClean="0">
                <a:solidFill>
                  <a:schemeClr val="accent5">
                    <a:lumMod val="50000"/>
                  </a:schemeClr>
                </a:solidFill>
                <a:latin typeface="Times New Roman"/>
                <a:cs typeface="Times New Roman"/>
              </a:rPr>
            </a:br>
            <a:endParaRPr lang="en-US" sz="28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873150" y="1331157"/>
            <a:ext cx="10445700" cy="4180632"/>
          </a:xfrm>
          <a:prstGeom prst="rect">
            <a:avLst/>
          </a:prstGeom>
        </p:spPr>
        <p:txBody>
          <a:bodyPr vert="horz" wrap="square" lIns="0" tIns="12700" rIns="0" bIns="0" rtlCol="0">
            <a:spAutoFit/>
          </a:bodyPr>
          <a:lstStyle/>
          <a:p>
            <a:pPr marL="285750" indent="-285750" algn="just">
              <a:lnSpc>
                <a:spcPct val="150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proposed intrusion detection system (IDS) </a:t>
            </a:r>
            <a:r>
              <a:rPr lang="en-US" dirty="0" smtClean="0">
                <a:latin typeface="Times New Roman" panose="02020603050405020304" pitchFamily="18" charset="0"/>
                <a:cs typeface="Times New Roman" panose="02020603050405020304" pitchFamily="18" charset="0"/>
              </a:rPr>
              <a:t>is </a:t>
            </a:r>
            <a:r>
              <a:rPr lang="fr-FR" dirty="0">
                <a:latin typeface="Times New Roman" panose="02020603050405020304" pitchFamily="18" charset="0"/>
                <a:cs typeface="Times New Roman" panose="02020603050405020304" pitchFamily="18" charset="0"/>
              </a:rPr>
              <a:t>anomaly-based detection process to overcome the signature matching limits (maintaining an updated database and unknown attacks</a:t>
            </a:r>
            <a:r>
              <a:rPr lang="fr-FR" dirty="0" smtClean="0">
                <a:latin typeface="Times New Roman" panose="02020603050405020304" pitchFamily="18" charset="0"/>
                <a:cs typeface="Times New Roman" panose="02020603050405020304" pitchFamily="18" charset="0"/>
              </a:rPr>
              <a:t>). It is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viewed as an effective solution for network security and protection against external threats. However, the existing </a:t>
            </a:r>
            <a:r>
              <a:rPr lang="en-US" dirty="0" smtClean="0">
                <a:latin typeface="Times New Roman" panose="02020603050405020304" pitchFamily="18" charset="0"/>
                <a:cs typeface="Times New Roman" panose="02020603050405020304" pitchFamily="18" charset="0"/>
              </a:rPr>
              <a:t>Intrusion Detection System </a:t>
            </a:r>
            <a:r>
              <a:rPr lang="en-US" dirty="0">
                <a:latin typeface="Times New Roman" panose="02020603050405020304" pitchFamily="18" charset="0"/>
                <a:cs typeface="Times New Roman" panose="02020603050405020304" pitchFamily="18" charset="0"/>
              </a:rPr>
              <a:t>often has a lower detection rate under new attacks and has a high overhead when working with audit data. Thus machine learning methods have been widely applied in intrusion detection.</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proposed system, Decision Tree, Logistic regression, Random Forest</a:t>
            </a:r>
            <a:r>
              <a:rPr lang="en-US" dirty="0" smtClean="0">
                <a:latin typeface="Times New Roman" panose="02020603050405020304" pitchFamily="18" charset="0"/>
                <a:cs typeface="Times New Roman" panose="02020603050405020304" pitchFamily="18" charset="0"/>
              </a:rPr>
              <a:t>, Naive Baye’s, </a:t>
            </a:r>
            <a:r>
              <a:rPr lang="en-US" dirty="0">
                <a:latin typeface="Times New Roman" panose="02020603050405020304" pitchFamily="18" charset="0"/>
                <a:cs typeface="Times New Roman" panose="02020603050405020304" pitchFamily="18" charset="0"/>
              </a:rPr>
              <a:t>SVM, and KNN are developed as learning methods to solve the classification problem of intrusion </a:t>
            </a:r>
            <a:r>
              <a:rPr lang="en-US" dirty="0" smtClean="0">
                <a:latin typeface="Times New Roman" panose="02020603050405020304" pitchFamily="18" charset="0"/>
                <a:cs typeface="Times New Roman" panose="02020603050405020304" pitchFamily="18" charset="0"/>
              </a:rPr>
              <a:t>detection and </a:t>
            </a:r>
            <a:r>
              <a:rPr lang="en-US" dirty="0">
                <a:latin typeface="Times New Roman" panose="02020603050405020304" pitchFamily="18" charset="0"/>
                <a:cs typeface="Times New Roman" panose="02020603050405020304" pitchFamily="18" charset="0"/>
              </a:rPr>
              <a:t>classifying attacks.</a:t>
            </a:r>
          </a:p>
          <a:p>
            <a:pPr marL="298450" marR="5080" indent="-285750" algn="just">
              <a:lnSpc>
                <a:spcPct val="150000"/>
              </a:lnSpc>
              <a:spcBef>
                <a:spcPts val="10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873150" y="685801"/>
            <a:ext cx="7127849" cy="523220"/>
          </a:xfrm>
          <a:prstGeom prst="rect">
            <a:avLst/>
          </a:prstGeom>
        </p:spPr>
        <p:txBody>
          <a:bodyPr wrap="square">
            <a:spAutoFit/>
          </a:bodyPr>
          <a:lstStyle/>
          <a:p>
            <a:r>
              <a:rPr lang="en-US" sz="2800" b="1" dirty="0" smtClean="0">
                <a:solidFill>
                  <a:schemeClr val="accent5">
                    <a:lumMod val="50000"/>
                  </a:schemeClr>
                </a:solidFill>
                <a:latin typeface="Times New Roman" panose="02020603050405020304" pitchFamily="18" charset="0"/>
                <a:cs typeface="Times New Roman" panose="02020603050405020304" pitchFamily="18" charset="0"/>
              </a:rPr>
              <a:t>                                  PROPOSED SYSTEM</a:t>
            </a:r>
            <a:endParaRPr lang="en-IN" sz="28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44035"/>
            <a:ext cx="1182237" cy="1187121"/>
          </a:xfrm>
          <a:prstGeom prst="rect">
            <a:avLst/>
          </a:prstGeom>
        </p:spPr>
      </p:pic>
    </p:spTree>
    <p:extLst>
      <p:ext uri="{BB962C8B-B14F-4D97-AF65-F5344CB8AC3E}">
        <p14:creationId xmlns:p14="http://schemas.microsoft.com/office/powerpoint/2010/main" val="456246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31900" y="26313"/>
            <a:ext cx="6559500" cy="1735732"/>
          </a:xfrm>
          <a:prstGeom prst="rect">
            <a:avLst/>
          </a:prstGeom>
        </p:spPr>
        <p:txBody>
          <a:bodyPr vert="horz" wrap="square" lIns="0" tIns="12065" rIns="0" bIns="0" rtlCol="0">
            <a:spAutoFit/>
          </a:bodyPr>
          <a:lstStyle/>
          <a:p>
            <a:pPr marL="12700">
              <a:lnSpc>
                <a:spcPct val="100000"/>
              </a:lnSpc>
              <a:spcBef>
                <a:spcPts val="95"/>
              </a:spcBef>
            </a:pPr>
            <a:r>
              <a:rPr lang="en-US" sz="2800" spc="-60" dirty="0" smtClean="0">
                <a:solidFill>
                  <a:srgbClr val="000000"/>
                </a:solidFill>
                <a:latin typeface="Tahoma"/>
                <a:cs typeface="Tahoma"/>
              </a:rPr>
              <a:t/>
            </a:r>
            <a:br>
              <a:rPr lang="en-US" sz="2800" spc="-60" dirty="0" smtClean="0">
                <a:solidFill>
                  <a:srgbClr val="000000"/>
                </a:solidFill>
                <a:latin typeface="Tahoma"/>
                <a:cs typeface="Tahoma"/>
              </a:rPr>
            </a:br>
            <a:r>
              <a:rPr lang="en-US" sz="2800" spc="-60" dirty="0" smtClean="0">
                <a:solidFill>
                  <a:srgbClr val="000000"/>
                </a:solidFill>
                <a:latin typeface="Tahoma"/>
                <a:cs typeface="Tahoma"/>
              </a:rPr>
              <a:t/>
            </a:r>
            <a:br>
              <a:rPr lang="en-US" sz="2800" spc="-60" dirty="0" smtClean="0">
                <a:solidFill>
                  <a:srgbClr val="000000"/>
                </a:solidFill>
                <a:latin typeface="Tahoma"/>
                <a:cs typeface="Tahoma"/>
              </a:rPr>
            </a:br>
            <a:r>
              <a:rPr lang="en-US" sz="2800" spc="-60" dirty="0" smtClean="0">
                <a:solidFill>
                  <a:srgbClr val="000000"/>
                </a:solidFill>
                <a:latin typeface="Tahoma"/>
                <a:cs typeface="Tahoma"/>
              </a:rPr>
              <a:t>                                               </a:t>
            </a:r>
            <a:r>
              <a:rPr lang="en-IN" sz="2800" b="1" spc="-5" dirty="0" smtClean="0">
                <a:solidFill>
                  <a:schemeClr val="accent5">
                    <a:lumMod val="50000"/>
                  </a:schemeClr>
                </a:solidFill>
                <a:latin typeface="Times New Roman"/>
                <a:cs typeface="Times New Roman"/>
              </a:rPr>
              <a:t>AIM</a:t>
            </a:r>
            <a:r>
              <a:rPr lang="en-IN" sz="2800" dirty="0" smtClean="0">
                <a:solidFill>
                  <a:schemeClr val="accent5">
                    <a:lumMod val="50000"/>
                  </a:schemeClr>
                </a:solidFill>
                <a:latin typeface="Times New Roman"/>
                <a:cs typeface="Times New Roman"/>
              </a:rPr>
              <a:t/>
            </a:r>
            <a:br>
              <a:rPr lang="en-IN" sz="2800" dirty="0" smtClean="0">
                <a:solidFill>
                  <a:schemeClr val="accent5">
                    <a:lumMod val="50000"/>
                  </a:schemeClr>
                </a:solidFill>
                <a:latin typeface="Times New Roman"/>
                <a:cs typeface="Times New Roman"/>
              </a:rPr>
            </a:br>
            <a:r>
              <a:rPr lang="en-IN" sz="2800" dirty="0" smtClean="0">
                <a:solidFill>
                  <a:schemeClr val="accent5">
                    <a:lumMod val="50000"/>
                  </a:schemeClr>
                </a:solidFill>
                <a:latin typeface="Times New Roman"/>
                <a:cs typeface="Times New Roman"/>
              </a:rPr>
              <a:t> </a:t>
            </a:r>
            <a:endParaRPr lang="en-US" sz="28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873150" y="1331157"/>
            <a:ext cx="10445700" cy="856645"/>
          </a:xfrm>
          <a:prstGeom prst="rect">
            <a:avLst/>
          </a:prstGeom>
        </p:spPr>
        <p:txBody>
          <a:bodyPr vert="horz" wrap="square" lIns="0" tIns="12700" rIns="0" bIns="0" rtlCol="0">
            <a:spAutoFit/>
          </a:bodyPr>
          <a:lstStyle/>
          <a:p>
            <a:pPr marL="298450" marR="6985" indent="-285750">
              <a:lnSpc>
                <a:spcPct val="150000"/>
              </a:lnSpc>
              <a:spcBef>
                <a:spcPts val="100"/>
              </a:spcBef>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98450" marR="6985" indent="-285750" algn="just">
              <a:lnSpc>
                <a:spcPct val="150000"/>
              </a:lnSpc>
              <a:spcBef>
                <a:spcPts val="10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831900" y="1752600"/>
            <a:ext cx="10826700" cy="923330"/>
          </a:xfrm>
          <a:prstGeom prst="rect">
            <a:avLst/>
          </a:prstGeom>
        </p:spPr>
        <p:txBody>
          <a:bodyPr wrap="square">
            <a:spAutoFit/>
          </a:bodyPr>
          <a:lstStyle/>
          <a:p>
            <a:pPr marL="12700" marR="5080" algn="just">
              <a:lnSpc>
                <a:spcPct val="150000"/>
              </a:lnSpc>
              <a:spcBef>
                <a:spcPts val="100"/>
              </a:spcBef>
            </a:pPr>
            <a:r>
              <a:rPr lang="en-US" dirty="0">
                <a:latin typeface="Times New Roman" panose="02020603050405020304" pitchFamily="18" charset="0"/>
                <a:cs typeface="Times New Roman" panose="02020603050405020304" pitchFamily="18" charset="0"/>
              </a:rPr>
              <a:t>To design and implement a Network Intrusion Detection System using Machine learning techniques that can detect and classify network intrusions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with a high level of accuracy and recall </a:t>
            </a:r>
            <a:r>
              <a:rPr lang="en-US" dirty="0" smtClean="0">
                <a:latin typeface="Times New Roman" panose="02020603050405020304" pitchFamily="18" charset="0"/>
                <a:cs typeface="Times New Roman" panose="02020603050405020304" pitchFamily="18" charset="0"/>
              </a:rPr>
              <a:t>score.</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49158"/>
            <a:ext cx="1149759" cy="1154510"/>
          </a:xfrm>
          <a:prstGeom prst="rect">
            <a:avLst/>
          </a:prstGeom>
        </p:spPr>
      </p:pic>
    </p:spTree>
    <p:extLst>
      <p:ext uri="{BB962C8B-B14F-4D97-AF65-F5344CB8AC3E}">
        <p14:creationId xmlns:p14="http://schemas.microsoft.com/office/powerpoint/2010/main" val="1114868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31900" y="241757"/>
            <a:ext cx="3511500" cy="1304844"/>
          </a:xfrm>
          <a:prstGeom prst="rect">
            <a:avLst/>
          </a:prstGeom>
        </p:spPr>
        <p:txBody>
          <a:bodyPr vert="horz" wrap="square" lIns="0" tIns="12065" rIns="0" bIns="0" rtlCol="0">
            <a:spAutoFit/>
          </a:bodyPr>
          <a:lstStyle/>
          <a:p>
            <a:pPr marL="12700">
              <a:lnSpc>
                <a:spcPct val="100000"/>
              </a:lnSpc>
              <a:spcBef>
                <a:spcPts val="95"/>
              </a:spcBef>
            </a:pPr>
            <a:r>
              <a:rPr lang="en-US" sz="2800" spc="-60" dirty="0" smtClean="0">
                <a:solidFill>
                  <a:srgbClr val="000000"/>
                </a:solidFill>
                <a:latin typeface="Tahoma"/>
                <a:cs typeface="Tahoma"/>
              </a:rPr>
              <a:t/>
            </a:r>
            <a:br>
              <a:rPr lang="en-US" sz="2800" spc="-60" dirty="0" smtClean="0">
                <a:solidFill>
                  <a:srgbClr val="000000"/>
                </a:solidFill>
                <a:latin typeface="Tahoma"/>
                <a:cs typeface="Tahoma"/>
              </a:rPr>
            </a:br>
            <a:r>
              <a:rPr lang="en-IN" sz="2800" dirty="0" smtClean="0">
                <a:solidFill>
                  <a:schemeClr val="accent5">
                    <a:lumMod val="50000"/>
                  </a:schemeClr>
                </a:solidFill>
                <a:latin typeface="Times New Roman"/>
                <a:cs typeface="Times New Roman"/>
              </a:rPr>
              <a:t/>
            </a:r>
            <a:br>
              <a:rPr lang="en-IN" sz="2800" dirty="0" smtClean="0">
                <a:solidFill>
                  <a:schemeClr val="accent5">
                    <a:lumMod val="50000"/>
                  </a:schemeClr>
                </a:solidFill>
                <a:latin typeface="Times New Roman"/>
                <a:cs typeface="Times New Roman"/>
              </a:rPr>
            </a:br>
            <a:endParaRPr lang="en-US" sz="28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873150" y="1331157"/>
            <a:ext cx="10445700" cy="3338350"/>
          </a:xfrm>
          <a:prstGeom prst="rect">
            <a:avLst/>
          </a:prstGeom>
        </p:spPr>
        <p:txBody>
          <a:bodyPr vert="horz" wrap="square" lIns="0" tIns="12700" rIns="0" bIns="0" rtlCol="0">
            <a:spAutoFit/>
          </a:bodyPr>
          <a:lstStyle/>
          <a:p>
            <a:pPr marL="298450" marR="5080" indent="-285750" algn="just">
              <a:lnSpc>
                <a:spcPct val="150000"/>
              </a:lnSpc>
              <a:spcBef>
                <a:spcPts val="100"/>
              </a:spcBef>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355600" marR="5080" indent="-342900" algn="just">
              <a:lnSpc>
                <a:spcPct val="150000"/>
              </a:lnSpc>
              <a:spcBef>
                <a:spcPts val="100"/>
              </a:spcBef>
              <a:buFont typeface="+mj-lt"/>
              <a:buAutoNum type="arabicPeriod"/>
            </a:pP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develop a system that can detect and classify malicious traffic in real time, with minimal human intervention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355600" marR="5080" indent="-342900" algn="just">
              <a:lnSpc>
                <a:spcPct val="150000"/>
              </a:lnSpc>
              <a:spcBef>
                <a:spcPts val="100"/>
              </a:spcBef>
              <a:buFont typeface="+mj-lt"/>
              <a:buAutoNum type="arabicPeriod"/>
            </a:pPr>
            <a:r>
              <a:rPr lang="en-US" dirty="0">
                <a:latin typeface="Times New Roman" panose="02020603050405020304" pitchFamily="18" charset="0"/>
                <a:cs typeface="Times New Roman" panose="02020603050405020304" pitchFamily="18" charset="0"/>
              </a:rPr>
              <a:t> To improve the accuracy of network intrusion detection systems and reduce the number of false positives generated by traditional rule-based systems</a:t>
            </a:r>
            <a:r>
              <a:rPr lang="en-US" dirty="0" smtClean="0">
                <a:latin typeface="Times New Roman" panose="02020603050405020304" pitchFamily="18" charset="0"/>
                <a:cs typeface="Times New Roman" panose="02020603050405020304" pitchFamily="18" charset="0"/>
              </a:rPr>
              <a:t>.</a:t>
            </a:r>
          </a:p>
          <a:p>
            <a:pPr marL="355600" marR="5080" indent="-342900" algn="just">
              <a:lnSpc>
                <a:spcPct val="150000"/>
              </a:lnSpc>
              <a:spcBef>
                <a:spcPts val="100"/>
              </a:spcBef>
              <a:buFont typeface="+mj-lt"/>
              <a:buAutoNum type="arabicPeriod"/>
            </a:pPr>
            <a:r>
              <a:rPr lang="en-US" spc="-1" dirty="0" smtClean="0">
                <a:latin typeface="Times New Roman" panose="02020603050405020304" pitchFamily="18" charset="0"/>
                <a:cs typeface="Times New Roman" panose="02020603050405020304" pitchFamily="18" charset="0"/>
              </a:rPr>
              <a:t>To </a:t>
            </a:r>
            <a:r>
              <a:rPr lang="en-US" spc="-1" dirty="0">
                <a:latin typeface="Times New Roman" panose="02020603050405020304" pitchFamily="18" charset="0"/>
                <a:cs typeface="Times New Roman" panose="02020603050405020304" pitchFamily="18" charset="0"/>
              </a:rPr>
              <a:t>find the best suitable algorithm to detect the intrusions</a:t>
            </a:r>
            <a:r>
              <a:rPr lang="en-US" spc="-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355600" marR="5080" indent="-342900" algn="just">
              <a:lnSpc>
                <a:spcPct val="150000"/>
              </a:lnSpc>
              <a:spcBef>
                <a:spcPts val="100"/>
              </a:spcBef>
              <a:buFont typeface="+mj-lt"/>
              <a:buAutoNum type="arabicPeriod"/>
            </a:pPr>
            <a:r>
              <a:rPr lang="en-US" dirty="0">
                <a:latin typeface="Times New Roman" panose="02020603050405020304" pitchFamily="18" charset="0"/>
                <a:cs typeface="Times New Roman" panose="02020603050405020304" pitchFamily="18" charset="0"/>
              </a:rPr>
              <a:t>The goal is to improve the overall security of the network by detecting and mitigating the impact of attacks as early as possible.</a:t>
            </a:r>
          </a:p>
        </p:txBody>
      </p:sp>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146222" y="622349"/>
            <a:ext cx="7397700" cy="523220"/>
          </a:xfrm>
          <a:prstGeom prst="rect">
            <a:avLst/>
          </a:prstGeom>
        </p:spPr>
        <p:txBody>
          <a:bodyPr wrap="square">
            <a:spAutoFit/>
          </a:bodyPr>
          <a:lstStyle/>
          <a:p>
            <a:r>
              <a:rPr lang="en-IN" sz="2800" b="1" spc="-5" dirty="0" smtClean="0">
                <a:solidFill>
                  <a:schemeClr val="accent5">
                    <a:lumMod val="50000"/>
                  </a:schemeClr>
                </a:solidFill>
                <a:latin typeface="Times New Roman" panose="02020603050405020304" pitchFamily="18" charset="0"/>
                <a:cs typeface="Times New Roman" panose="02020603050405020304" pitchFamily="18" charset="0"/>
              </a:rPr>
              <a:t>                                            OBJE</a:t>
            </a:r>
            <a:r>
              <a:rPr lang="en-IN" sz="2800" b="1" spc="-20" dirty="0" smtClean="0">
                <a:solidFill>
                  <a:schemeClr val="accent5">
                    <a:lumMod val="50000"/>
                  </a:schemeClr>
                </a:solidFill>
                <a:latin typeface="Times New Roman" panose="02020603050405020304" pitchFamily="18" charset="0"/>
                <a:cs typeface="Times New Roman" panose="02020603050405020304" pitchFamily="18" charset="0"/>
              </a:rPr>
              <a:t>C</a:t>
            </a:r>
            <a:r>
              <a:rPr lang="en-IN" sz="2800" b="1" spc="-5" dirty="0" smtClean="0">
                <a:solidFill>
                  <a:schemeClr val="accent5">
                    <a:lumMod val="50000"/>
                  </a:schemeClr>
                </a:solidFill>
                <a:latin typeface="Times New Roman" panose="02020603050405020304" pitchFamily="18" charset="0"/>
                <a:cs typeface="Times New Roman" panose="02020603050405020304" pitchFamily="18" charset="0"/>
              </a:rPr>
              <a:t>TIVES</a:t>
            </a:r>
            <a:endParaRPr lang="en-IN"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55643"/>
            <a:ext cx="1225646" cy="1230710"/>
          </a:xfrm>
          <a:prstGeom prst="rect">
            <a:avLst/>
          </a:prstGeom>
        </p:spPr>
      </p:pic>
    </p:spTree>
    <p:extLst>
      <p:ext uri="{BB962C8B-B14F-4D97-AF65-F5344CB8AC3E}">
        <p14:creationId xmlns:p14="http://schemas.microsoft.com/office/powerpoint/2010/main" val="2695160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31900" y="241757"/>
            <a:ext cx="3511500" cy="1304844"/>
          </a:xfrm>
          <a:prstGeom prst="rect">
            <a:avLst/>
          </a:prstGeom>
        </p:spPr>
        <p:txBody>
          <a:bodyPr vert="horz" wrap="square" lIns="0" tIns="12065" rIns="0" bIns="0" rtlCol="0">
            <a:spAutoFit/>
          </a:bodyPr>
          <a:lstStyle/>
          <a:p>
            <a:pPr marL="12700">
              <a:lnSpc>
                <a:spcPct val="100000"/>
              </a:lnSpc>
              <a:spcBef>
                <a:spcPts val="95"/>
              </a:spcBef>
            </a:pPr>
            <a:r>
              <a:rPr lang="en-US" sz="2800" spc="-60" dirty="0" smtClean="0">
                <a:solidFill>
                  <a:srgbClr val="000000"/>
                </a:solidFill>
                <a:latin typeface="Tahoma"/>
                <a:cs typeface="Tahoma"/>
              </a:rPr>
              <a:t/>
            </a:r>
            <a:br>
              <a:rPr lang="en-US" sz="2800" spc="-60" dirty="0" smtClean="0">
                <a:solidFill>
                  <a:srgbClr val="000000"/>
                </a:solidFill>
                <a:latin typeface="Tahoma"/>
                <a:cs typeface="Tahoma"/>
              </a:rPr>
            </a:br>
            <a:r>
              <a:rPr lang="en-IN" sz="2800" dirty="0" smtClean="0">
                <a:solidFill>
                  <a:schemeClr val="accent5">
                    <a:lumMod val="50000"/>
                  </a:schemeClr>
                </a:solidFill>
                <a:latin typeface="Times New Roman"/>
                <a:cs typeface="Times New Roman"/>
              </a:rPr>
              <a:t/>
            </a:r>
            <a:br>
              <a:rPr lang="en-IN" sz="2800" dirty="0" smtClean="0">
                <a:solidFill>
                  <a:schemeClr val="accent5">
                    <a:lumMod val="50000"/>
                  </a:schemeClr>
                </a:solidFill>
                <a:latin typeface="Times New Roman"/>
                <a:cs typeface="Times New Roman"/>
              </a:rPr>
            </a:br>
            <a:endParaRPr lang="en-US" sz="28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31900" y="533400"/>
            <a:ext cx="10826700" cy="523220"/>
          </a:xfrm>
          <a:prstGeom prst="rect">
            <a:avLst/>
          </a:prstGeom>
          <a:noFill/>
        </p:spPr>
        <p:txBody>
          <a:bodyPr wrap="square" rtlCol="0">
            <a:spAutoFit/>
          </a:bodyPr>
          <a:lstStyle/>
          <a:p>
            <a:r>
              <a:rPr lang="en-US" sz="2800" b="1" dirty="0" smtClean="0">
                <a:solidFill>
                  <a:schemeClr val="accent5">
                    <a:lumMod val="50000"/>
                  </a:schemeClr>
                </a:solidFill>
                <a:latin typeface="Times New Roman" panose="02020603050405020304" pitchFamily="18" charset="0"/>
                <a:cs typeface="Times New Roman" panose="02020603050405020304" pitchFamily="18" charset="0"/>
              </a:rPr>
              <a:t>                                    System Architecture</a:t>
            </a:r>
            <a:endParaRPr lang="en-IN" sz="28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20588" b="4412"/>
          <a:stretch/>
        </p:blipFill>
        <p:spPr>
          <a:xfrm>
            <a:off x="2631332" y="1244775"/>
            <a:ext cx="6817468" cy="4226381"/>
          </a:xfrm>
          <a:prstGeom prst="rect">
            <a:avLst/>
          </a:prstGeom>
          <a:solidFill>
            <a:srgbClr val="94CDF4"/>
          </a:solidFill>
        </p:spPr>
      </p:pic>
      <p:sp>
        <p:nvSpPr>
          <p:cNvPr id="6" name="Rectangle 5"/>
          <p:cNvSpPr/>
          <p:nvPr/>
        </p:nvSpPr>
        <p:spPr>
          <a:xfrm>
            <a:off x="7391400" y="1546601"/>
            <a:ext cx="1752600" cy="434599"/>
          </a:xfrm>
          <a:prstGeom prst="rect">
            <a:avLst/>
          </a:prstGeom>
          <a:solidFill>
            <a:srgbClr val="B6EE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Performance evaluation</a:t>
            </a:r>
            <a:endParaRPr lang="en-IN" sz="1600"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059" y="125112"/>
            <a:ext cx="1119702" cy="1124328"/>
          </a:xfrm>
          <a:prstGeom prst="rect">
            <a:avLst/>
          </a:prstGeom>
        </p:spPr>
      </p:pic>
      <p:sp>
        <p:nvSpPr>
          <p:cNvPr id="8" name="TextBox 7"/>
          <p:cNvSpPr txBox="1"/>
          <p:nvPr/>
        </p:nvSpPr>
        <p:spPr>
          <a:xfrm>
            <a:off x="3545746" y="5719046"/>
            <a:ext cx="4912454"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 1: System Architecture of the proposed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0652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95400" y="-207391"/>
            <a:ext cx="7931100" cy="1735732"/>
          </a:xfrm>
          <a:prstGeom prst="rect">
            <a:avLst/>
          </a:prstGeom>
        </p:spPr>
        <p:txBody>
          <a:bodyPr vert="horz" wrap="square" lIns="0" tIns="12065" rIns="0" bIns="0" rtlCol="0">
            <a:spAutoFit/>
          </a:bodyPr>
          <a:lstStyle/>
          <a:p>
            <a:pPr marL="12700">
              <a:lnSpc>
                <a:spcPct val="100000"/>
              </a:lnSpc>
              <a:spcBef>
                <a:spcPts val="95"/>
              </a:spcBef>
            </a:pPr>
            <a:r>
              <a:rPr lang="en-US" sz="2800" spc="-60" dirty="0" smtClean="0">
                <a:solidFill>
                  <a:srgbClr val="000000"/>
                </a:solidFill>
                <a:latin typeface="Tahoma"/>
                <a:cs typeface="Tahoma"/>
              </a:rPr>
              <a:t/>
            </a:r>
            <a:br>
              <a:rPr lang="en-US" sz="2800" spc="-60" dirty="0" smtClean="0">
                <a:solidFill>
                  <a:srgbClr val="000000"/>
                </a:solidFill>
                <a:latin typeface="Tahoma"/>
                <a:cs typeface="Tahoma"/>
              </a:rPr>
            </a:br>
            <a:r>
              <a:rPr lang="en-IN" sz="2800" dirty="0" smtClean="0">
                <a:solidFill>
                  <a:schemeClr val="accent5">
                    <a:lumMod val="50000"/>
                  </a:schemeClr>
                </a:solidFill>
                <a:latin typeface="Times New Roman"/>
                <a:cs typeface="Times New Roman"/>
              </a:rPr>
              <a:t/>
            </a:r>
            <a:br>
              <a:rPr lang="en-IN" sz="2800" dirty="0" smtClean="0">
                <a:solidFill>
                  <a:schemeClr val="accent5">
                    <a:lumMod val="50000"/>
                  </a:schemeClr>
                </a:solidFill>
                <a:latin typeface="Times New Roman"/>
                <a:cs typeface="Times New Roman"/>
              </a:rPr>
            </a:br>
            <a:r>
              <a:rPr lang="en-IN" sz="2800" dirty="0" smtClean="0">
                <a:solidFill>
                  <a:schemeClr val="accent5">
                    <a:lumMod val="50000"/>
                  </a:schemeClr>
                </a:solidFill>
                <a:latin typeface="Times New Roman"/>
                <a:cs typeface="Times New Roman"/>
              </a:rPr>
              <a:t>                               </a:t>
            </a:r>
            <a:r>
              <a:rPr lang="en-IN" sz="2800" b="1" dirty="0" smtClean="0">
                <a:solidFill>
                  <a:schemeClr val="accent5">
                    <a:lumMod val="50000"/>
                  </a:schemeClr>
                </a:solidFill>
                <a:latin typeface="Times New Roman"/>
                <a:cs typeface="Times New Roman"/>
              </a:rPr>
              <a:t>MODULES DESCRIPTION</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
            </a:r>
            <a:b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br>
            <a:endParaRPr lang="en-US" sz="28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0" y="0"/>
            <a:ext cx="381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a:off x="533400" y="152400"/>
            <a:ext cx="0" cy="655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152400"/>
            <a:ext cx="11470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003932" y="155643"/>
            <a:ext cx="35668" cy="6549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 y="6705600"/>
            <a:ext cx="1150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028341" y="2229454"/>
            <a:ext cx="10516317" cy="1338828"/>
          </a:xfrm>
          <a:prstGeom prst="rect">
            <a:avLst/>
          </a:prstGeom>
          <a:noFill/>
        </p:spPr>
        <p:txBody>
          <a:bodyPr wrap="square" rtlCol="0">
            <a:spAutoFit/>
          </a:bodyPr>
          <a:lstStyle/>
          <a:p>
            <a:pPr lvl="0" algn="just">
              <a:lnSpc>
                <a:spcPct val="150000"/>
              </a:lnSpc>
            </a:pPr>
            <a:endParaRPr lang="en-US" spc="-1" dirty="0" smtClean="0">
              <a:latin typeface="Times New Roman" panose="02020603050405020304" pitchFamily="18" charset="0"/>
              <a:cs typeface="Times New Roman" panose="02020603050405020304" pitchFamily="18" charset="0"/>
            </a:endParaRPr>
          </a:p>
          <a:p>
            <a:pPr lvl="0" algn="just">
              <a:lnSpc>
                <a:spcPct val="150000"/>
              </a:lnSpc>
            </a:pPr>
            <a:endParaRPr lang="en-US" spc="-1" dirty="0">
              <a:latin typeface="Times New Roman" panose="02020603050405020304" pitchFamily="18" charset="0"/>
              <a:cs typeface="Times New Roman" panose="02020603050405020304" pitchFamily="18" charset="0"/>
            </a:endParaRPr>
          </a:p>
          <a:p>
            <a:pPr lvl="0"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991637" y="1705451"/>
            <a:ext cx="10782658" cy="2754600"/>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MODULE 1 : NETWORK TRAFFIC ANALYSIS</a:t>
            </a:r>
          </a:p>
          <a:p>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This module </a:t>
            </a:r>
            <a:r>
              <a:rPr lang="en-US" dirty="0">
                <a:latin typeface="Times New Roman" panose="02020603050405020304" pitchFamily="18" charset="0"/>
                <a:cs typeface="Times New Roman" panose="02020603050405020304" pitchFamily="18" charset="0"/>
              </a:rPr>
              <a:t>is a critical component of the intrusion detection system. It is responsible for capturing and processing network traffic data in a format that can be used by the intrusion detection module. The KDD CUP 99 dataset contains a large number of features, including both continuous and categorical data, which need to be preprocessed to be useful for the intrusion detection module. The preprocessing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include tasks such as </a:t>
            </a:r>
            <a:r>
              <a:rPr lang="en-US" dirty="0" smtClean="0">
                <a:latin typeface="Times New Roman" panose="02020603050405020304" pitchFamily="18" charset="0"/>
                <a:cs typeface="Times New Roman" panose="02020603050405020304" pitchFamily="18" charset="0"/>
              </a:rPr>
              <a:t>converting </a:t>
            </a:r>
            <a:r>
              <a:rPr lang="en-US" dirty="0">
                <a:latin typeface="Times New Roman" panose="02020603050405020304" pitchFamily="18" charset="0"/>
                <a:cs typeface="Times New Roman" panose="02020603050405020304" pitchFamily="18" charset="0"/>
              </a:rPr>
              <a:t>categorical features into </a:t>
            </a:r>
            <a:r>
              <a:rPr lang="en-US" dirty="0" smtClean="0">
                <a:latin typeface="Times New Roman" panose="02020603050405020304" pitchFamily="18" charset="0"/>
                <a:cs typeface="Times New Roman" panose="02020603050405020304" pitchFamily="18" charset="0"/>
              </a:rPr>
              <a:t>numeric </a:t>
            </a:r>
            <a:r>
              <a:rPr lang="en-US" dirty="0">
                <a:latin typeface="Times New Roman" panose="02020603050405020304" pitchFamily="18" charset="0"/>
                <a:cs typeface="Times New Roman" panose="02020603050405020304" pitchFamily="18" charset="0"/>
              </a:rPr>
              <a:t>values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removing redundant or irrelevant features</a:t>
            </a:r>
            <a:r>
              <a:rPr lang="en-US" dirty="0" smtClean="0">
                <a:latin typeface="Times New Roman" panose="02020603050405020304" pitchFamily="18" charset="0"/>
                <a:cs typeface="Times New Roman" panose="02020603050405020304" pitchFamily="18" charset="0"/>
              </a:rPr>
              <a:t>.</a:t>
            </a:r>
            <a:r>
              <a:rPr lang="en-US" dirty="0"/>
              <a:t> </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764" y="140606"/>
            <a:ext cx="1076512" cy="1080960"/>
          </a:xfrm>
          <a:prstGeom prst="rect">
            <a:avLst/>
          </a:prstGeom>
        </p:spPr>
      </p:pic>
    </p:spTree>
    <p:extLst>
      <p:ext uri="{BB962C8B-B14F-4D97-AF65-F5344CB8AC3E}">
        <p14:creationId xmlns:p14="http://schemas.microsoft.com/office/powerpoint/2010/main" val="567361322"/>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Custom 14">
      <a:dk1>
        <a:sysClr val="windowText" lastClr="000000"/>
      </a:dk1>
      <a:lt1>
        <a:sysClr val="window" lastClr="FFFFFF"/>
      </a:lt1>
      <a:dk2>
        <a:srgbClr val="373545"/>
      </a:dk2>
      <a:lt2>
        <a:srgbClr val="CEDBE6"/>
      </a:lt2>
      <a:accent1>
        <a:srgbClr val="FFFFFF"/>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4097</TotalTime>
  <Words>2679</Words>
  <Application>Microsoft Office PowerPoint</Application>
  <PresentationFormat>Widescreen</PresentationFormat>
  <Paragraphs>188</Paragraphs>
  <Slides>31</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Calibri</vt:lpstr>
      <vt:lpstr>Calibri Light</vt:lpstr>
      <vt:lpstr>Garamond</vt:lpstr>
      <vt:lpstr>Tahoma</vt:lpstr>
      <vt:lpstr>Times New Roman</vt:lpstr>
      <vt:lpstr>Office Theme</vt:lpstr>
      <vt:lpstr>Organic</vt:lpstr>
      <vt:lpstr>Network Intrusion Detection System Using Machine Learning</vt:lpstr>
      <vt:lpstr>                                                  OUTLINE</vt:lpstr>
      <vt:lpstr>                                    INTRODUCTION</vt:lpstr>
      <vt:lpstr>                                    EXISTING SYSTEM</vt:lpstr>
      <vt:lpstr>  </vt:lpstr>
      <vt:lpstr>                                                 AIM  </vt:lpstr>
      <vt:lpstr>  </vt:lpstr>
      <vt:lpstr>  </vt:lpstr>
      <vt:lpstr>                                 MODULES DESCRIPTION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sharanya</dc:creator>
  <cp:lastModifiedBy>LENOVO</cp:lastModifiedBy>
  <cp:revision>151</cp:revision>
  <dcterms:created xsi:type="dcterms:W3CDTF">2023-01-16T15:22:05Z</dcterms:created>
  <dcterms:modified xsi:type="dcterms:W3CDTF">2023-04-04T18:53:15Z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2023-01-13T00:00:00Z</vt:filetime>
  </property>
  <property fmtid="{D5CDD505-2E9C-101B-9397-08002B2CF9AE}" pid="3" name="Creator">
    <vt:lpwstr>Microsoft® PowerPoint® 2019</vt:lpwstr>
  </property>
  <property fmtid="{D5CDD505-2E9C-101B-9397-08002B2CF9AE}" pid="4" name="LastSaved">
    <vt:filetime>2023-01-16T00:00:00Z</vt:filetime>
  </property>
</Properties>
</file>