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6" r:id="rId4"/>
  </p:sldMasterIdLst>
  <p:notesMasterIdLst>
    <p:notesMasterId r:id="rId10"/>
  </p:notesMasterIdLst>
  <p:handoutMasterIdLst>
    <p:handoutMasterId r:id="rId11"/>
  </p:handoutMasterIdLst>
  <p:sldIdLst>
    <p:sldId id="354" r:id="rId5"/>
    <p:sldId id="339" r:id="rId6"/>
    <p:sldId id="351" r:id="rId7"/>
    <p:sldId id="353" r:id="rId8"/>
    <p:sldId id="35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39A1B5"/>
    <a:srgbClr val="5A68CE"/>
    <a:srgbClr val="1183AD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 autoAdjust="0"/>
    <p:restoredTop sz="94681" autoAdjust="0"/>
  </p:normalViewPr>
  <p:slideViewPr>
    <p:cSldViewPr snapToGrid="0">
      <p:cViewPr varScale="1">
        <p:scale>
          <a:sx n="88" d="100"/>
          <a:sy n="88" d="100"/>
        </p:scale>
        <p:origin x="200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1/26/25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1/26/25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E5A-AED6-43D5-CE54-F4F3DD99C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3002F-33B6-3C8D-6C7A-3C1E3A7E8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E16C3-9CDD-7D82-700F-F82E43842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C3E7-2BC3-8093-44CC-9BC7A9F5E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3612-77EF-1871-819D-30720215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E5390-3DBD-8824-BFB7-79954C31A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ACD14-0F99-3CEE-612C-5E09B0636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1F738-8870-978E-F605-9313C0429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62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5B51-0382-7DF0-D6E5-2DABC4057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95DD28-3596-F8A6-2883-A18608602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552554-468C-AF97-1F55-E87521286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BB1C5-64AF-C81B-4037-A0A3BE5E9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12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DFB0D-9327-C395-BE49-F0CD55E2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796CC-6F09-3C85-138D-6DAC4D6B6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B2083-4E0E-DCEB-5F0A-F14874F73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1716-8B5C-7223-925F-AC9DF2770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2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209B-31B3-376D-A275-F985F255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54540-B34C-9004-42E7-F5A32D80C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4F50-7603-279B-A301-328CA849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88F6-733B-E94E-33B0-DDE2EB34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11B7-2DC8-28C1-A024-474A41BD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8B5E-663F-C472-1D55-B2D946F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A51C2-5DFA-E7A4-C155-854F31BF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7457-47EF-70F0-59A1-3DB492F6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C228-CAF1-B9DD-DF2D-E7ED3379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71FA-B4CB-42F7-2647-E57677F8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41338-EDDA-85CB-2696-DD66B7A03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5E2C3-B495-982B-39BD-F69E8B3A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803C-79F0-99A9-9E76-A11DA973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5A4-7415-66F5-4C7E-9BBA6D51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DC6B-49F3-D67D-EE16-270DFEB9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476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2935-E0D0-8597-3C90-E362EB0F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EACB-BD3F-FBC3-D49B-FFC43018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BAEB-A806-7CBB-7C9D-807A8FBE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1E02-BCDA-9DE4-DA5C-A1A8E267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8905-41BA-3500-F4B3-41A9A2C5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E716-4371-567A-C0B4-87F97B76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67022-78A8-0107-EC2A-56301353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D0EC-EB6E-3DC2-571F-2983BD3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261A-0723-025B-D0DD-CD1C9262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F120-FC9B-BACA-41C3-20103969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8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CBB7-3788-CBF2-6702-F94D8EC4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1794-57C7-5D32-8E51-9968B9CA8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A0451-605F-2C98-6AC6-0F221D94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3C46-9879-C9E2-28B9-3DF50BEA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BDDBE-0DFA-E380-6653-F168EF64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E73C-7FD2-FB2A-529B-E5B7CA9C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AAB5-BE78-7F03-482F-D3181BDC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1BC0-7360-8DDA-70BF-1CAE8A41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43EA0-73CC-D18E-3578-C7B9529F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76AA0-3ABA-57AB-CAED-A75D12045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45E89-2435-8809-463F-1B332111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78901-9275-D70A-CA28-287B5C1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B4A7A-646C-EE81-DD3C-C4FFD783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B6C7A-A80D-2AD6-760B-DDA3282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E671-C36D-F66A-8294-1611304B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00F4B-E485-C871-8723-2EEB89BE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43CDB-76B9-550F-C174-7555AD89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788B7-020F-1906-A1E0-A1968D73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C3563-7B14-757D-31BB-439DC5CC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CD26C-7D74-6761-C672-3EAC5AC4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/>
              <a:t>Design and Content by: Saswati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48BC-E863-AC2B-C3F3-00E9D61C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6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F160-D593-E727-FE53-23009C25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E2C8-ED35-6D83-2BFC-EE229E0C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5CDA-D7C0-4C28-24BD-EF5B905C2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C913-4E73-5B87-EE03-050AEB1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94C60-68F9-A2B8-9E8F-D5DC372E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3BB83-2626-2FEA-EBDB-781B31F3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9AE7-3803-AE40-B766-1EE0C85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49E59-4AF6-FC36-93FD-E4CF060D5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347BD-65BE-2CCC-EF33-A8B96324E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9EE9-86D6-2DFB-D541-189F0E05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1AB8-CF1A-6183-00A4-61FCA1E7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103AC-D1C3-2B11-790C-01B1D4A0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8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50EA8-E28C-EB8E-7952-A8847690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9E88B-DAA7-7D66-9822-F4F0D0C1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EBB5-5193-8583-54BC-7D8248368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1069-8916-7931-E4E4-06398930A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Design and Content by: Saswati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E138-9DAD-C5BE-B572-300550683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as-wt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218A3-4BBE-57E0-D2E3-A6CB04B4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567F39-C513-8A3C-81E3-811CB18AEF96}"/>
              </a:ext>
            </a:extLst>
          </p:cNvPr>
          <p:cNvSpPr txBox="1"/>
          <p:nvPr/>
        </p:nvSpPr>
        <p:spPr>
          <a:xfrm>
            <a:off x="4370433" y="1686828"/>
            <a:ext cx="6574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dirty="0"/>
              <a:t>-Sample Only-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D66B1-5278-B8A5-9B48-9589B49AEB4F}"/>
              </a:ext>
            </a:extLst>
          </p:cNvPr>
          <p:cNvSpPr txBox="1"/>
          <p:nvPr/>
        </p:nvSpPr>
        <p:spPr>
          <a:xfrm>
            <a:off x="9319993" y="6527740"/>
            <a:ext cx="3250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200" dirty="0">
                <a:solidFill>
                  <a:srgbClr val="7030A0"/>
                </a:solidFill>
                <a:latin typeface="+mn-lt"/>
              </a:rPr>
              <a:t>Design and Content by : </a:t>
            </a:r>
            <a:r>
              <a:rPr lang="en-IN" sz="1200" dirty="0" err="1">
                <a:solidFill>
                  <a:srgbClr val="002060"/>
                </a:solidFill>
                <a:latin typeface="+mn-lt"/>
              </a:rPr>
              <a:t>Saswati</a:t>
            </a:r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C093A-ABDE-F788-EC26-332DA3BACE85}"/>
              </a:ext>
            </a:extLst>
          </p:cNvPr>
          <p:cNvSpPr txBox="1"/>
          <p:nvPr/>
        </p:nvSpPr>
        <p:spPr>
          <a:xfrm>
            <a:off x="1396659" y="3459803"/>
            <a:ext cx="11042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135D9E"/>
                </a:solidFill>
                <a:effectLst/>
                <a:latin typeface="Work Sans Light" pitchFamily="2" charset="77"/>
              </a:rPr>
              <a:t>This slide uses `</a:t>
            </a:r>
            <a:r>
              <a:rPr lang="en-IN" sz="2400" b="1" dirty="0" err="1">
                <a:solidFill>
                  <a:srgbClr val="135D9E"/>
                </a:solidFill>
                <a:effectLst/>
                <a:latin typeface="Work Sans Light" pitchFamily="2" charset="77"/>
              </a:rPr>
              <a:t>WorkSans</a:t>
            </a:r>
            <a:r>
              <a:rPr lang="en-IN" sz="2400" dirty="0">
                <a:solidFill>
                  <a:srgbClr val="135D9E"/>
                </a:solidFill>
                <a:effectLst/>
                <a:latin typeface="Work Sans Light" pitchFamily="2" charset="77"/>
              </a:rPr>
              <a:t>` font . Please Install that for better viewing.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9645-2BBA-EFB6-082F-982596DB2D8A}"/>
              </a:ext>
            </a:extLst>
          </p:cNvPr>
          <p:cNvSpPr txBox="1"/>
          <p:nvPr/>
        </p:nvSpPr>
        <p:spPr>
          <a:xfrm>
            <a:off x="4006692" y="2535514"/>
            <a:ext cx="4178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US" sz="2000" dirty="0"/>
              <a:t>My GitHub: </a:t>
            </a:r>
            <a:r>
              <a:rPr lang="en-US" sz="2000" dirty="0">
                <a:hlinkClick r:id="rId3"/>
              </a:rPr>
              <a:t>Sas-wti</a:t>
            </a:r>
            <a:endParaRPr lang="en-US" sz="2000" dirty="0"/>
          </a:p>
          <a:p>
            <a:r>
              <a:rPr lang="en-US" sz="2000" dirty="0"/>
              <a:t>G-mail: </a:t>
            </a:r>
            <a:r>
              <a:rPr lang="en-US" sz="2000" dirty="0" err="1"/>
              <a:t>saswati.my@gmail.com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49EE4-C9CE-86C4-3A66-4511A1F32336}"/>
              </a:ext>
            </a:extLst>
          </p:cNvPr>
          <p:cNvSpPr txBox="1"/>
          <p:nvPr/>
        </p:nvSpPr>
        <p:spPr>
          <a:xfrm>
            <a:off x="1149121" y="4137871"/>
            <a:ext cx="11042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135D9E"/>
                </a:solidFill>
                <a:effectLst/>
                <a:latin typeface="Work Sans Light" pitchFamily="2" charset="77"/>
              </a:rPr>
              <a:t>This slide is only for Information purpose</a:t>
            </a:r>
          </a:p>
        </p:txBody>
      </p:sp>
    </p:spTree>
    <p:extLst>
      <p:ext uri="{BB962C8B-B14F-4D97-AF65-F5344CB8AC3E}">
        <p14:creationId xmlns:p14="http://schemas.microsoft.com/office/powerpoint/2010/main" val="26309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66365F-2842-187E-61E5-620D38EF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497" y="979039"/>
            <a:ext cx="4358503" cy="5878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9E5046-02DA-CADF-BD5A-77A2EBF09AFB}"/>
              </a:ext>
            </a:extLst>
          </p:cNvPr>
          <p:cNvSpPr txBox="1"/>
          <p:nvPr/>
        </p:nvSpPr>
        <p:spPr>
          <a:xfrm>
            <a:off x="494786" y="2459504"/>
            <a:ext cx="6574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135D9E"/>
                </a:solidFill>
                <a:effectLst/>
                <a:latin typeface="Work Sans Light" pitchFamily="2" charset="77"/>
              </a:rPr>
              <a:t>Unmanned Aerial System in Action: The Future of Logistics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C361E-3ED3-547C-171E-AE1E0B996264}"/>
              </a:ext>
            </a:extLst>
          </p:cNvPr>
          <p:cNvCxnSpPr>
            <a:cxnSpLocks/>
          </p:cNvCxnSpPr>
          <p:nvPr/>
        </p:nvCxnSpPr>
        <p:spPr>
          <a:xfrm>
            <a:off x="0" y="88934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652A465-7681-85DD-D0A3-11A4FBC8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541" y="53261"/>
            <a:ext cx="887459" cy="880933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F61279-B92B-2D5E-F242-A166FA9FBF8F}"/>
              </a:ext>
            </a:extLst>
          </p:cNvPr>
          <p:cNvSpPr txBox="1"/>
          <p:nvPr/>
        </p:nvSpPr>
        <p:spPr>
          <a:xfrm>
            <a:off x="9319993" y="6527740"/>
            <a:ext cx="3250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200" dirty="0">
                <a:solidFill>
                  <a:srgbClr val="7030A0"/>
                </a:solidFill>
                <a:latin typeface="+mn-lt"/>
              </a:rPr>
              <a:t>Design and Content by : </a:t>
            </a:r>
            <a:r>
              <a:rPr lang="en-IN" sz="1200" dirty="0" err="1">
                <a:solidFill>
                  <a:srgbClr val="002060"/>
                </a:solidFill>
                <a:latin typeface="+mn-lt"/>
              </a:rPr>
              <a:t>Saswati</a:t>
            </a:r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5025D-7098-F33D-55E6-9A22FA0D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2CB629-0B0E-F1AE-51F3-2A8713FC98C3}"/>
              </a:ext>
            </a:extLst>
          </p:cNvPr>
          <p:cNvSpPr txBox="1"/>
          <p:nvPr/>
        </p:nvSpPr>
        <p:spPr>
          <a:xfrm>
            <a:off x="106479" y="96176"/>
            <a:ext cx="11342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135D9E"/>
                </a:solidFill>
                <a:effectLst/>
                <a:latin typeface="Work Sans Light" pitchFamily="2" charset="77"/>
              </a:rPr>
              <a:t>Day 1 : Introduction and Basics of Flight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3B9698-683B-E401-EA39-54B651A7A9E3}"/>
              </a:ext>
            </a:extLst>
          </p:cNvPr>
          <p:cNvCxnSpPr>
            <a:cxnSpLocks/>
          </p:cNvCxnSpPr>
          <p:nvPr/>
        </p:nvCxnSpPr>
        <p:spPr>
          <a:xfrm>
            <a:off x="0" y="88934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Open folder with solid fill">
            <a:extLst>
              <a:ext uri="{FF2B5EF4-FFF2-40B4-BE49-F238E27FC236}">
                <a16:creationId xmlns:a16="http://schemas.microsoft.com/office/drawing/2014/main" id="{A2E77C36-A3C3-00B8-0C6D-6D5BE7C11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311" y="1149027"/>
            <a:ext cx="914400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C8DD08-B7B4-1DA7-837D-3AA661D1DA82}"/>
              </a:ext>
            </a:extLst>
          </p:cNvPr>
          <p:cNvCxnSpPr>
            <a:cxnSpLocks/>
          </p:cNvCxnSpPr>
          <p:nvPr/>
        </p:nvCxnSpPr>
        <p:spPr>
          <a:xfrm>
            <a:off x="1451709" y="1948654"/>
            <a:ext cx="3392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9905E7-1B86-82AD-70EA-70BA8D492FE7}"/>
              </a:ext>
            </a:extLst>
          </p:cNvPr>
          <p:cNvSpPr txBox="1"/>
          <p:nvPr/>
        </p:nvSpPr>
        <p:spPr>
          <a:xfrm>
            <a:off x="1893599" y="1284959"/>
            <a:ext cx="3215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35D9E"/>
                </a:solidFill>
                <a:effectLst/>
                <a:latin typeface="Work Sans Medium" pitchFamily="2" charset="77"/>
              </a:rPr>
              <a:t>Overview of Unmanned Aerial Systems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1F7189-3EA4-D215-DE77-C3F02CA8F5F3}"/>
              </a:ext>
            </a:extLst>
          </p:cNvPr>
          <p:cNvCxnSpPr>
            <a:cxnSpLocks/>
          </p:cNvCxnSpPr>
          <p:nvPr/>
        </p:nvCxnSpPr>
        <p:spPr>
          <a:xfrm>
            <a:off x="1790980" y="1948654"/>
            <a:ext cx="0" cy="146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84E4C6-0930-5836-C459-54CE0EAE70BC}"/>
              </a:ext>
            </a:extLst>
          </p:cNvPr>
          <p:cNvCxnSpPr>
            <a:cxnSpLocks/>
          </p:cNvCxnSpPr>
          <p:nvPr/>
        </p:nvCxnSpPr>
        <p:spPr>
          <a:xfrm>
            <a:off x="1901168" y="2255929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05AD98C2-0793-CCF1-5BDE-054542A65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072" y="2035123"/>
            <a:ext cx="443163" cy="44316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5273FA-2935-4930-D34A-B314482B447D}"/>
              </a:ext>
            </a:extLst>
          </p:cNvPr>
          <p:cNvSpPr txBox="1"/>
          <p:nvPr/>
        </p:nvSpPr>
        <p:spPr>
          <a:xfrm>
            <a:off x="2130252" y="1984859"/>
            <a:ext cx="27219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Definition and classification of unmanned aerial systems (UAS)</a:t>
            </a:r>
            <a:endParaRPr lang="en-US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80EFA-DEC6-D7A2-7813-0C18F52E5085}"/>
              </a:ext>
            </a:extLst>
          </p:cNvPr>
          <p:cNvCxnSpPr>
            <a:cxnSpLocks/>
          </p:cNvCxnSpPr>
          <p:nvPr/>
        </p:nvCxnSpPr>
        <p:spPr>
          <a:xfrm>
            <a:off x="1790980" y="2420480"/>
            <a:ext cx="0" cy="2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B9FF25-C07F-A2C2-2C23-7E7FE1785FA8}"/>
              </a:ext>
            </a:extLst>
          </p:cNvPr>
          <p:cNvCxnSpPr>
            <a:cxnSpLocks/>
          </p:cNvCxnSpPr>
          <p:nvPr/>
        </p:nvCxnSpPr>
        <p:spPr>
          <a:xfrm>
            <a:off x="1910575" y="2887672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Document with solid fill">
            <a:extLst>
              <a:ext uri="{FF2B5EF4-FFF2-40B4-BE49-F238E27FC236}">
                <a16:creationId xmlns:a16="http://schemas.microsoft.com/office/drawing/2014/main" id="{D9495D7C-5AF9-13C0-4BE1-5A06616DA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3448" y="2617073"/>
            <a:ext cx="443163" cy="4431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6CEC560-ACD5-13B2-F434-BEDD46F7B593}"/>
              </a:ext>
            </a:extLst>
          </p:cNvPr>
          <p:cNvSpPr txBox="1"/>
          <p:nvPr/>
        </p:nvSpPr>
        <p:spPr>
          <a:xfrm>
            <a:off x="2168557" y="2694296"/>
            <a:ext cx="2209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Importance of drones in logistics operations</a:t>
            </a:r>
            <a:endParaRPr lang="en-US" sz="1400" dirty="0"/>
          </a:p>
        </p:txBody>
      </p:sp>
      <p:pic>
        <p:nvPicPr>
          <p:cNvPr id="54" name="Graphic 53" descr="Document with solid fill">
            <a:extLst>
              <a:ext uri="{FF2B5EF4-FFF2-40B4-BE49-F238E27FC236}">
                <a16:creationId xmlns:a16="http://schemas.microsoft.com/office/drawing/2014/main" id="{EE973899-ED09-71AE-D949-AE3B0657C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9398" y="3255242"/>
            <a:ext cx="443163" cy="4431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95239DF-A3F7-2CB1-584E-F87F3322B4FE}"/>
              </a:ext>
            </a:extLst>
          </p:cNvPr>
          <p:cNvSpPr txBox="1"/>
          <p:nvPr/>
        </p:nvSpPr>
        <p:spPr>
          <a:xfrm>
            <a:off x="2161678" y="3215213"/>
            <a:ext cx="2947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Key components: frame, motors, avionics, payload systems</a:t>
            </a:r>
            <a:endParaRPr lang="en-US" sz="1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C9A594-193F-EEDC-EC9E-303715832E71}"/>
              </a:ext>
            </a:extLst>
          </p:cNvPr>
          <p:cNvCxnSpPr>
            <a:cxnSpLocks/>
          </p:cNvCxnSpPr>
          <p:nvPr/>
        </p:nvCxnSpPr>
        <p:spPr>
          <a:xfrm>
            <a:off x="1760589" y="3001210"/>
            <a:ext cx="0" cy="2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3C94DE-8C69-BA6E-6631-C285DC61C72B}"/>
              </a:ext>
            </a:extLst>
          </p:cNvPr>
          <p:cNvCxnSpPr>
            <a:cxnSpLocks/>
          </p:cNvCxnSpPr>
          <p:nvPr/>
        </p:nvCxnSpPr>
        <p:spPr>
          <a:xfrm>
            <a:off x="1910575" y="3497752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Open folder with solid fill">
            <a:extLst>
              <a:ext uri="{FF2B5EF4-FFF2-40B4-BE49-F238E27FC236}">
                <a16:creationId xmlns:a16="http://schemas.microsoft.com/office/drawing/2014/main" id="{04ABED30-5DE4-1112-B31A-750BE9E9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9389" y="1181051"/>
            <a:ext cx="914400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635CC20-19C9-B90C-583C-95BF0D347DDF}"/>
              </a:ext>
            </a:extLst>
          </p:cNvPr>
          <p:cNvCxnSpPr>
            <a:cxnSpLocks/>
          </p:cNvCxnSpPr>
          <p:nvPr/>
        </p:nvCxnSpPr>
        <p:spPr>
          <a:xfrm>
            <a:off x="7439488" y="1967308"/>
            <a:ext cx="3392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A4068D4-D67B-2285-C59C-DEA68345859F}"/>
              </a:ext>
            </a:extLst>
          </p:cNvPr>
          <p:cNvSpPr txBox="1"/>
          <p:nvPr/>
        </p:nvSpPr>
        <p:spPr>
          <a:xfrm>
            <a:off x="7840677" y="1316983"/>
            <a:ext cx="3783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35D9E"/>
                </a:solidFill>
                <a:effectLst/>
                <a:latin typeface="Work Sans Medium" pitchFamily="2" charset="77"/>
              </a:rPr>
              <a:t>Introduction to Logistics Drone Operations </a:t>
            </a:r>
            <a:endParaRPr lang="en-IN" dirty="0">
              <a:solidFill>
                <a:srgbClr val="135D9E"/>
              </a:solidFill>
              <a:effectLst/>
              <a:latin typeface="Work Sans Medium" pitchFamily="2" charset="77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F967FE-034A-53C7-8848-A6FA2792AA42}"/>
              </a:ext>
            </a:extLst>
          </p:cNvPr>
          <p:cNvCxnSpPr>
            <a:cxnSpLocks/>
          </p:cNvCxnSpPr>
          <p:nvPr/>
        </p:nvCxnSpPr>
        <p:spPr>
          <a:xfrm>
            <a:off x="7778759" y="1967308"/>
            <a:ext cx="0" cy="2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C9F619-C713-3E21-ACA4-CFF8FABCFD8F}"/>
              </a:ext>
            </a:extLst>
          </p:cNvPr>
          <p:cNvCxnSpPr>
            <a:cxnSpLocks/>
          </p:cNvCxnSpPr>
          <p:nvPr/>
        </p:nvCxnSpPr>
        <p:spPr>
          <a:xfrm>
            <a:off x="7917553" y="2425967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Graphic 62" descr="Document with solid fill">
            <a:extLst>
              <a:ext uri="{FF2B5EF4-FFF2-40B4-BE49-F238E27FC236}">
                <a16:creationId xmlns:a16="http://schemas.microsoft.com/office/drawing/2014/main" id="{160F6586-7EB0-B6D4-F10F-7A41CCE77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7649" y="2198899"/>
            <a:ext cx="443163" cy="44316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D33EB0B-2AEF-E6EF-DC3A-F807123F0078}"/>
              </a:ext>
            </a:extLst>
          </p:cNvPr>
          <p:cNvSpPr txBox="1"/>
          <p:nvPr/>
        </p:nvSpPr>
        <p:spPr>
          <a:xfrm>
            <a:off x="8202870" y="2255929"/>
            <a:ext cx="2721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Overview of logistics-specific drone operations</a:t>
            </a:r>
            <a:endParaRPr lang="en-US" sz="14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42B27B-2A7E-7EC8-11B5-B27A521B47A0}"/>
              </a:ext>
            </a:extLst>
          </p:cNvPr>
          <p:cNvCxnSpPr>
            <a:cxnSpLocks/>
          </p:cNvCxnSpPr>
          <p:nvPr/>
        </p:nvCxnSpPr>
        <p:spPr>
          <a:xfrm>
            <a:off x="7778759" y="2607064"/>
            <a:ext cx="0" cy="2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1DF55E-94B3-9A53-A7B7-FBC4D84DF275}"/>
              </a:ext>
            </a:extLst>
          </p:cNvPr>
          <p:cNvCxnSpPr>
            <a:cxnSpLocks/>
          </p:cNvCxnSpPr>
          <p:nvPr/>
        </p:nvCxnSpPr>
        <p:spPr>
          <a:xfrm>
            <a:off x="7917553" y="3065723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Document with solid fill">
            <a:extLst>
              <a:ext uri="{FF2B5EF4-FFF2-40B4-BE49-F238E27FC236}">
                <a16:creationId xmlns:a16="http://schemas.microsoft.com/office/drawing/2014/main" id="{10E76142-D302-5B90-79FA-3EAE18643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7649" y="2838655"/>
            <a:ext cx="443163" cy="44316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F1735EC-B2D1-80DE-6612-F9F38B7395D2}"/>
              </a:ext>
            </a:extLst>
          </p:cNvPr>
          <p:cNvSpPr txBox="1"/>
          <p:nvPr/>
        </p:nvSpPr>
        <p:spPr>
          <a:xfrm>
            <a:off x="8215094" y="2897542"/>
            <a:ext cx="2209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Importance of drones in logistics operations</a:t>
            </a:r>
            <a:endParaRPr lang="en-US" sz="1400" dirty="0"/>
          </a:p>
        </p:txBody>
      </p:sp>
      <p:pic>
        <p:nvPicPr>
          <p:cNvPr id="69" name="Graphic 68" descr="Document with solid fill">
            <a:extLst>
              <a:ext uri="{FF2B5EF4-FFF2-40B4-BE49-F238E27FC236}">
                <a16:creationId xmlns:a16="http://schemas.microsoft.com/office/drawing/2014/main" id="{C07562C7-5E22-3023-43D5-E0950E391B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8598" y="3465833"/>
            <a:ext cx="443163" cy="44316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1BD0D97-472F-F1FE-CF91-99067E573525}"/>
              </a:ext>
            </a:extLst>
          </p:cNvPr>
          <p:cNvSpPr txBox="1"/>
          <p:nvPr/>
        </p:nvSpPr>
        <p:spPr>
          <a:xfrm>
            <a:off x="8202871" y="3521443"/>
            <a:ext cx="2947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Key components: frame, motors, avionics, payload systems</a:t>
            </a:r>
            <a:endParaRPr lang="en-US" sz="1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5188D17-F6CB-33DE-61CE-891FF7DD325C}"/>
              </a:ext>
            </a:extLst>
          </p:cNvPr>
          <p:cNvCxnSpPr>
            <a:cxnSpLocks/>
          </p:cNvCxnSpPr>
          <p:nvPr/>
        </p:nvCxnSpPr>
        <p:spPr>
          <a:xfrm>
            <a:off x="7778759" y="3259489"/>
            <a:ext cx="0" cy="2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DA5E68-56E0-1D07-E52D-DE9E87E2ECA0}"/>
              </a:ext>
            </a:extLst>
          </p:cNvPr>
          <p:cNvCxnSpPr>
            <a:cxnSpLocks/>
          </p:cNvCxnSpPr>
          <p:nvPr/>
        </p:nvCxnSpPr>
        <p:spPr>
          <a:xfrm>
            <a:off x="7924380" y="3701697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Open folder with solid fill">
            <a:extLst>
              <a:ext uri="{FF2B5EF4-FFF2-40B4-BE49-F238E27FC236}">
                <a16:creationId xmlns:a16="http://schemas.microsoft.com/office/drawing/2014/main" id="{4B6E39B4-A1D0-320C-33D1-F3E6942D0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78" y="3859919"/>
            <a:ext cx="914400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46D2799-49AE-CD80-4CB8-319BEDCE7A10}"/>
              </a:ext>
            </a:extLst>
          </p:cNvPr>
          <p:cNvCxnSpPr>
            <a:cxnSpLocks/>
          </p:cNvCxnSpPr>
          <p:nvPr/>
        </p:nvCxnSpPr>
        <p:spPr>
          <a:xfrm>
            <a:off x="1338494" y="4680335"/>
            <a:ext cx="3392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34781A2-BFE1-73C6-483D-A34EBC2B4A00}"/>
              </a:ext>
            </a:extLst>
          </p:cNvPr>
          <p:cNvSpPr txBox="1"/>
          <p:nvPr/>
        </p:nvSpPr>
        <p:spPr>
          <a:xfrm>
            <a:off x="1893599" y="4082109"/>
            <a:ext cx="3043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35D9E"/>
                </a:solidFill>
                <a:effectLst/>
                <a:latin typeface="Work Sans Medium" pitchFamily="2" charset="77"/>
              </a:rPr>
              <a:t>Basic Aerodynamics and Principles of Flight</a:t>
            </a:r>
            <a:endParaRPr lang="en-IN" dirty="0">
              <a:solidFill>
                <a:srgbClr val="135D9E"/>
              </a:solidFill>
              <a:effectLst/>
              <a:latin typeface="Work Sans Medium" pitchFamily="2" charset="77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EB1F96-0503-168F-DCBA-281F3336C792}"/>
              </a:ext>
            </a:extLst>
          </p:cNvPr>
          <p:cNvCxnSpPr>
            <a:cxnSpLocks/>
          </p:cNvCxnSpPr>
          <p:nvPr/>
        </p:nvCxnSpPr>
        <p:spPr>
          <a:xfrm flipV="1">
            <a:off x="1677765" y="4680335"/>
            <a:ext cx="0" cy="165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CBA99D-BDD6-DD3A-780C-6E91639098C2}"/>
              </a:ext>
            </a:extLst>
          </p:cNvPr>
          <p:cNvCxnSpPr>
            <a:cxnSpLocks/>
          </p:cNvCxnSpPr>
          <p:nvPr/>
        </p:nvCxnSpPr>
        <p:spPr>
          <a:xfrm>
            <a:off x="1894341" y="5026762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Document with solid fill">
            <a:extLst>
              <a:ext uri="{FF2B5EF4-FFF2-40B4-BE49-F238E27FC236}">
                <a16:creationId xmlns:a16="http://schemas.microsoft.com/office/drawing/2014/main" id="{B82E1DBE-15C6-186D-52FD-B244FBBAAD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64437" y="4804043"/>
            <a:ext cx="443163" cy="44316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8DE81B4-B556-C4C9-5D44-F3FFA5C4AE4E}"/>
              </a:ext>
            </a:extLst>
          </p:cNvPr>
          <p:cNvSpPr txBox="1"/>
          <p:nvPr/>
        </p:nvSpPr>
        <p:spPr>
          <a:xfrm>
            <a:off x="2140539" y="4794379"/>
            <a:ext cx="2947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Concepts of lift, thrust, drag, and weight.</a:t>
            </a:r>
            <a:endParaRPr lang="en-US" sz="14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852A11-C745-DEE7-43A0-F7164BCD888A}"/>
              </a:ext>
            </a:extLst>
          </p:cNvPr>
          <p:cNvCxnSpPr>
            <a:cxnSpLocks/>
          </p:cNvCxnSpPr>
          <p:nvPr/>
        </p:nvCxnSpPr>
        <p:spPr>
          <a:xfrm>
            <a:off x="1754866" y="5171441"/>
            <a:ext cx="0" cy="292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C6481E-85CB-36FF-3A69-6EAF35DEE848}"/>
              </a:ext>
            </a:extLst>
          </p:cNvPr>
          <p:cNvCxnSpPr>
            <a:cxnSpLocks/>
          </p:cNvCxnSpPr>
          <p:nvPr/>
        </p:nvCxnSpPr>
        <p:spPr>
          <a:xfrm>
            <a:off x="1901168" y="5607734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Document with solid fill">
            <a:extLst>
              <a:ext uri="{FF2B5EF4-FFF2-40B4-BE49-F238E27FC236}">
                <a16:creationId xmlns:a16="http://schemas.microsoft.com/office/drawing/2014/main" id="{153056C7-6B80-26B0-829B-B673CA24DC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64437" y="5386153"/>
            <a:ext cx="443163" cy="44316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257FF01-CA98-A11C-5D9E-355876848974}"/>
              </a:ext>
            </a:extLst>
          </p:cNvPr>
          <p:cNvSpPr txBox="1"/>
          <p:nvPr/>
        </p:nvSpPr>
        <p:spPr>
          <a:xfrm>
            <a:off x="2185943" y="5383856"/>
            <a:ext cx="2751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Importance of drones in logistics operations</a:t>
            </a:r>
            <a:endParaRPr lang="en-US" sz="1400" dirty="0"/>
          </a:p>
        </p:txBody>
      </p:sp>
      <p:pic>
        <p:nvPicPr>
          <p:cNvPr id="84" name="Graphic 83" descr="Document with solid fill">
            <a:extLst>
              <a:ext uri="{FF2B5EF4-FFF2-40B4-BE49-F238E27FC236}">
                <a16:creationId xmlns:a16="http://schemas.microsoft.com/office/drawing/2014/main" id="{6D0C5B60-EF78-1910-089D-CEACA74B1D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59511" y="5933150"/>
            <a:ext cx="443163" cy="44316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86A6983-DA4E-E1C4-CA16-A8225C096400}"/>
              </a:ext>
            </a:extLst>
          </p:cNvPr>
          <p:cNvSpPr txBox="1"/>
          <p:nvPr/>
        </p:nvSpPr>
        <p:spPr>
          <a:xfrm>
            <a:off x="2168557" y="5908025"/>
            <a:ext cx="2947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Key components: frame, motors, avionics, payload systems</a:t>
            </a:r>
            <a:endParaRPr lang="en-US" sz="14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1C3B4A5-ED33-CE20-89DC-3724F7D999AB}"/>
              </a:ext>
            </a:extLst>
          </p:cNvPr>
          <p:cNvCxnSpPr>
            <a:cxnSpLocks/>
          </p:cNvCxnSpPr>
          <p:nvPr/>
        </p:nvCxnSpPr>
        <p:spPr>
          <a:xfrm>
            <a:off x="1754866" y="5751808"/>
            <a:ext cx="0" cy="2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B1F238-F43B-53D7-DD3D-D3C80C39E229}"/>
              </a:ext>
            </a:extLst>
          </p:cNvPr>
          <p:cNvCxnSpPr>
            <a:cxnSpLocks/>
          </p:cNvCxnSpPr>
          <p:nvPr/>
        </p:nvCxnSpPr>
        <p:spPr>
          <a:xfrm>
            <a:off x="1901168" y="6154731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2C2D616-C708-38EC-7D03-F6AA0E859CA4}"/>
              </a:ext>
            </a:extLst>
          </p:cNvPr>
          <p:cNvCxnSpPr>
            <a:cxnSpLocks/>
          </p:cNvCxnSpPr>
          <p:nvPr/>
        </p:nvCxnSpPr>
        <p:spPr>
          <a:xfrm>
            <a:off x="7223654" y="4687476"/>
            <a:ext cx="3392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1AD4513-4AF3-BF4A-342D-0D04076E2F93}"/>
              </a:ext>
            </a:extLst>
          </p:cNvPr>
          <p:cNvSpPr txBox="1"/>
          <p:nvPr/>
        </p:nvSpPr>
        <p:spPr>
          <a:xfrm>
            <a:off x="7778758" y="4089250"/>
            <a:ext cx="3845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35D9E"/>
                </a:solidFill>
                <a:effectLst/>
                <a:latin typeface="Work Sans Medium" pitchFamily="2" charset="77"/>
              </a:rPr>
              <a:t>Basics of Drone Operations and Flight Mechanics</a:t>
            </a:r>
            <a:endParaRPr lang="en-IN" dirty="0">
              <a:solidFill>
                <a:srgbClr val="135D9E"/>
              </a:solidFill>
              <a:effectLst/>
              <a:latin typeface="Work Sans Medium" pitchFamily="2" charset="77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7CEAE06-97A2-BC7C-E268-01E399E42414}"/>
              </a:ext>
            </a:extLst>
          </p:cNvPr>
          <p:cNvCxnSpPr>
            <a:cxnSpLocks/>
          </p:cNvCxnSpPr>
          <p:nvPr/>
        </p:nvCxnSpPr>
        <p:spPr>
          <a:xfrm flipV="1">
            <a:off x="7562925" y="4687476"/>
            <a:ext cx="0" cy="165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281296-C1A6-2A61-7BD2-001E4F93DECD}"/>
              </a:ext>
            </a:extLst>
          </p:cNvPr>
          <p:cNvCxnSpPr>
            <a:cxnSpLocks/>
          </p:cNvCxnSpPr>
          <p:nvPr/>
        </p:nvCxnSpPr>
        <p:spPr>
          <a:xfrm>
            <a:off x="7779501" y="5033903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Graphic 106" descr="Document with solid fill">
            <a:extLst>
              <a:ext uri="{FF2B5EF4-FFF2-40B4-BE49-F238E27FC236}">
                <a16:creationId xmlns:a16="http://schemas.microsoft.com/office/drawing/2014/main" id="{FDA62E75-48E3-65B9-B10E-DFEA3800B3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9597" y="4811184"/>
            <a:ext cx="443163" cy="44316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F2CD258-CB85-411F-D159-6FCE10FCDBC1}"/>
              </a:ext>
            </a:extLst>
          </p:cNvPr>
          <p:cNvSpPr txBox="1"/>
          <p:nvPr/>
        </p:nvSpPr>
        <p:spPr>
          <a:xfrm>
            <a:off x="8025699" y="4801520"/>
            <a:ext cx="3124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Flight terminology: pitch, yaw, roll</a:t>
            </a:r>
            <a:endParaRPr lang="en-US" sz="14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9C99222-AEDE-D2DB-B122-BF5C320526DF}"/>
              </a:ext>
            </a:extLst>
          </p:cNvPr>
          <p:cNvCxnSpPr>
            <a:cxnSpLocks/>
          </p:cNvCxnSpPr>
          <p:nvPr/>
        </p:nvCxnSpPr>
        <p:spPr>
          <a:xfrm>
            <a:off x="7640026" y="5178582"/>
            <a:ext cx="0" cy="292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1ED1370-6C77-A1FB-D3CA-12923FED5937}"/>
              </a:ext>
            </a:extLst>
          </p:cNvPr>
          <p:cNvCxnSpPr>
            <a:cxnSpLocks/>
          </p:cNvCxnSpPr>
          <p:nvPr/>
        </p:nvCxnSpPr>
        <p:spPr>
          <a:xfrm>
            <a:off x="7786328" y="5614875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ocument with solid fill">
            <a:extLst>
              <a:ext uri="{FF2B5EF4-FFF2-40B4-BE49-F238E27FC236}">
                <a16:creationId xmlns:a16="http://schemas.microsoft.com/office/drawing/2014/main" id="{ECCBFA06-EDB1-1DBE-4D93-5C91D4FEEE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9597" y="5393294"/>
            <a:ext cx="443163" cy="44316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C62FD56-28FD-83D8-7D81-3980FEA6266E}"/>
              </a:ext>
            </a:extLst>
          </p:cNvPr>
          <p:cNvSpPr txBox="1"/>
          <p:nvPr/>
        </p:nvSpPr>
        <p:spPr>
          <a:xfrm>
            <a:off x="8071103" y="5390997"/>
            <a:ext cx="3552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Manual vs. autonomous flight modes</a:t>
            </a:r>
            <a:endParaRPr lang="en-US" sz="1400" dirty="0"/>
          </a:p>
        </p:txBody>
      </p:sp>
      <p:pic>
        <p:nvPicPr>
          <p:cNvPr id="113" name="Graphic 112" descr="Document with solid fill">
            <a:extLst>
              <a:ext uri="{FF2B5EF4-FFF2-40B4-BE49-F238E27FC236}">
                <a16:creationId xmlns:a16="http://schemas.microsoft.com/office/drawing/2014/main" id="{615804AC-67F5-9E88-476F-084204593B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4671" y="5940291"/>
            <a:ext cx="443163" cy="44316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B09BF1A-76B6-378C-333A-E786C5B6124D}"/>
              </a:ext>
            </a:extLst>
          </p:cNvPr>
          <p:cNvSpPr txBox="1"/>
          <p:nvPr/>
        </p:nvSpPr>
        <p:spPr>
          <a:xfrm>
            <a:off x="8053717" y="5915166"/>
            <a:ext cx="3250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400" dirty="0"/>
              <a:t>Key components: frame, motors, avionics, payload systems</a:t>
            </a:r>
            <a:endParaRPr lang="en-US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1E8EBB6-1A58-7773-0B67-84BBEED8E791}"/>
              </a:ext>
            </a:extLst>
          </p:cNvPr>
          <p:cNvCxnSpPr>
            <a:cxnSpLocks/>
          </p:cNvCxnSpPr>
          <p:nvPr/>
        </p:nvCxnSpPr>
        <p:spPr>
          <a:xfrm>
            <a:off x="7640026" y="5758949"/>
            <a:ext cx="0" cy="2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78994C7-BD8A-278F-33DD-B71A22BD5B27}"/>
              </a:ext>
            </a:extLst>
          </p:cNvPr>
          <p:cNvCxnSpPr>
            <a:cxnSpLocks/>
          </p:cNvCxnSpPr>
          <p:nvPr/>
        </p:nvCxnSpPr>
        <p:spPr>
          <a:xfrm>
            <a:off x="7786328" y="6161872"/>
            <a:ext cx="297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Open folder with solid fill">
            <a:extLst>
              <a:ext uri="{FF2B5EF4-FFF2-40B4-BE49-F238E27FC236}">
                <a16:creationId xmlns:a16="http://schemas.microsoft.com/office/drawing/2014/main" id="{1EAA212D-45C8-B052-53F3-B8696EDD2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4958" y="3887304"/>
            <a:ext cx="914400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19" name="Graphic 118" descr="Badge 1 outline">
            <a:extLst>
              <a:ext uri="{FF2B5EF4-FFF2-40B4-BE49-F238E27FC236}">
                <a16:creationId xmlns:a16="http://schemas.microsoft.com/office/drawing/2014/main" id="{0C4F9C1F-9CE3-9849-BB0E-63D33C426F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9972" y="1283747"/>
            <a:ext cx="602339" cy="60233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2" name="Graphic 121" descr="Badge outline">
            <a:extLst>
              <a:ext uri="{FF2B5EF4-FFF2-40B4-BE49-F238E27FC236}">
                <a16:creationId xmlns:a16="http://schemas.microsoft.com/office/drawing/2014/main" id="{46FAB97B-9944-27B5-0485-313E4B5536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15315" y="1396993"/>
            <a:ext cx="569644" cy="5696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4" name="Graphic 123" descr="Badge 3 outline">
            <a:extLst>
              <a:ext uri="{FF2B5EF4-FFF2-40B4-BE49-F238E27FC236}">
                <a16:creationId xmlns:a16="http://schemas.microsoft.com/office/drawing/2014/main" id="{18025006-05C1-A746-F933-0F2E6AFD86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9972" y="3975161"/>
            <a:ext cx="602339" cy="60233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6" name="Graphic 125" descr="Badge 4 outline">
            <a:extLst>
              <a:ext uri="{FF2B5EF4-FFF2-40B4-BE49-F238E27FC236}">
                <a16:creationId xmlns:a16="http://schemas.microsoft.com/office/drawing/2014/main" id="{7BC1AC02-909D-ACE6-099D-1E73B737CE9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87649" y="4023323"/>
            <a:ext cx="587592" cy="5875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58F583B6-0079-5333-98A4-380367C2DC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304541" y="53261"/>
            <a:ext cx="887459" cy="880933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EC386038-33B0-FD09-83B8-D9D661A30499}"/>
              </a:ext>
            </a:extLst>
          </p:cNvPr>
          <p:cNvSpPr txBox="1"/>
          <p:nvPr/>
        </p:nvSpPr>
        <p:spPr>
          <a:xfrm>
            <a:off x="9319993" y="6527740"/>
            <a:ext cx="3250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200" dirty="0">
                <a:solidFill>
                  <a:srgbClr val="7030A0"/>
                </a:solidFill>
                <a:latin typeface="+mn-lt"/>
              </a:rPr>
              <a:t>Design and Content by : </a:t>
            </a:r>
            <a:r>
              <a:rPr lang="en-IN" sz="1200" dirty="0" err="1">
                <a:solidFill>
                  <a:srgbClr val="002060"/>
                </a:solidFill>
                <a:latin typeface="+mn-lt"/>
              </a:rPr>
              <a:t>Saswati</a:t>
            </a:r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26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E7CBC-3096-2985-C9A0-77079E0F6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C4DAB1F-89EC-97F7-8239-4162BE8C4C45}"/>
              </a:ext>
            </a:extLst>
          </p:cNvPr>
          <p:cNvSpPr/>
          <p:nvPr/>
        </p:nvSpPr>
        <p:spPr>
          <a:xfrm>
            <a:off x="1626974" y="3308105"/>
            <a:ext cx="703943" cy="2535915"/>
          </a:xfrm>
          <a:prstGeom prst="roundRect">
            <a:avLst/>
          </a:prstGeom>
          <a:solidFill>
            <a:srgbClr val="39A1B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60487-C2D8-14EE-C260-65637C0C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541" y="53261"/>
            <a:ext cx="887459" cy="880933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1250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DF08C7-02CA-C423-B909-17A64304DA4A}"/>
              </a:ext>
            </a:extLst>
          </p:cNvPr>
          <p:cNvCxnSpPr>
            <a:cxnSpLocks/>
          </p:cNvCxnSpPr>
          <p:nvPr/>
        </p:nvCxnSpPr>
        <p:spPr>
          <a:xfrm>
            <a:off x="0" y="88934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1E03D9-CF23-A975-E302-0560723F4A90}"/>
              </a:ext>
            </a:extLst>
          </p:cNvPr>
          <p:cNvSpPr txBox="1"/>
          <p:nvPr/>
        </p:nvSpPr>
        <p:spPr>
          <a:xfrm>
            <a:off x="1502078" y="259728"/>
            <a:ext cx="96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135D9E"/>
                </a:solidFill>
                <a:effectLst/>
                <a:latin typeface="Work Sans Light" pitchFamily="2" charset="77"/>
              </a:rPr>
              <a:t>Overview of Unmanned Aerial Systems </a:t>
            </a:r>
          </a:p>
        </p:txBody>
      </p:sp>
      <p:pic>
        <p:nvPicPr>
          <p:cNvPr id="11" name="Graphic 10" descr="Quadcopter outline">
            <a:extLst>
              <a:ext uri="{FF2B5EF4-FFF2-40B4-BE49-F238E27FC236}">
                <a16:creationId xmlns:a16="http://schemas.microsoft.com/office/drawing/2014/main" id="{D26EBB66-240B-4A90-2FE0-9C33927DB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21" y="125693"/>
            <a:ext cx="914400" cy="9144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Storytelling outline">
            <a:extLst>
              <a:ext uri="{FF2B5EF4-FFF2-40B4-BE49-F238E27FC236}">
                <a16:creationId xmlns:a16="http://schemas.microsoft.com/office/drawing/2014/main" id="{985E3D07-F447-02CA-AC4A-15D1968CE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221" y="1535679"/>
            <a:ext cx="703943" cy="703943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D64493-4ACD-35A5-F55A-21E69106FF5A}"/>
              </a:ext>
            </a:extLst>
          </p:cNvPr>
          <p:cNvSpPr txBox="1"/>
          <p:nvPr/>
        </p:nvSpPr>
        <p:spPr>
          <a:xfrm>
            <a:off x="2035206" y="1535679"/>
            <a:ext cx="9561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2000" dirty="0"/>
              <a:t>systems combine an unmanned aerial vehicle (UAV) with a ground control station and communication links, allowing for remotely controlled or autonomous flight. </a:t>
            </a:r>
            <a:endParaRPr lang="en-US" sz="20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13F89F-070B-A730-9C08-0B9BBF917DBC}"/>
              </a:ext>
            </a:extLst>
          </p:cNvPr>
          <p:cNvSpPr/>
          <p:nvPr/>
        </p:nvSpPr>
        <p:spPr>
          <a:xfrm>
            <a:off x="5047478" y="2916905"/>
            <a:ext cx="2580337" cy="3338286"/>
          </a:xfrm>
          <a:prstGeom prst="roundRect">
            <a:avLst/>
          </a:prstGeom>
          <a:solidFill>
            <a:schemeClr val="bg1"/>
          </a:solidFill>
          <a:ln>
            <a:solidFill>
              <a:srgbClr val="1183AD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B6029B-CE65-9B6F-A577-B33A17405495}"/>
              </a:ext>
            </a:extLst>
          </p:cNvPr>
          <p:cNvSpPr/>
          <p:nvPr/>
        </p:nvSpPr>
        <p:spPr>
          <a:xfrm flipH="1">
            <a:off x="8008210" y="2916905"/>
            <a:ext cx="2580335" cy="3338286"/>
          </a:xfrm>
          <a:prstGeom prst="roundRect">
            <a:avLst/>
          </a:prstGeom>
          <a:solidFill>
            <a:schemeClr val="bg1"/>
          </a:solidFill>
          <a:ln>
            <a:solidFill>
              <a:srgbClr val="1183AD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2EC89-68D7-403C-0631-E814CAAA1B30}"/>
              </a:ext>
            </a:extLst>
          </p:cNvPr>
          <p:cNvSpPr txBox="1"/>
          <p:nvPr/>
        </p:nvSpPr>
        <p:spPr>
          <a:xfrm rot="16200000">
            <a:off x="907614" y="4347307"/>
            <a:ext cx="1855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9C1FC3-27CC-2D96-EE15-7F3AEA829B9B}"/>
              </a:ext>
            </a:extLst>
          </p:cNvPr>
          <p:cNvSpPr/>
          <p:nvPr/>
        </p:nvSpPr>
        <p:spPr>
          <a:xfrm>
            <a:off x="2086746" y="2948162"/>
            <a:ext cx="2580337" cy="3338286"/>
          </a:xfrm>
          <a:prstGeom prst="roundRect">
            <a:avLst/>
          </a:prstGeom>
          <a:solidFill>
            <a:schemeClr val="bg1"/>
          </a:solidFill>
          <a:ln>
            <a:solidFill>
              <a:srgbClr val="1183AD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49D3AA-50CC-43B5-AF26-0821940FB279}"/>
              </a:ext>
            </a:extLst>
          </p:cNvPr>
          <p:cNvCxnSpPr/>
          <p:nvPr/>
        </p:nvCxnSpPr>
        <p:spPr>
          <a:xfrm>
            <a:off x="2086745" y="3321467"/>
            <a:ext cx="25803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ACDD45-5540-B93B-DBC2-70A19451BB5E}"/>
              </a:ext>
            </a:extLst>
          </p:cNvPr>
          <p:cNvCxnSpPr/>
          <p:nvPr/>
        </p:nvCxnSpPr>
        <p:spPr>
          <a:xfrm>
            <a:off x="5047477" y="3321467"/>
            <a:ext cx="258033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AA77FC-C01D-A5E0-EFC1-A4F7C939F46B}"/>
              </a:ext>
            </a:extLst>
          </p:cNvPr>
          <p:cNvCxnSpPr/>
          <p:nvPr/>
        </p:nvCxnSpPr>
        <p:spPr>
          <a:xfrm>
            <a:off x="8008208" y="3326420"/>
            <a:ext cx="258033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9A8400-7318-DC8E-7E61-1C2DD9BBDD42}"/>
              </a:ext>
            </a:extLst>
          </p:cNvPr>
          <p:cNvSpPr txBox="1"/>
          <p:nvPr/>
        </p:nvSpPr>
        <p:spPr>
          <a:xfrm>
            <a:off x="2462604" y="2982913"/>
            <a:ext cx="2256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600" dirty="0">
                <a:solidFill>
                  <a:srgbClr val="5A68CE"/>
                </a:solidFill>
                <a:latin typeface="Work Sans Medium" pitchFamily="2" charset="77"/>
              </a:rPr>
              <a:t>Size and Weight</a:t>
            </a:r>
            <a:endParaRPr lang="en-US" sz="1600" dirty="0">
              <a:solidFill>
                <a:srgbClr val="5A68CE"/>
              </a:solidFill>
              <a:latin typeface="Work Sans Medium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BF5C8-0594-88CA-D6B3-A33FC10F6ED2}"/>
              </a:ext>
            </a:extLst>
          </p:cNvPr>
          <p:cNvSpPr txBox="1"/>
          <p:nvPr/>
        </p:nvSpPr>
        <p:spPr>
          <a:xfrm>
            <a:off x="5895262" y="2982913"/>
            <a:ext cx="897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600" dirty="0">
                <a:solidFill>
                  <a:srgbClr val="5A68CE"/>
                </a:solidFill>
                <a:latin typeface="Work Sans Medium" pitchFamily="2" charset="77"/>
              </a:rPr>
              <a:t>Range</a:t>
            </a:r>
            <a:endParaRPr lang="en-US" sz="1600" dirty="0">
              <a:solidFill>
                <a:srgbClr val="5A68CE"/>
              </a:solidFill>
              <a:latin typeface="Work Sans Medium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64550D-24F5-1D76-3053-F27FAA0F6F46}"/>
              </a:ext>
            </a:extLst>
          </p:cNvPr>
          <p:cNvSpPr txBox="1"/>
          <p:nvPr/>
        </p:nvSpPr>
        <p:spPr>
          <a:xfrm>
            <a:off x="8849664" y="2986140"/>
            <a:ext cx="1005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600" dirty="0">
                <a:solidFill>
                  <a:srgbClr val="5A68CE"/>
                </a:solidFill>
                <a:latin typeface="Work Sans Medium" pitchFamily="2" charset="77"/>
              </a:rPr>
              <a:t>Altitude</a:t>
            </a:r>
            <a:endParaRPr lang="en-US" sz="1600" dirty="0">
              <a:solidFill>
                <a:srgbClr val="5A68CE"/>
              </a:solidFill>
              <a:latin typeface="Work Sans Medium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531CC6-ED96-6F64-6A78-44BF91500186}"/>
              </a:ext>
            </a:extLst>
          </p:cNvPr>
          <p:cNvSpPr/>
          <p:nvPr/>
        </p:nvSpPr>
        <p:spPr>
          <a:xfrm>
            <a:off x="4656590" y="3308104"/>
            <a:ext cx="386350" cy="2535915"/>
          </a:xfrm>
          <a:prstGeom prst="roundRect">
            <a:avLst/>
          </a:prstGeom>
          <a:solidFill>
            <a:srgbClr val="39A1B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EAB09A1-54DF-D896-9932-5E5738810CA1}"/>
              </a:ext>
            </a:extLst>
          </p:cNvPr>
          <p:cNvSpPr/>
          <p:nvPr/>
        </p:nvSpPr>
        <p:spPr>
          <a:xfrm>
            <a:off x="7609807" y="3314786"/>
            <a:ext cx="386350" cy="2535915"/>
          </a:xfrm>
          <a:prstGeom prst="roundRect">
            <a:avLst/>
          </a:prstGeom>
          <a:solidFill>
            <a:srgbClr val="39A1B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423139E-AAA2-F245-9E61-F854A5E29AA5}"/>
              </a:ext>
            </a:extLst>
          </p:cNvPr>
          <p:cNvSpPr/>
          <p:nvPr/>
        </p:nvSpPr>
        <p:spPr>
          <a:xfrm>
            <a:off x="10588776" y="3321467"/>
            <a:ext cx="386350" cy="2535915"/>
          </a:xfrm>
          <a:prstGeom prst="roundRect">
            <a:avLst/>
          </a:prstGeom>
          <a:solidFill>
            <a:srgbClr val="39A1B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2EBE3-1C20-5193-3DAA-9BAE806CD088}"/>
              </a:ext>
            </a:extLst>
          </p:cNvPr>
          <p:cNvSpPr txBox="1"/>
          <p:nvPr/>
        </p:nvSpPr>
        <p:spPr>
          <a:xfrm>
            <a:off x="2157814" y="3474063"/>
            <a:ext cx="23670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Micro/Nano : </a:t>
            </a:r>
            <a:r>
              <a:rPr lang="en-IN" dirty="0">
                <a:solidFill>
                  <a:srgbClr val="C00000"/>
                </a:solidFill>
              </a:rPr>
              <a:t>&lt;2 kg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33338-674E-371F-06D5-B5710F243191}"/>
              </a:ext>
            </a:extLst>
          </p:cNvPr>
          <p:cNvSpPr txBox="1"/>
          <p:nvPr/>
        </p:nvSpPr>
        <p:spPr>
          <a:xfrm>
            <a:off x="2119501" y="3805175"/>
            <a:ext cx="2443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C00000"/>
                </a:solidFill>
              </a:rPr>
              <a:t>Small Drones: </a:t>
            </a:r>
            <a:r>
              <a:rPr lang="en-IN" sz="1600" dirty="0">
                <a:solidFill>
                  <a:srgbClr val="C00000"/>
                </a:solidFill>
              </a:rPr>
              <a:t>2–25 kg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6DCCD9-6B06-7E94-2E8E-428361885B3F}"/>
              </a:ext>
            </a:extLst>
          </p:cNvPr>
          <p:cNvSpPr txBox="1"/>
          <p:nvPr/>
        </p:nvSpPr>
        <p:spPr>
          <a:xfrm>
            <a:off x="2141391" y="4346606"/>
            <a:ext cx="2383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C00000"/>
                </a:solidFill>
              </a:rPr>
              <a:t>Medium Drones: </a:t>
            </a:r>
            <a:r>
              <a:rPr lang="en-IN" sz="1600" dirty="0">
                <a:solidFill>
                  <a:srgbClr val="C00000"/>
                </a:solidFill>
              </a:rPr>
              <a:t>25–150 kg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568DAC-F9E4-CFF0-8458-223344B1DFBC}"/>
              </a:ext>
            </a:extLst>
          </p:cNvPr>
          <p:cNvSpPr txBox="1"/>
          <p:nvPr/>
        </p:nvSpPr>
        <p:spPr>
          <a:xfrm>
            <a:off x="2119501" y="5024139"/>
            <a:ext cx="23835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Large Drones: </a:t>
            </a:r>
            <a:r>
              <a:rPr lang="en-US" sz="1600" dirty="0">
                <a:solidFill>
                  <a:srgbClr val="C00000"/>
                </a:solidFill>
              </a:rPr>
              <a:t>&gt;150 kg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5A94DB-191B-F384-9488-842575AC1091}"/>
              </a:ext>
            </a:extLst>
          </p:cNvPr>
          <p:cNvSpPr txBox="1"/>
          <p:nvPr/>
        </p:nvSpPr>
        <p:spPr>
          <a:xfrm>
            <a:off x="5042018" y="3465317"/>
            <a:ext cx="23670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Short-Range</a:t>
            </a:r>
            <a:r>
              <a:rPr lang="en-IN" dirty="0">
                <a:solidFill>
                  <a:srgbClr val="002060"/>
                </a:solidFill>
              </a:rPr>
              <a:t>: Operate within 5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Medium-Range:</a:t>
            </a:r>
            <a:r>
              <a:rPr lang="en-IN" dirty="0">
                <a:solidFill>
                  <a:srgbClr val="002060"/>
                </a:solidFill>
              </a:rPr>
              <a:t> Range between 5–50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Long-Range:</a:t>
            </a:r>
            <a:r>
              <a:rPr lang="en-IN" dirty="0">
                <a:solidFill>
                  <a:srgbClr val="002060"/>
                </a:solidFill>
              </a:rPr>
              <a:t> Capable of flying beyond 50 km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759CDB-4D76-276D-CD08-76C6C000C88F}"/>
              </a:ext>
            </a:extLst>
          </p:cNvPr>
          <p:cNvSpPr txBox="1"/>
          <p:nvPr/>
        </p:nvSpPr>
        <p:spPr>
          <a:xfrm>
            <a:off x="8114831" y="3531580"/>
            <a:ext cx="24501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9300"/>
                </a:solidFill>
              </a:rPr>
              <a:t>Low-Altitude</a:t>
            </a:r>
            <a:r>
              <a:rPr lang="en-IN" dirty="0">
                <a:solidFill>
                  <a:srgbClr val="FF9300"/>
                </a:solidFill>
              </a:rPr>
              <a:t>: less than 500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9300"/>
                </a:solidFill>
              </a:rPr>
              <a:t>High-Altitude</a:t>
            </a:r>
            <a:r>
              <a:rPr lang="en-IN" dirty="0">
                <a:solidFill>
                  <a:srgbClr val="FF9300"/>
                </a:solidFill>
              </a:rPr>
              <a:t>: Fly above 500 m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ADE03C-9CBC-7CC3-A1BF-C3052416985B}"/>
              </a:ext>
            </a:extLst>
          </p:cNvPr>
          <p:cNvSpPr txBox="1"/>
          <p:nvPr/>
        </p:nvSpPr>
        <p:spPr>
          <a:xfrm>
            <a:off x="9319993" y="6527740"/>
            <a:ext cx="3250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200" dirty="0">
                <a:solidFill>
                  <a:srgbClr val="7030A0"/>
                </a:solidFill>
                <a:latin typeface="+mn-lt"/>
              </a:rPr>
              <a:t>Design and Content by : </a:t>
            </a:r>
            <a:r>
              <a:rPr lang="en-IN" sz="1200" dirty="0" err="1">
                <a:solidFill>
                  <a:srgbClr val="002060"/>
                </a:solidFill>
                <a:latin typeface="+mn-lt"/>
              </a:rPr>
              <a:t>Saswati</a:t>
            </a:r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36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1DF68-78A1-FA78-85B7-DC6794A4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one flying in the air&#10;&#10;AI-generated content may be incorrect.">
            <a:extLst>
              <a:ext uri="{FF2B5EF4-FFF2-40B4-BE49-F238E27FC236}">
                <a16:creationId xmlns:a16="http://schemas.microsoft.com/office/drawing/2014/main" id="{B4A10B1D-4BD6-AF04-39A7-37B861BE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</a:blip>
          <a:srcRect b="33801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blurRad="1253371" dist="50800" dir="5400000" algn="ctr" rotWithShape="0">
              <a:srgbClr val="000000">
                <a:alpha val="14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66A490-B7A2-2497-779E-E557B8914295}"/>
              </a:ext>
            </a:extLst>
          </p:cNvPr>
          <p:cNvSpPr txBox="1"/>
          <p:nvPr/>
        </p:nvSpPr>
        <p:spPr>
          <a:xfrm>
            <a:off x="4370433" y="1580086"/>
            <a:ext cx="6574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135D9E"/>
                </a:solidFill>
                <a:effectLst/>
                <a:latin typeface="Work Sans SemiBold" pitchFamily="2" charset="77"/>
              </a:rPr>
              <a:t>Thank You 🚀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D35ED8-116A-17E7-C3AE-BAD76C5F0CDF}"/>
              </a:ext>
            </a:extLst>
          </p:cNvPr>
          <p:cNvCxnSpPr>
            <a:cxnSpLocks/>
          </p:cNvCxnSpPr>
          <p:nvPr/>
        </p:nvCxnSpPr>
        <p:spPr>
          <a:xfrm>
            <a:off x="0" y="88934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80C28B9-88F1-E343-78FA-92283C64A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541" y="53261"/>
            <a:ext cx="887459" cy="880933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B03ACD-F927-BFDE-0C15-A82A07CA9499}"/>
              </a:ext>
            </a:extLst>
          </p:cNvPr>
          <p:cNvSpPr txBox="1"/>
          <p:nvPr/>
        </p:nvSpPr>
        <p:spPr>
          <a:xfrm>
            <a:off x="9319993" y="6527740"/>
            <a:ext cx="3250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35D9E"/>
                </a:solidFill>
                <a:effectLst/>
                <a:latin typeface="Work Sans Light" pitchFamily="2" charset="77"/>
              </a:defRPr>
            </a:lvl1pPr>
          </a:lstStyle>
          <a:p>
            <a:r>
              <a:rPr lang="en-IN" sz="1200" dirty="0">
                <a:solidFill>
                  <a:srgbClr val="7030A0"/>
                </a:solidFill>
                <a:latin typeface="+mn-lt"/>
              </a:rPr>
              <a:t>Design and Content by : </a:t>
            </a:r>
            <a:r>
              <a:rPr lang="en-IN" sz="1200" dirty="0" err="1">
                <a:solidFill>
                  <a:srgbClr val="002060"/>
                </a:solidFill>
                <a:latin typeface="+mn-lt"/>
              </a:rPr>
              <a:t>Saswati</a:t>
            </a:r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14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nv-workshop" id="{63CA7147-4F88-4E42-B427-A2E1A6530316}" vid="{BC1DA4E0-DBB2-3141-B7D3-4BFC1486A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311</Words>
  <Application>Microsoft Macintosh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Work Sans</vt:lpstr>
      <vt:lpstr>Work Sans Light</vt:lpstr>
      <vt:lpstr>Work Sans Medium</vt:lpstr>
      <vt:lpstr>Work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 Ranjan</dc:creator>
  <cp:lastModifiedBy>Samir Ranjan</cp:lastModifiedBy>
  <cp:revision>2</cp:revision>
  <dcterms:created xsi:type="dcterms:W3CDTF">2025-01-26T11:15:45Z</dcterms:created>
  <dcterms:modified xsi:type="dcterms:W3CDTF">2025-01-26T13:30:19Z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