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223B77C-C1D4-4F14-82BC-63C956FF0F82}">
  <a:tblStyle styleId="{7223B77C-C1D4-4F14-82BC-63C956FF0F8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23c299ea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23c299ea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23c299ea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23c299ea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24073b2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24073b2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24073b2d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24073b2d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23c299ea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23c299ea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23c299ea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23c299ea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23c299ea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23c299ea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23c299ea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23c299ea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24073b0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24073b0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24073b0b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24073b0b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24073b2d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24073b2d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24073b2d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24073b2d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Deliverable 2</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FFFFFF"/>
                </a:solidFill>
              </a:rPr>
              <a:t>Adam Afilaka: Developer/Programmer</a:t>
            </a:r>
            <a:endParaRPr sz="1400">
              <a:solidFill>
                <a:srgbClr val="FFFFFF"/>
              </a:solidFill>
            </a:endParaRPr>
          </a:p>
          <a:p>
            <a:pPr indent="0" lvl="0" marL="0" rtl="0" algn="l">
              <a:lnSpc>
                <a:spcPct val="115000"/>
              </a:lnSpc>
              <a:spcBef>
                <a:spcPts val="0"/>
              </a:spcBef>
              <a:spcAft>
                <a:spcPts val="0"/>
              </a:spcAft>
              <a:buNone/>
            </a:pPr>
            <a:r>
              <a:rPr lang="en" sz="1400">
                <a:solidFill>
                  <a:srgbClr val="FFFFFF"/>
                </a:solidFill>
              </a:rPr>
              <a:t>Ashley Braun: Business Analyst/Project Manager </a:t>
            </a:r>
            <a:endParaRPr sz="1400">
              <a:solidFill>
                <a:srgbClr val="FFFFFF"/>
              </a:solidFill>
            </a:endParaRPr>
          </a:p>
          <a:p>
            <a:pPr indent="0" lvl="0" marL="0" rtl="0" algn="l">
              <a:lnSpc>
                <a:spcPct val="115000"/>
              </a:lnSpc>
              <a:spcBef>
                <a:spcPts val="0"/>
              </a:spcBef>
              <a:spcAft>
                <a:spcPts val="0"/>
              </a:spcAft>
              <a:buNone/>
            </a:pPr>
            <a:r>
              <a:rPr lang="en" sz="1400">
                <a:solidFill>
                  <a:srgbClr val="FFFFFF"/>
                </a:solidFill>
              </a:rPr>
              <a:t>Zaid Islam: Cyber Security Engineer </a:t>
            </a:r>
            <a:endParaRPr sz="1400">
              <a:solidFill>
                <a:srgbClr val="FFFFFF"/>
              </a:solidFill>
            </a:endParaRPr>
          </a:p>
          <a:p>
            <a:pPr indent="0" lvl="0" marL="0" rtl="0" algn="l">
              <a:lnSpc>
                <a:spcPct val="115000"/>
              </a:lnSpc>
              <a:spcBef>
                <a:spcPts val="0"/>
              </a:spcBef>
              <a:spcAft>
                <a:spcPts val="0"/>
              </a:spcAft>
              <a:buNone/>
            </a:pPr>
            <a:r>
              <a:rPr lang="en" sz="1400">
                <a:solidFill>
                  <a:srgbClr val="FFFFFF"/>
                </a:solidFill>
              </a:rPr>
              <a:t>Rithika Sayini: Researcher/Programmer </a:t>
            </a:r>
            <a:endParaRPr sz="1400">
              <a:solidFill>
                <a:srgbClr val="FFFFFF"/>
              </a:solidFill>
            </a:endParaRPr>
          </a:p>
          <a:p>
            <a:pPr indent="0" lvl="0" marL="0" rtl="0" algn="l">
              <a:lnSpc>
                <a:spcPct val="115000"/>
              </a:lnSpc>
              <a:spcBef>
                <a:spcPts val="0"/>
              </a:spcBef>
              <a:spcAft>
                <a:spcPts val="0"/>
              </a:spcAft>
              <a:buNone/>
            </a:pPr>
            <a:r>
              <a:rPr lang="en" sz="1400">
                <a:solidFill>
                  <a:srgbClr val="FFFFFF"/>
                </a:solidFill>
              </a:rPr>
              <a:t>Shanese Scott: Database Administrator </a:t>
            </a:r>
            <a:endParaRPr sz="1400">
              <a:solidFill>
                <a:srgbClr val="FFFFFF"/>
              </a:solidFill>
            </a:endParaRPr>
          </a:p>
          <a:p>
            <a:pPr indent="0" lvl="0" marL="0" rtl="0" algn="l">
              <a:lnSpc>
                <a:spcPct val="115000"/>
              </a:lnSpc>
              <a:spcBef>
                <a:spcPts val="0"/>
              </a:spcBef>
              <a:spcAft>
                <a:spcPts val="0"/>
              </a:spcAft>
              <a:buNone/>
            </a:pPr>
            <a:r>
              <a:rPr lang="en" sz="1400">
                <a:solidFill>
                  <a:srgbClr val="FFFFFF"/>
                </a:solidFill>
              </a:rPr>
              <a:t>Xin Zheng: Quality Assurance </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Analysis</a:t>
            </a:r>
            <a:endParaRPr/>
          </a:p>
        </p:txBody>
      </p:sp>
      <p:sp>
        <p:nvSpPr>
          <p:cNvPr id="124" name="Google Shape;124;p22"/>
          <p:cNvSpPr txBox="1"/>
          <p:nvPr>
            <p:ph idx="1" type="body"/>
          </p:nvPr>
        </p:nvSpPr>
        <p:spPr>
          <a:xfrm>
            <a:off x="471900" y="1919075"/>
            <a:ext cx="8222100" cy="28719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sz="1400">
                <a:latin typeface="Times New Roman"/>
                <a:ea typeface="Times New Roman"/>
                <a:cs typeface="Times New Roman"/>
                <a:sym typeface="Times New Roman"/>
              </a:rPr>
              <a:t>UC- 1: </a:t>
            </a:r>
            <a:r>
              <a:rPr lang="en" sz="1400">
                <a:solidFill>
                  <a:srgbClr val="000000"/>
                </a:solidFill>
                <a:latin typeface="Times New Roman"/>
                <a:ea typeface="Times New Roman"/>
                <a:cs typeface="Times New Roman"/>
                <a:sym typeface="Times New Roman"/>
              </a:rPr>
              <a:t>Record Patient’s Current Vital Sign</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200">
                <a:solidFill>
                  <a:srgbClr val="000000"/>
                </a:solidFill>
                <a:latin typeface="Times New Roman"/>
                <a:ea typeface="Times New Roman"/>
                <a:cs typeface="Times New Roman"/>
                <a:sym typeface="Times New Roman"/>
              </a:rPr>
              <a:t>The patient’s vital signs are constantly being collected by this device, and when anything abnormal happens, it will alter the patient’s data. For example, when there is an abnormal heartbeat is record, it will send warning to patient for potential heart attack . </a:t>
            </a:r>
            <a:r>
              <a:rPr lang="en" sz="1400">
                <a:solidFill>
                  <a:srgbClr val="000000"/>
                </a:solidFill>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l">
              <a:lnSpc>
                <a:spcPct val="50000"/>
              </a:lnSpc>
              <a:spcBef>
                <a:spcPts val="1600"/>
              </a:spcBef>
              <a:spcAft>
                <a:spcPts val="0"/>
              </a:spcAft>
              <a:buNone/>
            </a:pPr>
            <a:r>
              <a:rPr lang="en" sz="1400">
                <a:latin typeface="Times New Roman"/>
                <a:ea typeface="Times New Roman"/>
                <a:cs typeface="Times New Roman"/>
                <a:sym typeface="Times New Roman"/>
              </a:rPr>
              <a:t>UC - 2: </a:t>
            </a:r>
            <a:r>
              <a:rPr lang="en" sz="1400">
                <a:solidFill>
                  <a:srgbClr val="000000"/>
                </a:solidFill>
                <a:latin typeface="Times New Roman"/>
                <a:ea typeface="Times New Roman"/>
                <a:cs typeface="Times New Roman"/>
                <a:sym typeface="Times New Roman"/>
              </a:rPr>
              <a:t>Request medical records and vital signs data </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200">
                <a:solidFill>
                  <a:srgbClr val="000000"/>
                </a:solidFill>
                <a:latin typeface="Times New Roman"/>
                <a:ea typeface="Times New Roman"/>
                <a:cs typeface="Times New Roman"/>
                <a:sym typeface="Times New Roman"/>
              </a:rPr>
              <a:t>If the patient is having an adverse health event and in a loss conscious state,  the data of medical history and vital signs can be exported into ER’s system by the request of doctor. It will help the doctor to diagnose the patient more accurately. </a:t>
            </a:r>
            <a:endParaRPr sz="1200">
              <a:solidFill>
                <a:srgbClr val="000000"/>
              </a:solidFill>
              <a:latin typeface="Times New Roman"/>
              <a:ea typeface="Times New Roman"/>
              <a:cs typeface="Times New Roman"/>
              <a:sym typeface="Times New Roman"/>
            </a:endParaRPr>
          </a:p>
          <a:p>
            <a:pPr indent="0" lvl="0" marL="0" rtl="0" algn="l">
              <a:lnSpc>
                <a:spcPct val="50000"/>
              </a:lnSpc>
              <a:spcBef>
                <a:spcPts val="1600"/>
              </a:spcBef>
              <a:spcAft>
                <a:spcPts val="0"/>
              </a:spcAft>
              <a:buNone/>
            </a:pPr>
            <a:r>
              <a:rPr lang="en" sz="1400">
                <a:latin typeface="Times New Roman"/>
                <a:ea typeface="Times New Roman"/>
                <a:cs typeface="Times New Roman"/>
                <a:sym typeface="Times New Roman"/>
              </a:rPr>
              <a:t>UC - 3: </a:t>
            </a:r>
            <a:r>
              <a:rPr lang="en" sz="1400">
                <a:solidFill>
                  <a:srgbClr val="000000"/>
                </a:solidFill>
                <a:latin typeface="Times New Roman"/>
                <a:ea typeface="Times New Roman"/>
                <a:cs typeface="Times New Roman"/>
                <a:sym typeface="Times New Roman"/>
              </a:rPr>
              <a:t>Oxytocin Hormone Changes in Patient</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 sz="1200">
                <a:solidFill>
                  <a:srgbClr val="000000"/>
                </a:solidFill>
                <a:latin typeface="Times New Roman"/>
                <a:ea typeface="Times New Roman"/>
                <a:cs typeface="Times New Roman"/>
                <a:sym typeface="Times New Roman"/>
              </a:rPr>
              <a:t>If the patient is having spikes in oxytocin hormone levels during certain processes such as childbirth or lactation, the device should be able to record this change and alert the user. This will also alert the user if they are about to undergo early childbirth.</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122325" y="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 Diagram</a:t>
            </a:r>
            <a:endParaRPr/>
          </a:p>
        </p:txBody>
      </p:sp>
      <p:sp>
        <p:nvSpPr>
          <p:cNvPr id="130" name="Google Shape;130;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1" name="Google Shape;131;p23"/>
          <p:cNvPicPr preferRelativeResize="0"/>
          <p:nvPr/>
        </p:nvPicPr>
        <p:blipFill>
          <a:blip r:embed="rId3">
            <a:alphaModFix/>
          </a:blip>
          <a:stretch>
            <a:fillRect/>
          </a:stretch>
        </p:blipFill>
        <p:spPr>
          <a:xfrm>
            <a:off x="0" y="844175"/>
            <a:ext cx="9144001" cy="4299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99525" y="3128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Kanbanflow</a:t>
            </a:r>
            <a:endParaRPr/>
          </a:p>
        </p:txBody>
      </p:sp>
      <p:sp>
        <p:nvSpPr>
          <p:cNvPr id="137" name="Google Shape;137;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8" name="Google Shape;138;p24"/>
          <p:cNvPicPr preferRelativeResize="0"/>
          <p:nvPr/>
        </p:nvPicPr>
        <p:blipFill>
          <a:blip r:embed="rId3">
            <a:alphaModFix/>
          </a:blip>
          <a:stretch>
            <a:fillRect/>
          </a:stretch>
        </p:blipFill>
        <p:spPr>
          <a:xfrm>
            <a:off x="515975" y="1080525"/>
            <a:ext cx="8320449" cy="3726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460950" y="311225"/>
            <a:ext cx="8222100" cy="88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Kanbanflow cont.</a:t>
            </a:r>
            <a:endParaRPr/>
          </a:p>
        </p:txBody>
      </p:sp>
      <p:sp>
        <p:nvSpPr>
          <p:cNvPr id="144" name="Google Shape;144;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5" name="Google Shape;145;p25"/>
          <p:cNvPicPr preferRelativeResize="0"/>
          <p:nvPr/>
        </p:nvPicPr>
        <p:blipFill>
          <a:blip r:embed="rId3">
            <a:alphaModFix/>
          </a:blip>
          <a:stretch>
            <a:fillRect/>
          </a:stretch>
        </p:blipFill>
        <p:spPr>
          <a:xfrm>
            <a:off x="344000" y="1271950"/>
            <a:ext cx="8444174" cy="35622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7190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Requirements Definition Document: </a:t>
            </a:r>
            <a:r>
              <a:rPr lang="en"/>
              <a:t>Functional</a:t>
            </a:r>
            <a:r>
              <a:rPr lang="en"/>
              <a:t> Requirements </a:t>
            </a:r>
            <a:endParaRPr/>
          </a:p>
        </p:txBody>
      </p:sp>
      <p:sp>
        <p:nvSpPr>
          <p:cNvPr id="74" name="Google Shape;74;p14"/>
          <p:cNvSpPr txBox="1"/>
          <p:nvPr>
            <p:ph idx="1" type="body"/>
          </p:nvPr>
        </p:nvSpPr>
        <p:spPr>
          <a:xfrm>
            <a:off x="471900" y="1814100"/>
            <a:ext cx="267300" cy="12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1</a:t>
            </a:r>
            <a:endParaRPr/>
          </a:p>
        </p:txBody>
      </p:sp>
      <p:graphicFrame>
        <p:nvGraphicFramePr>
          <p:cNvPr id="75" name="Google Shape;75;p14"/>
          <p:cNvGraphicFramePr/>
          <p:nvPr/>
        </p:nvGraphicFramePr>
        <p:xfrm>
          <a:off x="894200" y="2301525"/>
          <a:ext cx="3000000" cy="3000000"/>
        </p:xfrm>
        <a:graphic>
          <a:graphicData uri="http://schemas.openxmlformats.org/drawingml/2006/table">
            <a:tbl>
              <a:tblPr>
                <a:noFill/>
                <a:tableStyleId>{7223B77C-C1D4-4F14-82BC-63C956FF0F82}</a:tableStyleId>
              </a:tblPr>
              <a:tblGrid>
                <a:gridCol w="3619500"/>
                <a:gridCol w="3619500"/>
              </a:tblGrid>
              <a:tr h="532650">
                <a:tc>
                  <a:txBody>
                    <a:bodyPr/>
                    <a:lstStyle/>
                    <a:p>
                      <a:pPr indent="0" lvl="0" marL="0" rtl="0" algn="l">
                        <a:lnSpc>
                          <a:spcPct val="115000"/>
                        </a:lnSpc>
                        <a:spcBef>
                          <a:spcPts val="1200"/>
                        </a:spcBef>
                        <a:spcAft>
                          <a:spcPts val="1200"/>
                        </a:spcAft>
                        <a:buNone/>
                      </a:pPr>
                      <a:r>
                        <a:rPr lang="en" sz="1200" u="sng">
                          <a:latin typeface="Times New Roman"/>
                          <a:ea typeface="Times New Roman"/>
                          <a:cs typeface="Times New Roman"/>
                          <a:sym typeface="Times New Roman"/>
                        </a:rPr>
                        <a:t>Process-Oriented </a:t>
                      </a:r>
                      <a:endParaRPr/>
                    </a:p>
                  </a:txBody>
                  <a:tcPr marT="91425" marB="91425" marR="91425" marL="91425"/>
                </a:tc>
                <a:tc>
                  <a:txBody>
                    <a:bodyPr/>
                    <a:lstStyle/>
                    <a:p>
                      <a:pPr indent="0" lvl="0" marL="0" rtl="0" algn="l">
                        <a:lnSpc>
                          <a:spcPct val="115000"/>
                        </a:lnSpc>
                        <a:spcBef>
                          <a:spcPts val="1200"/>
                        </a:spcBef>
                        <a:spcAft>
                          <a:spcPts val="1200"/>
                        </a:spcAft>
                        <a:buNone/>
                      </a:pPr>
                      <a:r>
                        <a:rPr lang="en" sz="1200" u="sng">
                          <a:latin typeface="Times New Roman"/>
                          <a:ea typeface="Times New Roman"/>
                          <a:cs typeface="Times New Roman"/>
                          <a:sym typeface="Times New Roman"/>
                        </a:rPr>
                        <a:t>Information-Oriented </a:t>
                      </a:r>
                      <a:endParaRPr/>
                    </a:p>
                  </a:txBody>
                  <a:tcPr marT="91425" marB="91425" marR="91425" marL="91425"/>
                </a:tc>
              </a:tr>
              <a:tr h="940850">
                <a:tc>
                  <a:txBody>
                    <a:bodyPr/>
                    <a:lstStyle/>
                    <a:p>
                      <a:pPr indent="-304800" lvl="0" marL="457200" rtl="0" algn="l">
                        <a:lnSpc>
                          <a:spcPct val="115000"/>
                        </a:lnSpc>
                        <a:spcBef>
                          <a:spcPts val="1200"/>
                        </a:spcBef>
                        <a:spcAft>
                          <a:spcPts val="0"/>
                        </a:spcAft>
                        <a:buSzPts val="1200"/>
                        <a:buFont typeface="Times New Roman"/>
                        <a:buChar char="●"/>
                      </a:pPr>
                      <a:r>
                        <a:rPr lang="en" sz="1200">
                          <a:latin typeface="Times New Roman"/>
                          <a:ea typeface="Times New Roman"/>
                          <a:cs typeface="Times New Roman"/>
                          <a:sym typeface="Times New Roman"/>
                        </a:rPr>
                        <a:t>The system should allow doctors to view a patient’s medical records</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system must collect recent health data and store it in a database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system must be able to track user response time </a:t>
                      </a:r>
                      <a:endParaRPr/>
                    </a:p>
                  </a:txBody>
                  <a:tcPr marT="91425" marB="91425" marR="91425" marL="91425"/>
                </a:tc>
                <a:tc>
                  <a:txBody>
                    <a:bodyPr/>
                    <a:lstStyle/>
                    <a:p>
                      <a:pPr indent="-304800" lvl="0" marL="457200" rtl="0" algn="l">
                        <a:lnSpc>
                          <a:spcPct val="115000"/>
                        </a:lnSpc>
                        <a:spcBef>
                          <a:spcPts val="1200"/>
                        </a:spcBef>
                        <a:spcAft>
                          <a:spcPts val="0"/>
                        </a:spcAft>
                        <a:buSzPts val="1200"/>
                        <a:buFont typeface="Times New Roman"/>
                        <a:buChar char="●"/>
                      </a:pPr>
                      <a:r>
                        <a:rPr lang="en" sz="1200">
                          <a:latin typeface="Times New Roman"/>
                          <a:ea typeface="Times New Roman"/>
                          <a:cs typeface="Times New Roman"/>
                          <a:sym typeface="Times New Roman"/>
                        </a:rPr>
                        <a:t>The System must retain a patient’s full medical history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system must include real-time health updates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system must include history of authenticated users </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Requirements Definition Document :Non-Functional Requirements</a:t>
            </a:r>
            <a:endParaRPr/>
          </a:p>
        </p:txBody>
      </p:sp>
      <p:sp>
        <p:nvSpPr>
          <p:cNvPr id="81" name="Google Shape;81;p15"/>
          <p:cNvSpPr txBox="1"/>
          <p:nvPr>
            <p:ph idx="1" type="body"/>
          </p:nvPr>
        </p:nvSpPr>
        <p:spPr>
          <a:xfrm>
            <a:off x="134400" y="1757500"/>
            <a:ext cx="337500" cy="41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2</a:t>
            </a:r>
            <a:endParaRPr/>
          </a:p>
        </p:txBody>
      </p:sp>
      <p:graphicFrame>
        <p:nvGraphicFramePr>
          <p:cNvPr id="82" name="Google Shape;82;p15"/>
          <p:cNvGraphicFramePr/>
          <p:nvPr/>
        </p:nvGraphicFramePr>
        <p:xfrm>
          <a:off x="471900" y="1707800"/>
          <a:ext cx="3000000" cy="3000000"/>
        </p:xfrm>
        <a:graphic>
          <a:graphicData uri="http://schemas.openxmlformats.org/drawingml/2006/table">
            <a:tbl>
              <a:tblPr>
                <a:noFill/>
                <a:tableStyleId>{7223B77C-C1D4-4F14-82BC-63C956FF0F82}</a:tableStyleId>
              </a:tblPr>
              <a:tblGrid>
                <a:gridCol w="2130825"/>
                <a:gridCol w="2266725"/>
                <a:gridCol w="1994875"/>
                <a:gridCol w="2130825"/>
              </a:tblGrid>
              <a:tr h="646350">
                <a:tc>
                  <a:txBody>
                    <a:bodyPr/>
                    <a:lstStyle/>
                    <a:p>
                      <a:pPr indent="0" lvl="0" marL="0" rtl="0" algn="l">
                        <a:lnSpc>
                          <a:spcPct val="115000"/>
                        </a:lnSpc>
                        <a:spcBef>
                          <a:spcPts val="1200"/>
                        </a:spcBef>
                        <a:spcAft>
                          <a:spcPts val="1200"/>
                        </a:spcAft>
                        <a:buNone/>
                      </a:pPr>
                      <a:r>
                        <a:rPr lang="en" sz="1200" u="sng">
                          <a:latin typeface="Times New Roman"/>
                          <a:ea typeface="Times New Roman"/>
                          <a:cs typeface="Times New Roman"/>
                          <a:sym typeface="Times New Roman"/>
                        </a:rPr>
                        <a:t>Operational </a:t>
                      </a:r>
                      <a:endParaRPr/>
                    </a:p>
                  </a:txBody>
                  <a:tcPr marT="91425" marB="91425" marR="91425" marL="91425"/>
                </a:tc>
                <a:tc>
                  <a:txBody>
                    <a:bodyPr/>
                    <a:lstStyle/>
                    <a:p>
                      <a:pPr indent="0" lvl="0" marL="0" rtl="0" algn="l">
                        <a:lnSpc>
                          <a:spcPct val="115000"/>
                        </a:lnSpc>
                        <a:spcBef>
                          <a:spcPts val="1200"/>
                        </a:spcBef>
                        <a:spcAft>
                          <a:spcPts val="1200"/>
                        </a:spcAft>
                        <a:buNone/>
                      </a:pPr>
                      <a:r>
                        <a:rPr lang="en" sz="1200" u="sng">
                          <a:latin typeface="Times New Roman"/>
                          <a:ea typeface="Times New Roman"/>
                          <a:cs typeface="Times New Roman"/>
                          <a:sym typeface="Times New Roman"/>
                        </a:rPr>
                        <a:t>Performance </a:t>
                      </a:r>
                      <a:endParaRPr/>
                    </a:p>
                  </a:txBody>
                  <a:tcPr marT="91425" marB="91425" marR="91425" marL="91425"/>
                </a:tc>
                <a:tc>
                  <a:txBody>
                    <a:bodyPr/>
                    <a:lstStyle/>
                    <a:p>
                      <a:pPr indent="0" lvl="0" marL="0" rtl="0" algn="l">
                        <a:lnSpc>
                          <a:spcPct val="115000"/>
                        </a:lnSpc>
                        <a:spcBef>
                          <a:spcPts val="1200"/>
                        </a:spcBef>
                        <a:spcAft>
                          <a:spcPts val="1200"/>
                        </a:spcAft>
                        <a:buNone/>
                      </a:pPr>
                      <a:r>
                        <a:rPr lang="en" sz="1200" u="sng">
                          <a:latin typeface="Times New Roman"/>
                          <a:ea typeface="Times New Roman"/>
                          <a:cs typeface="Times New Roman"/>
                          <a:sym typeface="Times New Roman"/>
                        </a:rPr>
                        <a:t>Security</a:t>
                      </a:r>
                      <a:endParaRPr/>
                    </a:p>
                  </a:txBody>
                  <a:tcPr marT="91425" marB="91425" marR="91425" marL="91425"/>
                </a:tc>
                <a:tc>
                  <a:txBody>
                    <a:bodyPr/>
                    <a:lstStyle/>
                    <a:p>
                      <a:pPr indent="0" lvl="0" marL="0" rtl="0" algn="l">
                        <a:lnSpc>
                          <a:spcPct val="115000"/>
                        </a:lnSpc>
                        <a:spcBef>
                          <a:spcPts val="1200"/>
                        </a:spcBef>
                        <a:spcAft>
                          <a:spcPts val="1200"/>
                        </a:spcAft>
                        <a:buNone/>
                      </a:pPr>
                      <a:r>
                        <a:rPr lang="en" sz="1200" u="sng">
                          <a:latin typeface="Times New Roman"/>
                          <a:ea typeface="Times New Roman"/>
                          <a:cs typeface="Times New Roman"/>
                          <a:sym typeface="Times New Roman"/>
                        </a:rPr>
                        <a:t>Cultural and Political </a:t>
                      </a:r>
                      <a:endParaRPr/>
                    </a:p>
                  </a:txBody>
                  <a:tcPr marT="91425" marB="91425" marR="91425" marL="91425"/>
                </a:tc>
              </a:tr>
              <a:tr h="2615350">
                <a:tc>
                  <a:txBody>
                    <a:bodyPr/>
                    <a:lstStyle/>
                    <a:p>
                      <a:pPr indent="-304800" lvl="0" marL="457200" rtl="0" algn="l">
                        <a:lnSpc>
                          <a:spcPct val="115000"/>
                        </a:lnSpc>
                        <a:spcBef>
                          <a:spcPts val="1200"/>
                        </a:spcBef>
                        <a:spcAft>
                          <a:spcPts val="0"/>
                        </a:spcAft>
                        <a:buSzPts val="1200"/>
                        <a:buFont typeface="Times New Roman"/>
                        <a:buChar char="●"/>
                      </a:pPr>
                      <a:r>
                        <a:rPr lang="en" sz="1200">
                          <a:latin typeface="Times New Roman"/>
                          <a:ea typeface="Times New Roman"/>
                          <a:cs typeface="Times New Roman"/>
                          <a:sym typeface="Times New Roman"/>
                        </a:rPr>
                        <a:t>The system will run on Android and iOS devices</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system should be able to easily integrate with existing databases</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system must be compatible and optimized to work with multiple EMR devices</a:t>
                      </a:r>
                      <a:endParaRPr/>
                    </a:p>
                  </a:txBody>
                  <a:tcPr marT="91425" marB="91425" marR="91425" marL="91425"/>
                </a:tc>
                <a:tc>
                  <a:txBody>
                    <a:bodyPr/>
                    <a:lstStyle/>
                    <a:p>
                      <a:pPr indent="-304800" lvl="0" marL="457200" rtl="0" algn="l">
                        <a:lnSpc>
                          <a:spcPct val="115000"/>
                        </a:lnSpc>
                        <a:spcBef>
                          <a:spcPts val="1200"/>
                        </a:spcBef>
                        <a:spcAft>
                          <a:spcPts val="0"/>
                        </a:spcAft>
                        <a:buSzPts val="1200"/>
                        <a:buFont typeface="Times New Roman"/>
                        <a:buChar char="●"/>
                      </a:pPr>
                      <a:r>
                        <a:rPr lang="en" sz="1200">
                          <a:latin typeface="Times New Roman"/>
                          <a:ea typeface="Times New Roman"/>
                          <a:cs typeface="Times New Roman"/>
                          <a:sym typeface="Times New Roman"/>
                        </a:rPr>
                        <a:t>Patient information should be available to view 24/7</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system needs to be able to support millions of user data. Doctors should be able to view patient data in seconds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Response and refresh times should be shorter when processing queries </a:t>
                      </a:r>
                      <a:endParaRPr sz="1200">
                        <a:latin typeface="Times New Roman"/>
                        <a:ea typeface="Times New Roman"/>
                        <a:cs typeface="Times New Roman"/>
                        <a:sym typeface="Times New Roman"/>
                      </a:endParaRPr>
                    </a:p>
                    <a:p>
                      <a:pPr indent="0" lvl="0" marL="0" rtl="0" algn="l">
                        <a:spcBef>
                          <a:spcPts val="1200"/>
                        </a:spcBef>
                        <a:spcAft>
                          <a:spcPts val="0"/>
                        </a:spcAft>
                        <a:buNone/>
                      </a:pPr>
                      <a:r>
                        <a:t/>
                      </a:r>
                      <a:endParaRPr/>
                    </a:p>
                  </a:txBody>
                  <a:tcPr marT="91425" marB="91425" marR="91425" marL="91425"/>
                </a:tc>
                <a:tc>
                  <a:txBody>
                    <a:bodyPr/>
                    <a:lstStyle/>
                    <a:p>
                      <a:pPr indent="-304800" lvl="0" marL="457200" rtl="0" algn="l">
                        <a:lnSpc>
                          <a:spcPct val="115000"/>
                        </a:lnSpc>
                        <a:spcBef>
                          <a:spcPts val="1200"/>
                        </a:spcBef>
                        <a:spcAft>
                          <a:spcPts val="0"/>
                        </a:spcAft>
                        <a:buSzPts val="1200"/>
                        <a:buFont typeface="Times New Roman"/>
                        <a:buChar char="●"/>
                      </a:pPr>
                      <a:r>
                        <a:rPr lang="en" sz="1200">
                          <a:latin typeface="Times New Roman"/>
                          <a:ea typeface="Times New Roman"/>
                          <a:cs typeface="Times New Roman"/>
                          <a:sym typeface="Times New Roman"/>
                        </a:rPr>
                        <a:t>Only authorized users should be able to access patient data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Ensuring data encryption for database tables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Make sure that inactivity timeouts and login requirements are met</a:t>
                      </a:r>
                      <a:endParaRPr/>
                    </a:p>
                  </a:txBody>
                  <a:tcPr marT="91425" marB="91425" marR="91425" marL="91425"/>
                </a:tc>
                <a:tc>
                  <a:txBody>
                    <a:bodyPr/>
                    <a:lstStyle/>
                    <a:p>
                      <a:pPr indent="-304800" lvl="0" marL="457200" rtl="0" algn="l">
                        <a:lnSpc>
                          <a:spcPct val="115000"/>
                        </a:lnSpc>
                        <a:spcBef>
                          <a:spcPts val="1200"/>
                        </a:spcBef>
                        <a:spcAft>
                          <a:spcPts val="0"/>
                        </a:spcAft>
                        <a:buSzPts val="1200"/>
                        <a:buFont typeface="Times New Roman"/>
                        <a:buChar char="●"/>
                      </a:pPr>
                      <a:r>
                        <a:rPr lang="en" sz="1200">
                          <a:latin typeface="Times New Roman"/>
                          <a:ea typeface="Times New Roman"/>
                          <a:cs typeface="Times New Roman"/>
                          <a:sym typeface="Times New Roman"/>
                        </a:rPr>
                        <a:t>Patient information should be compliant with the Data Protection Act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The system needs to be accessible worldwide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 The HITECH Act</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Interview</a:t>
            </a:r>
            <a:endParaRPr/>
          </a:p>
        </p:txBody>
      </p:sp>
      <p:sp>
        <p:nvSpPr>
          <p:cNvPr id="88" name="Google Shape;88;p16"/>
          <p:cNvSpPr txBox="1"/>
          <p:nvPr>
            <p:ph idx="1" type="body"/>
          </p:nvPr>
        </p:nvSpPr>
        <p:spPr>
          <a:xfrm>
            <a:off x="460950" y="1933850"/>
            <a:ext cx="8222100" cy="298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000000"/>
                </a:solidFill>
                <a:latin typeface="Times New Roman"/>
                <a:ea typeface="Times New Roman"/>
                <a:cs typeface="Times New Roman"/>
                <a:sym typeface="Times New Roman"/>
              </a:rPr>
              <a:t>Johns Hopkins Hospital: It was a fairly simple process for contacting someone who works at Johns Hopkins Hospital as an applications coordinator for Epic Systems. We chose to interview a JHH employee because they can provide thorough knowledge about how they store, encrypt, and access their user medical information. The interview itself went very smoothly, and it provided us with the knowledge we need to create our device. </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 sz="1400">
                <a:solidFill>
                  <a:srgbClr val="000000"/>
                </a:solidFill>
                <a:latin typeface="Times New Roman"/>
                <a:ea typeface="Times New Roman"/>
                <a:cs typeface="Times New Roman"/>
                <a:sym typeface="Times New Roman"/>
              </a:rPr>
              <a:t>Senior </a:t>
            </a:r>
            <a:r>
              <a:rPr lang="en" sz="1400">
                <a:solidFill>
                  <a:srgbClr val="000000"/>
                </a:solidFill>
                <a:latin typeface="Times New Roman"/>
                <a:ea typeface="Times New Roman"/>
                <a:cs typeface="Times New Roman"/>
                <a:sym typeface="Times New Roman"/>
              </a:rPr>
              <a:t>Physician</a:t>
            </a:r>
            <a:r>
              <a:rPr lang="en" sz="1400">
                <a:solidFill>
                  <a:srgbClr val="000000"/>
                </a:solidFill>
                <a:latin typeface="Times New Roman"/>
                <a:ea typeface="Times New Roman"/>
                <a:cs typeface="Times New Roman"/>
                <a:sym typeface="Times New Roman"/>
              </a:rPr>
              <a:t>: Interviewing the physician gave the team ideas about having back up plans since the daily life of the individual will require 2 step verification since these are human beings lives. We were on the right track with concussion responses . The pregnancy scencerio if possible would be better with a belt application that would allow the device to track contractions. During an emergency where cell phone towers are down, a method of communicating an emergency would be using citizen bands that allow for radio communications. Also our data is quite important that could is definitely sought after.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a:t>
            </a:r>
            <a:endParaRPr/>
          </a:p>
        </p:txBody>
      </p:sp>
      <p:sp>
        <p:nvSpPr>
          <p:cNvPr id="94" name="Google Shape;94;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rPr lang="en" sz="1100">
                <a:solidFill>
                  <a:srgbClr val="000000"/>
                </a:solidFill>
                <a:latin typeface="Times New Roman"/>
                <a:ea typeface="Times New Roman"/>
                <a:cs typeface="Times New Roman"/>
                <a:sym typeface="Times New Roman"/>
              </a:rPr>
              <a:t>Q: Let us say that a person using our EMR device has a career that requires them to be constantly on the move. Every time their heart rate spikes the natural response for the device would be to alert them of their change in homeostasis. This would become redundant after a while. How can we implement the heart rate function to learn from the User’s patterns?</a:t>
            </a:r>
            <a:endParaRPr sz="11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1100">
                <a:solidFill>
                  <a:srgbClr val="000000"/>
                </a:solidFill>
                <a:latin typeface="Times New Roman"/>
                <a:ea typeface="Times New Roman"/>
                <a:cs typeface="Times New Roman"/>
                <a:sym typeface="Times New Roman"/>
              </a:rPr>
              <a:t>A: Use artificial intelligence and advanced neural network to analyze the changes in the body. The EMR device would have to learn from the user’s patterns by building a trend report of some type. Take the application Flo for example. This application tracks female cycle changes by building a trend report. Based on this, it can accurately predict the next day of ovulation and begins counting down from that day - JHH</a:t>
            </a:r>
            <a:endParaRPr sz="1100">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rPr lang="en" sz="1100">
                <a:solidFill>
                  <a:srgbClr val="000000"/>
                </a:solidFill>
                <a:latin typeface="Times New Roman"/>
                <a:ea typeface="Times New Roman"/>
                <a:cs typeface="Times New Roman"/>
                <a:sym typeface="Times New Roman"/>
              </a:rPr>
              <a:t>A: If possible I would like to be aware of the patient’s schedule. So if its a redundant process it should be included in the schedule but even if it is on schedule a spike should be followed by a notification from the device just to make sure or a check from the device to make sure the patient is ok. If unresponsive, call emergency services - SP</a:t>
            </a: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#2</a:t>
            </a:r>
            <a:endParaRPr/>
          </a:p>
        </p:txBody>
      </p:sp>
      <p:sp>
        <p:nvSpPr>
          <p:cNvPr id="100" name="Google Shape;100;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rPr lang="en" sz="1100">
                <a:solidFill>
                  <a:srgbClr val="000000"/>
                </a:solidFill>
                <a:latin typeface="Times New Roman"/>
                <a:ea typeface="Times New Roman"/>
                <a:cs typeface="Times New Roman"/>
                <a:sym typeface="Times New Roman"/>
              </a:rPr>
              <a:t>Q: Would it be a good idea to implement a function that tests response time for a user that just underwent a major accident, such as a concussion? For example, if the user’s vital levels drastically change due to a concussion, the EMR device displays a screen stating “Are you responsive; Yes or No.” If the user does not respond within 10 seconds the device notifies 911 and their PCP. </a:t>
            </a:r>
            <a:endParaRPr sz="11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1100">
                <a:solidFill>
                  <a:srgbClr val="000000"/>
                </a:solidFill>
                <a:latin typeface="Times New Roman"/>
                <a:ea typeface="Times New Roman"/>
                <a:cs typeface="Times New Roman"/>
                <a:sym typeface="Times New Roman"/>
              </a:rPr>
              <a:t>A: It would be effective to implement a function like that. However, from experience, a response within 10 second is effective only if the user knows that they have to acknowledge the device. Therefore, consider implementing an alarm system during situations like these so that the user cannot ignore the alert - JHH</a:t>
            </a:r>
            <a:endParaRPr sz="1100">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rPr lang="en" sz="1100">
                <a:solidFill>
                  <a:srgbClr val="000000"/>
                </a:solidFill>
                <a:latin typeface="Times New Roman"/>
                <a:ea typeface="Times New Roman"/>
                <a:cs typeface="Times New Roman"/>
                <a:sym typeface="Times New Roman"/>
              </a:rPr>
              <a:t>A: That’s exactly what I would recommend, could not say it better myself - SP</a:t>
            </a: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#3</a:t>
            </a:r>
            <a:endParaRPr/>
          </a:p>
        </p:txBody>
      </p:sp>
      <p:sp>
        <p:nvSpPr>
          <p:cNvPr id="106" name="Google Shape;106;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rPr lang="en" sz="1100">
                <a:solidFill>
                  <a:srgbClr val="000000"/>
                </a:solidFill>
                <a:latin typeface="Times New Roman"/>
                <a:ea typeface="Times New Roman"/>
                <a:cs typeface="Times New Roman"/>
                <a:sym typeface="Times New Roman"/>
              </a:rPr>
              <a:t>Q: How do you feel about tracking oxytocin levels with pregnant women, so when the woman is about to give birth, the EMR device is aware of the sudden spike in hormone levels? Would you say this is an efficient method for detecting hormone changes or is there a method that is easier to measure?</a:t>
            </a:r>
            <a:endParaRPr sz="11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1100">
                <a:solidFill>
                  <a:srgbClr val="000000"/>
                </a:solidFill>
                <a:latin typeface="Times New Roman"/>
                <a:ea typeface="Times New Roman"/>
                <a:cs typeface="Times New Roman"/>
                <a:sym typeface="Times New Roman"/>
              </a:rPr>
              <a:t>A: The two main reasons for oxytocin release would be due to childbirth and lactation. Of course the device would need to be able to distinguish these different processes. Tracking would be an effective method for determining large spikes to differentiate between the two. Implementing loops into the code for your device would alert the user that they will have contractions if their hormone levels have spiked. This logic can be used to various other parts of the endocrine system - JHH</a:t>
            </a:r>
            <a:endParaRPr sz="1100">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rPr lang="en" sz="1100">
                <a:solidFill>
                  <a:srgbClr val="000000"/>
                </a:solidFill>
                <a:latin typeface="Times New Roman"/>
                <a:ea typeface="Times New Roman"/>
                <a:cs typeface="Times New Roman"/>
                <a:sym typeface="Times New Roman"/>
              </a:rPr>
              <a:t>A: The oxytocin level is evasive since it goes up and down a lot and could lead to a lot of false positives. The most reliable thing to measure is contractions since 1 in every 5 minutes is the tell tell sign to go the hospital if a belt around the belly for pregnant women only than I would recommend that instead - SP</a:t>
            </a: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#4</a:t>
            </a:r>
            <a:endParaRPr/>
          </a:p>
        </p:txBody>
      </p:sp>
      <p:sp>
        <p:nvSpPr>
          <p:cNvPr id="112" name="Google Shape;112;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rPr lang="en" sz="1100">
                <a:solidFill>
                  <a:srgbClr val="000000"/>
                </a:solidFill>
                <a:latin typeface="Times New Roman"/>
                <a:ea typeface="Times New Roman"/>
                <a:cs typeface="Times New Roman"/>
                <a:sym typeface="Times New Roman"/>
              </a:rPr>
              <a:t>Q: That leads me to my next question about which alert system you would find to be the most reliable for emergency services and for medical centers. What about when cell phone services are down like in a natural disaster.</a:t>
            </a:r>
            <a:endParaRPr sz="11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1100">
                <a:solidFill>
                  <a:srgbClr val="000000"/>
                </a:solidFill>
                <a:latin typeface="Times New Roman"/>
                <a:ea typeface="Times New Roman"/>
                <a:cs typeface="Times New Roman"/>
                <a:sym typeface="Times New Roman"/>
              </a:rPr>
              <a:t>A: Implement some type of technology that works the same as LifeAlert emergency response device. A way to communicate through radio or even using the bluetooth all around us for peer to peer communication - JHH</a:t>
            </a:r>
            <a:endParaRPr sz="11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1100">
                <a:solidFill>
                  <a:srgbClr val="000000"/>
                </a:solidFill>
                <a:latin typeface="Times New Roman"/>
                <a:ea typeface="Times New Roman"/>
                <a:cs typeface="Times New Roman"/>
                <a:sym typeface="Times New Roman"/>
              </a:rPr>
              <a:t>A: Tricky, so for emergency services like police, firefighters, and EMTs they have a radio band systems in order to communicate when cell phone services are down. I believe channel 9 is reserved for emergencies. So if your device is able to use that channel that would be useful in a natural disaster - SP</a:t>
            </a:r>
            <a:endParaRPr sz="11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#5</a:t>
            </a:r>
            <a:endParaRPr/>
          </a:p>
        </p:txBody>
      </p:sp>
      <p:sp>
        <p:nvSpPr>
          <p:cNvPr id="118" name="Google Shape;118;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rPr lang="en" sz="1100">
                <a:solidFill>
                  <a:srgbClr val="000000"/>
                </a:solidFill>
                <a:latin typeface="Times New Roman"/>
                <a:ea typeface="Times New Roman"/>
                <a:cs typeface="Times New Roman"/>
                <a:sym typeface="Times New Roman"/>
              </a:rPr>
              <a:t>Q: What do you believe would be the best way to encrypt user medical records on this device so that only the user and their PCP will have access to it?</a:t>
            </a:r>
            <a:endParaRPr sz="11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1100">
                <a:solidFill>
                  <a:srgbClr val="000000"/>
                </a:solidFill>
                <a:latin typeface="Times New Roman"/>
                <a:ea typeface="Times New Roman"/>
                <a:cs typeface="Times New Roman"/>
                <a:sym typeface="Times New Roman"/>
              </a:rPr>
              <a:t>A: To properly encrypt PHI, identify where the PHI enters your device to determine where to start encrypting. I suggest researching how hospitals encrypt their patient information and what companies they’ve hired to do so - JHH</a:t>
            </a:r>
            <a:endParaRPr sz="11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1100">
                <a:solidFill>
                  <a:srgbClr val="000000"/>
                </a:solidFill>
                <a:latin typeface="Times New Roman"/>
                <a:ea typeface="Times New Roman"/>
                <a:cs typeface="Times New Roman"/>
                <a:sym typeface="Times New Roman"/>
              </a:rPr>
              <a:t>A: I’m not well versed on the topic of encryption but I would recommend passwords be kept very confidential since real time data is very valuable, corporations like Google and Amazon would benefit from that sort of patient data - SP</a:t>
            </a:r>
            <a:endParaRPr sz="11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