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Merriweather Light"/>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EA12BB4-34B3-4D93-BDC2-D514FD10BAAE}">
  <a:tblStyle styleId="{EEA12BB4-34B3-4D93-BDC2-D514FD10BAA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67327A3-8723-4B96-99D2-323B380D104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Ligh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Light-italic.fntdata"/><Relationship Id="rId25" Type="http://schemas.openxmlformats.org/officeDocument/2006/relationships/font" Target="fonts/MerriweatherLight-bold.fntdata"/><Relationship Id="rId28" Type="http://schemas.openxmlformats.org/officeDocument/2006/relationships/font" Target="fonts/Merriweather-regular.fntdata"/><Relationship Id="rId27" Type="http://schemas.openxmlformats.org/officeDocument/2006/relationships/font" Target="fonts/Merriweather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1fcc46504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1fcc46504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a1a939f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a1a939f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0a1a939f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a1a939f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fb570e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1fb570e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1fe6a856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1fe6a856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0a1a939f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0a1a939f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1ed6e95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1ed6e95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1fb569b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1fb569b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1A1A1A"/>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0a1a939f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0a1a939f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1fb570eb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1fb570eb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1fb569b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fb569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newsroom.accenture.com/news/accenture-study-finds-growing-demand-for-digital-health-services-revolutionizing-delivery-models-patients-doctors-machines.htm" TargetMode="External"/><Relationship Id="rId4" Type="http://schemas.openxmlformats.org/officeDocument/2006/relationships/hyperlink" Target="https://www.businessinsider.com/intelligence/digital-health?IR=T&amp;itm_source=businessinsider&amp;itm_medium=content_marketing&amp;itm_campaign=report_teaser&amp;itm_content=top_text&amp;itm_term=bundle_subscription_text_link-wearable-technology-healthcare-medical-devices" TargetMode="External"/><Relationship Id="rId5" Type="http://schemas.openxmlformats.org/officeDocument/2006/relationships/image" Target="../media/image2.png"/><Relationship Id="rId6" Type="http://schemas.openxmlformats.org/officeDocument/2006/relationships/hyperlink" Target="https://www.businessinsider.com/wearable-technology-healthcare-medical-devices" TargetMode="External"/><Relationship Id="rId7" Type="http://schemas.openxmlformats.org/officeDocument/2006/relationships/hyperlink" Target="https://www.businessinsider.com/wearable-technology-healthcare-medical-devic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09125" y="218138"/>
            <a:ext cx="42555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Deliverable 1</a:t>
            </a:r>
            <a:endParaRPr/>
          </a:p>
        </p:txBody>
      </p:sp>
      <p:sp>
        <p:nvSpPr>
          <p:cNvPr id="65" name="Google Shape;65;p13"/>
          <p:cNvSpPr txBox="1"/>
          <p:nvPr>
            <p:ph idx="1" type="subTitle"/>
          </p:nvPr>
        </p:nvSpPr>
        <p:spPr>
          <a:xfrm>
            <a:off x="311700" y="1878550"/>
            <a:ext cx="4844700" cy="73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Adam Afilaka: Developer/Programmer</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Ashley Braun: Business Analyst/Project Manager </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Zaid Islam: Cyber Security Engineer </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Rithika Sayini: Researcher/Programmer </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Shanese Scott: Database Administrator </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Xin Zheng: Quality Assurance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80E5FC"/>
            </a:gs>
          </a:gsLst>
          <a:lin ang="5400012" scaled="0"/>
        </a:gradFill>
      </p:bgPr>
    </p:bg>
    <p:spTree>
      <p:nvGrpSpPr>
        <p:cNvPr id="126" name="Shape 126"/>
        <p:cNvGrpSpPr/>
        <p:nvPr/>
      </p:nvGrpSpPr>
      <p:grpSpPr>
        <a:xfrm>
          <a:off x="0" y="0"/>
          <a:ext cx="0" cy="0"/>
          <a:chOff x="0" y="0"/>
          <a:chExt cx="0" cy="0"/>
        </a:xfrm>
      </p:grpSpPr>
      <p:sp>
        <p:nvSpPr>
          <p:cNvPr id="127" name="Google Shape;127;p22"/>
          <p:cNvSpPr txBox="1"/>
          <p:nvPr/>
        </p:nvSpPr>
        <p:spPr>
          <a:xfrm>
            <a:off x="267000" y="0"/>
            <a:ext cx="8610000" cy="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latin typeface="Merriweather"/>
                <a:ea typeface="Merriweather"/>
                <a:cs typeface="Merriweather"/>
                <a:sym typeface="Merriweather"/>
              </a:rPr>
              <a:t>Feasibility Analysis- Organizational</a:t>
            </a:r>
            <a:endParaRPr/>
          </a:p>
        </p:txBody>
      </p:sp>
      <p:sp>
        <p:nvSpPr>
          <p:cNvPr id="128" name="Google Shape;128;p22"/>
          <p:cNvSpPr txBox="1"/>
          <p:nvPr/>
        </p:nvSpPr>
        <p:spPr>
          <a:xfrm>
            <a:off x="186550" y="795900"/>
            <a:ext cx="8274300" cy="40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latin typeface="Times New Roman"/>
                <a:ea typeface="Times New Roman"/>
                <a:cs typeface="Times New Roman"/>
                <a:sym typeface="Times New Roman"/>
              </a:rPr>
              <a:t>Special Issues/Constraints</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330200" lvl="0" marL="1371600" rtl="0" algn="l">
              <a:lnSpc>
                <a:spcPct val="115000"/>
              </a:lnSpc>
              <a:spcBef>
                <a:spcPts val="0"/>
              </a:spcBef>
              <a:spcAft>
                <a:spcPts val="0"/>
              </a:spcAft>
              <a:buSzPts val="1600"/>
              <a:buFont typeface="Merriweather Light"/>
              <a:buChar char="●"/>
            </a:pPr>
            <a:r>
              <a:rPr lang="en" sz="1600">
                <a:latin typeface="Merriweather Light"/>
                <a:ea typeface="Merriweather Light"/>
                <a:cs typeface="Merriweather Light"/>
                <a:sym typeface="Merriweather Light"/>
              </a:rPr>
              <a:t>Privacy issue</a:t>
            </a:r>
            <a:endParaRPr sz="1600">
              <a:latin typeface="Merriweather Light"/>
              <a:ea typeface="Merriweather Light"/>
              <a:cs typeface="Merriweather Light"/>
              <a:sym typeface="Merriweather Light"/>
            </a:endParaRPr>
          </a:p>
          <a:p>
            <a:pPr indent="-330200" lvl="0" marL="1371600" rtl="0" algn="l">
              <a:lnSpc>
                <a:spcPct val="115000"/>
              </a:lnSpc>
              <a:spcBef>
                <a:spcPts val="0"/>
              </a:spcBef>
              <a:spcAft>
                <a:spcPts val="0"/>
              </a:spcAft>
              <a:buSzPts val="1600"/>
              <a:buFont typeface="Merriweather Light"/>
              <a:buChar char="●"/>
            </a:pPr>
            <a:r>
              <a:rPr lang="en" sz="1600">
                <a:latin typeface="Merriweather Light"/>
                <a:ea typeface="Merriweather Light"/>
                <a:cs typeface="Merriweather Light"/>
                <a:sym typeface="Merriweather Light"/>
              </a:rPr>
              <a:t>HIPAA, HITECH</a:t>
            </a:r>
            <a:endParaRPr sz="1600">
              <a:latin typeface="Merriweather Light"/>
              <a:ea typeface="Merriweather Light"/>
              <a:cs typeface="Merriweather Light"/>
              <a:sym typeface="Merriweather Light"/>
            </a:endParaRPr>
          </a:p>
          <a:p>
            <a:pPr indent="-330200" lvl="0" marL="1371600" rtl="0" algn="l">
              <a:lnSpc>
                <a:spcPct val="115000"/>
              </a:lnSpc>
              <a:spcBef>
                <a:spcPts val="0"/>
              </a:spcBef>
              <a:spcAft>
                <a:spcPts val="0"/>
              </a:spcAft>
              <a:buSzPts val="1600"/>
              <a:buFont typeface="Merriweather Light"/>
              <a:buChar char="●"/>
            </a:pPr>
            <a:r>
              <a:rPr lang="en" sz="1600">
                <a:latin typeface="Merriweather Light"/>
                <a:ea typeface="Merriweather Light"/>
                <a:cs typeface="Merriweather Light"/>
                <a:sym typeface="Merriweather Light"/>
              </a:rPr>
              <a:t>Availability to all HCPs</a:t>
            </a:r>
            <a:endParaRPr sz="1600">
              <a:latin typeface="Merriweather Light"/>
              <a:ea typeface="Merriweather Light"/>
              <a:cs typeface="Merriweather Light"/>
              <a:sym typeface="Merriweather Light"/>
            </a:endParaRPr>
          </a:p>
          <a:p>
            <a:pPr indent="-330200" lvl="0" marL="1371600" rtl="0" algn="l">
              <a:lnSpc>
                <a:spcPct val="115000"/>
              </a:lnSpc>
              <a:spcBef>
                <a:spcPts val="0"/>
              </a:spcBef>
              <a:spcAft>
                <a:spcPts val="0"/>
              </a:spcAft>
              <a:buSzPts val="1600"/>
              <a:buFont typeface="Merriweather Light"/>
              <a:buChar char="●"/>
            </a:pPr>
            <a:r>
              <a:rPr lang="en" sz="1600">
                <a:latin typeface="Merriweather Light"/>
                <a:ea typeface="Merriweather Light"/>
                <a:cs typeface="Merriweather Light"/>
                <a:sym typeface="Merriweather Light"/>
              </a:rPr>
              <a:t>Device compatibility </a:t>
            </a:r>
            <a:endParaRPr sz="1600">
              <a:latin typeface="Merriweather Light"/>
              <a:ea typeface="Merriweather Light"/>
              <a:cs typeface="Merriweather Light"/>
              <a:sym typeface="Merriweather Light"/>
            </a:endParaRPr>
          </a:p>
          <a:p>
            <a:pPr indent="-330200" lvl="0" marL="1371600" rtl="0" algn="l">
              <a:lnSpc>
                <a:spcPct val="115000"/>
              </a:lnSpc>
              <a:spcBef>
                <a:spcPts val="0"/>
              </a:spcBef>
              <a:spcAft>
                <a:spcPts val="0"/>
              </a:spcAft>
              <a:buSzPts val="1600"/>
              <a:buFont typeface="Merriweather Light"/>
              <a:buChar char="●"/>
            </a:pPr>
            <a:r>
              <a:rPr lang="en" sz="1600">
                <a:latin typeface="Merriweather Light"/>
                <a:ea typeface="Merriweather Light"/>
                <a:cs typeface="Merriweather Light"/>
                <a:sym typeface="Merriweather Light"/>
              </a:rPr>
              <a:t>Restricting access to only licensed HCPs (this is already done with patient portals, but needs to be addressed with a device/product)</a:t>
            </a:r>
            <a:endParaRPr sz="1600">
              <a:latin typeface="Merriweather Light"/>
              <a:ea typeface="Merriweather Light"/>
              <a:cs typeface="Merriweather Light"/>
              <a:sym typeface="Merriweather Light"/>
            </a:endParaRPr>
          </a:p>
          <a:p>
            <a:pPr indent="-330200" lvl="0" marL="1371600" rtl="0" algn="l">
              <a:lnSpc>
                <a:spcPct val="115000"/>
              </a:lnSpc>
              <a:spcBef>
                <a:spcPts val="0"/>
              </a:spcBef>
              <a:spcAft>
                <a:spcPts val="0"/>
              </a:spcAft>
              <a:buSzPts val="1600"/>
              <a:buFont typeface="Merriweather Light"/>
              <a:buChar char="●"/>
            </a:pPr>
            <a:r>
              <a:rPr lang="en" sz="1600">
                <a:latin typeface="Merriweather Light"/>
                <a:ea typeface="Merriweather Light"/>
                <a:cs typeface="Merriweather Light"/>
                <a:sym typeface="Merriweather Light"/>
              </a:rPr>
              <a:t>Patient data cannot be altered by patient.</a:t>
            </a:r>
            <a:endParaRPr sz="1600">
              <a:latin typeface="Merriweather Light"/>
              <a:ea typeface="Merriweather Light"/>
              <a:cs typeface="Merriweather Light"/>
              <a:sym typeface="Merriweather Light"/>
            </a:endParaRPr>
          </a:p>
          <a:p>
            <a:pPr indent="-330200" lvl="0" marL="1371600" rtl="0" algn="l">
              <a:lnSpc>
                <a:spcPct val="115000"/>
              </a:lnSpc>
              <a:spcBef>
                <a:spcPts val="0"/>
              </a:spcBef>
              <a:spcAft>
                <a:spcPts val="0"/>
              </a:spcAft>
              <a:buSzPts val="1600"/>
              <a:buFont typeface="Merriweather Light"/>
              <a:buChar char="●"/>
            </a:pPr>
            <a:r>
              <a:rPr lang="en" sz="1600">
                <a:latin typeface="Merriweather Light"/>
                <a:ea typeface="Merriweather Light"/>
                <a:cs typeface="Merriweather Light"/>
                <a:sym typeface="Merriweather Light"/>
              </a:rPr>
              <a:t>Blockchain Technology implementation  </a:t>
            </a:r>
            <a:endParaRPr sz="1600">
              <a:latin typeface="Merriweather Light"/>
              <a:ea typeface="Merriweather Light"/>
              <a:cs typeface="Merriweather Light"/>
              <a:sym typeface="Merriweather Light"/>
            </a:endParaRPr>
          </a:p>
          <a:p>
            <a:pPr indent="-330200" lvl="0" marL="1371600" rtl="0" algn="l">
              <a:lnSpc>
                <a:spcPct val="115000"/>
              </a:lnSpc>
              <a:spcBef>
                <a:spcPts val="0"/>
              </a:spcBef>
              <a:spcAft>
                <a:spcPts val="0"/>
              </a:spcAft>
              <a:buSzPts val="1600"/>
              <a:buFont typeface="Merriweather Light"/>
              <a:buChar char="●"/>
            </a:pPr>
            <a:r>
              <a:rPr lang="en" sz="1600">
                <a:latin typeface="Merriweather Light"/>
                <a:ea typeface="Merriweather Light"/>
                <a:cs typeface="Merriweather Light"/>
                <a:sym typeface="Merriweather Light"/>
              </a:rPr>
              <a:t>Not all individuals will carry the product/device </a:t>
            </a:r>
            <a:endParaRPr sz="1600">
              <a:latin typeface="Merriweather Light"/>
              <a:ea typeface="Merriweather Light"/>
              <a:cs typeface="Merriweather Light"/>
              <a:sym typeface="Merriweather Light"/>
            </a:endParaRPr>
          </a:p>
          <a:p>
            <a:pPr indent="-330200" lvl="0" marL="1371600" rtl="0" algn="l">
              <a:lnSpc>
                <a:spcPct val="115000"/>
              </a:lnSpc>
              <a:spcBef>
                <a:spcPts val="0"/>
              </a:spcBef>
              <a:spcAft>
                <a:spcPts val="0"/>
              </a:spcAft>
              <a:buSzPts val="1600"/>
              <a:buFont typeface="Merriweather Light"/>
              <a:buChar char="●"/>
            </a:pPr>
            <a:r>
              <a:rPr lang="en" sz="1600">
                <a:latin typeface="Merriweather Light"/>
                <a:ea typeface="Merriweather Light"/>
                <a:cs typeface="Merriweather Light"/>
                <a:sym typeface="Merriweather Light"/>
              </a:rPr>
              <a:t>Medical record retention periods (data will have to be phased in and may only go back so many years.  This resolves in the future, maybe decades later.)</a:t>
            </a:r>
            <a:endParaRPr sz="1600">
              <a:highlight>
                <a:srgbClr val="FFFFFF"/>
              </a:highlight>
              <a:latin typeface="Merriweather Light"/>
              <a:ea typeface="Merriweather Light"/>
              <a:cs typeface="Merriweather Light"/>
              <a:sym typeface="Merriweather Light"/>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idx="4294967295" type="title"/>
          </p:nvPr>
        </p:nvSpPr>
        <p:spPr>
          <a:xfrm>
            <a:off x="535775" y="712150"/>
            <a:ext cx="6912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Project Methodology </a:t>
            </a:r>
            <a:endParaRPr sz="2400"/>
          </a:p>
        </p:txBody>
      </p:sp>
      <p:sp>
        <p:nvSpPr>
          <p:cNvPr id="134" name="Google Shape;134;p23"/>
          <p:cNvSpPr txBox="1"/>
          <p:nvPr/>
        </p:nvSpPr>
        <p:spPr>
          <a:xfrm>
            <a:off x="535775" y="1553325"/>
            <a:ext cx="7580700" cy="25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Merriweather"/>
                <a:ea typeface="Merriweather"/>
                <a:cs typeface="Merriweather"/>
                <a:sym typeface="Merriweather"/>
              </a:rPr>
              <a:t>We are proposing the parallel methodology considering the complexity of the system and the need to be compatible with other systems.  Therefore, the development can be tested in phases alongside all the components.  </a:t>
            </a:r>
            <a:endParaRPr>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38" name="Shape 138"/>
        <p:cNvGrpSpPr/>
        <p:nvPr/>
      </p:nvGrpSpPr>
      <p:grpSpPr>
        <a:xfrm>
          <a:off x="0" y="0"/>
          <a:ext cx="0" cy="0"/>
          <a:chOff x="0" y="0"/>
          <a:chExt cx="0" cy="0"/>
        </a:xfrm>
      </p:grpSpPr>
      <p:sp>
        <p:nvSpPr>
          <p:cNvPr id="139" name="Google Shape;139;p24"/>
          <p:cNvSpPr txBox="1"/>
          <p:nvPr>
            <p:ph idx="4294967295" type="title"/>
          </p:nvPr>
        </p:nvSpPr>
        <p:spPr>
          <a:xfrm>
            <a:off x="311700" y="206450"/>
            <a:ext cx="8520600" cy="80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Project work dates</a:t>
            </a:r>
            <a:endParaRPr sz="2400"/>
          </a:p>
        </p:txBody>
      </p:sp>
      <p:sp>
        <p:nvSpPr>
          <p:cNvPr id="140" name="Google Shape;140;p24"/>
          <p:cNvSpPr txBox="1"/>
          <p:nvPr/>
        </p:nvSpPr>
        <p:spPr>
          <a:xfrm>
            <a:off x="364800" y="1008050"/>
            <a:ext cx="8414400" cy="3842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Team Meetings-</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Two initial meetings were held on: </a:t>
            </a:r>
            <a:endParaRPr sz="1200">
              <a:latin typeface="Merriweather Light"/>
              <a:ea typeface="Merriweather Light"/>
              <a:cs typeface="Merriweather Light"/>
              <a:sym typeface="Merriweather Light"/>
            </a:endParaRPr>
          </a:p>
          <a:p>
            <a:pPr indent="0" lvl="0" marL="914400" rtl="0" algn="l">
              <a:lnSpc>
                <a:spcPct val="115000"/>
              </a:lnSpc>
              <a:spcBef>
                <a:spcPts val="0"/>
              </a:spcBef>
              <a:spcAft>
                <a:spcPts val="0"/>
              </a:spcAft>
              <a:buNone/>
            </a:pPr>
            <a:r>
              <a:rPr lang="en" sz="1200">
                <a:latin typeface="Merriweather Light"/>
                <a:ea typeface="Merriweather Light"/>
                <a:cs typeface="Merriweather Light"/>
                <a:sym typeface="Merriweather Light"/>
              </a:rPr>
              <a:t>Monday, Sept. 23, 2019 (Adam, Rithika, Shanese, Zaid)</a:t>
            </a:r>
            <a:endParaRPr sz="1200">
              <a:latin typeface="Merriweather Light"/>
              <a:ea typeface="Merriweather Light"/>
              <a:cs typeface="Merriweather Light"/>
              <a:sym typeface="Merriweather Light"/>
            </a:endParaRPr>
          </a:p>
          <a:p>
            <a:pPr indent="0" lvl="0" marL="914400" rtl="0" algn="l">
              <a:lnSpc>
                <a:spcPct val="115000"/>
              </a:lnSpc>
              <a:spcBef>
                <a:spcPts val="0"/>
              </a:spcBef>
              <a:spcAft>
                <a:spcPts val="0"/>
              </a:spcAft>
              <a:buNone/>
            </a:pPr>
            <a:r>
              <a:rPr lang="en" sz="1200">
                <a:latin typeface="Merriweather Light"/>
                <a:ea typeface="Merriweather Light"/>
                <a:cs typeface="Merriweather Light"/>
                <a:sym typeface="Merriweather Light"/>
              </a:rPr>
              <a:t>Wednesday, Sept. 25, 2019 (Ashley &amp; Xin)</a:t>
            </a:r>
            <a:endParaRPr sz="1200">
              <a:latin typeface="Merriweather Light"/>
              <a:ea typeface="Merriweather Light"/>
              <a:cs typeface="Merriweather Light"/>
              <a:sym typeface="Merriweather Light"/>
            </a:endParaRPr>
          </a:p>
          <a:p>
            <a:pPr indent="-304800" lvl="0" marL="4572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Deliverables - </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One - Oct. 2, 2019</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Two - TBD</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Three - TBD</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Four - TBD</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Five - TBD</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Six - Dec. 2019</a:t>
            </a:r>
            <a:endParaRPr sz="1200">
              <a:latin typeface="Merriweather Light"/>
              <a:ea typeface="Merriweather Light"/>
              <a:cs typeface="Merriweather Light"/>
              <a:sym typeface="Merriweather Light"/>
            </a:endParaRPr>
          </a:p>
          <a:p>
            <a:pPr indent="-304800" lvl="0" marL="4572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Presentations - </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One - Oct. 3, 2019</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Two - TBD</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Three - TBD</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Four - TBD</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Five - TBD</a:t>
            </a:r>
            <a:endParaRPr sz="1200">
              <a:latin typeface="Merriweather Light"/>
              <a:ea typeface="Merriweather Light"/>
              <a:cs typeface="Merriweather Light"/>
              <a:sym typeface="Merriweather Light"/>
            </a:endParaRPr>
          </a:p>
          <a:p>
            <a:pPr indent="-304800" lvl="1" marL="9144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Six - Dec. 2019</a:t>
            </a:r>
            <a:endParaRPr sz="1200">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471300" y="967750"/>
            <a:ext cx="8570975" cy="4007749"/>
          </a:xfrm>
          <a:prstGeom prst="rect">
            <a:avLst/>
          </a:prstGeom>
          <a:noFill/>
          <a:ln>
            <a:noFill/>
          </a:ln>
        </p:spPr>
      </p:pic>
      <p:sp>
        <p:nvSpPr>
          <p:cNvPr id="146" name="Google Shape;146;p25"/>
          <p:cNvSpPr txBox="1"/>
          <p:nvPr>
            <p:ph idx="4294967295" type="title"/>
          </p:nvPr>
        </p:nvSpPr>
        <p:spPr>
          <a:xfrm>
            <a:off x="471300" y="146375"/>
            <a:ext cx="6912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Project tasks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System Request</a:t>
            </a:r>
            <a:endParaRPr sz="2400"/>
          </a:p>
        </p:txBody>
      </p:sp>
      <p:sp>
        <p:nvSpPr>
          <p:cNvPr id="71" name="Google Shape;71;p14"/>
          <p:cNvSpPr txBox="1"/>
          <p:nvPr/>
        </p:nvSpPr>
        <p:spPr>
          <a:xfrm>
            <a:off x="632100" y="1549250"/>
            <a:ext cx="8167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This EMR device tracks vitals and homeostatic imbalance in real time to allow healthcare providers to be able to give you the best possible treatment.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This device also stores recent medical records and a complete medical chart including but not limited to:</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 </a:t>
            </a:r>
            <a:r>
              <a:rPr lang="en">
                <a:latin typeface="Merriweather"/>
                <a:ea typeface="Merriweather"/>
                <a:cs typeface="Merriweather"/>
                <a:sym typeface="Merriweather"/>
              </a:rPr>
              <a:t>Rxs, labs, diagnoses, surgeries, allergies, current medication, current and past treating physician lists, radiology studies, pathology results, immunizations etc.</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Our encryption technology allows for the information on this device to only be accessed by you and your healthcare provider.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This device would eliminate most expensive medical screenings and drastically reduce the cost of resources in hospitals. </a:t>
            </a:r>
            <a:endParaRPr>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idx="4294967295" type="title"/>
          </p:nvPr>
        </p:nvSpPr>
        <p:spPr>
          <a:xfrm>
            <a:off x="535775" y="712150"/>
            <a:ext cx="6912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Business Requirements</a:t>
            </a:r>
            <a:endParaRPr sz="2400"/>
          </a:p>
        </p:txBody>
      </p:sp>
      <p:sp>
        <p:nvSpPr>
          <p:cNvPr id="77" name="Google Shape;77;p15"/>
          <p:cNvSpPr txBox="1"/>
          <p:nvPr/>
        </p:nvSpPr>
        <p:spPr>
          <a:xfrm>
            <a:off x="535775" y="1387475"/>
            <a:ext cx="7916100" cy="33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There are 12 million Americans misdiagnosed each year. The most common reasons for misdiagnosis include problems with ordering diagnostic tests; failure by the patient to provide an accurate medical history; and errors made by a doctor in interpreting test results.</a:t>
            </a:r>
            <a:endParaRPr sz="1200">
              <a:latin typeface="Merriweather"/>
              <a:ea typeface="Merriweather"/>
              <a:cs typeface="Merriweather"/>
              <a:sym typeface="Merriweather"/>
            </a:endParaRPr>
          </a:p>
          <a:p>
            <a:pPr indent="-304800" lvl="0"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Provide consistent and reliable info from EMRs to all HCP</a:t>
            </a:r>
            <a:endParaRPr sz="1200">
              <a:latin typeface="Merriweather"/>
              <a:ea typeface="Merriweather"/>
              <a:cs typeface="Merriweather"/>
              <a:sym typeface="Merriweather"/>
            </a:endParaRPr>
          </a:p>
          <a:p>
            <a:pPr indent="-304800" lvl="0"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Access to the current myChart/patient portal</a:t>
            </a:r>
            <a:endParaRPr sz="1200">
              <a:latin typeface="Merriweather"/>
              <a:ea typeface="Merriweather"/>
              <a:cs typeface="Merriweather"/>
              <a:sym typeface="Merriweather"/>
            </a:endParaRPr>
          </a:p>
          <a:p>
            <a:pPr indent="-304800" lvl="0"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Access to the current myChart/patient portal</a:t>
            </a:r>
            <a:endParaRPr sz="12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latin typeface="Merriweather"/>
                <a:ea typeface="Merriweather"/>
                <a:cs typeface="Merriweather"/>
                <a:sym typeface="Merriweather"/>
              </a:rPr>
              <a:t>After the device is designed and ready to move to the next phase, we need to conduct clinical trials to test the efficacy and accuracy of the devices and compose the results into a report for approval from FDA.</a:t>
            </a:r>
            <a:endParaRPr sz="1150">
              <a:solidFill>
                <a:srgbClr val="333333"/>
              </a:solidFill>
              <a:highlight>
                <a:srgbClr val="FFFFFF"/>
              </a:highlight>
              <a:latin typeface="Merriweather"/>
              <a:ea typeface="Merriweather"/>
              <a:cs typeface="Merriweather"/>
              <a:sym typeface="Merriweather"/>
            </a:endParaRPr>
          </a:p>
          <a:p>
            <a:pPr indent="-304800" lvl="0"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Conduct clinical trials</a:t>
            </a:r>
            <a:endParaRPr sz="1150">
              <a:solidFill>
                <a:srgbClr val="333333"/>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50">
              <a:solidFill>
                <a:srgbClr val="333333"/>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50">
                <a:solidFill>
                  <a:srgbClr val="333333"/>
                </a:solidFill>
                <a:highlight>
                  <a:srgbClr val="FFFFFF"/>
                </a:highlight>
                <a:latin typeface="Merriweather"/>
                <a:ea typeface="Merriweather"/>
                <a:cs typeface="Merriweather"/>
                <a:sym typeface="Merriweather"/>
              </a:rPr>
              <a:t>Generally, any business entity engaged in medical device manufacturing or trading (distribution and/or sale) must obtain specific licenses in addition to the normal business licenses. </a:t>
            </a:r>
            <a:endParaRPr sz="1200">
              <a:latin typeface="Merriweather"/>
              <a:ea typeface="Merriweather"/>
              <a:cs typeface="Merriweather"/>
              <a:sym typeface="Merriweather"/>
            </a:endParaRPr>
          </a:p>
          <a:p>
            <a:pPr indent="-304800" lvl="0" marL="9144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Partnership with licensed manufacturers</a:t>
            </a:r>
            <a:endParaRPr sz="12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idx="4294967295" type="title"/>
          </p:nvPr>
        </p:nvSpPr>
        <p:spPr>
          <a:xfrm>
            <a:off x="553250" y="362250"/>
            <a:ext cx="6912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Estimated Business Value</a:t>
            </a:r>
            <a:endParaRPr sz="2400"/>
          </a:p>
        </p:txBody>
      </p:sp>
      <p:sp>
        <p:nvSpPr>
          <p:cNvPr id="83" name="Google Shape;83;p16"/>
          <p:cNvSpPr txBox="1"/>
          <p:nvPr/>
        </p:nvSpPr>
        <p:spPr>
          <a:xfrm>
            <a:off x="707850" y="1167025"/>
            <a:ext cx="7728300" cy="3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84" name="Google Shape;84;p16"/>
          <p:cNvGraphicFramePr/>
          <p:nvPr/>
        </p:nvGraphicFramePr>
        <p:xfrm>
          <a:off x="4709500" y="1226475"/>
          <a:ext cx="3000000" cy="3000000"/>
        </p:xfrm>
        <a:graphic>
          <a:graphicData uri="http://schemas.openxmlformats.org/drawingml/2006/table">
            <a:tbl>
              <a:tblPr>
                <a:noFill/>
                <a:tableStyleId>{EEA12BB4-34B3-4D93-BDC2-D514FD10BAAE}</a:tableStyleId>
              </a:tblPr>
              <a:tblGrid>
                <a:gridCol w="1413950"/>
                <a:gridCol w="1068475"/>
                <a:gridCol w="1005575"/>
              </a:tblGrid>
              <a:tr h="508075">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Sales Projection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r>
              <a:tr h="884175">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Hospital Purchase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Subscription (over the course of a year)</a:t>
                      </a:r>
                      <a:endParaRPr sz="1200">
                        <a:latin typeface="Times New Roman"/>
                        <a:ea typeface="Times New Roman"/>
                        <a:cs typeface="Times New Roman"/>
                        <a:sym typeface="Times New Roman"/>
                      </a:endParaRPr>
                    </a:p>
                  </a:txBody>
                  <a:tcPr marT="63500" marB="63500" marR="63500" marL="63500"/>
                </a:tc>
              </a:tr>
              <a:tr h="5080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High level Estimate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Probability: 60%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$5000000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20,000,000</a:t>
                      </a:r>
                      <a:endParaRPr sz="1200">
                        <a:latin typeface="Times New Roman"/>
                        <a:ea typeface="Times New Roman"/>
                        <a:cs typeface="Times New Roman"/>
                        <a:sym typeface="Times New Roman"/>
                      </a:endParaRPr>
                    </a:p>
                  </a:txBody>
                  <a:tcPr marT="63500" marB="63500" marR="63500" marL="63500"/>
                </a:tc>
              </a:tr>
              <a:tr h="6961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Medium Level Estimate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Probability: 30%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$2000000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10,000,000</a:t>
                      </a:r>
                      <a:endParaRPr sz="1200">
                        <a:latin typeface="Times New Roman"/>
                        <a:ea typeface="Times New Roman"/>
                        <a:cs typeface="Times New Roman"/>
                        <a:sym typeface="Times New Roman"/>
                      </a:endParaRPr>
                    </a:p>
                  </a:txBody>
                  <a:tcPr marT="63500" marB="63500" marR="63500" marL="63500"/>
                </a:tc>
              </a:tr>
              <a:tr h="6961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Low Level Estimate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Probability: 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$1200000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7,000,000</a:t>
                      </a:r>
                      <a:endParaRPr sz="1200">
                        <a:latin typeface="Times New Roman"/>
                        <a:ea typeface="Times New Roman"/>
                        <a:cs typeface="Times New Roman"/>
                        <a:sym typeface="Times New Roman"/>
                      </a:endParaRPr>
                    </a:p>
                  </a:txBody>
                  <a:tcPr marT="63500" marB="63500" marR="63500" marL="63500"/>
                </a:tc>
              </a:tr>
              <a:tr h="5080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Weighted Average Expected Sales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3180000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15700000</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85" name="Google Shape;85;p16"/>
          <p:cNvSpPr txBox="1"/>
          <p:nvPr/>
        </p:nvSpPr>
        <p:spPr>
          <a:xfrm>
            <a:off x="835700" y="140377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wearable device industry is a 120 million dollar industry by 2023. The healthcare industry will be 3.4 trillion dollars industry. So the projections of our project are quite high.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Total: $ 47500000</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nvSpPr>
        <p:spPr>
          <a:xfrm>
            <a:off x="675900" y="566125"/>
            <a:ext cx="75162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latin typeface="Merriweather"/>
                <a:ea typeface="Merriweather"/>
                <a:cs typeface="Merriweather"/>
                <a:sym typeface="Merriweather"/>
              </a:rPr>
              <a:t>Technical </a:t>
            </a:r>
            <a:r>
              <a:rPr lang="en" sz="3600">
                <a:solidFill>
                  <a:schemeClr val="dk1"/>
                </a:solidFill>
                <a:latin typeface="Merriweather"/>
                <a:ea typeface="Merriweather"/>
                <a:cs typeface="Merriweather"/>
                <a:sym typeface="Merriweather"/>
              </a:rPr>
              <a:t>Feasibility: Security</a:t>
            </a:r>
            <a:endParaRPr>
              <a:latin typeface="Roboto"/>
              <a:ea typeface="Roboto"/>
              <a:cs typeface="Roboto"/>
              <a:sym typeface="Roboto"/>
            </a:endParaRPr>
          </a:p>
        </p:txBody>
      </p:sp>
      <p:sp>
        <p:nvSpPr>
          <p:cNvPr id="91" name="Google Shape;91;p17"/>
          <p:cNvSpPr txBox="1"/>
          <p:nvPr/>
        </p:nvSpPr>
        <p:spPr>
          <a:xfrm>
            <a:off x="606150" y="1317750"/>
            <a:ext cx="7931700" cy="3030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latin typeface="Merriweather"/>
                <a:ea typeface="Merriweather"/>
                <a:cs typeface="Merriweather"/>
                <a:sym typeface="Merriweather"/>
              </a:rPr>
              <a:t>In 2016, on average, at least one health data breach occurred every day, totaling in about 450 successful attacks over the course of the year, according to a report from Protenus.</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Times New Roman"/>
              <a:buChar char="●"/>
            </a:pPr>
            <a:r>
              <a:rPr lang="en">
                <a:latin typeface="Merriweather"/>
                <a:ea typeface="Merriweather"/>
                <a:cs typeface="Merriweather"/>
                <a:sym typeface="Merriweather"/>
              </a:rPr>
              <a:t>Hackers have different methods of gaining unauthorized entry, but the phishing attack is the most common. This is usually a legitimate-looking email with an attachment that, if opened, will place malware on the network that gives the hacker access.</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Scanning of a person’s EMR should be protected, since the collection of data is constant the software should prevent any ways hackers can connect and begin to record to an end system that records the EMR</a:t>
            </a:r>
            <a:endParaRPr>
              <a:latin typeface="Merriweather"/>
              <a:ea typeface="Merriweather"/>
              <a:cs typeface="Merriweather"/>
              <a:sym typeface="Merriweather"/>
            </a:endParaRPr>
          </a:p>
        </p:txBody>
      </p:sp>
      <p:pic>
        <p:nvPicPr>
          <p:cNvPr id="92" name="Google Shape;92;p17"/>
          <p:cNvPicPr preferRelativeResize="0"/>
          <p:nvPr/>
        </p:nvPicPr>
        <p:blipFill rotWithShape="1">
          <a:blip r:embed="rId3">
            <a:alphaModFix/>
          </a:blip>
          <a:srcRect b="0" l="30819" r="0" t="0"/>
          <a:stretch/>
        </p:blipFill>
        <p:spPr>
          <a:xfrm>
            <a:off x="1576450" y="3942425"/>
            <a:ext cx="1756550" cy="1171925"/>
          </a:xfrm>
          <a:prstGeom prst="rect">
            <a:avLst/>
          </a:prstGeom>
          <a:noFill/>
          <a:ln>
            <a:noFill/>
          </a:ln>
        </p:spPr>
      </p:pic>
      <p:pic>
        <p:nvPicPr>
          <p:cNvPr id="93" name="Google Shape;93;p17"/>
          <p:cNvPicPr preferRelativeResize="0"/>
          <p:nvPr/>
        </p:nvPicPr>
        <p:blipFill>
          <a:blip r:embed="rId4">
            <a:alphaModFix/>
          </a:blip>
          <a:stretch>
            <a:fillRect/>
          </a:stretch>
        </p:blipFill>
        <p:spPr>
          <a:xfrm>
            <a:off x="5754200" y="3942425"/>
            <a:ext cx="2006225" cy="1131800"/>
          </a:xfrm>
          <a:prstGeom prst="rect">
            <a:avLst/>
          </a:prstGeom>
          <a:noFill/>
          <a:ln>
            <a:noFill/>
          </a:ln>
        </p:spPr>
      </p:pic>
      <p:sp>
        <p:nvSpPr>
          <p:cNvPr id="94" name="Google Shape;94;p17"/>
          <p:cNvSpPr txBox="1"/>
          <p:nvPr/>
        </p:nvSpPr>
        <p:spPr>
          <a:xfrm>
            <a:off x="4191475" y="4014500"/>
            <a:ext cx="1147200" cy="85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VS. </a:t>
            </a:r>
            <a:endParaRPr b="1" sz="3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615350" y="978775"/>
            <a:ext cx="5063099" cy="4094625"/>
          </a:xfrm>
          <a:prstGeom prst="rect">
            <a:avLst/>
          </a:prstGeom>
          <a:noFill/>
          <a:ln>
            <a:noFill/>
          </a:ln>
        </p:spPr>
      </p:pic>
      <p:sp>
        <p:nvSpPr>
          <p:cNvPr id="100" name="Google Shape;100;p18"/>
          <p:cNvSpPr txBox="1"/>
          <p:nvPr/>
        </p:nvSpPr>
        <p:spPr>
          <a:xfrm>
            <a:off x="524625" y="308600"/>
            <a:ext cx="67482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Merriweather"/>
                <a:ea typeface="Merriweather"/>
                <a:cs typeface="Merriweather"/>
                <a:sym typeface="Merriweather"/>
              </a:rPr>
              <a:t>ER Diagram for EMR Data</a:t>
            </a:r>
            <a:endParaRPr sz="3600">
              <a:solidFill>
                <a:schemeClr val="dk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nvSpPr>
        <p:spPr>
          <a:xfrm>
            <a:off x="318900" y="267475"/>
            <a:ext cx="4083900" cy="27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Light"/>
                <a:ea typeface="Merriweather Light"/>
                <a:cs typeface="Merriweather Light"/>
                <a:sym typeface="Merriweather Light"/>
              </a:rPr>
              <a:t>Software Requirements:				 </a:t>
            </a:r>
            <a:endParaRPr>
              <a:solidFill>
                <a:schemeClr val="dk1"/>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FoundationDB					</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InnoDB</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OS (Linux, Windows, and macOS)</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MongoDB</a:t>
            </a:r>
            <a:endParaRPr sz="12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rPr lang="en">
                <a:solidFill>
                  <a:schemeClr val="dk1"/>
                </a:solidFill>
                <a:latin typeface="Merriweather"/>
                <a:ea typeface="Merriweather"/>
                <a:cs typeface="Merriweather"/>
                <a:sym typeface="Merriweather"/>
              </a:rPr>
              <a:t>Hardware Requirements:</a:t>
            </a:r>
            <a:endParaRPr>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solidFill>
                <a:schemeClr val="dk1"/>
              </a:solidFill>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16-64 GB of RAM </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Disk Space 250 GB or higher</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8-16 core processor</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High speed drive (SAN) </a:t>
            </a:r>
            <a:endParaRPr sz="12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latin typeface="Merriweather"/>
              <a:ea typeface="Merriweather"/>
              <a:cs typeface="Merriweather"/>
              <a:sym typeface="Merriweather"/>
            </a:endParaRPr>
          </a:p>
        </p:txBody>
      </p:sp>
      <p:sp>
        <p:nvSpPr>
          <p:cNvPr id="106" name="Google Shape;106;p19"/>
          <p:cNvSpPr txBox="1"/>
          <p:nvPr/>
        </p:nvSpPr>
        <p:spPr>
          <a:xfrm>
            <a:off x="4572000" y="267475"/>
            <a:ext cx="4083900" cy="27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Server Requirements: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32 GB</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a:t>
            </a:r>
            <a:endParaRPr sz="12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24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5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a:solidFill>
                  <a:schemeClr val="dk1"/>
                </a:solidFill>
                <a:latin typeface="Merriweather"/>
                <a:ea typeface="Merriweather"/>
                <a:cs typeface="Merriweather"/>
                <a:sym typeface="Merriweather"/>
              </a:rPr>
              <a:t>Database </a:t>
            </a:r>
            <a:r>
              <a:rPr lang="en">
                <a:solidFill>
                  <a:schemeClr val="dk1"/>
                </a:solidFill>
                <a:latin typeface="Merriweather"/>
                <a:ea typeface="Merriweather"/>
                <a:cs typeface="Merriweather"/>
                <a:sym typeface="Merriweather"/>
              </a:rPr>
              <a:t>Requirements:</a:t>
            </a:r>
            <a:endParaRPr>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solidFill>
                <a:schemeClr val="dk1"/>
              </a:solidFill>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Backup Compression </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ACID Properties </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Replication</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Ordered key-value store </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Layers</a:t>
            </a:r>
            <a:endParaRPr sz="12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sp>
        <p:nvSpPr>
          <p:cNvPr id="107" name="Google Shape;107;p19"/>
          <p:cNvSpPr txBox="1"/>
          <p:nvPr/>
        </p:nvSpPr>
        <p:spPr>
          <a:xfrm>
            <a:off x="364675" y="3413400"/>
            <a:ext cx="8167800" cy="14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Light"/>
                <a:ea typeface="Merriweather Light"/>
                <a:cs typeface="Merriweather Light"/>
                <a:sym typeface="Merriweather Light"/>
              </a:rPr>
              <a:t>Challenges</a:t>
            </a:r>
            <a:r>
              <a:rPr lang="en">
                <a:solidFill>
                  <a:schemeClr val="dk1"/>
                </a:solidFill>
                <a:latin typeface="Merriweather Light"/>
                <a:ea typeface="Merriweather Light"/>
                <a:cs typeface="Merriweather Light"/>
                <a:sym typeface="Merriweather Light"/>
              </a:rPr>
              <a:t>:				 </a:t>
            </a:r>
            <a:endParaRPr>
              <a:solidFill>
                <a:schemeClr val="dk1"/>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Roboto"/>
              <a:ea typeface="Roboto"/>
              <a:cs typeface="Roboto"/>
              <a:sym typeface="Roboto"/>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The system needs a responsive UI </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The database will need to be able to handle increased data volumes </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The database will need to be able to secure and have user authentication </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Precautions to avoid data loss or artificial threats</a:t>
            </a:r>
            <a:endParaRPr sz="1200">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06666"/>
        </a:solidFill>
      </p:bgPr>
    </p:bg>
    <p:spTree>
      <p:nvGrpSpPr>
        <p:cNvPr id="111" name="Shape 111"/>
        <p:cNvGrpSpPr/>
        <p:nvPr/>
      </p:nvGrpSpPr>
      <p:grpSpPr>
        <a:xfrm>
          <a:off x="0" y="0"/>
          <a:ext cx="0" cy="0"/>
          <a:chOff x="0" y="0"/>
          <a:chExt cx="0" cy="0"/>
        </a:xfrm>
      </p:grpSpPr>
      <p:sp>
        <p:nvSpPr>
          <p:cNvPr id="112" name="Google Shape;112;p20"/>
          <p:cNvSpPr txBox="1"/>
          <p:nvPr>
            <p:ph type="ctrTitle"/>
          </p:nvPr>
        </p:nvSpPr>
        <p:spPr>
          <a:xfrm>
            <a:off x="780475" y="212638"/>
            <a:ext cx="42555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Feasibility- Cost and Benefits</a:t>
            </a:r>
            <a:endParaRPr/>
          </a:p>
        </p:txBody>
      </p:sp>
      <p:graphicFrame>
        <p:nvGraphicFramePr>
          <p:cNvPr id="113" name="Google Shape;113;p20"/>
          <p:cNvGraphicFramePr/>
          <p:nvPr/>
        </p:nvGraphicFramePr>
        <p:xfrm>
          <a:off x="952500" y="2190750"/>
          <a:ext cx="3000000" cy="3000000"/>
        </p:xfrm>
        <a:graphic>
          <a:graphicData uri="http://schemas.openxmlformats.org/drawingml/2006/table">
            <a:tbl>
              <a:tblPr>
                <a:noFill/>
                <a:tableStyleId>{367327A3-8723-4B96-99D2-323B380D1040}</a:tableStyleId>
              </a:tblPr>
              <a:tblGrid>
                <a:gridCol w="3619500"/>
                <a:gridCol w="3619500"/>
              </a:tblGrid>
              <a:tr h="119862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Development Costs</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Salary</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Software Development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Hardware Development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Data Conversion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Hardware and Software Architecture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Clinical Trials</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Operational Costs</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Maintenance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Salary</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Hardware Manufacturing</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Customer Service and Support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Outreach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9862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Tangible Benefits</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Cuts Doctor’s Offices Cost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Free Advertising </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Intangible Benefits</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Customer Ease of Mind</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Faster Patient Care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More Efficient Healthcare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Faster doctor’s office visits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80E5FC"/>
            </a:gs>
          </a:gsLst>
          <a:lin ang="5400012" scaled="0"/>
        </a:gradFill>
      </p:bgPr>
    </p:bg>
    <p:spTree>
      <p:nvGrpSpPr>
        <p:cNvPr id="117" name="Shape 117"/>
        <p:cNvGrpSpPr/>
        <p:nvPr/>
      </p:nvGrpSpPr>
      <p:grpSpPr>
        <a:xfrm>
          <a:off x="0" y="0"/>
          <a:ext cx="0" cy="0"/>
          <a:chOff x="0" y="0"/>
          <a:chExt cx="0" cy="0"/>
        </a:xfrm>
      </p:grpSpPr>
      <p:sp>
        <p:nvSpPr>
          <p:cNvPr id="118" name="Google Shape;118;p21"/>
          <p:cNvSpPr txBox="1"/>
          <p:nvPr>
            <p:ph idx="4294967295" type="title"/>
          </p:nvPr>
        </p:nvSpPr>
        <p:spPr>
          <a:xfrm>
            <a:off x="486075" y="115800"/>
            <a:ext cx="8422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Feasibility Analysis- Organizational </a:t>
            </a:r>
            <a:endParaRPr sz="2400"/>
          </a:p>
        </p:txBody>
      </p:sp>
      <p:sp>
        <p:nvSpPr>
          <p:cNvPr id="119" name="Google Shape;119;p21"/>
          <p:cNvSpPr txBox="1"/>
          <p:nvPr/>
        </p:nvSpPr>
        <p:spPr>
          <a:xfrm>
            <a:off x="335650" y="870550"/>
            <a:ext cx="3801600" cy="3737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Merriweather"/>
              <a:buChar char="-"/>
            </a:pPr>
            <a:r>
              <a:rPr lang="en" sz="1100">
                <a:latin typeface="Merriweather"/>
                <a:ea typeface="Merriweather"/>
                <a:cs typeface="Merriweather"/>
                <a:sym typeface="Merriweather"/>
              </a:rPr>
              <a:t>US consumer use of wearables jumped from 9% in 2014 to 33% in 2018, </a:t>
            </a:r>
            <a:r>
              <a:rPr lang="en" sz="1100">
                <a:uFill>
                  <a:noFill/>
                </a:uFill>
                <a:latin typeface="Merriweather"/>
                <a:ea typeface="Merriweather"/>
                <a:cs typeface="Merriweather"/>
                <a:sym typeface="Merriweather"/>
                <a:hlinkClick r:id="rId3"/>
              </a:rPr>
              <a:t>according to</a:t>
            </a:r>
            <a:r>
              <a:rPr lang="en" sz="1100">
                <a:latin typeface="Merriweather"/>
                <a:ea typeface="Merriweather"/>
                <a:cs typeface="Merriweather"/>
                <a:sym typeface="Merriweather"/>
              </a:rPr>
              <a:t> Accenture.</a:t>
            </a:r>
            <a:endParaRPr sz="1100">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Clr>
                <a:srgbClr val="111111"/>
              </a:buClr>
              <a:buSzPts val="1100"/>
              <a:buFont typeface="Merriweather"/>
              <a:buChar char="-"/>
            </a:pPr>
            <a:r>
              <a:rPr lang="en" sz="1100">
                <a:solidFill>
                  <a:srgbClr val="111111"/>
                </a:solidFill>
                <a:latin typeface="Merriweather"/>
                <a:ea typeface="Merriweather"/>
                <a:cs typeface="Merriweather"/>
                <a:sym typeface="Merriweather"/>
              </a:rPr>
              <a:t>More than 80% of consumers are willing to wear fitness technology.</a:t>
            </a:r>
            <a:endParaRPr sz="1100">
              <a:solidFill>
                <a:srgbClr val="11111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00">
              <a:solidFill>
                <a:srgbClr val="111111"/>
              </a:solidFill>
              <a:latin typeface="Merriweather"/>
              <a:ea typeface="Merriweather"/>
              <a:cs typeface="Merriweather"/>
              <a:sym typeface="Merriweather"/>
            </a:endParaRPr>
          </a:p>
          <a:p>
            <a:pPr indent="-298450" lvl="0" marL="457200" rtl="0" algn="l">
              <a:lnSpc>
                <a:spcPct val="115000"/>
              </a:lnSpc>
              <a:spcBef>
                <a:spcPts val="0"/>
              </a:spcBef>
              <a:spcAft>
                <a:spcPts val="0"/>
              </a:spcAft>
              <a:buSzPts val="1100"/>
              <a:buFont typeface="Merriweather"/>
              <a:buChar char="-"/>
            </a:pPr>
            <a:r>
              <a:rPr lang="en" sz="1100">
                <a:latin typeface="Merriweather"/>
                <a:ea typeface="Merriweather"/>
                <a:cs typeface="Merriweather"/>
                <a:sym typeface="Merriweather"/>
              </a:rPr>
              <a:t>According to </a:t>
            </a:r>
            <a:r>
              <a:rPr lang="en" sz="1100">
                <a:uFill>
                  <a:noFill/>
                </a:uFill>
                <a:latin typeface="Merriweather"/>
                <a:ea typeface="Merriweather"/>
                <a:cs typeface="Merriweather"/>
                <a:sym typeface="Merriweather"/>
                <a:hlinkClick r:id="rId4"/>
              </a:rPr>
              <a:t>Business Insider Intelligence research</a:t>
            </a:r>
            <a:r>
              <a:rPr lang="en" sz="1100">
                <a:latin typeface="Merriweather"/>
                <a:ea typeface="Merriweather"/>
                <a:cs typeface="Merriweather"/>
                <a:sym typeface="Merriweather"/>
              </a:rPr>
              <a:t>, the total installed base of fitness tracker and health-based wearables in the US will grow at an annualized rate of 10% to surpass 120 million by 2023.</a:t>
            </a:r>
            <a:endParaRPr sz="1100">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SzPts val="1100"/>
              <a:buFont typeface="Merriweather"/>
              <a:buChar char="-"/>
            </a:pPr>
            <a:r>
              <a:rPr lang="en" sz="1100">
                <a:latin typeface="Merriweather"/>
                <a:ea typeface="Merriweather"/>
                <a:cs typeface="Merriweather"/>
                <a:sym typeface="Merriweather"/>
              </a:rPr>
              <a:t>Healthcare professionals desire this technology</a:t>
            </a:r>
            <a:endParaRPr sz="1100">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00">
              <a:latin typeface="Merriweather"/>
              <a:ea typeface="Merriweather"/>
              <a:cs typeface="Merriweather"/>
              <a:sym typeface="Merriweather"/>
            </a:endParaRPr>
          </a:p>
          <a:p>
            <a:pPr indent="-298450" lvl="0" marL="457200" rtl="0" algn="l">
              <a:lnSpc>
                <a:spcPct val="115000"/>
              </a:lnSpc>
              <a:spcBef>
                <a:spcPts val="0"/>
              </a:spcBef>
              <a:spcAft>
                <a:spcPts val="0"/>
              </a:spcAft>
              <a:buSzPts val="1100"/>
              <a:buFont typeface="Merriweather"/>
              <a:buChar char="-"/>
            </a:pPr>
            <a:r>
              <a:rPr lang="en" sz="1100">
                <a:latin typeface="Merriweather"/>
                <a:ea typeface="Merriweather"/>
                <a:cs typeface="Merriweather"/>
                <a:sym typeface="Merriweather"/>
              </a:rPr>
              <a:t>Health IT Professionals and Consulting firms </a:t>
            </a:r>
            <a:endParaRPr sz="1100">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914400" rtl="0" algn="ctr">
              <a:lnSpc>
                <a:spcPct val="115000"/>
              </a:lnSpc>
              <a:spcBef>
                <a:spcPts val="0"/>
              </a:spcBef>
              <a:spcAft>
                <a:spcPts val="0"/>
              </a:spcAft>
              <a:buNone/>
            </a:pPr>
            <a:r>
              <a:rPr i="1" lang="en" sz="1600">
                <a:latin typeface="Times New Roman"/>
                <a:ea typeface="Times New Roman"/>
                <a:cs typeface="Times New Roman"/>
                <a:sym typeface="Times New Roman"/>
              </a:rPr>
              <a:t> </a:t>
            </a:r>
            <a:endParaRPr i="1" sz="1600">
              <a:latin typeface="Times New Roman"/>
              <a:ea typeface="Times New Roman"/>
              <a:cs typeface="Times New Roman"/>
              <a:sym typeface="Times New Roman"/>
            </a:endParaRPr>
          </a:p>
        </p:txBody>
      </p:sp>
      <p:pic>
        <p:nvPicPr>
          <p:cNvPr id="120" name="Google Shape;120;p21"/>
          <p:cNvPicPr preferRelativeResize="0"/>
          <p:nvPr/>
        </p:nvPicPr>
        <p:blipFill>
          <a:blip r:embed="rId5">
            <a:alphaModFix/>
          </a:blip>
          <a:stretch>
            <a:fillRect/>
          </a:stretch>
        </p:blipFill>
        <p:spPr>
          <a:xfrm>
            <a:off x="4289650" y="1036200"/>
            <a:ext cx="4286250" cy="3571875"/>
          </a:xfrm>
          <a:prstGeom prst="rect">
            <a:avLst/>
          </a:prstGeom>
          <a:noFill/>
          <a:ln>
            <a:noFill/>
          </a:ln>
        </p:spPr>
      </p:pic>
      <p:sp>
        <p:nvSpPr>
          <p:cNvPr id="121" name="Google Shape;121;p21"/>
          <p:cNvSpPr txBox="1"/>
          <p:nvPr/>
        </p:nvSpPr>
        <p:spPr>
          <a:xfrm>
            <a:off x="832600" y="4672275"/>
            <a:ext cx="8075700" cy="347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Times New Roman"/>
              <a:buChar char="-"/>
            </a:pPr>
            <a:r>
              <a:rPr i="1" lang="en">
                <a:latin typeface="Times New Roman"/>
                <a:ea typeface="Times New Roman"/>
                <a:cs typeface="Times New Roman"/>
                <a:sym typeface="Times New Roman"/>
              </a:rPr>
              <a:t>Business Insider: </a:t>
            </a:r>
            <a:r>
              <a:rPr lang="en" sz="1200" u="sng">
                <a:solidFill>
                  <a:srgbClr val="1155CC"/>
                </a:solidFill>
                <a:latin typeface="Times New Roman"/>
                <a:ea typeface="Times New Roman"/>
                <a:cs typeface="Times New Roman"/>
                <a:sym typeface="Times New Roman"/>
                <a:hlinkClick r:id="rId6"/>
              </a:rPr>
              <a:t>https://www.businessinsider.com/wearable-technology-healthcare-medical-devices</a:t>
            </a:r>
            <a:endParaRPr>
              <a:latin typeface="Roboto"/>
              <a:ea typeface="Roboto"/>
              <a:cs typeface="Roboto"/>
              <a:sym typeface="Roboto"/>
            </a:endParaRPr>
          </a:p>
        </p:txBody>
      </p:sp>
      <p:sp>
        <p:nvSpPr>
          <p:cNvPr id="122" name="Google Shape;122;p21"/>
          <p:cNvSpPr txBox="1"/>
          <p:nvPr/>
        </p:nvSpPr>
        <p:spPr>
          <a:xfrm>
            <a:off x="11573175" y="33716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7"/>
              </a:rPr>
              <a:t>https://www.businessinsider.com/wearable-technology-healthcare-medical-devices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