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D"/>
          </a:solidFill>
        </a:fill>
      </a:tcStyle>
    </a:wholeTbl>
    <a:band2H>
      <a:tcTxStyle b="def" i="def"/>
      <a:tcStyle>
        <a:tcBdr/>
        <a:fill>
          <a:solidFill>
            <a:srgbClr val="E7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AD5"/>
          </a:solidFill>
        </a:fill>
      </a:tcStyle>
    </a:wholeTbl>
    <a:band2H>
      <a:tcTxStyle b="def" i="def"/>
      <a:tcStyle>
        <a:tcBdr/>
        <a:fill>
          <a:solidFill>
            <a:srgbClr val="FFFC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02729"/>
        </a:fontRef>
        <a:srgbClr val="2027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02729"/>
        </a:fontRef>
        <a:srgbClr val="2027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02729"/>
              </a:solidFill>
              <a:prstDash val="solid"/>
              <a:round/>
            </a:ln>
          </a:top>
          <a:bottom>
            <a:ln w="254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02729"/>
              </a:solidFill>
              <a:prstDash val="solid"/>
              <a:round/>
            </a:ln>
          </a:top>
          <a:bottom>
            <a:ln w="254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0272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02729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02729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12700" cap="flat">
              <a:solidFill>
                <a:srgbClr val="202729"/>
              </a:solidFill>
              <a:prstDash val="solid"/>
              <a:round/>
            </a:ln>
          </a:top>
          <a:bottom>
            <a:ln w="127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solidFill>
            <a:srgbClr val="2027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12700" cap="flat">
              <a:solidFill>
                <a:srgbClr val="202729"/>
              </a:solidFill>
              <a:prstDash val="solid"/>
              <a:round/>
            </a:ln>
          </a:top>
          <a:bottom>
            <a:ln w="127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solidFill>
            <a:srgbClr val="202729">
              <a:alpha val="20000"/>
            </a:srgbClr>
          </a:solidFill>
        </a:fill>
      </a:tcStyle>
    </a:firstCol>
    <a:lastRow>
      <a:tcTxStyle b="on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50800" cap="flat">
              <a:solidFill>
                <a:srgbClr val="202729"/>
              </a:solidFill>
              <a:prstDash val="solid"/>
              <a:round/>
            </a:ln>
          </a:top>
          <a:bottom>
            <a:ln w="127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12700" cap="flat">
              <a:solidFill>
                <a:srgbClr val="202729"/>
              </a:solidFill>
              <a:prstDash val="solid"/>
              <a:round/>
            </a:ln>
          </a:top>
          <a:bottom>
            <a:ln w="254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2"/>
          <p:cNvSpPr/>
          <p:nvPr/>
        </p:nvSpPr>
        <p:spPr>
          <a:xfrm>
            <a:off x="0" y="2998149"/>
            <a:ext cx="9144001" cy="1"/>
          </a:xfrm>
          <a:prstGeom prst="line">
            <a:avLst/>
          </a:prstGeom>
          <a:ln w="19050">
            <a:solidFill>
              <a:srgbClr val="63D297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510449" y="1257300"/>
            <a:ext cx="8123102" cy="1588501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510449" y="3182312"/>
            <a:ext cx="8123102" cy="630001"/>
          </a:xfrm>
          <a:prstGeom prst="rect">
            <a:avLst/>
          </a:prstGeom>
        </p:spPr>
        <p:txBody>
          <a:bodyPr/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xfrm>
            <a:off x="311699" y="991475"/>
            <a:ext cx="8520602" cy="1917901"/>
          </a:xfrm>
          <a:prstGeom prst="rect">
            <a:avLst/>
          </a:prstGeom>
        </p:spPr>
        <p:txBody>
          <a:bodyPr anchor="ctr"/>
          <a:lstStyle>
            <a:lvl1pPr algn="ctr">
              <a:defRPr b="1" sz="14000"/>
            </a:lvl1pPr>
          </a:lstStyle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311699" y="3071299"/>
            <a:ext cx="8520602" cy="9018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5;p3"/>
          <p:cNvSpPr/>
          <p:nvPr/>
        </p:nvSpPr>
        <p:spPr>
          <a:xfrm>
            <a:off x="0" y="2998149"/>
            <a:ext cx="9144001" cy="1"/>
          </a:xfrm>
          <a:prstGeom prst="line">
            <a:avLst/>
          </a:prstGeom>
          <a:ln w="19050">
            <a:solidFill>
              <a:srgbClr val="63D297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510449" y="2057400"/>
            <a:ext cx="8123102" cy="778800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Google Shape;26;p5"/>
          <p:cNvSpPr txBox="1"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63D2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xfrm>
            <a:off x="490250" y="526349"/>
            <a:ext cx="57975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39;p9"/>
          <p:cNvSpPr/>
          <p:nvPr/>
        </p:nvSpPr>
        <p:spPr>
          <a:xfrm>
            <a:off x="4572000" y="74"/>
            <a:ext cx="4572000" cy="5143501"/>
          </a:xfrm>
          <a:prstGeom prst="rect">
            <a:avLst/>
          </a:prstGeom>
          <a:solidFill>
            <a:srgbClr val="20272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6" name="Google Shape;40;p9"/>
          <p:cNvSpPr/>
          <p:nvPr/>
        </p:nvSpPr>
        <p:spPr>
          <a:xfrm>
            <a:off x="5029675" y="4495500"/>
            <a:ext cx="468301" cy="1"/>
          </a:xfrm>
          <a:prstGeom prst="line">
            <a:avLst/>
          </a:prstGeom>
          <a:ln w="19050">
            <a:solidFill>
              <a:srgbClr val="63D297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7" name="Title Text"/>
          <p:cNvSpPr txBox="1"/>
          <p:nvPr>
            <p:ph type="title"/>
          </p:nvPr>
        </p:nvSpPr>
        <p:spPr>
          <a:xfrm>
            <a:off x="265500" y="1205825"/>
            <a:ext cx="4045200" cy="15096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quarter" idx="1"/>
          </p:nvPr>
        </p:nvSpPr>
        <p:spPr>
          <a:xfrm>
            <a:off x="265500" y="2769000"/>
            <a:ext cx="4045200" cy="13455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Google Shape;43;p9"/>
          <p:cNvSpPr txBox="1"/>
          <p:nvPr>
            <p:ph type="body" sz="half" idx="13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rgbClr val="FFFFFF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311699" y="4236825"/>
            <a:ext cx="5998802" cy="5988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1073150" indent="-476250">
              <a:lnSpc>
                <a:spcPct val="100000"/>
              </a:lnSpc>
              <a:buClrTx/>
              <a:buSzPts val="2100"/>
              <a:buFontTx/>
              <a:defRPr sz="2100"/>
            </a:lvl2pPr>
            <a:lvl3pPr marL="1530350" indent="-476250">
              <a:lnSpc>
                <a:spcPct val="100000"/>
              </a:lnSpc>
              <a:buClrTx/>
              <a:buSzPts val="2100"/>
              <a:buFontTx/>
              <a:defRPr sz="2100"/>
            </a:lvl3pPr>
            <a:lvl4pPr marL="1987550" indent="-476250">
              <a:lnSpc>
                <a:spcPct val="100000"/>
              </a:lnSpc>
              <a:buClrTx/>
              <a:buSzPts val="2100"/>
              <a:buFontTx/>
              <a:defRPr sz="2100"/>
            </a:lvl4pPr>
            <a:lvl5pPr marL="2444750" indent="-476250">
              <a:lnSpc>
                <a:spcPct val="100000"/>
              </a:lnSpc>
              <a:buClrTx/>
              <a:buSzPts val="2100"/>
              <a:buFontTx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;p4"/>
          <p:cNvSpPr/>
          <p:nvPr/>
        </p:nvSpPr>
        <p:spPr>
          <a:xfrm>
            <a:off x="0" y="5045700"/>
            <a:ext cx="9144000" cy="97801"/>
          </a:xfrm>
          <a:prstGeom prst="rect">
            <a:avLst/>
          </a:prstGeom>
          <a:solidFill>
            <a:srgbClr val="63D29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202729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202729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202729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202729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202729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202729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202729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202729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202729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chemeClr val="accent3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chemeClr val="accent3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chemeClr val="accent3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chemeClr val="accent3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chemeClr val="accent3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chemeClr val="accent3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chemeClr val="accent3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chemeClr val="accent3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chemeClr val="accent3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59;p13"/>
          <p:cNvSpPr txBox="1"/>
          <p:nvPr>
            <p:ph type="ctrTitle"/>
          </p:nvPr>
        </p:nvSpPr>
        <p:spPr>
          <a:xfrm>
            <a:off x="510449" y="1257299"/>
            <a:ext cx="8123102" cy="1588502"/>
          </a:xfrm>
          <a:prstGeom prst="rect">
            <a:avLst/>
          </a:prstGeom>
        </p:spPr>
        <p:txBody>
          <a:bodyPr/>
          <a:lstStyle/>
          <a:p>
            <a:pPr/>
            <a:r>
              <a:t>Deliverable 3</a:t>
            </a:r>
          </a:p>
        </p:txBody>
      </p:sp>
      <p:sp>
        <p:nvSpPr>
          <p:cNvPr id="114" name="Google Shape;60;p13"/>
          <p:cNvSpPr txBox="1"/>
          <p:nvPr>
            <p:ph type="subTitle" sz="half" idx="1"/>
          </p:nvPr>
        </p:nvSpPr>
        <p:spPr>
          <a:xfrm>
            <a:off x="510449" y="3182312"/>
            <a:ext cx="8123102" cy="1679984"/>
          </a:xfrm>
          <a:prstGeom prst="rect">
            <a:avLst/>
          </a:prstGeom>
        </p:spPr>
        <p:txBody>
          <a:bodyPr/>
          <a:lstStyle/>
          <a:p>
            <a:pPr marL="0" indent="0" defTabSz="411479">
              <a:lnSpc>
                <a:spcPct val="115000"/>
              </a:lnSpc>
              <a:defRPr sz="148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Adam Afilaka: Developer/Programmer</a:t>
            </a:r>
          </a:p>
          <a:p>
            <a:pPr marL="0" indent="0" defTabSz="411479">
              <a:lnSpc>
                <a:spcPct val="115000"/>
              </a:lnSpc>
              <a:defRPr sz="148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Ashley Braun: Business Analyst/Project Manager </a:t>
            </a:r>
          </a:p>
          <a:p>
            <a:pPr marL="0" indent="0" defTabSz="411479">
              <a:lnSpc>
                <a:spcPct val="115000"/>
              </a:lnSpc>
              <a:defRPr sz="148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Zaid Islam: Cyber Security Engineer </a:t>
            </a:r>
          </a:p>
          <a:p>
            <a:pPr marL="0" indent="0" defTabSz="411479">
              <a:lnSpc>
                <a:spcPct val="115000"/>
              </a:lnSpc>
              <a:defRPr sz="148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Rithika Sayini: Researcher/Programmer </a:t>
            </a:r>
          </a:p>
          <a:p>
            <a:pPr marL="0" indent="0" defTabSz="411479">
              <a:lnSpc>
                <a:spcPct val="115000"/>
              </a:lnSpc>
              <a:defRPr sz="148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Shanese Scott: Database Administrator </a:t>
            </a:r>
            <a:endParaRPr sz="630"/>
          </a:p>
          <a:p>
            <a:pPr marL="0" indent="0" defTabSz="411479">
              <a:lnSpc>
                <a:spcPct val="115000"/>
              </a:lnSpc>
              <a:defRPr sz="148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Xin Zheng: Quality Assurance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62;p29"/>
          <p:cNvSpPr txBox="1"/>
          <p:nvPr>
            <p:ph type="title"/>
          </p:nvPr>
        </p:nvSpPr>
        <p:spPr>
          <a:xfrm>
            <a:off x="-1" y="-1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Kanban Board</a:t>
            </a:r>
          </a:p>
        </p:txBody>
      </p:sp>
      <p:pic>
        <p:nvPicPr>
          <p:cNvPr id="148" name="Google Shape;163;p29" descr="Google Shape;163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698" y="575900"/>
            <a:ext cx="8520601" cy="456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65;p1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Context Diagram</a:t>
            </a:r>
          </a:p>
        </p:txBody>
      </p:sp>
      <p:sp>
        <p:nvSpPr>
          <p:cNvPr id="117" name="Google Shape;66;p1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</a:pPr>
          </a:p>
        </p:txBody>
      </p:sp>
      <p:pic>
        <p:nvPicPr>
          <p:cNvPr id="118" name="Google Shape;67;p14" descr="Google Shape;67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24" y="1219924"/>
            <a:ext cx="8520602" cy="3167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72;p15"/>
          <p:cNvSpPr txBox="1"/>
          <p:nvPr>
            <p:ph type="title"/>
          </p:nvPr>
        </p:nvSpPr>
        <p:spPr>
          <a:xfrm>
            <a:off x="311699" y="93424"/>
            <a:ext cx="49959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Level 0 </a:t>
            </a:r>
          </a:p>
        </p:txBody>
      </p:sp>
      <p:sp>
        <p:nvSpPr>
          <p:cNvPr id="121" name="Google Shape;74;p15"/>
          <p:cNvSpPr txBox="1"/>
          <p:nvPr/>
        </p:nvSpPr>
        <p:spPr>
          <a:xfrm>
            <a:off x="5378124" y="341274"/>
            <a:ext cx="3507001" cy="4074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914400" indent="-304800">
              <a:lnSpc>
                <a:spcPct val="115000"/>
              </a:lnSpc>
              <a:buClr>
                <a:srgbClr val="000000"/>
              </a:buClr>
              <a:buSzPts val="1200"/>
              <a:buFont typeface="Times New Roman"/>
              <a:buChar char="●"/>
              <a:defRPr b="1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External Entities</a:t>
            </a:r>
          </a:p>
          <a:p>
            <a:pPr lvl="1" marL="1371600" indent="-304800">
              <a:lnSpc>
                <a:spcPct val="115000"/>
              </a:lnSpc>
              <a:buClr>
                <a:srgbClr val="000000"/>
              </a:buClr>
              <a:buSzPts val="1200"/>
              <a:buFont typeface="Times New Roman"/>
              <a:buChar char="○"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Patient: </a:t>
            </a:r>
          </a:p>
          <a:p>
            <a:pPr lvl="1" marL="1371600" indent="-304800">
              <a:lnSpc>
                <a:spcPct val="115000"/>
              </a:lnSpc>
              <a:buClr>
                <a:srgbClr val="000000"/>
              </a:buClr>
              <a:buSzPts val="1200"/>
              <a:buFont typeface="Times New Roman"/>
              <a:buChar char="○"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EMR: </a:t>
            </a:r>
          </a:p>
          <a:p>
            <a:pPr lvl="1" marL="1371600" indent="-304800">
              <a:lnSpc>
                <a:spcPct val="115000"/>
              </a:lnSpc>
              <a:buClr>
                <a:srgbClr val="000000"/>
              </a:buClr>
              <a:buSzPts val="1200"/>
              <a:buFont typeface="Times New Roman"/>
              <a:buChar char="○"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Doctor: </a:t>
            </a:r>
          </a:p>
          <a:p>
            <a:pPr marL="914400" indent="-304800">
              <a:lnSpc>
                <a:spcPct val="115000"/>
              </a:lnSpc>
              <a:buClr>
                <a:srgbClr val="000000"/>
              </a:buClr>
              <a:buSzPts val="1200"/>
              <a:buFont typeface="Times New Roman"/>
              <a:buChar char="●"/>
              <a:defRPr b="1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Processes</a:t>
            </a:r>
            <a:r>
              <a:rPr b="0"/>
              <a:t>:</a:t>
            </a:r>
          </a:p>
          <a:p>
            <a:pPr lvl="1" marL="1371600" indent="-304800">
              <a:lnSpc>
                <a:spcPct val="115000"/>
              </a:lnSpc>
              <a:buClr>
                <a:srgbClr val="000000"/>
              </a:buClr>
              <a:buSzPts val="1200"/>
              <a:buFont typeface="Times New Roman"/>
              <a:buChar char="○"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1.0: Recording of Data Activity: </a:t>
            </a:r>
          </a:p>
          <a:p>
            <a:pPr lvl="1" marL="1371600" indent="-304800">
              <a:lnSpc>
                <a:spcPct val="115000"/>
              </a:lnSpc>
              <a:buClr>
                <a:srgbClr val="000000"/>
              </a:buClr>
              <a:buSzPts val="1200"/>
              <a:buFont typeface="Times New Roman"/>
              <a:buChar char="○"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2.0: Analysis of Updating Data:. </a:t>
            </a:r>
          </a:p>
          <a:p>
            <a:pPr lvl="1" marL="1371600" indent="-304800">
              <a:lnSpc>
                <a:spcPct val="115000"/>
              </a:lnSpc>
              <a:buClr>
                <a:srgbClr val="000000"/>
              </a:buClr>
              <a:buSzPts val="1200"/>
              <a:buFont typeface="Times New Roman"/>
              <a:buChar char="○"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3.0: Sorting of Patient EMR Records:</a:t>
            </a:r>
          </a:p>
          <a:p>
            <a:pPr lvl="1" marL="1371600" indent="-304800">
              <a:lnSpc>
                <a:spcPct val="115000"/>
              </a:lnSpc>
              <a:buClr>
                <a:srgbClr val="000000"/>
              </a:buClr>
              <a:buSzPts val="1200"/>
              <a:buFont typeface="Times New Roman"/>
              <a:buChar char="○"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4.0: Alert of Potential Adverse Event: </a:t>
            </a:r>
          </a:p>
          <a:p>
            <a:pPr lvl="1" marL="1371600" indent="-304800">
              <a:lnSpc>
                <a:spcPct val="115000"/>
              </a:lnSpc>
              <a:buClr>
                <a:srgbClr val="000000"/>
              </a:buClr>
              <a:buSzPts val="1200"/>
              <a:buFont typeface="Times New Roman"/>
              <a:buChar char="○"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5.0: Compiled Data into User Interface: </a:t>
            </a:r>
          </a:p>
          <a:p>
            <a:pPr marL="914400" indent="-304800">
              <a:lnSpc>
                <a:spcPct val="115000"/>
              </a:lnSpc>
              <a:buClr>
                <a:srgbClr val="000000"/>
              </a:buClr>
              <a:buSzPts val="1200"/>
              <a:buFont typeface="Times New Roman"/>
              <a:buChar char="●"/>
              <a:defRPr b="1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Storages</a:t>
            </a:r>
          </a:p>
          <a:p>
            <a:pPr lvl="1" marL="1371600" indent="-304800">
              <a:lnSpc>
                <a:spcPct val="115000"/>
              </a:lnSpc>
              <a:buClr>
                <a:srgbClr val="000000"/>
              </a:buClr>
              <a:buSzPts val="1200"/>
              <a:buFont typeface="Times New Roman"/>
              <a:buChar char="○"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Medical Recording Storage:.</a:t>
            </a:r>
          </a:p>
          <a:p>
            <a:pPr lvl="1" marL="1371600" indent="-304800">
              <a:lnSpc>
                <a:spcPct val="115000"/>
              </a:lnSpc>
              <a:buClr>
                <a:srgbClr val="000000"/>
              </a:buClr>
              <a:buSzPts val="1200"/>
              <a:buFont typeface="Times New Roman"/>
              <a:buChar char="○"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Doctor EMR Data Storage: </a:t>
            </a:r>
          </a:p>
        </p:txBody>
      </p:sp>
      <p:pic>
        <p:nvPicPr>
          <p:cNvPr id="122" name="Google Shape;75;p15" descr="Google Shape;75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701" y="581999"/>
            <a:ext cx="5763251" cy="40580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80;p1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/>
          <a:p>
            <a:pPr defTabSz="822959">
              <a:defRPr sz="2520" u="sng"/>
            </a:pPr>
            <a:r>
              <a:t>Process 1</a:t>
            </a:r>
            <a:r>
              <a:rPr u="none"/>
              <a:t>- Recording of Patient EMR Activity</a:t>
            </a:r>
          </a:p>
        </p:txBody>
      </p:sp>
      <p:sp>
        <p:nvSpPr>
          <p:cNvPr id="125" name="Google Shape;81;p16"/>
          <p:cNvSpPr txBox="1"/>
          <p:nvPr/>
        </p:nvSpPr>
        <p:spPr>
          <a:xfrm>
            <a:off x="507000" y="1373774"/>
            <a:ext cx="3025501" cy="1453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External Entities: Patient, EMR</a:t>
            </a:r>
          </a:p>
          <a:p>
            <a:pPr>
              <a:lnSpc>
                <a:spcPct val="115000"/>
              </a:lnSpc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Levels:</a:t>
            </a:r>
          </a:p>
          <a:p>
            <a:pPr marL="457200" indent="-317500">
              <a:buClr>
                <a:srgbClr val="000000"/>
              </a:buClr>
              <a:buSzPts val="1400"/>
              <a:buFont typeface="Times New Roman"/>
              <a:buChar char="●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Level 1: 1.1, 1.2</a:t>
            </a:r>
          </a:p>
          <a:p>
            <a:pPr marL="457200" indent="-317500">
              <a:buClr>
                <a:srgbClr val="000000"/>
              </a:buClr>
              <a:buSzPts val="1400"/>
              <a:buFont typeface="Times New Roman"/>
              <a:buChar char="●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Level 2: 1.1.1, 1.1.2, </a:t>
            </a:r>
          </a:p>
          <a:p>
            <a:pPr marL="457200" indent="-317500">
              <a:buClr>
                <a:srgbClr val="000000"/>
              </a:buClr>
              <a:buSzPts val="1400"/>
              <a:buFont typeface="Times New Roman"/>
              <a:buChar char="●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Level 3: 1.1.2.1</a:t>
            </a:r>
          </a:p>
          <a:p>
            <a: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Storage: </a:t>
            </a:r>
            <a:r>
              <a:rPr b="0" sz="1200"/>
              <a:t>EMR database storage</a:t>
            </a:r>
          </a:p>
        </p:txBody>
      </p:sp>
      <p:pic>
        <p:nvPicPr>
          <p:cNvPr id="126" name="Google Shape;82;p16" descr="Google Shape;82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9824" y="948174"/>
            <a:ext cx="4097827" cy="3926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87;p1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/>
          <a:p>
            <a:pPr defTabSz="768095">
              <a:defRPr sz="2351" u="sng"/>
            </a:pPr>
            <a:r>
              <a:t>Process 2</a:t>
            </a:r>
            <a:r>
              <a:rPr u="none"/>
              <a:t>-</a:t>
            </a:r>
            <a:r>
              <a:rPr sz="2520" u="none">
                <a:solidFill>
                  <a:srgbClr val="000000"/>
                </a:solidFill>
              </a:rPr>
              <a:t>Analysis of Updating Data</a:t>
            </a:r>
          </a:p>
        </p:txBody>
      </p:sp>
      <p:sp>
        <p:nvSpPr>
          <p:cNvPr id="129" name="Google Shape;88;p1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External Entities: EMR</a:t>
            </a:r>
          </a:p>
          <a:p>
            <a:pPr marL="0" indent="0">
              <a:buSzTx/>
              <a:buNone/>
              <a:defRPr b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Levels</a:t>
            </a:r>
          </a:p>
          <a:p>
            <a:pPr indent="-317500">
              <a:spcBef>
                <a:spcPts val="1600"/>
              </a:spcBef>
              <a:buClr>
                <a:srgbClr val="000000"/>
              </a:buClr>
              <a:buSzPts val="1400"/>
              <a:buFont typeface="Times New Roman"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Level 1: 2.1, 2.2</a:t>
            </a:r>
          </a:p>
          <a:p>
            <a:pPr indent="-317500">
              <a:buClr>
                <a:srgbClr val="000000"/>
              </a:buClr>
              <a:buSzPts val="1400"/>
              <a:buFont typeface="Times New Roman"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Level 2: 2.1.1, 2.1.2, 2.1.3 </a:t>
            </a:r>
          </a:p>
          <a:p>
            <a:pPr indent="-317500">
              <a:buClr>
                <a:srgbClr val="000000"/>
              </a:buClr>
              <a:buSzPts val="1400"/>
              <a:buFont typeface="Times New Roman"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Level 3: 2.1.1.1, 2.1.1.2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SzTx/>
              <a:buNone/>
              <a:defRPr b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Storage: </a:t>
            </a:r>
            <a:r>
              <a:rPr b="0" sz="1200"/>
              <a:t>EMR database storage</a:t>
            </a:r>
          </a:p>
        </p:txBody>
      </p:sp>
      <p:pic>
        <p:nvPicPr>
          <p:cNvPr id="130" name="Google Shape;89;p17" descr="Google Shape;89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5002" y="1017724"/>
            <a:ext cx="5167526" cy="3873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94;p18"/>
          <p:cNvSpPr txBox="1"/>
          <p:nvPr>
            <p:ph type="title"/>
          </p:nvPr>
        </p:nvSpPr>
        <p:spPr>
          <a:xfrm>
            <a:off x="206549" y="85549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9">
              <a:defRPr sz="2520" u="sng"/>
            </a:pPr>
            <a:r>
              <a:t>Process 3</a:t>
            </a:r>
            <a:r>
              <a:rPr u="none"/>
              <a:t>- Sorting of Patient EMR Records</a:t>
            </a:r>
          </a:p>
        </p:txBody>
      </p:sp>
      <p:sp>
        <p:nvSpPr>
          <p:cNvPr id="133" name="Google Shape;95;p18"/>
          <p:cNvSpPr txBox="1"/>
          <p:nvPr>
            <p:ph type="body" sz="half" idx="1"/>
          </p:nvPr>
        </p:nvSpPr>
        <p:spPr>
          <a:xfrm>
            <a:off x="158650" y="1121874"/>
            <a:ext cx="3309300" cy="36039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External Entities: None</a:t>
            </a:r>
          </a:p>
          <a:p>
            <a:pPr marL="0" indent="0">
              <a:buSzTx/>
              <a:buNone/>
              <a:defRPr b="1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Levels</a:t>
            </a:r>
          </a:p>
          <a:p>
            <a:pPr indent="-304800">
              <a:buClr>
                <a:srgbClr val="000000"/>
              </a:buClr>
              <a:buSzPts val="1200"/>
              <a:buFont typeface="Times New Roman"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Level 1: 3.1,3.2, 3.3, 3.4</a:t>
            </a:r>
          </a:p>
          <a:p>
            <a:pPr indent="-304800">
              <a:buClr>
                <a:srgbClr val="000000"/>
              </a:buClr>
              <a:buSzPts val="1200"/>
              <a:buFont typeface="Times New Roman"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Level 2: 3.2.1,3.2.2</a:t>
            </a:r>
          </a:p>
          <a:p>
            <a:pPr indent="-304800">
              <a:buClr>
                <a:srgbClr val="000000"/>
              </a:buClr>
              <a:buSzPts val="1200"/>
              <a:buFont typeface="Times New Roman"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Level 3: 3.2.2.1</a:t>
            </a:r>
          </a:p>
          <a:p>
            <a:pPr marL="0" indent="0">
              <a:buSzTx/>
              <a:buNone/>
              <a:defRPr b="1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Storages:</a:t>
            </a:r>
          </a:p>
          <a:p>
            <a:pPr marL="0" indent="0">
              <a:buSzTx/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Medical Recording Storage</a:t>
            </a:r>
          </a:p>
        </p:txBody>
      </p:sp>
      <p:pic>
        <p:nvPicPr>
          <p:cNvPr id="134" name="Google Shape;96;p18" descr="Google Shape;96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5649" y="1070249"/>
            <a:ext cx="6573499" cy="3332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01;p19"/>
          <p:cNvSpPr txBox="1"/>
          <p:nvPr>
            <p:ph type="title"/>
          </p:nvPr>
        </p:nvSpPr>
        <p:spPr>
          <a:xfrm>
            <a:off x="171725" y="310724"/>
            <a:ext cx="8905200" cy="809402"/>
          </a:xfrm>
          <a:prstGeom prst="rect">
            <a:avLst/>
          </a:prstGeom>
        </p:spPr>
        <p:txBody>
          <a:bodyPr/>
          <a:lstStyle/>
          <a:p>
            <a:pPr>
              <a:defRPr sz="2400" u="sng"/>
            </a:pPr>
            <a:r>
              <a:t>Process 4</a:t>
            </a:r>
            <a:r>
              <a:rPr u="none"/>
              <a:t>-Alert of Potential Adverse Event to External Entities</a:t>
            </a:r>
          </a:p>
        </p:txBody>
      </p:sp>
      <p:sp>
        <p:nvSpPr>
          <p:cNvPr id="137" name="Google Shape;102;p19"/>
          <p:cNvSpPr txBox="1"/>
          <p:nvPr/>
        </p:nvSpPr>
        <p:spPr>
          <a:xfrm>
            <a:off x="364949" y="1524374"/>
            <a:ext cx="5013902" cy="294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>
              <a:defRPr b="1"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External Entities:</a:t>
            </a: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EMR, PCP/Doctor, Patient</a:t>
            </a:r>
          </a:p>
          <a:p>
            <a:pPr>
              <a:defRPr b="1"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Levels:</a:t>
            </a:r>
          </a:p>
          <a:p>
            <a:pPr marL="457200" indent="-304800">
              <a:lnSpc>
                <a:spcPct val="115000"/>
              </a:lnSpc>
              <a:buClr>
                <a:srgbClr val="000000"/>
              </a:buClr>
              <a:buSzPts val="1200"/>
              <a:buFont typeface="Times New Roman"/>
              <a:buChar char="●"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Level 1: 4.1, 4.2, 4.3, 4.4</a:t>
            </a:r>
          </a:p>
          <a:p>
            <a:pPr marL="457200" indent="-304800">
              <a:lnSpc>
                <a:spcPct val="115000"/>
              </a:lnSpc>
              <a:buClr>
                <a:srgbClr val="000000"/>
              </a:buClr>
              <a:buSzPts val="1200"/>
              <a:buFont typeface="Times New Roman"/>
              <a:buChar char="●"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Level 2: 4.2.1, 4.3.1, 4.3.2</a:t>
            </a:r>
          </a:p>
          <a:p>
            <a:pPr marL="457200" indent="-304800">
              <a:lnSpc>
                <a:spcPct val="115000"/>
              </a:lnSpc>
              <a:buClr>
                <a:srgbClr val="000000"/>
              </a:buClr>
              <a:buSzPts val="1200"/>
              <a:buFont typeface="Times New Roman"/>
              <a:buChar char="●"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Level 3: 4.3.1.1</a:t>
            </a:r>
          </a:p>
          <a:p>
            <a:pPr>
              <a:lnSpc>
                <a:spcPct val="115000"/>
              </a:lnSpc>
              <a:defRPr b="1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Storages:</a:t>
            </a:r>
            <a:r>
              <a:rPr b="0"/>
              <a:t>EMR History Storage</a:t>
            </a:r>
          </a:p>
        </p:txBody>
      </p:sp>
      <p:pic>
        <p:nvPicPr>
          <p:cNvPr id="138" name="Google Shape;103;p19" descr="Google Shape;103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0225" y="1120125"/>
            <a:ext cx="5425848" cy="3630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08;p20"/>
          <p:cNvSpPr txBox="1"/>
          <p:nvPr>
            <p:ph type="title"/>
          </p:nvPr>
        </p:nvSpPr>
        <p:spPr>
          <a:xfrm>
            <a:off x="311700" y="445025"/>
            <a:ext cx="8832300" cy="568801"/>
          </a:xfrm>
          <a:prstGeom prst="rect">
            <a:avLst/>
          </a:prstGeom>
        </p:spPr>
        <p:txBody>
          <a:bodyPr/>
          <a:lstStyle/>
          <a:p>
            <a:pPr defTabSz="822959">
              <a:defRPr sz="2520" u="sng"/>
            </a:pPr>
            <a:r>
              <a:t>Process 5</a:t>
            </a:r>
            <a:r>
              <a:rPr b="1" u="none"/>
              <a:t>- </a:t>
            </a:r>
            <a:r>
              <a:rPr u="none"/>
              <a:t>Compiled Data into Doctor’s User Interface</a:t>
            </a:r>
          </a:p>
        </p:txBody>
      </p:sp>
      <p:pic>
        <p:nvPicPr>
          <p:cNvPr id="141" name="Google Shape;109;p20" descr="Google Shape;109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4999" y="1013825"/>
            <a:ext cx="6364713" cy="382487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Google Shape;110;p20"/>
          <p:cNvSpPr txBox="1"/>
          <p:nvPr/>
        </p:nvSpPr>
        <p:spPr>
          <a:xfrm>
            <a:off x="281650" y="1375949"/>
            <a:ext cx="2506500" cy="1810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External Entities:</a:t>
            </a: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PCP/Doctor</a:t>
            </a:r>
          </a:p>
          <a:p>
            <a:pPr>
              <a:defRPr b="1"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Levels:</a:t>
            </a:r>
          </a:p>
          <a:p>
            <a:pPr marL="457200" indent="-304800">
              <a:lnSpc>
                <a:spcPct val="115000"/>
              </a:lnSpc>
              <a:buClr>
                <a:srgbClr val="000000"/>
              </a:buClr>
              <a:buSzPts val="1200"/>
              <a:buFont typeface="Times New Roman"/>
              <a:buChar char="●"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Level 1: 5.1, 5.2, 5.3</a:t>
            </a:r>
          </a:p>
          <a:p>
            <a:pPr marL="457200" indent="-304800">
              <a:lnSpc>
                <a:spcPct val="115000"/>
              </a:lnSpc>
              <a:buClr>
                <a:srgbClr val="000000"/>
              </a:buClr>
              <a:buSzPts val="1200"/>
              <a:buFont typeface="Times New Roman"/>
              <a:buChar char="●"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Level 2: 5.1.1, 5.1.2</a:t>
            </a:r>
          </a:p>
          <a:p>
            <a:pPr>
              <a:lnSpc>
                <a:spcPct val="115000"/>
              </a:lnSpc>
              <a:defRPr b="1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Storages:</a:t>
            </a:r>
            <a:r>
              <a:rPr b="0"/>
              <a:t> </a:t>
            </a:r>
          </a:p>
          <a:p>
            <a:pPr>
              <a:lnSpc>
                <a:spcPct val="115000"/>
              </a:lnSpc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Doctor EMR Data Storage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15;p21"/>
          <p:cNvSpPr txBox="1"/>
          <p:nvPr>
            <p:ph type="title"/>
          </p:nvPr>
        </p:nvSpPr>
        <p:spPr>
          <a:xfrm>
            <a:off x="256399" y="-1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Project Plan</a:t>
            </a:r>
          </a:p>
        </p:txBody>
      </p:sp>
      <p:pic>
        <p:nvPicPr>
          <p:cNvPr id="145" name="Google Shape;116;p21" descr="Google Shape;116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850" y="497224"/>
            <a:ext cx="8816452" cy="49197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202729"/>
      </a:lt1>
      <a:dk2>
        <a:srgbClr val="A7A7A7"/>
      </a:dk2>
      <a:lt2>
        <a:srgbClr val="535353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0000FF"/>
      </a:hlink>
      <a:folHlink>
        <a:srgbClr val="FF00FF"/>
      </a:folHlink>
    </a:clrScheme>
    <a:fontScheme name="Spearmin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pearm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0000FF"/>
      </a:hlink>
      <a:folHlink>
        <a:srgbClr val="FF00FF"/>
      </a:folHlink>
    </a:clrScheme>
    <a:fontScheme name="Spearmin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pearm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