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285" r:id="rId5"/>
    <p:sldId id="293" r:id="rId6"/>
    <p:sldId id="257" r:id="rId7"/>
    <p:sldId id="259" r:id="rId8"/>
    <p:sldId id="304" r:id="rId9"/>
    <p:sldId id="298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1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8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9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1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47" r:id="rId3"/>
    <p:sldLayoutId id="2147483748" r:id="rId4"/>
    <p:sldLayoutId id="2147483708" r:id="rId5"/>
    <p:sldLayoutId id="2147483746" r:id="rId6"/>
    <p:sldLayoutId id="2147483725" r:id="rId7"/>
    <p:sldLayoutId id="2147483742" r:id="rId8"/>
    <p:sldLayoutId id="2147483736" r:id="rId9"/>
    <p:sldLayoutId id="2147483745" r:id="rId10"/>
    <p:sldLayoutId id="2147483741" r:id="rId11"/>
    <p:sldLayoutId id="2147483718" r:id="rId12"/>
    <p:sldLayoutId id="2147483737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538" y="2405258"/>
            <a:ext cx="7156415" cy="2260117"/>
          </a:xfrm>
          <a:noFill/>
          <a:ln w="38100" cap="sq">
            <a:noFill/>
            <a:miter lim="800000"/>
          </a:ln>
        </p:spPr>
        <p:txBody>
          <a:bodyPr lIns="0" rIns="0" anchor="ctr" anchorCtr="0">
            <a:normAutofit/>
          </a:bodyPr>
          <a:lstStyle/>
          <a:p>
            <a:r>
              <a:rPr lang="ru-RU" dirty="0"/>
              <a:t>Кластеризация пользователей на основе их отзывов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15763" y="5516479"/>
            <a:ext cx="2625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Афанасьева Александра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Осипенкова Юлия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anchor="ctr">
            <a:noAutofit/>
          </a:bodyPr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FC7BA5-763A-6BCC-B176-BCB8F2B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5411" y="765809"/>
            <a:ext cx="7029933" cy="3178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dirty="0" smtClean="0"/>
              <a:t>Научиться определять людей со схожими вкусами и интересами, схожим времяпрепровождением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978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anchor="ctr">
            <a:noAutofit/>
          </a:bodyPr>
          <a:lstStyle/>
          <a:p>
            <a:r>
              <a:rPr lang="ru-RU" dirty="0" smtClean="0"/>
              <a:t>ИСХОДНЫЕ ДАННЫЕ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FC7BA5-763A-6BCC-B176-BCB8F2B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1068" y="739009"/>
            <a:ext cx="7029933" cy="58284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Датасет из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5,5 тысяч строк</a:t>
            </a: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ru-RU" sz="2800" dirty="0"/>
              <a:t> типа </a:t>
            </a:r>
            <a:r>
              <a:rPr lang="ru-RU" sz="2800" dirty="0" smtClean="0"/>
              <a:t>мест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/>
              <a:t>В каждой строке  - информация о пользователе(возраст, пол) и средний рейтинг по определенным посещенным им местам( по церквям, паркам, ресторанам и так далее)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kyscrapers in city">
            <a:extLst>
              <a:ext uri="{FF2B5EF4-FFF2-40B4-BE49-F238E27FC236}">
                <a16:creationId xmlns:a16="http://schemas.microsoft.com/office/drawing/2014/main" id="{D0DCDC9B-472C-817C-9672-435D418D23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2" y="2525342"/>
            <a:ext cx="7156415" cy="1077066"/>
          </a:xfrm>
        </p:spPr>
        <p:txBody>
          <a:bodyPr/>
          <a:lstStyle/>
          <a:p>
            <a:r>
              <a:rPr lang="ru-RU" dirty="0" smtClean="0"/>
              <a:t>МЕТРИКА –</a:t>
            </a:r>
            <a:br>
              <a:rPr lang="ru-RU" dirty="0" smtClean="0"/>
            </a:br>
            <a:r>
              <a:rPr lang="ru-RU" sz="2000" dirty="0" smtClean="0"/>
              <a:t>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800" dirty="0" err="1" smtClean="0"/>
              <a:t>davies_bouldin_score</a:t>
            </a: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D42DF4-FFE2-7AFF-4B36-222051AD86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0825" y="254794"/>
            <a:ext cx="11690350" cy="6367462"/>
            <a:chOff x="250825" y="254794"/>
            <a:chExt cx="11690350" cy="6367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94B31B-4290-C588-1212-26E6B428FD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50825" y="254794"/>
              <a:ext cx="11690350" cy="6348413"/>
            </a:xfrm>
            <a:prstGeom prst="rect">
              <a:avLst/>
            </a:prstGeom>
            <a:noFill/>
            <a:ln w="444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5273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683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683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C68DE2F-0A5F-60BA-E2A6-247EF7CB85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2517792" y="1543050"/>
              <a:ext cx="7165925" cy="3771900"/>
              <a:chOff x="2517792" y="1651000"/>
              <a:chExt cx="7165925" cy="37719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2DE19A1-6F20-44CE-16E6-E01C080DB7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27301" y="1651000"/>
                <a:ext cx="7156416" cy="0"/>
              </a:xfrm>
              <a:prstGeom prst="line">
                <a:avLst/>
              </a:prstGeom>
              <a:ln w="444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02056-7C77-84A9-00C4-C936CDB0EC1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517792" y="5422900"/>
                <a:ext cx="7156416" cy="0"/>
              </a:xfrm>
              <a:prstGeom prst="line">
                <a:avLst/>
              </a:prstGeom>
              <a:ln w="444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 txBox="1">
            <a:spLocks/>
          </p:cNvSpPr>
          <p:nvPr/>
        </p:nvSpPr>
        <p:spPr>
          <a:xfrm>
            <a:off x="2420910" y="4359646"/>
            <a:ext cx="7137395" cy="73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Оценивает, какой алгоритм делит на более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«кучные» кластеры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49423" y="2290758"/>
            <a:ext cx="6276974" cy="2276477"/>
          </a:xfrm>
        </p:spPr>
        <p:txBody>
          <a:bodyPr/>
          <a:lstStyle/>
          <a:p>
            <a:r>
              <a:rPr lang="ru-RU" dirty="0" smtClean="0"/>
              <a:t>модели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6E3A828-4C37-B3D3-4A6A-EAD9AC3E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1400" y="559031"/>
            <a:ext cx="6643944" cy="16535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Лучше всего делит на кластеры модель </a:t>
            </a:r>
            <a:r>
              <a:rPr lang="en-US" sz="2000" dirty="0" err="1" smtClean="0">
                <a:solidFill>
                  <a:schemeClr val="tx1"/>
                </a:solidFill>
              </a:rPr>
              <a:t>Kmeans</a:t>
            </a:r>
            <a:r>
              <a:rPr lang="ru-RU" sz="2000" dirty="0" smtClean="0"/>
              <a:t> </a:t>
            </a:r>
            <a:r>
              <a:rPr lang="en-US" sz="2000" dirty="0">
                <a:solidFill>
                  <a:schemeClr val="tx1"/>
                </a:solidFill>
              </a:rPr>
              <a:t>N_CLUSTERS = </a:t>
            </a:r>
            <a:r>
              <a:rPr lang="en-US" sz="2000" dirty="0" smtClean="0">
                <a:solidFill>
                  <a:schemeClr val="tx1"/>
                </a:solidFill>
              </a:rPr>
              <a:t>7</a:t>
            </a:r>
            <a:endParaRPr lang="en-US" sz="2000" dirty="0"/>
          </a:p>
        </p:txBody>
      </p:sp>
      <p:graphicFrame>
        <p:nvGraphicFramePr>
          <p:cNvPr id="22" name="Table Placeholder 21">
            <a:extLst>
              <a:ext uri="{FF2B5EF4-FFF2-40B4-BE49-F238E27FC236}">
                <a16:creationId xmlns:a16="http://schemas.microsoft.com/office/drawing/2014/main" id="{2489EEE8-CF4D-8EBE-627D-CAA3554788C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46881257"/>
              </p:ext>
            </p:extLst>
          </p:nvPr>
        </p:nvGraphicFramePr>
        <p:xfrm>
          <a:off x="4803776" y="2882249"/>
          <a:ext cx="6307570" cy="271498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56006">
                  <a:extLst>
                    <a:ext uri="{9D8B030D-6E8A-4147-A177-3AD203B41FA5}">
                      <a16:colId xmlns:a16="http://schemas.microsoft.com/office/drawing/2014/main" val="340269042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9987578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1861527345"/>
                    </a:ext>
                  </a:extLst>
                </a:gridCol>
              </a:tblGrid>
              <a:tr h="995289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Модель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Дополнительно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90841"/>
                  </a:ext>
                </a:extLst>
              </a:tr>
              <a:tr h="63674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KMeans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N_CLUSTERS = 3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1.46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691927"/>
                  </a:ext>
                </a:extLst>
              </a:tr>
              <a:tr h="57753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KMeans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N_CLUSTERS = 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1.23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071998"/>
                  </a:ext>
                </a:extLst>
              </a:tr>
              <a:tr h="505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1.37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99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674DE4-E247-6221-003F-F5EDF18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58589-7CC8-7CCC-8CCB-9E7FD049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86" y="1092148"/>
            <a:ext cx="6989239" cy="47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8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674DE4-E247-6221-003F-F5EDF18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58589-7CC8-7CCC-8CCB-9E7FD049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02" y="1088898"/>
            <a:ext cx="6719238" cy="47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8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316C43-4A17-4971-BB8F-F0F6B8CDF2E0}">
  <ds:schemaRefs>
    <ds:schemaRef ds:uri="http://purl.org/dc/elements/1.1/"/>
    <ds:schemaRef ds:uri="http://schemas.microsoft.com/sharepoint/v3"/>
    <ds:schemaRef ds:uri="230e9df3-be65-4c73-a93b-d1236ebd677e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115</Words>
  <Application>Microsoft Office PowerPoint</Application>
  <PresentationFormat>Широкоэкранный</PresentationFormat>
  <Paragraphs>40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Corbel</vt:lpstr>
      <vt:lpstr>Gill Sans MT</vt:lpstr>
      <vt:lpstr>Parcel</vt:lpstr>
      <vt:lpstr>Кластеризация пользователей на основе их отзывов</vt:lpstr>
      <vt:lpstr>ЦЕЛЬ РАБОТЫ</vt:lpstr>
      <vt:lpstr>ИСХОДНЫЕ ДАННЫЕ</vt:lpstr>
      <vt:lpstr>МЕТРИКА –    davies_bouldin_score</vt:lpstr>
      <vt:lpstr>модели</vt:lpstr>
      <vt:lpstr>результаты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dc:creator>мой</dc:creator>
  <cp:lastModifiedBy>Осипенкова Юлия Валерьевна</cp:lastModifiedBy>
  <cp:revision>12</cp:revision>
  <dcterms:created xsi:type="dcterms:W3CDTF">2024-02-15T21:11:36Z</dcterms:created>
  <dcterms:modified xsi:type="dcterms:W3CDTF">2024-06-07T17:20:20Z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