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2" r:id="rId2"/>
    <p:sldId id="273" r:id="rId3"/>
    <p:sldId id="265" r:id="rId4"/>
    <p:sldId id="264" r:id="rId5"/>
    <p:sldId id="283" r:id="rId6"/>
    <p:sldId id="275" r:id="rId7"/>
    <p:sldId id="296" r:id="rId8"/>
    <p:sldId id="285" r:id="rId9"/>
    <p:sldId id="302" r:id="rId10"/>
    <p:sldId id="294" r:id="rId11"/>
    <p:sldId id="300" r:id="rId12"/>
    <p:sldId id="295" r:id="rId13"/>
    <p:sldId id="307" r:id="rId14"/>
    <p:sldId id="289" r:id="rId15"/>
    <p:sldId id="297" r:id="rId16"/>
    <p:sldId id="298" r:id="rId17"/>
    <p:sldId id="299" r:id="rId18"/>
    <p:sldId id="291" r:id="rId19"/>
    <p:sldId id="305" r:id="rId20"/>
    <p:sldId id="290" r:id="rId21"/>
    <p:sldId id="274" r:id="rId22"/>
    <p:sldId id="308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chan, Sandeep" initials="SS" lastIdx="1" clrIdx="0">
    <p:extLst>
      <p:ext uri="{19B8F6BF-5375-455C-9EA6-DF929625EA0E}">
        <p15:presenceInfo xmlns:p15="http://schemas.microsoft.com/office/powerpoint/2012/main" userId="S::ssachan@itron.com::1f8e49cd-b830-458c-9b2e-7e0ce47c83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23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EEF287-05A5-493F-918C-64113C3B15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2D150-131C-4788-89C2-77BA90071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9AEB8-3E37-4478-8247-5CE0F3BDB263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3A5A3-B419-41C2-9117-AE27E90FDC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1D083-C638-4427-9D5F-898C894739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685EE-8FA8-439B-A049-979417165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08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937F2-874C-4AEA-B8EB-80F96C0DBBF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9B390-8217-412C-9E05-72FCC936A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0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/>
              <a:t>Istio’s</a:t>
            </a:r>
            <a:r>
              <a:rPr lang="en-US" dirty="0"/>
              <a:t> easy rules configuration and traffic routing lets you control the flow of traffic and API calls between services. </a:t>
            </a:r>
            <a:r>
              <a:rPr lang="en-US" dirty="0" err="1"/>
              <a:t>Istio</a:t>
            </a:r>
            <a:r>
              <a:rPr lang="en-US" dirty="0"/>
              <a:t> simplifies configuration of service-level properties like circuit breakers, timeouts, and retries, and makes it a breeze to set up important tasks like A/B testing, canary rollouts, and staged rollouts with percentage-based traffic splits.</a:t>
            </a:r>
          </a:p>
          <a:p>
            <a:pPr fontAlgn="base"/>
            <a:r>
              <a:rPr lang="en-US" dirty="0"/>
              <a:t>With better visibility into your traffic, and out-of-box failure recovery features, you can catch issues before they cause problems, making calls more reliable, and your network more robust – no matter what conditions you 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9B390-8217-412C-9E05-72FCC936A0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7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8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4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4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8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7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6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1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C408F-DF0D-4580-9F48-C473147CA8A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https://global.azurebootcamp.net/wp-content/uploads/2018/09/logo-2019-762x677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514" y="0"/>
            <a:ext cx="1032745" cy="91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40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ks/istio-install" TargetMode="External"/><Relationship Id="rId2" Type="http://schemas.openxmlformats.org/officeDocument/2006/relationships/hyperlink" Target="https://istio.io/docs/setup/kubernetes/install/hel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stio.io/docs/examples/bookinfo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ks/istio-scenario-routing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JDjq-COjk" TargetMode="External"/><Relationship Id="rId2" Type="http://schemas.openxmlformats.org/officeDocument/2006/relationships/hyperlink" Target="https://www.youtube.com/watch?v=G4F5aRFEXn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gQF23Vw0keg&amp;t=557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gab19-photos" TargetMode="External"/><Relationship Id="rId2" Type="http://schemas.openxmlformats.org/officeDocument/2006/relationships/hyperlink" Target="http://bit.ly/azrmeetu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gab2019-repo" TargetMode="External"/><Relationship Id="rId4" Type="http://schemas.openxmlformats.org/officeDocument/2006/relationships/hyperlink" Target="http://bit.ly/gabtwitt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ks/kubernetes-walkthrough" TargetMode="External"/><Relationship Id="rId2" Type="http://schemas.openxmlformats.org/officeDocument/2006/relationships/hyperlink" Target="https://www.youtube.com/watch?v=r0uRLhrzbtU&amp;list=PL2We04F3Y_43dAehLMT5GxJhtk3mJtkl5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azure/aks/kubernetes-walkthrough-port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94264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Bengaluru, India</a:t>
            </a:r>
          </a:p>
        </p:txBody>
      </p:sp>
      <p:pic>
        <p:nvPicPr>
          <p:cNvPr id="8" name="Picture 4" descr="https://global.azurebootcamp.net/wp-content/uploads/2018/09/logo-2019-762x6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80" y="244820"/>
            <a:ext cx="6768057" cy="602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91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E5E276C8-74A6-42FD-A2DE-B5337E5572AB}"/>
              </a:ext>
            </a:extLst>
          </p:cNvPr>
          <p:cNvGrpSpPr/>
          <p:nvPr/>
        </p:nvGrpSpPr>
        <p:grpSpPr>
          <a:xfrm rot="16200000">
            <a:off x="6267508" y="3233403"/>
            <a:ext cx="2751607" cy="3624375"/>
            <a:chOff x="699322" y="1266524"/>
            <a:chExt cx="3343302" cy="324172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12EEB4D-A8DD-43F1-A324-F722A9E6A9E4}"/>
                </a:ext>
              </a:extLst>
            </p:cNvPr>
            <p:cNvGrpSpPr/>
            <p:nvPr/>
          </p:nvGrpSpPr>
          <p:grpSpPr>
            <a:xfrm rot="5400000">
              <a:off x="514759" y="1451087"/>
              <a:ext cx="3241725" cy="2872600"/>
              <a:chOff x="7293281" y="3066190"/>
              <a:chExt cx="3241725" cy="317383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728C9F8-4E5D-459D-BE66-1363C35F9809}"/>
                  </a:ext>
                </a:extLst>
              </p:cNvPr>
              <p:cNvSpPr/>
              <p:nvPr/>
            </p:nvSpPr>
            <p:spPr>
              <a:xfrm>
                <a:off x="7293281" y="5616441"/>
                <a:ext cx="3241725" cy="623585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Infrastructure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9B0DE8C-A664-4F1B-B524-324B9D19C7CD}"/>
                  </a:ext>
                </a:extLst>
              </p:cNvPr>
              <p:cNvSpPr/>
              <p:nvPr/>
            </p:nvSpPr>
            <p:spPr>
              <a:xfrm>
                <a:off x="7297487" y="5231161"/>
                <a:ext cx="3237517" cy="38528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Host OS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8211A42-2F4F-4575-9CE3-33A8FFE82E63}"/>
                  </a:ext>
                </a:extLst>
              </p:cNvPr>
              <p:cNvSpPr/>
              <p:nvPr/>
            </p:nvSpPr>
            <p:spPr>
              <a:xfrm>
                <a:off x="7307534" y="4850985"/>
                <a:ext cx="3227469" cy="39036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Hypervisor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6FEF25-1EBB-45D4-961B-EEF331358403}"/>
                  </a:ext>
                </a:extLst>
              </p:cNvPr>
              <p:cNvSpPr/>
              <p:nvPr/>
            </p:nvSpPr>
            <p:spPr>
              <a:xfrm>
                <a:off x="7307536" y="4471525"/>
                <a:ext cx="592654" cy="38528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Guest OS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767387-25F7-4390-977B-54FC6E59470E}"/>
                  </a:ext>
                </a:extLst>
              </p:cNvPr>
              <p:cNvSpPr/>
              <p:nvPr/>
            </p:nvSpPr>
            <p:spPr>
              <a:xfrm>
                <a:off x="7902502" y="4470800"/>
                <a:ext cx="591419" cy="3852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Guest OS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65C6BE9-D3C2-43B1-83C3-9A661A0B4E01}"/>
                  </a:ext>
                </a:extLst>
              </p:cNvPr>
              <p:cNvSpPr/>
              <p:nvPr/>
            </p:nvSpPr>
            <p:spPr>
              <a:xfrm>
                <a:off x="8472049" y="4470811"/>
                <a:ext cx="512048" cy="3852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Guest OS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70E5E2D-5041-4F1F-BC22-C996423FA39C}"/>
                  </a:ext>
                </a:extLst>
              </p:cNvPr>
              <p:cNvSpPr/>
              <p:nvPr/>
            </p:nvSpPr>
            <p:spPr>
              <a:xfrm>
                <a:off x="8984607" y="4470811"/>
                <a:ext cx="512049" cy="3852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Guest OS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FB8665D-7456-4983-9433-829C0B3F9B51}"/>
                  </a:ext>
                </a:extLst>
              </p:cNvPr>
              <p:cNvSpPr/>
              <p:nvPr/>
            </p:nvSpPr>
            <p:spPr>
              <a:xfrm rot="16200000">
                <a:off x="6913501" y="3577287"/>
                <a:ext cx="1407473" cy="38528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Product Page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260D2E8-F47B-49CA-88F6-96EDB8EF93DE}"/>
                  </a:ext>
                </a:extLst>
              </p:cNvPr>
              <p:cNvSpPr/>
              <p:nvPr/>
            </p:nvSpPr>
            <p:spPr>
              <a:xfrm rot="16200000">
                <a:off x="7477828" y="3583384"/>
                <a:ext cx="1389573" cy="3852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Detail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02E1CBB-411D-4387-9B83-8E08DF6A979E}"/>
                  </a:ext>
                </a:extLst>
              </p:cNvPr>
              <p:cNvSpPr/>
              <p:nvPr/>
            </p:nvSpPr>
            <p:spPr>
              <a:xfrm rot="16200000">
                <a:off x="8042167" y="3587020"/>
                <a:ext cx="1389573" cy="3852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Ratting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8695E2-DBDF-46C1-87DE-CAA73F658C61}"/>
                  </a:ext>
                </a:extLst>
              </p:cNvPr>
              <p:cNvSpPr/>
              <p:nvPr/>
            </p:nvSpPr>
            <p:spPr>
              <a:xfrm rot="16200000">
                <a:off x="8565983" y="3597382"/>
                <a:ext cx="1371601" cy="3852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Review v1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34D52BA-361A-4D9E-9D77-2CCBD4C1A4C5}"/>
                  </a:ext>
                </a:extLst>
              </p:cNvPr>
              <p:cNvSpPr/>
              <p:nvPr/>
            </p:nvSpPr>
            <p:spPr>
              <a:xfrm rot="16200000">
                <a:off x="9093264" y="3592359"/>
                <a:ext cx="1371601" cy="38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Review v2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C1B1D2D-12AA-4C54-B1E8-648911E2CEAD}"/>
                  </a:ext>
                </a:extLst>
              </p:cNvPr>
              <p:cNvSpPr/>
              <p:nvPr/>
            </p:nvSpPr>
            <p:spPr>
              <a:xfrm>
                <a:off x="9497322" y="4471769"/>
                <a:ext cx="512049" cy="38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Guest OS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BD3FB2E-4F1A-4AC1-803B-F1930BF7798B}"/>
                  </a:ext>
                </a:extLst>
              </p:cNvPr>
              <p:cNvSpPr/>
              <p:nvPr/>
            </p:nvSpPr>
            <p:spPr>
              <a:xfrm>
                <a:off x="10007080" y="4465775"/>
                <a:ext cx="519646" cy="38528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Guest OS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7E9CF6C-7CED-497F-A753-F1296FC4086E}"/>
                  </a:ext>
                </a:extLst>
              </p:cNvPr>
              <p:cNvSpPr/>
              <p:nvPr/>
            </p:nvSpPr>
            <p:spPr>
              <a:xfrm rot="16200000">
                <a:off x="9594762" y="3587333"/>
                <a:ext cx="1371601" cy="38528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Review v3</a:t>
                </a:r>
              </a:p>
            </p:txBody>
          </p:sp>
        </p:grpSp>
        <p:pic>
          <p:nvPicPr>
            <p:cNvPr id="18" name="Picture 6" descr="Image result for python icon">
              <a:extLst>
                <a:ext uri="{FF2B5EF4-FFF2-40B4-BE49-F238E27FC236}">
                  <a16:creationId xmlns:a16="http://schemas.microsoft.com/office/drawing/2014/main" id="{4E3A1EED-32E4-4B7C-87DB-0D19A20CC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412" y="1397841"/>
              <a:ext cx="359486" cy="359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 descr="Image result for java logo small size">
              <a:extLst>
                <a:ext uri="{FF2B5EF4-FFF2-40B4-BE49-F238E27FC236}">
                  <a16:creationId xmlns:a16="http://schemas.microsoft.com/office/drawing/2014/main" id="{053D9863-B787-428C-9D17-988A70EBE4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408" y="3541820"/>
              <a:ext cx="364580" cy="364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2" descr="Image result for nodejs logo small">
              <a:extLst>
                <a:ext uri="{FF2B5EF4-FFF2-40B4-BE49-F238E27FC236}">
                  <a16:creationId xmlns:a16="http://schemas.microsoft.com/office/drawing/2014/main" id="{718C8D02-F54A-4D30-889D-8D5F0517E7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7721" y="2505440"/>
              <a:ext cx="385267" cy="385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 descr="Image result for java logo small size">
              <a:extLst>
                <a:ext uri="{FF2B5EF4-FFF2-40B4-BE49-F238E27FC236}">
                  <a16:creationId xmlns:a16="http://schemas.microsoft.com/office/drawing/2014/main" id="{A05EB0B0-E96B-416F-807C-D317727D74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8064" y="4029439"/>
              <a:ext cx="364580" cy="364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 descr="Image result for java logo small size">
              <a:extLst>
                <a:ext uri="{FF2B5EF4-FFF2-40B4-BE49-F238E27FC236}">
                  <a16:creationId xmlns:a16="http://schemas.microsoft.com/office/drawing/2014/main" id="{9347EC24-B336-441C-9263-E59318AB2D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8064" y="3013746"/>
              <a:ext cx="364580" cy="364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6" descr="Image result for ruby small logo">
              <a:extLst>
                <a:ext uri="{FF2B5EF4-FFF2-40B4-BE49-F238E27FC236}">
                  <a16:creationId xmlns:a16="http://schemas.microsoft.com/office/drawing/2014/main" id="{E30A91BA-FB21-405E-B3C2-651F9B2393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352" y="1873545"/>
              <a:ext cx="472272" cy="472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828B13B-A5DD-4A1D-BE40-36B9F1419349}"/>
              </a:ext>
            </a:extLst>
          </p:cNvPr>
          <p:cNvSpPr txBox="1"/>
          <p:nvPr/>
        </p:nvSpPr>
        <p:spPr>
          <a:xfrm>
            <a:off x="375921" y="12535"/>
            <a:ext cx="9518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How about Day 5 with Microservices!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D2A6FBD2-8784-4611-A04D-FC1464C85AE1}"/>
              </a:ext>
            </a:extLst>
          </p:cNvPr>
          <p:cNvSpPr/>
          <p:nvPr/>
        </p:nvSpPr>
        <p:spPr>
          <a:xfrm>
            <a:off x="1627710" y="3123017"/>
            <a:ext cx="1250679" cy="1056859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Logging</a:t>
            </a: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019C4B7-1317-49A6-AE91-B86EBBDBAD30}"/>
              </a:ext>
            </a:extLst>
          </p:cNvPr>
          <p:cNvSpPr/>
          <p:nvPr/>
        </p:nvSpPr>
        <p:spPr>
          <a:xfrm>
            <a:off x="456667" y="2409624"/>
            <a:ext cx="1250679" cy="1056859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Tracing</a:t>
            </a: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134915ED-4EE3-4C88-B353-B4AC68A63090}"/>
              </a:ext>
            </a:extLst>
          </p:cNvPr>
          <p:cNvSpPr/>
          <p:nvPr/>
        </p:nvSpPr>
        <p:spPr>
          <a:xfrm>
            <a:off x="520925" y="1190425"/>
            <a:ext cx="1250679" cy="1056859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Fault Injection</a:t>
            </a:r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EC362C5A-3405-43CD-AB48-577674B82225}"/>
              </a:ext>
            </a:extLst>
          </p:cNvPr>
          <p:cNvSpPr/>
          <p:nvPr/>
        </p:nvSpPr>
        <p:spPr>
          <a:xfrm>
            <a:off x="3016911" y="1300414"/>
            <a:ext cx="1250679" cy="1056859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Blue/Green Deployment</a:t>
            </a: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C8366950-C5FC-41A9-B8ED-7E799A640F62}"/>
              </a:ext>
            </a:extLst>
          </p:cNvPr>
          <p:cNvSpPr/>
          <p:nvPr/>
        </p:nvSpPr>
        <p:spPr>
          <a:xfrm>
            <a:off x="2873017" y="2589835"/>
            <a:ext cx="1250679" cy="1056859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Metrics</a:t>
            </a: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F3BA1794-6174-450D-B2CE-F4FAFC94B959}"/>
              </a:ext>
            </a:extLst>
          </p:cNvPr>
          <p:cNvSpPr/>
          <p:nvPr/>
        </p:nvSpPr>
        <p:spPr>
          <a:xfrm>
            <a:off x="1605513" y="4421516"/>
            <a:ext cx="1250679" cy="1056859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Traffic flow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3F52DCD6-6888-423B-AAD9-33E2736A5D9C}"/>
              </a:ext>
            </a:extLst>
          </p:cNvPr>
          <p:cNvSpPr/>
          <p:nvPr/>
        </p:nvSpPr>
        <p:spPr>
          <a:xfrm>
            <a:off x="2904171" y="5106192"/>
            <a:ext cx="1250679" cy="1056859"/>
          </a:xfrm>
          <a:prstGeom prst="hex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Failover</a:t>
            </a:r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F85D673D-756D-481D-B02B-9951387697AF}"/>
              </a:ext>
            </a:extLst>
          </p:cNvPr>
          <p:cNvSpPr/>
          <p:nvPr/>
        </p:nvSpPr>
        <p:spPr>
          <a:xfrm>
            <a:off x="1703739" y="5652634"/>
            <a:ext cx="1250679" cy="1056859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Beta testing</a:t>
            </a: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7912AB96-EE36-4B25-A50E-F8E0B541918E}"/>
              </a:ext>
            </a:extLst>
          </p:cNvPr>
          <p:cNvSpPr/>
          <p:nvPr/>
        </p:nvSpPr>
        <p:spPr>
          <a:xfrm>
            <a:off x="490127" y="3733074"/>
            <a:ext cx="1250679" cy="1056859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Pre-Release</a:t>
            </a: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8E01E020-730D-425F-A854-73DBB8A68DF7}"/>
              </a:ext>
            </a:extLst>
          </p:cNvPr>
          <p:cNvSpPr/>
          <p:nvPr/>
        </p:nvSpPr>
        <p:spPr>
          <a:xfrm>
            <a:off x="377031" y="4969658"/>
            <a:ext cx="1250679" cy="1056859"/>
          </a:xfrm>
          <a:prstGeom prst="hexag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Security</a:t>
            </a: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59A28B30-FF71-4900-94CE-7CD53C9B0FF7}"/>
              </a:ext>
            </a:extLst>
          </p:cNvPr>
          <p:cNvSpPr/>
          <p:nvPr/>
        </p:nvSpPr>
        <p:spPr>
          <a:xfrm>
            <a:off x="2820987" y="3848013"/>
            <a:ext cx="1250679" cy="1056859"/>
          </a:xfrm>
          <a:prstGeom prst="hexag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Common Policy</a:t>
            </a: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97B74A04-AFE7-4D45-BFA7-835A85C8BB09}"/>
              </a:ext>
            </a:extLst>
          </p:cNvPr>
          <p:cNvSpPr/>
          <p:nvPr/>
        </p:nvSpPr>
        <p:spPr>
          <a:xfrm>
            <a:off x="1701974" y="1795801"/>
            <a:ext cx="1382598" cy="1060625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Dependancy management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AC9E012-F7A1-43E7-BB2D-E6E84D2BE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5298" y="1204512"/>
            <a:ext cx="6230728" cy="2234152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D204611-1D2F-497E-B784-0B3FBE8C81E2}"/>
              </a:ext>
            </a:extLst>
          </p:cNvPr>
          <p:cNvSpPr/>
          <p:nvPr/>
        </p:nvSpPr>
        <p:spPr>
          <a:xfrm>
            <a:off x="222049" y="1075174"/>
            <a:ext cx="4541475" cy="567732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Left 39">
            <a:extLst>
              <a:ext uri="{FF2B5EF4-FFF2-40B4-BE49-F238E27FC236}">
                <a16:creationId xmlns:a16="http://schemas.microsoft.com/office/drawing/2014/main" id="{FCDF70E4-09DD-4EE9-9A85-32A330641930}"/>
              </a:ext>
            </a:extLst>
          </p:cNvPr>
          <p:cNvSpPr/>
          <p:nvPr/>
        </p:nvSpPr>
        <p:spPr>
          <a:xfrm>
            <a:off x="4746100" y="1386108"/>
            <a:ext cx="1262731" cy="769441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2BBA9E4-8146-4CCB-A81C-F7160A4758AF}"/>
              </a:ext>
            </a:extLst>
          </p:cNvPr>
          <p:cNvSpPr/>
          <p:nvPr/>
        </p:nvSpPr>
        <p:spPr>
          <a:xfrm>
            <a:off x="5549030" y="3559915"/>
            <a:ext cx="4233797" cy="300998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7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712B6E5-FA9B-46D5-8675-3C138526FF3C}"/>
              </a:ext>
            </a:extLst>
          </p:cNvPr>
          <p:cNvSpPr txBox="1">
            <a:spLocks/>
          </p:cNvSpPr>
          <p:nvPr/>
        </p:nvSpPr>
        <p:spPr>
          <a:xfrm>
            <a:off x="258336" y="245327"/>
            <a:ext cx="10515600" cy="52697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25826C-D2CA-4551-A071-FE63DD71C67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Demo 2 – Setup </a:t>
            </a:r>
            <a:r>
              <a:rPr lang="en-US" dirty="0" err="1"/>
              <a:t>Istio</a:t>
            </a:r>
            <a:r>
              <a:rPr lang="en-US" dirty="0"/>
              <a:t> and deploy </a:t>
            </a:r>
            <a:r>
              <a:rPr lang="en-US" dirty="0" err="1"/>
              <a:t>Bookinfo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C6C0A0-D511-4075-B8EB-21893877113E}"/>
              </a:ext>
            </a:extLst>
          </p:cNvPr>
          <p:cNvSpPr/>
          <p:nvPr/>
        </p:nvSpPr>
        <p:spPr>
          <a:xfrm>
            <a:off x="838199" y="4799052"/>
            <a:ext cx="510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https://istio.io/docs/setup/kubernetes/install/helm/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930C2-D76E-444C-8A78-72367D544707}"/>
              </a:ext>
            </a:extLst>
          </p:cNvPr>
          <p:cNvSpPr/>
          <p:nvPr/>
        </p:nvSpPr>
        <p:spPr>
          <a:xfrm>
            <a:off x="838199" y="2111738"/>
            <a:ext cx="544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https://docs.microsoft.com/en-us/azure/aks/istio-install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95468D-55F2-4D5D-9B27-7DA35C2083D4}"/>
              </a:ext>
            </a:extLst>
          </p:cNvPr>
          <p:cNvSpPr/>
          <p:nvPr/>
        </p:nvSpPr>
        <p:spPr>
          <a:xfrm>
            <a:off x="838199" y="5174218"/>
            <a:ext cx="4030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https://istio.io/docs/examples/bookinfo/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4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>
            <a:extLst>
              <a:ext uri="{FF2B5EF4-FFF2-40B4-BE49-F238E27FC236}">
                <a16:creationId xmlns:a16="http://schemas.microsoft.com/office/drawing/2014/main" id="{E9E5D2C4-2A2D-4E0C-9283-0593252E5F35}"/>
              </a:ext>
            </a:extLst>
          </p:cNvPr>
          <p:cNvGrpSpPr/>
          <p:nvPr/>
        </p:nvGrpSpPr>
        <p:grpSpPr>
          <a:xfrm>
            <a:off x="828492" y="969471"/>
            <a:ext cx="2258314" cy="5530785"/>
            <a:chOff x="548681" y="1008238"/>
            <a:chExt cx="2258314" cy="553078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F5968ED-40FA-41CC-BE2B-F58AE05BDB25}"/>
                </a:ext>
              </a:extLst>
            </p:cNvPr>
            <p:cNvSpPr/>
            <p:nvPr/>
          </p:nvSpPr>
          <p:spPr>
            <a:xfrm>
              <a:off x="548681" y="1860698"/>
              <a:ext cx="2258314" cy="46783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FA494F-3692-4411-99F1-26152DDDA159}"/>
                </a:ext>
              </a:extLst>
            </p:cNvPr>
            <p:cNvCxnSpPr>
              <a:cxnSpLocks/>
              <a:stCxn id="47" idx="2"/>
              <a:endCxn id="17" idx="0"/>
            </p:cNvCxnSpPr>
            <p:nvPr/>
          </p:nvCxnSpPr>
          <p:spPr>
            <a:xfrm flipH="1">
              <a:off x="1660118" y="1377570"/>
              <a:ext cx="333" cy="1269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F544CA5-FFD7-47DA-9C99-78AC893CADA2}"/>
                </a:ext>
              </a:extLst>
            </p:cNvPr>
            <p:cNvGrpSpPr/>
            <p:nvPr/>
          </p:nvGrpSpPr>
          <p:grpSpPr>
            <a:xfrm rot="5400000">
              <a:off x="-183371" y="3494211"/>
              <a:ext cx="3699381" cy="2005596"/>
              <a:chOff x="6079207" y="378869"/>
              <a:chExt cx="3699381" cy="200559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75DA95F-837B-42E9-BD28-8F60FC834816}"/>
                  </a:ext>
                </a:extLst>
              </p:cNvPr>
              <p:cNvSpPr/>
              <p:nvPr/>
            </p:nvSpPr>
            <p:spPr>
              <a:xfrm rot="16200000">
                <a:off x="5618127" y="1139400"/>
                <a:ext cx="1419098" cy="49693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Product Page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1843D22-9240-4DA8-AEF6-38E8EBCDEF7C}"/>
                  </a:ext>
                </a:extLst>
              </p:cNvPr>
              <p:cNvSpPr/>
              <p:nvPr/>
            </p:nvSpPr>
            <p:spPr>
              <a:xfrm>
                <a:off x="7385967" y="2016624"/>
                <a:ext cx="1205141" cy="36784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Detail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8F55991-0D57-488C-BA1E-A3B388FB01CF}"/>
                  </a:ext>
                </a:extLst>
              </p:cNvPr>
              <p:cNvSpPr/>
              <p:nvPr/>
            </p:nvSpPr>
            <p:spPr>
              <a:xfrm rot="16200000">
                <a:off x="8829593" y="1146163"/>
                <a:ext cx="1401051" cy="49693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Ratting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3B8894-A50D-47F8-BDC2-4A6F07006C74}"/>
                  </a:ext>
                </a:extLst>
              </p:cNvPr>
              <p:cNvSpPr/>
              <p:nvPr/>
            </p:nvSpPr>
            <p:spPr>
              <a:xfrm>
                <a:off x="7399480" y="378869"/>
                <a:ext cx="1189554" cy="37516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Review v1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CC89BA4-65DA-4618-B696-CB3235DF3695}"/>
                  </a:ext>
                </a:extLst>
              </p:cNvPr>
              <p:cNvSpPr/>
              <p:nvPr/>
            </p:nvSpPr>
            <p:spPr>
              <a:xfrm>
                <a:off x="7399480" y="971770"/>
                <a:ext cx="1189554" cy="3307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Review v2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E3C6D5E-A93E-495F-99D2-4C39B887FEDC}"/>
                  </a:ext>
                </a:extLst>
              </p:cNvPr>
              <p:cNvSpPr/>
              <p:nvPr/>
            </p:nvSpPr>
            <p:spPr>
              <a:xfrm>
                <a:off x="7399479" y="1494196"/>
                <a:ext cx="1189554" cy="3673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Review v3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1215156E-D36D-41EF-BA2B-3F32698CA79D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flipV="1">
                <a:off x="6576145" y="566451"/>
                <a:ext cx="823335" cy="8214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3E21158-37CD-4469-B102-2D6FC786F2CE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flipV="1">
                <a:off x="6576145" y="1137121"/>
                <a:ext cx="823335" cy="25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35C8E91-50C7-44DC-90AB-8798F3D26C6A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>
                <a:off x="6576145" y="1387869"/>
                <a:ext cx="823334" cy="2899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F41E111-92DB-4A30-83EF-033DFC26A7A3}"/>
                  </a:ext>
                </a:extLst>
              </p:cNvPr>
              <p:cNvCxnSpPr>
                <a:cxnSpLocks/>
                <a:stCxn id="17" idx="2"/>
                <a:endCxn id="18" idx="1"/>
              </p:cNvCxnSpPr>
              <p:nvPr/>
            </p:nvCxnSpPr>
            <p:spPr>
              <a:xfrm>
                <a:off x="6576145" y="1387869"/>
                <a:ext cx="809822" cy="812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2C1839A-292A-4F3B-B688-D6C70CD584B4}"/>
                  </a:ext>
                </a:extLst>
              </p:cNvPr>
              <p:cNvCxnSpPr>
                <a:cxnSpLocks/>
                <a:stCxn id="21" idx="3"/>
                <a:endCxn id="19" idx="0"/>
              </p:cNvCxnSpPr>
              <p:nvPr/>
            </p:nvCxnSpPr>
            <p:spPr>
              <a:xfrm rot="16200000" flipH="1">
                <a:off x="8806587" y="919568"/>
                <a:ext cx="257511" cy="6926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365FAD3-299C-4D4F-BD4F-3DFDE729B38D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>
              <a:xfrm flipV="1">
                <a:off x="8589033" y="1394632"/>
                <a:ext cx="692617" cy="1449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FCE8F8-7E90-4A33-91DD-23656E531B95}"/>
                </a:ext>
              </a:extLst>
            </p:cNvPr>
            <p:cNvSpPr txBox="1"/>
            <p:nvPr/>
          </p:nvSpPr>
          <p:spPr>
            <a:xfrm>
              <a:off x="1084806" y="1008238"/>
              <a:ext cx="1151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Request 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96BDFAC3-A352-417C-B57D-8933E50A527E}"/>
              </a:ext>
            </a:extLst>
          </p:cNvPr>
          <p:cNvGrpSpPr/>
          <p:nvPr/>
        </p:nvGrpSpPr>
        <p:grpSpPr>
          <a:xfrm>
            <a:off x="2515906" y="552893"/>
            <a:ext cx="8850075" cy="5087168"/>
            <a:chOff x="2515906" y="552893"/>
            <a:chExt cx="8850075" cy="5087168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F9783BD-DFC2-4FA3-AF00-FF111133C810}"/>
                </a:ext>
              </a:extLst>
            </p:cNvPr>
            <p:cNvSpPr/>
            <p:nvPr/>
          </p:nvSpPr>
          <p:spPr>
            <a:xfrm>
              <a:off x="4391248" y="552893"/>
              <a:ext cx="5564657" cy="50871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3AF28A9-2491-4456-8E73-9CCA72890284}"/>
                </a:ext>
              </a:extLst>
            </p:cNvPr>
            <p:cNvSpPr/>
            <p:nvPr/>
          </p:nvSpPr>
          <p:spPr>
            <a:xfrm>
              <a:off x="5622552" y="969471"/>
              <a:ext cx="946895" cy="49693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Product Page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A0731B5-05F0-4EAA-A52A-B25ED367EBD1}"/>
                </a:ext>
              </a:extLst>
            </p:cNvPr>
            <p:cNvSpPr/>
            <p:nvPr/>
          </p:nvSpPr>
          <p:spPr>
            <a:xfrm>
              <a:off x="6338417" y="4825283"/>
              <a:ext cx="1205141" cy="3678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Detail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C72F22F-091D-45A5-9147-74FBD71B635B}"/>
                </a:ext>
              </a:extLst>
            </p:cNvPr>
            <p:cNvSpPr/>
            <p:nvPr/>
          </p:nvSpPr>
          <p:spPr>
            <a:xfrm>
              <a:off x="8316530" y="4091530"/>
              <a:ext cx="1401051" cy="49693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Ratting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ED650B3-9F35-471E-AD6F-BE2B808D6B27}"/>
                </a:ext>
              </a:extLst>
            </p:cNvPr>
            <p:cNvSpPr/>
            <p:nvPr/>
          </p:nvSpPr>
          <p:spPr>
            <a:xfrm>
              <a:off x="6354004" y="2019940"/>
              <a:ext cx="1189554" cy="375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Review v1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4F7E7E6-60E0-40AA-BDF4-19D293679138}"/>
                </a:ext>
              </a:extLst>
            </p:cNvPr>
            <p:cNvSpPr/>
            <p:nvPr/>
          </p:nvSpPr>
          <p:spPr>
            <a:xfrm>
              <a:off x="6354004" y="2996273"/>
              <a:ext cx="1189554" cy="3307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Review v2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8FCA835-3330-4CEE-B888-981BF0DD79B7}"/>
                </a:ext>
              </a:extLst>
            </p:cNvPr>
            <p:cNvSpPr/>
            <p:nvPr/>
          </p:nvSpPr>
          <p:spPr>
            <a:xfrm>
              <a:off x="6354004" y="3876959"/>
              <a:ext cx="1189554" cy="3673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Review v3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850629B-E5B9-47E8-9862-3FD67BADB8EF}"/>
                </a:ext>
              </a:extLst>
            </p:cNvPr>
            <p:cNvSpPr/>
            <p:nvPr/>
          </p:nvSpPr>
          <p:spPr>
            <a:xfrm>
              <a:off x="3862858" y="1510158"/>
              <a:ext cx="718124" cy="37509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Public Ingress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DFBEFE9-B470-4B4F-8768-4C8CD82B7A92}"/>
                </a:ext>
              </a:extLst>
            </p:cNvPr>
            <p:cNvSpPr/>
            <p:nvPr/>
          </p:nvSpPr>
          <p:spPr>
            <a:xfrm>
              <a:off x="3848472" y="685347"/>
              <a:ext cx="718124" cy="37509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Private Ingress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F2971D5-026A-4FF7-B0F4-A25F54FF0F34}"/>
                </a:ext>
              </a:extLst>
            </p:cNvPr>
            <p:cNvSpPr/>
            <p:nvPr/>
          </p:nvSpPr>
          <p:spPr>
            <a:xfrm rot="16200000">
              <a:off x="5230169" y="1065629"/>
              <a:ext cx="690091" cy="3046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Proxy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3370DC9-B61B-4433-98B6-ABF53876232D}"/>
                </a:ext>
              </a:extLst>
            </p:cNvPr>
            <p:cNvSpPr/>
            <p:nvPr/>
          </p:nvSpPr>
          <p:spPr>
            <a:xfrm rot="16200000">
              <a:off x="5856647" y="2055210"/>
              <a:ext cx="690091" cy="3046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Proxy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F5447BE-F4CC-425A-909D-64F32A1F1DFA}"/>
                </a:ext>
              </a:extLst>
            </p:cNvPr>
            <p:cNvSpPr/>
            <p:nvPr/>
          </p:nvSpPr>
          <p:spPr>
            <a:xfrm rot="16200000">
              <a:off x="5874368" y="2986383"/>
              <a:ext cx="654649" cy="3046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Proxy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F937724-FC75-40F6-BF52-1C9839C09BEA}"/>
                </a:ext>
              </a:extLst>
            </p:cNvPr>
            <p:cNvSpPr/>
            <p:nvPr/>
          </p:nvSpPr>
          <p:spPr>
            <a:xfrm rot="16200000">
              <a:off x="5856647" y="3908301"/>
              <a:ext cx="690091" cy="3046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Proxy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362C107-8CE8-4EF5-B8FB-9DAFF8446CFC}"/>
                </a:ext>
              </a:extLst>
            </p:cNvPr>
            <p:cNvSpPr/>
            <p:nvPr/>
          </p:nvSpPr>
          <p:spPr>
            <a:xfrm rot="16200000">
              <a:off x="5854957" y="4847938"/>
              <a:ext cx="690091" cy="3046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Proxy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0908C65-A671-4120-B495-6D63817D5A3A}"/>
                </a:ext>
              </a:extLst>
            </p:cNvPr>
            <p:cNvSpPr/>
            <p:nvPr/>
          </p:nvSpPr>
          <p:spPr>
            <a:xfrm rot="16200000">
              <a:off x="7989206" y="4177235"/>
              <a:ext cx="654649" cy="3046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Proxy</a:t>
              </a:r>
            </a:p>
          </p:txBody>
        </p:sp>
        <p:cxnSp>
          <p:nvCxnSpPr>
            <p:cNvPr id="148" name="Connector: Elbow 147">
              <a:extLst>
                <a:ext uri="{FF2B5EF4-FFF2-40B4-BE49-F238E27FC236}">
                  <a16:creationId xmlns:a16="http://schemas.microsoft.com/office/drawing/2014/main" id="{35721567-DF31-4406-A100-FE3CB1E72259}"/>
                </a:ext>
              </a:extLst>
            </p:cNvPr>
            <p:cNvCxnSpPr>
              <a:stCxn id="136" idx="1"/>
              <a:endCxn id="140" idx="0"/>
            </p:cNvCxnSpPr>
            <p:nvPr/>
          </p:nvCxnSpPr>
          <p:spPr>
            <a:xfrm rot="16200000" flipH="1">
              <a:off x="5490031" y="1648169"/>
              <a:ext cx="644535" cy="4741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73D50627-CB89-45E1-B7F5-1578322B2DE3}"/>
                </a:ext>
              </a:extLst>
            </p:cNvPr>
            <p:cNvCxnSpPr>
              <a:cxnSpLocks/>
              <a:stCxn id="136" idx="1"/>
              <a:endCxn id="141" idx="0"/>
            </p:cNvCxnSpPr>
            <p:nvPr/>
          </p:nvCxnSpPr>
          <p:spPr>
            <a:xfrm rot="16200000" flipH="1">
              <a:off x="5024444" y="2113756"/>
              <a:ext cx="1575708" cy="4741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or: Elbow 151">
              <a:extLst>
                <a:ext uri="{FF2B5EF4-FFF2-40B4-BE49-F238E27FC236}">
                  <a16:creationId xmlns:a16="http://schemas.microsoft.com/office/drawing/2014/main" id="{41B5A10C-5635-4A41-AA1B-270AD2A917A2}"/>
                </a:ext>
              </a:extLst>
            </p:cNvPr>
            <p:cNvCxnSpPr>
              <a:cxnSpLocks/>
              <a:stCxn id="136" idx="1"/>
              <a:endCxn id="142" idx="0"/>
            </p:cNvCxnSpPr>
            <p:nvPr/>
          </p:nvCxnSpPr>
          <p:spPr>
            <a:xfrm rot="16200000" flipH="1">
              <a:off x="4563485" y="2574715"/>
              <a:ext cx="2497626" cy="4741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or: Elbow 154">
              <a:extLst>
                <a:ext uri="{FF2B5EF4-FFF2-40B4-BE49-F238E27FC236}">
                  <a16:creationId xmlns:a16="http://schemas.microsoft.com/office/drawing/2014/main" id="{78905D02-8982-483B-8F1D-284E5685CBA0}"/>
                </a:ext>
              </a:extLst>
            </p:cNvPr>
            <p:cNvCxnSpPr>
              <a:cxnSpLocks/>
              <a:stCxn id="136" idx="1"/>
              <a:endCxn id="144" idx="0"/>
            </p:cNvCxnSpPr>
            <p:nvPr/>
          </p:nvCxnSpPr>
          <p:spPr>
            <a:xfrm rot="16200000" flipH="1">
              <a:off x="4092822" y="3045378"/>
              <a:ext cx="3437263" cy="47247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or: Elbow 158">
              <a:extLst>
                <a:ext uri="{FF2B5EF4-FFF2-40B4-BE49-F238E27FC236}">
                  <a16:creationId xmlns:a16="http://schemas.microsoft.com/office/drawing/2014/main" id="{EFE21878-E42C-4BA4-86F1-059A18C8E97C}"/>
                </a:ext>
              </a:extLst>
            </p:cNvPr>
            <p:cNvCxnSpPr>
              <a:cxnSpLocks/>
              <a:stCxn id="134" idx="3"/>
              <a:endCxn id="136" idx="0"/>
            </p:cNvCxnSpPr>
            <p:nvPr/>
          </p:nvCxnSpPr>
          <p:spPr>
            <a:xfrm>
              <a:off x="4566596" y="872894"/>
              <a:ext cx="856308" cy="345046"/>
            </a:xfrm>
            <a:prstGeom prst="bentConnector3">
              <a:avLst>
                <a:gd name="adj1" fmla="val 5248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or: Elbow 159">
              <a:extLst>
                <a:ext uri="{FF2B5EF4-FFF2-40B4-BE49-F238E27FC236}">
                  <a16:creationId xmlns:a16="http://schemas.microsoft.com/office/drawing/2014/main" id="{90E33513-9BDB-4457-9F32-584F37E470D4}"/>
                </a:ext>
              </a:extLst>
            </p:cNvPr>
            <p:cNvCxnSpPr>
              <a:cxnSpLocks/>
              <a:stCxn id="132" idx="3"/>
              <a:endCxn id="136" idx="0"/>
            </p:cNvCxnSpPr>
            <p:nvPr/>
          </p:nvCxnSpPr>
          <p:spPr>
            <a:xfrm flipV="1">
              <a:off x="4580982" y="1217940"/>
              <a:ext cx="841922" cy="47976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or: Elbow 167">
              <a:extLst>
                <a:ext uri="{FF2B5EF4-FFF2-40B4-BE49-F238E27FC236}">
                  <a16:creationId xmlns:a16="http://schemas.microsoft.com/office/drawing/2014/main" id="{B7533317-2E02-476F-AD43-4BEA6B29F6EA}"/>
                </a:ext>
              </a:extLst>
            </p:cNvPr>
            <p:cNvCxnSpPr>
              <a:cxnSpLocks/>
              <a:endCxn id="146" idx="0"/>
            </p:cNvCxnSpPr>
            <p:nvPr/>
          </p:nvCxnSpPr>
          <p:spPr>
            <a:xfrm>
              <a:off x="6150293" y="3362408"/>
              <a:ext cx="2013927" cy="967138"/>
            </a:xfrm>
            <a:prstGeom prst="bentConnector3">
              <a:avLst>
                <a:gd name="adj1" fmla="val 790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or: Elbow 170">
              <a:extLst>
                <a:ext uri="{FF2B5EF4-FFF2-40B4-BE49-F238E27FC236}">
                  <a16:creationId xmlns:a16="http://schemas.microsoft.com/office/drawing/2014/main" id="{E30853DB-11A1-45B2-BF19-4344541E6A95}"/>
                </a:ext>
              </a:extLst>
            </p:cNvPr>
            <p:cNvCxnSpPr>
              <a:cxnSpLocks/>
              <a:endCxn id="146" idx="0"/>
            </p:cNvCxnSpPr>
            <p:nvPr/>
          </p:nvCxnSpPr>
          <p:spPr>
            <a:xfrm flipV="1">
              <a:off x="6136396" y="4329546"/>
              <a:ext cx="2027824" cy="6522"/>
            </a:xfrm>
            <a:prstGeom prst="bentConnector3">
              <a:avLst>
                <a:gd name="adj1" fmla="val 699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93B44DFD-5154-4476-A7F4-0849F03C0C3F}"/>
                </a:ext>
              </a:extLst>
            </p:cNvPr>
            <p:cNvCxnSpPr>
              <a:cxnSpLocks/>
              <a:stCxn id="47" idx="3"/>
              <a:endCxn id="134" idx="1"/>
            </p:cNvCxnSpPr>
            <p:nvPr/>
          </p:nvCxnSpPr>
          <p:spPr>
            <a:xfrm flipV="1">
              <a:off x="2515906" y="872894"/>
              <a:ext cx="1332566" cy="281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82BD38CA-B8DA-4516-AB77-86EBDF31D95C}"/>
                </a:ext>
              </a:extLst>
            </p:cNvPr>
            <p:cNvCxnSpPr>
              <a:cxnSpLocks/>
              <a:stCxn id="47" idx="3"/>
              <a:endCxn id="132" idx="1"/>
            </p:cNvCxnSpPr>
            <p:nvPr/>
          </p:nvCxnSpPr>
          <p:spPr>
            <a:xfrm>
              <a:off x="2515906" y="1154137"/>
              <a:ext cx="1346952" cy="543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05119AE-BD62-4671-909A-5492E6082C52}"/>
                </a:ext>
              </a:extLst>
            </p:cNvPr>
            <p:cNvSpPr/>
            <p:nvPr/>
          </p:nvSpPr>
          <p:spPr>
            <a:xfrm>
              <a:off x="9611229" y="1257757"/>
              <a:ext cx="718124" cy="37509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Egress</a:t>
              </a:r>
            </a:p>
          </p:txBody>
        </p:sp>
        <p:cxnSp>
          <p:nvCxnSpPr>
            <p:cNvPr id="192" name="Connector: Elbow 191">
              <a:extLst>
                <a:ext uri="{FF2B5EF4-FFF2-40B4-BE49-F238E27FC236}">
                  <a16:creationId xmlns:a16="http://schemas.microsoft.com/office/drawing/2014/main" id="{FB8D1871-4128-47B9-93AB-DD2F42E3A8F4}"/>
                </a:ext>
              </a:extLst>
            </p:cNvPr>
            <p:cNvCxnSpPr>
              <a:cxnSpLocks/>
              <a:endCxn id="191" idx="1"/>
            </p:cNvCxnSpPr>
            <p:nvPr/>
          </p:nvCxnSpPr>
          <p:spPr>
            <a:xfrm flipV="1">
              <a:off x="6338417" y="1445304"/>
              <a:ext cx="3272812" cy="103119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70C711A-4D9B-4E23-9AFF-82F26420C594}"/>
                </a:ext>
              </a:extLst>
            </p:cNvPr>
            <p:cNvSpPr/>
            <p:nvPr/>
          </p:nvSpPr>
          <p:spPr>
            <a:xfrm>
              <a:off x="10439387" y="1909054"/>
              <a:ext cx="926594" cy="16865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F45A9A0D-7466-4E90-BD20-6783C2180A26}"/>
                </a:ext>
              </a:extLst>
            </p:cNvPr>
            <p:cNvSpPr/>
            <p:nvPr/>
          </p:nvSpPr>
          <p:spPr>
            <a:xfrm>
              <a:off x="10651882" y="2051976"/>
              <a:ext cx="518568" cy="59534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5D308CB2-268D-4276-8EFE-452D064790AD}"/>
                </a:ext>
              </a:extLst>
            </p:cNvPr>
            <p:cNvSpPr/>
            <p:nvPr/>
          </p:nvSpPr>
          <p:spPr>
            <a:xfrm>
              <a:off x="10636200" y="2878346"/>
              <a:ext cx="518568" cy="59534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Connector: Elbow 197">
              <a:extLst>
                <a:ext uri="{FF2B5EF4-FFF2-40B4-BE49-F238E27FC236}">
                  <a16:creationId xmlns:a16="http://schemas.microsoft.com/office/drawing/2014/main" id="{4EE007C8-1425-4F0F-A465-BBD660F73B72}"/>
                </a:ext>
              </a:extLst>
            </p:cNvPr>
            <p:cNvCxnSpPr>
              <a:cxnSpLocks/>
              <a:stCxn id="191" idx="3"/>
              <a:endCxn id="196" idx="0"/>
            </p:cNvCxnSpPr>
            <p:nvPr/>
          </p:nvCxnSpPr>
          <p:spPr>
            <a:xfrm>
              <a:off x="10329353" y="1445304"/>
              <a:ext cx="581813" cy="60667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1BB88DAE-6C45-43DE-8284-78E4613960E1}"/>
              </a:ext>
            </a:extLst>
          </p:cNvPr>
          <p:cNvSpPr txBox="1"/>
          <p:nvPr/>
        </p:nvSpPr>
        <p:spPr>
          <a:xfrm rot="16200000">
            <a:off x="-591901" y="5105013"/>
            <a:ext cx="264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flow without </a:t>
            </a:r>
            <a:r>
              <a:rPr lang="en-US" dirty="0" err="1"/>
              <a:t>Istio</a:t>
            </a:r>
            <a:endParaRPr lang="en-US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6746E76-06FB-4C5E-9560-8B75D0DE5757}"/>
              </a:ext>
            </a:extLst>
          </p:cNvPr>
          <p:cNvSpPr txBox="1"/>
          <p:nvPr/>
        </p:nvSpPr>
        <p:spPr>
          <a:xfrm>
            <a:off x="7323861" y="5549186"/>
            <a:ext cx="232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flow with </a:t>
            </a:r>
            <a:r>
              <a:rPr lang="en-US" dirty="0" err="1"/>
              <a:t>Istio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8C0E2263-3C74-474A-83B5-4112B4DD6F3A}"/>
              </a:ext>
            </a:extLst>
          </p:cNvPr>
          <p:cNvSpPr/>
          <p:nvPr/>
        </p:nvSpPr>
        <p:spPr>
          <a:xfrm>
            <a:off x="5284381" y="776177"/>
            <a:ext cx="1442965" cy="916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B6AD7D3-13BB-43F2-B8D4-6265A3234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583" y="5662136"/>
            <a:ext cx="1510280" cy="102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  <p:bldP spid="208" grpId="0"/>
      <p:bldP spid="20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8BC2-318A-4BF7-B51C-1021C08F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 – </a:t>
            </a:r>
            <a:r>
              <a:rPr lang="en-US" dirty="0" err="1"/>
              <a:t>Istio</a:t>
            </a:r>
            <a:r>
              <a:rPr lang="en-US" dirty="0"/>
              <a:t> the insight 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58830-C2BD-4654-9BD3-6CC812AC8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Grafana</a:t>
            </a:r>
          </a:p>
          <a:p>
            <a:r>
              <a:rPr lang="en-US" dirty="0"/>
              <a:t>Jaeger</a:t>
            </a:r>
          </a:p>
          <a:p>
            <a:r>
              <a:rPr lang="en-US" dirty="0" err="1"/>
              <a:t>Kiali</a:t>
            </a:r>
            <a:r>
              <a:rPr lang="en-US" dirty="0"/>
              <a:t> </a:t>
            </a:r>
          </a:p>
          <a:p>
            <a:r>
              <a:rPr lang="en-US" dirty="0"/>
              <a:t>Prometheus</a:t>
            </a:r>
          </a:p>
          <a:p>
            <a:r>
              <a:rPr lang="en-US" dirty="0"/>
              <a:t>Tracing</a:t>
            </a:r>
          </a:p>
          <a:p>
            <a:r>
              <a:rPr lang="en-US" dirty="0" err="1"/>
              <a:t>Zipkin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59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A4B43ED-6D27-4C86-8BCC-0735F0E5E45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Demo 4 - Route everyone to V1</a:t>
            </a:r>
          </a:p>
        </p:txBody>
      </p:sp>
    </p:spTree>
    <p:extLst>
      <p:ext uri="{BB962C8B-B14F-4D97-AF65-F5344CB8AC3E}">
        <p14:creationId xmlns:p14="http://schemas.microsoft.com/office/powerpoint/2010/main" val="145744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"/>
    </mc:Choice>
    <mc:Fallback xmlns="">
      <p:transition spd="slow" advTm="15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6943-CCD8-438E-85C9-7610D9E6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-5 - Route user ‘</a:t>
            </a:r>
            <a:r>
              <a:rPr lang="en-US" dirty="0" err="1"/>
              <a:t>sandeep.sachan</a:t>
            </a:r>
            <a:r>
              <a:rPr lang="en-US" dirty="0"/>
              <a:t>’ to V2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5C832-6CF8-409B-81C7-56B982D0A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7819"/>
            <a:ext cx="10794330" cy="366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63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1AE8-7879-4895-9AB4-E381C61D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-6 - Injecting an HTTP delay fault</a:t>
            </a:r>
          </a:p>
        </p:txBody>
      </p:sp>
    </p:spTree>
    <p:extLst>
      <p:ext uri="{BB962C8B-B14F-4D97-AF65-F5344CB8AC3E}">
        <p14:creationId xmlns:p14="http://schemas.microsoft.com/office/powerpoint/2010/main" val="1103863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97EE-868F-4A88-866E-2A7CCE8C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7 - Apply weight-based routing 50%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FC4370-D62D-4FBC-911C-C34A7B3AE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690688"/>
            <a:ext cx="9221193" cy="31194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93278D-8D8A-409E-96E7-56FFB8E5246B}"/>
              </a:ext>
            </a:extLst>
          </p:cNvPr>
          <p:cNvSpPr/>
          <p:nvPr/>
        </p:nvSpPr>
        <p:spPr>
          <a:xfrm>
            <a:off x="1047749" y="5429935"/>
            <a:ext cx="6981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https://docs.microsoft.com/en-us/azure/aks/istio-scenario-routing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3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9D745F-0E91-4656-997A-0DDBABABE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520" y="835976"/>
            <a:ext cx="6507480" cy="57684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C1EE8C-A27C-4BC0-A047-84471E89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44" y="253613"/>
            <a:ext cx="10515600" cy="470851"/>
          </a:xfrm>
        </p:spPr>
        <p:txBody>
          <a:bodyPr>
            <a:normAutofit fontScale="90000"/>
          </a:bodyPr>
          <a:lstStyle/>
          <a:p>
            <a:r>
              <a:rPr lang="en-US" dirty="0"/>
              <a:t>Policy &amp; Telemetry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62CD20-DC77-4284-8327-46DF4E50B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97505"/>
              </p:ext>
            </p:extLst>
          </p:nvPr>
        </p:nvGraphicFramePr>
        <p:xfrm>
          <a:off x="365759" y="1040164"/>
          <a:ext cx="5364481" cy="5269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481">
                  <a:extLst>
                    <a:ext uri="{9D8B030D-6E8A-4147-A177-3AD203B41FA5}">
                      <a16:colId xmlns:a16="http://schemas.microsoft.com/office/drawing/2014/main" val="3680843048"/>
                    </a:ext>
                  </a:extLst>
                </a:gridCol>
              </a:tblGrid>
              <a:tr h="996406">
                <a:tc>
                  <a:txBody>
                    <a:bodyPr/>
                    <a:lstStyle/>
                    <a:p>
                      <a:r>
                        <a:rPr lang="en-US" sz="3600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06022"/>
                  </a:ext>
                </a:extLst>
              </a:tr>
              <a:tr h="1283572">
                <a:tc>
                  <a:txBody>
                    <a:bodyPr/>
                    <a:lstStyle/>
                    <a:p>
                      <a:r>
                        <a:rPr lang="en-US" sz="3600" dirty="0"/>
                        <a:t>Policy enforcement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358941"/>
                  </a:ext>
                </a:extLst>
              </a:tr>
              <a:tr h="996406">
                <a:tc>
                  <a:txBody>
                    <a:bodyPr/>
                    <a:lstStyle/>
                    <a:p>
                      <a:r>
                        <a:rPr lang="en-US" sz="3600" dirty="0"/>
                        <a:t>Rate limits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19096"/>
                  </a:ext>
                </a:extLst>
              </a:tr>
              <a:tr h="996406">
                <a:tc>
                  <a:txBody>
                    <a:bodyPr/>
                    <a:lstStyle/>
                    <a:p>
                      <a:r>
                        <a:rPr lang="en-US" sz="3600" dirty="0"/>
                        <a:t>Header &amp; Routing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34637"/>
                  </a:ext>
                </a:extLst>
              </a:tr>
              <a:tr h="996406">
                <a:tc>
                  <a:txBody>
                    <a:bodyPr/>
                    <a:lstStyle/>
                    <a:p>
                      <a:r>
                        <a:rPr lang="en-US" sz="3600" dirty="0"/>
                        <a:t>White/Black listing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090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32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"/>
    </mc:Choice>
    <mc:Fallback xmlns="">
      <p:transition spd="slow" advTm="15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97EE-868F-4A88-866E-2A7CCE8C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8 – Rate limits</a:t>
            </a:r>
          </a:p>
        </p:txBody>
      </p:sp>
    </p:spTree>
    <p:extLst>
      <p:ext uri="{BB962C8B-B14F-4D97-AF65-F5344CB8AC3E}">
        <p14:creationId xmlns:p14="http://schemas.microsoft.com/office/powerpoint/2010/main" val="113490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>
          <a:xfrm>
            <a:off x="519112" y="228600"/>
            <a:ext cx="11149013" cy="7478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Supporters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93" y="3100251"/>
            <a:ext cx="5998777" cy="12888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8" y="3021874"/>
            <a:ext cx="3764280" cy="14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9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18D1E-A558-4977-83ED-023885A9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39" y="242462"/>
            <a:ext cx="10515600" cy="571577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F57FA3-2090-479B-95F8-E9F0CDC42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0" y="1031807"/>
            <a:ext cx="5680308" cy="3738313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9B8D2E-4BE3-4545-A23E-17E102D00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381605"/>
              </p:ext>
            </p:extLst>
          </p:nvPr>
        </p:nvGraphicFramePr>
        <p:xfrm>
          <a:off x="365759" y="1040164"/>
          <a:ext cx="5364481" cy="5461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481">
                  <a:extLst>
                    <a:ext uri="{9D8B030D-6E8A-4147-A177-3AD203B41FA5}">
                      <a16:colId xmlns:a16="http://schemas.microsoft.com/office/drawing/2014/main" val="3680843048"/>
                    </a:ext>
                  </a:extLst>
                </a:gridCol>
              </a:tblGrid>
              <a:tr h="996406">
                <a:tc>
                  <a:txBody>
                    <a:bodyPr/>
                    <a:lstStyle/>
                    <a:p>
                      <a:r>
                        <a:rPr lang="en-US" sz="3600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06022"/>
                  </a:ext>
                </a:extLst>
              </a:tr>
              <a:tr h="1283572">
                <a:tc>
                  <a:txBody>
                    <a:bodyPr/>
                    <a:lstStyle/>
                    <a:p>
                      <a:r>
                        <a:rPr lang="en-US" sz="3600" dirty="0"/>
                        <a:t>Auth Policy for TCP, 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358941"/>
                  </a:ext>
                </a:extLst>
              </a:tr>
              <a:tr h="996406">
                <a:tc>
                  <a:txBody>
                    <a:bodyPr/>
                    <a:lstStyle/>
                    <a:p>
                      <a:r>
                        <a:rPr lang="en-US" sz="3600" dirty="0"/>
                        <a:t>Support for Group, Claim (OPA)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19096"/>
                  </a:ext>
                </a:extLst>
              </a:tr>
              <a:tr h="996406">
                <a:tc>
                  <a:txBody>
                    <a:bodyPr/>
                    <a:lstStyle/>
                    <a:p>
                      <a:r>
                        <a:rPr lang="en-US" sz="3600" dirty="0" err="1"/>
                        <a:t>mTLS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34637"/>
                  </a:ext>
                </a:extLst>
              </a:tr>
              <a:tr h="996406">
                <a:tc>
                  <a:txBody>
                    <a:bodyPr/>
                    <a:lstStyle/>
                    <a:p>
                      <a:r>
                        <a:rPr lang="en-US" sz="3600" dirty="0"/>
                        <a:t>Certification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090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44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"/>
    </mc:Choice>
    <mc:Fallback xmlns="">
      <p:transition spd="slow" advTm="16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36" y="2420983"/>
            <a:ext cx="11155093" cy="129757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9600" b="1" dirty="0"/>
              <a:t>Thanks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520172-2967-4F16-A5DD-852080B24E25}"/>
              </a:ext>
            </a:extLst>
          </p:cNvPr>
          <p:cNvSpPr/>
          <p:nvPr/>
        </p:nvSpPr>
        <p:spPr>
          <a:xfrm>
            <a:off x="924336" y="4492109"/>
            <a:ext cx="499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https://www.youtube.com/watch?v=G4F5aRFEXnU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1EB154-A4D0-4808-86F9-E207857DE6BF}"/>
              </a:ext>
            </a:extLst>
          </p:cNvPr>
          <p:cNvSpPr/>
          <p:nvPr/>
        </p:nvSpPr>
        <p:spPr>
          <a:xfrm>
            <a:off x="924336" y="5006459"/>
            <a:ext cx="4730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https://www.youtube.com/watch?v=IeJDjq-COjk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6D9D93-1E7A-4655-9118-F4F59F4A1575}"/>
              </a:ext>
            </a:extLst>
          </p:cNvPr>
          <p:cNvSpPr txBox="1"/>
          <p:nvPr/>
        </p:nvSpPr>
        <p:spPr>
          <a:xfrm>
            <a:off x="5543742" y="5031343"/>
            <a:ext cx="74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Envoy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FCF49-E34B-4E8C-90D3-F078B0655C2A}"/>
              </a:ext>
            </a:extLst>
          </p:cNvPr>
          <p:cNvSpPr txBox="1"/>
          <p:nvPr/>
        </p:nvSpPr>
        <p:spPr>
          <a:xfrm>
            <a:off x="5778302" y="4481869"/>
            <a:ext cx="473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and Scale @ </a:t>
            </a:r>
            <a:r>
              <a:rPr lang="en-US" dirty="0" err="1"/>
              <a:t>Istio</a:t>
            </a:r>
            <a:r>
              <a:rPr lang="en-US" dirty="0"/>
              <a:t> Service Mesh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393C5A-7F6A-4D51-9CFC-5871C7C43E16}"/>
              </a:ext>
            </a:extLst>
          </p:cNvPr>
          <p:cNvSpPr/>
          <p:nvPr/>
        </p:nvSpPr>
        <p:spPr>
          <a:xfrm>
            <a:off x="924336" y="5627608"/>
            <a:ext cx="5790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https://www.youtube.com/watch?v=gQF23Vw0keg&amp;t=557s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92DB7-AEAF-49DD-ADA0-9DCC1DAC778E}"/>
              </a:ext>
            </a:extLst>
          </p:cNvPr>
          <p:cNvSpPr/>
          <p:nvPr/>
        </p:nvSpPr>
        <p:spPr>
          <a:xfrm>
            <a:off x="6628830" y="5614511"/>
            <a:ext cx="4638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Roboto"/>
              </a:rPr>
              <a:t>Envoy Internals Deep Dive - Matt Klein, Lyft</a:t>
            </a:r>
            <a:endParaRPr lang="nl-NL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8278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36" y="2420983"/>
            <a:ext cx="11155093" cy="129757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9600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53366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36" y="1323976"/>
            <a:ext cx="11155093" cy="4528184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5800" dirty="0"/>
              <a:t>Find all the online locations here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400" b="1" dirty="0"/>
              <a:t>Join our Meetup group here</a:t>
            </a:r>
          </a:p>
          <a:p>
            <a:pPr marL="0" indent="0" algn="ctr">
              <a:buNone/>
            </a:pPr>
            <a:r>
              <a:rPr lang="nl-BE" sz="5400" u="sng" dirty="0">
                <a:hlinkClick r:id="rId2"/>
              </a:rPr>
              <a:t>http://bit.ly/azrmeetup</a:t>
            </a:r>
            <a:endParaRPr lang="nl-BE" sz="5400" u="sng" dirty="0"/>
          </a:p>
          <a:p>
            <a:pPr marL="0" indent="0" algn="ctr">
              <a:buNone/>
            </a:pPr>
            <a:endParaRPr lang="nl-BE" sz="5700" b="1" u="sng" dirty="0"/>
          </a:p>
          <a:p>
            <a:pPr marL="0" indent="0" algn="ctr">
              <a:buNone/>
            </a:pPr>
            <a:r>
              <a:rPr lang="en-US" sz="3400" b="1" dirty="0"/>
              <a:t>Check the event photos here </a:t>
            </a:r>
          </a:p>
          <a:p>
            <a:pPr marL="0" indent="0" algn="ctr">
              <a:buNone/>
            </a:pPr>
            <a:r>
              <a:rPr lang="en-US" sz="5400" u="sng" dirty="0">
                <a:hlinkClick r:id="rId3"/>
              </a:rPr>
              <a:t>http://bit.ly/gab19-photos</a:t>
            </a:r>
            <a:endParaRPr lang="en-US" sz="5400" u="sng" dirty="0"/>
          </a:p>
          <a:p>
            <a:pPr marL="0" indent="0" algn="ctr">
              <a:buNone/>
            </a:pPr>
            <a:r>
              <a:rPr lang="en-US" sz="2700" dirty="0"/>
              <a:t>Note: You could also upload your selfies and other photos you have taken at the event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400" b="1" dirty="0"/>
              <a:t>Check slide decks and other samples presented at the event here</a:t>
            </a:r>
            <a:endParaRPr lang="en-US" sz="3400" b="1" dirty="0">
              <a:hlinkClick r:id="rId4"/>
            </a:endParaRPr>
          </a:p>
          <a:p>
            <a:pPr marL="0" indent="0" algn="ctr">
              <a:buNone/>
            </a:pPr>
            <a:r>
              <a:rPr lang="nl-BE" sz="5400" dirty="0"/>
              <a:t> </a:t>
            </a:r>
            <a:r>
              <a:rPr lang="nl-BE" sz="5400" u="sng" dirty="0">
                <a:hlinkClick r:id="rId5"/>
              </a:rPr>
              <a:t>http://bit.ly/gab2019-repo</a:t>
            </a:r>
            <a:endParaRPr lang="nl-BE" sz="5400" u="sng" dirty="0"/>
          </a:p>
          <a:p>
            <a:pPr marL="0" indent="0" algn="ctr">
              <a:buNone/>
            </a:pPr>
            <a:endParaRPr lang="nl-BE" sz="5400" u="sng" dirty="0"/>
          </a:p>
          <a:p>
            <a:pPr marL="0" indent="0" algn="ctr">
              <a:buNone/>
            </a:pPr>
            <a:endParaRPr lang="nl-BE" sz="5400" dirty="0"/>
          </a:p>
        </p:txBody>
      </p:sp>
    </p:spTree>
    <p:extLst>
      <p:ext uri="{BB962C8B-B14F-4D97-AF65-F5344CB8AC3E}">
        <p14:creationId xmlns:p14="http://schemas.microsoft.com/office/powerpoint/2010/main" val="265266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36" y="1447801"/>
            <a:ext cx="11155093" cy="39518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If you have questions about the event or to report any issues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Use the HASHTAG </a:t>
            </a:r>
          </a:p>
          <a:p>
            <a:pPr marL="0" indent="0" algn="ctr">
              <a:buNone/>
            </a:pPr>
            <a:r>
              <a:rPr lang="en-US" sz="9600" b="1" dirty="0"/>
              <a:t>#askgab19</a:t>
            </a:r>
          </a:p>
          <a:p>
            <a:pPr marL="0" indent="0" algn="ctr">
              <a:buNone/>
            </a:pPr>
            <a:r>
              <a:rPr lang="en-US" dirty="0"/>
              <a:t>And the organizers and volunteers will try to support!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987" y="1857350"/>
            <a:ext cx="5522439" cy="6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4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36" y="1447801"/>
            <a:ext cx="11155093" cy="39518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Please share our  event on the WWW by any means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Use the HASHTAG </a:t>
            </a:r>
          </a:p>
          <a:p>
            <a:pPr marL="0" indent="0" algn="ctr">
              <a:buNone/>
            </a:pPr>
            <a:r>
              <a:rPr lang="en-US" sz="9600" b="1" dirty="0"/>
              <a:t>#gabblr19 </a:t>
            </a:r>
          </a:p>
          <a:p>
            <a:pPr marL="0" indent="0" algn="ctr">
              <a:buNone/>
            </a:pPr>
            <a:r>
              <a:rPr lang="en-US" dirty="0"/>
              <a:t>extensively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987" y="1857350"/>
            <a:ext cx="5522439" cy="6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5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25FD-6456-4463-B236-E6AFAAD1C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136" y="1102221"/>
            <a:ext cx="9144000" cy="1143317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Service Mesh and </a:t>
            </a:r>
            <a:r>
              <a:rPr lang="en-US" sz="7200" dirty="0" err="1"/>
              <a:t>Istio</a:t>
            </a:r>
            <a:endParaRPr lang="en-US" sz="7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4CB562B-C4B3-4E90-BC9E-6CBAEEFA751B}"/>
              </a:ext>
            </a:extLst>
          </p:cNvPr>
          <p:cNvSpPr txBox="1">
            <a:spLocks/>
          </p:cNvSpPr>
          <p:nvPr/>
        </p:nvSpPr>
        <p:spPr>
          <a:xfrm>
            <a:off x="1261136" y="2307271"/>
            <a:ext cx="9144000" cy="63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/>
              <a:t>Presenter</a:t>
            </a:r>
            <a:r>
              <a:rPr lang="en-US" sz="3600" dirty="0"/>
              <a:t>: Sandeep Sachan (</a:t>
            </a:r>
            <a:r>
              <a:rPr lang="en-US" sz="3600" dirty="0" err="1"/>
              <a:t>Itron</a:t>
            </a:r>
            <a:r>
              <a:rPr lang="en-US" sz="3600" dirty="0"/>
              <a:t> India Pvt Ltd)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A8ADE4-2F60-4DDB-AD45-719793BC4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5124132"/>
            <a:ext cx="6146800" cy="13985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EF4934D-AA0B-4DEE-8FB0-923066B68659}"/>
              </a:ext>
            </a:extLst>
          </p:cNvPr>
          <p:cNvSpPr/>
          <p:nvPr/>
        </p:nvSpPr>
        <p:spPr>
          <a:xfrm>
            <a:off x="1261136" y="5124132"/>
            <a:ext cx="1954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Twitter</a:t>
            </a:r>
            <a:r>
              <a:rPr lang="en-US" dirty="0"/>
              <a:t>: </a:t>
            </a:r>
            <a:r>
              <a:rPr lang="en-US" dirty="0" err="1"/>
              <a:t>sa_sachan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43C8B9-0055-43E1-A75F-ADC80AEC9D7C}"/>
              </a:ext>
            </a:extLst>
          </p:cNvPr>
          <p:cNvSpPr/>
          <p:nvPr/>
        </p:nvSpPr>
        <p:spPr>
          <a:xfrm>
            <a:off x="1265350" y="5463888"/>
            <a:ext cx="353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Blog</a:t>
            </a:r>
            <a:r>
              <a:rPr lang="en-US" dirty="0"/>
              <a:t>: https://www.cloudgarlic.com/</a:t>
            </a:r>
          </a:p>
        </p:txBody>
      </p:sp>
    </p:spTree>
    <p:extLst>
      <p:ext uri="{BB962C8B-B14F-4D97-AF65-F5344CB8AC3E}">
        <p14:creationId xmlns:p14="http://schemas.microsoft.com/office/powerpoint/2010/main" val="295696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"/>
    </mc:Choice>
    <mc:Fallback xmlns="">
      <p:transition spd="slow" advTm="42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B2297F-5C02-4884-914D-B757F587B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356" y="3280424"/>
            <a:ext cx="5628643" cy="3576841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A6F236B9-D0CC-439E-BD2D-73A4AB448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411" y="1"/>
            <a:ext cx="6603768" cy="354584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269EA250-69A6-432B-BE59-A5FE739D68F0}"/>
              </a:ext>
            </a:extLst>
          </p:cNvPr>
          <p:cNvSpPr/>
          <p:nvPr/>
        </p:nvSpPr>
        <p:spPr>
          <a:xfrm>
            <a:off x="6853928" y="285578"/>
            <a:ext cx="3956502" cy="7039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849BFF-A6BE-48D8-AA15-6687E7D9433E}"/>
              </a:ext>
            </a:extLst>
          </p:cNvPr>
          <p:cNvSpPr/>
          <p:nvPr/>
        </p:nvSpPr>
        <p:spPr>
          <a:xfrm>
            <a:off x="6853928" y="1281550"/>
            <a:ext cx="3956502" cy="7039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Predictable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E868BC3-3312-4AFE-83EF-A8C5A8BB56B0}"/>
              </a:ext>
            </a:extLst>
          </p:cNvPr>
          <p:cNvSpPr/>
          <p:nvPr/>
        </p:nvSpPr>
        <p:spPr>
          <a:xfrm>
            <a:off x="6853928" y="2277523"/>
            <a:ext cx="3956502" cy="7039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Economical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6D631E6-2C74-4061-B4AB-D2054DF1D3EE}"/>
              </a:ext>
            </a:extLst>
          </p:cNvPr>
          <p:cNvSpPr/>
          <p:nvPr/>
        </p:nvSpPr>
        <p:spPr>
          <a:xfrm>
            <a:off x="3281679" y="2075718"/>
            <a:ext cx="2548131" cy="703977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Connected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CB71963-A06C-461C-B010-934EE5C38D0E}"/>
              </a:ext>
            </a:extLst>
          </p:cNvPr>
          <p:cNvSpPr/>
          <p:nvPr/>
        </p:nvSpPr>
        <p:spPr>
          <a:xfrm>
            <a:off x="7309382" y="3876502"/>
            <a:ext cx="2594410" cy="703977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</a:t>
            </a:r>
          </a:p>
        </p:txBody>
      </p:sp>
      <p:pic>
        <p:nvPicPr>
          <p:cNvPr id="2" name="Picture 1" descr="Security">
            <a:extLst>
              <a:ext uri="{FF2B5EF4-FFF2-40B4-BE49-F238E27FC236}">
                <a16:creationId xmlns:a16="http://schemas.microsoft.com/office/drawing/2014/main" id="{F154F9D7-1BB0-4BFD-9823-E5AD0B07C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280424"/>
            <a:ext cx="6563358" cy="3590925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B03C706E-6C00-4E74-BB2D-C67ED2F51374}"/>
              </a:ext>
            </a:extLst>
          </p:cNvPr>
          <p:cNvSpPr/>
          <p:nvPr/>
        </p:nvSpPr>
        <p:spPr>
          <a:xfrm>
            <a:off x="3235400" y="3879571"/>
            <a:ext cx="2594410" cy="703977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Security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664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501"/>
    </mc:Choice>
    <mc:Fallback xmlns="">
      <p:transition spd="slow" advTm="1955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9" grpId="0" animBg="1"/>
      <p:bldP spid="80" grpId="0" animBg="1"/>
      <p:bldP spid="82" grpId="0" animBg="1"/>
      <p:bldP spid="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DC4B-0395-4748-8179-511797BF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79A3CA-B1B5-4220-903C-29DA7E5F6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5463" y="411214"/>
            <a:ext cx="5781302" cy="538010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766A1C-206F-4E3A-8DE5-1E159E490945}"/>
              </a:ext>
            </a:extLst>
          </p:cNvPr>
          <p:cNvCxnSpPr>
            <a:cxnSpLocks/>
          </p:cNvCxnSpPr>
          <p:nvPr/>
        </p:nvCxnSpPr>
        <p:spPr>
          <a:xfrm>
            <a:off x="8838108" y="2414032"/>
            <a:ext cx="5741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FD25AC-B60C-4BF8-97DC-D5A0E5C2E4D0}"/>
              </a:ext>
            </a:extLst>
          </p:cNvPr>
          <p:cNvCxnSpPr>
            <a:cxnSpLocks/>
          </p:cNvCxnSpPr>
          <p:nvPr/>
        </p:nvCxnSpPr>
        <p:spPr>
          <a:xfrm>
            <a:off x="5044442" y="2414032"/>
            <a:ext cx="3434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BF8E5D-17BE-474A-9DB9-2E0ABEDC3967}"/>
              </a:ext>
            </a:extLst>
          </p:cNvPr>
          <p:cNvCxnSpPr>
            <a:cxnSpLocks/>
          </p:cNvCxnSpPr>
          <p:nvPr/>
        </p:nvCxnSpPr>
        <p:spPr>
          <a:xfrm>
            <a:off x="7551029" y="3649601"/>
            <a:ext cx="4596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F0CB86-30B3-49D1-BFE1-D1B7F2BC3629}"/>
              </a:ext>
            </a:extLst>
          </p:cNvPr>
          <p:cNvSpPr txBox="1"/>
          <p:nvPr/>
        </p:nvSpPr>
        <p:spPr>
          <a:xfrm>
            <a:off x="7551029" y="3163409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B2DBA1-31AF-4256-BD76-7AD9EC6A9D2D}"/>
              </a:ext>
            </a:extLst>
          </p:cNvPr>
          <p:cNvSpPr txBox="1"/>
          <p:nvPr/>
        </p:nvSpPr>
        <p:spPr>
          <a:xfrm>
            <a:off x="1055077" y="1856935"/>
            <a:ext cx="19044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Service mesh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6323DB-FE00-4FB9-944C-94771429E60C}"/>
              </a:ext>
            </a:extLst>
          </p:cNvPr>
          <p:cNvSpPr txBox="1"/>
          <p:nvPr/>
        </p:nvSpPr>
        <p:spPr>
          <a:xfrm>
            <a:off x="1055077" y="4299130"/>
            <a:ext cx="9669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069851-5353-4061-B612-9B91D354E0BF}"/>
              </a:ext>
            </a:extLst>
          </p:cNvPr>
          <p:cNvSpPr txBox="1"/>
          <p:nvPr/>
        </p:nvSpPr>
        <p:spPr>
          <a:xfrm>
            <a:off x="1055077" y="2414032"/>
            <a:ext cx="15041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Setup AKS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5447DA-8D0D-4392-96FD-F5040E279299}"/>
              </a:ext>
            </a:extLst>
          </p:cNvPr>
          <p:cNvSpPr txBox="1"/>
          <p:nvPr/>
        </p:nvSpPr>
        <p:spPr>
          <a:xfrm>
            <a:off x="1020624" y="3670764"/>
            <a:ext cx="12666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Add-ons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FFD1DE-0C77-4AC0-A86B-AA46FF4719B6}"/>
              </a:ext>
            </a:extLst>
          </p:cNvPr>
          <p:cNvSpPr txBox="1"/>
          <p:nvPr/>
        </p:nvSpPr>
        <p:spPr>
          <a:xfrm>
            <a:off x="1020624" y="3042398"/>
            <a:ext cx="15579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Setup </a:t>
            </a:r>
            <a:r>
              <a:rPr lang="en-US" sz="2500" dirty="0" err="1"/>
              <a:t>Istio</a:t>
            </a:r>
            <a:endParaRPr lang="en-US" sz="2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A1E1F-90AA-46B8-8126-F2F6BCDDE4B2}"/>
              </a:ext>
            </a:extLst>
          </p:cNvPr>
          <p:cNvSpPr txBox="1"/>
          <p:nvPr/>
        </p:nvSpPr>
        <p:spPr>
          <a:xfrm>
            <a:off x="1086575" y="4889097"/>
            <a:ext cx="949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3329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0" grpId="0"/>
      <p:bldP spid="21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72AFE5-57D7-4C64-8B30-237FFB298E9F}"/>
              </a:ext>
            </a:extLst>
          </p:cNvPr>
          <p:cNvCxnSpPr>
            <a:cxnSpLocks/>
          </p:cNvCxnSpPr>
          <p:nvPr/>
        </p:nvCxnSpPr>
        <p:spPr>
          <a:xfrm>
            <a:off x="-1198944" y="-781250"/>
            <a:ext cx="0" cy="1643857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ECEB88-D775-4B6B-ABCD-369E553AB407}"/>
              </a:ext>
            </a:extLst>
          </p:cNvPr>
          <p:cNvCxnSpPr>
            <a:cxnSpLocks/>
          </p:cNvCxnSpPr>
          <p:nvPr/>
        </p:nvCxnSpPr>
        <p:spPr>
          <a:xfrm>
            <a:off x="387309" y="787936"/>
            <a:ext cx="0" cy="5217644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71D243-6E0E-44E0-BE0B-DC9F8988D5E5}"/>
              </a:ext>
            </a:extLst>
          </p:cNvPr>
          <p:cNvCxnSpPr>
            <a:cxnSpLocks/>
          </p:cNvCxnSpPr>
          <p:nvPr/>
        </p:nvCxnSpPr>
        <p:spPr>
          <a:xfrm flipV="1">
            <a:off x="10785203" y="781976"/>
            <a:ext cx="0" cy="534756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A3C568-CF34-4E2A-B765-EBDB59C923C2}"/>
              </a:ext>
            </a:extLst>
          </p:cNvPr>
          <p:cNvCxnSpPr>
            <a:cxnSpLocks/>
          </p:cNvCxnSpPr>
          <p:nvPr/>
        </p:nvCxnSpPr>
        <p:spPr>
          <a:xfrm flipH="1">
            <a:off x="375921" y="1231511"/>
            <a:ext cx="10409282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9DC410A-E59B-4CF9-B2B0-000AAB890B3A}"/>
              </a:ext>
            </a:extLst>
          </p:cNvPr>
          <p:cNvSpPr txBox="1"/>
          <p:nvPr/>
        </p:nvSpPr>
        <p:spPr>
          <a:xfrm>
            <a:off x="968568" y="813530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Monolith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FD1666-B42A-4AA3-9468-490DBAB82289}"/>
              </a:ext>
            </a:extLst>
          </p:cNvPr>
          <p:cNvSpPr txBox="1"/>
          <p:nvPr/>
        </p:nvSpPr>
        <p:spPr>
          <a:xfrm>
            <a:off x="4118686" y="813530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Kubernetes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66172B0-DE1D-4C08-920C-A1A7B29725D0}"/>
              </a:ext>
            </a:extLst>
          </p:cNvPr>
          <p:cNvCxnSpPr>
            <a:cxnSpLocks/>
          </p:cNvCxnSpPr>
          <p:nvPr/>
        </p:nvCxnSpPr>
        <p:spPr>
          <a:xfrm flipH="1">
            <a:off x="387309" y="795361"/>
            <a:ext cx="1038784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4C30F99-1BF3-49C5-8A35-B72CCF305B25}"/>
              </a:ext>
            </a:extLst>
          </p:cNvPr>
          <p:cNvSpPr txBox="1"/>
          <p:nvPr/>
        </p:nvSpPr>
        <p:spPr>
          <a:xfrm>
            <a:off x="375922" y="12535"/>
            <a:ext cx="5643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Microservices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859E7D07-8177-44AD-9739-EC548009FB83}"/>
              </a:ext>
            </a:extLst>
          </p:cNvPr>
          <p:cNvSpPr/>
          <p:nvPr/>
        </p:nvSpPr>
        <p:spPr>
          <a:xfrm>
            <a:off x="865348" y="1447022"/>
            <a:ext cx="1339571" cy="1225774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Product, Detail, Rating Review v1, Review v2, Review v3 </a:t>
            </a:r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D0DDF2D6-2324-4380-8B2B-7B51D4826A0C}"/>
              </a:ext>
            </a:extLst>
          </p:cNvPr>
          <p:cNvSpPr/>
          <p:nvPr/>
        </p:nvSpPr>
        <p:spPr>
          <a:xfrm>
            <a:off x="879487" y="2704017"/>
            <a:ext cx="1339571" cy="1225774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Ratting Processor</a:t>
            </a: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7F0705A1-A94E-459B-B88D-848872EF46B2}"/>
              </a:ext>
            </a:extLst>
          </p:cNvPr>
          <p:cNvSpPr/>
          <p:nvPr/>
        </p:nvSpPr>
        <p:spPr>
          <a:xfrm>
            <a:off x="892585" y="3958895"/>
            <a:ext cx="1339571" cy="1225774"/>
          </a:xfrm>
          <a:prstGeom prst="hexagon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FB5BB94D-42DF-4179-9190-B44AD81FA785}"/>
              </a:ext>
            </a:extLst>
          </p:cNvPr>
          <p:cNvSpPr/>
          <p:nvPr/>
        </p:nvSpPr>
        <p:spPr>
          <a:xfrm>
            <a:off x="3075109" y="2420743"/>
            <a:ext cx="1250679" cy="1056859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Scaling</a:t>
            </a: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CDB50BED-5C91-4C49-ADEE-D68105D19C69}"/>
              </a:ext>
            </a:extLst>
          </p:cNvPr>
          <p:cNvSpPr/>
          <p:nvPr/>
        </p:nvSpPr>
        <p:spPr>
          <a:xfrm>
            <a:off x="4265922" y="3158165"/>
            <a:ext cx="1250679" cy="1056859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Scheduling</a:t>
            </a:r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FCC53D95-178A-4509-894A-BEA89CDA6762}"/>
              </a:ext>
            </a:extLst>
          </p:cNvPr>
          <p:cNvSpPr/>
          <p:nvPr/>
        </p:nvSpPr>
        <p:spPr>
          <a:xfrm>
            <a:off x="5509979" y="2469812"/>
            <a:ext cx="1250679" cy="1056859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Resiliency</a:t>
            </a:r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954FECE-E9FD-469C-9B3E-3EA7F27BFED9}"/>
              </a:ext>
            </a:extLst>
          </p:cNvPr>
          <p:cNvSpPr/>
          <p:nvPr/>
        </p:nvSpPr>
        <p:spPr>
          <a:xfrm>
            <a:off x="5519065" y="3697631"/>
            <a:ext cx="1250679" cy="1056859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Health Check</a:t>
            </a:r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9105882C-8EE7-4CBD-ACF6-5DD8CA22BAAC}"/>
              </a:ext>
            </a:extLst>
          </p:cNvPr>
          <p:cNvSpPr/>
          <p:nvPr/>
        </p:nvSpPr>
        <p:spPr>
          <a:xfrm>
            <a:off x="4320416" y="1887561"/>
            <a:ext cx="1250679" cy="1056859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Rolling out &amp; back</a:t>
            </a:r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39E31AA0-2B18-4BB4-BD7B-DC799FE56A75}"/>
              </a:ext>
            </a:extLst>
          </p:cNvPr>
          <p:cNvSpPr/>
          <p:nvPr/>
        </p:nvSpPr>
        <p:spPr>
          <a:xfrm>
            <a:off x="3052912" y="3719242"/>
            <a:ext cx="1250679" cy="1056859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Service Discovery</a:t>
            </a:r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1B903A66-1CB4-4370-9D73-CDBD060B8174}"/>
              </a:ext>
            </a:extLst>
          </p:cNvPr>
          <p:cNvSpPr/>
          <p:nvPr/>
        </p:nvSpPr>
        <p:spPr>
          <a:xfrm>
            <a:off x="4351570" y="4403918"/>
            <a:ext cx="1250679" cy="1056859"/>
          </a:xfrm>
          <a:prstGeom prst="hex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Redundancy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755B980-91E2-4558-AF2C-E2432747B731}"/>
              </a:ext>
            </a:extLst>
          </p:cNvPr>
          <p:cNvCxnSpPr>
            <a:cxnSpLocks/>
          </p:cNvCxnSpPr>
          <p:nvPr/>
        </p:nvCxnSpPr>
        <p:spPr>
          <a:xfrm>
            <a:off x="7121401" y="789416"/>
            <a:ext cx="0" cy="5217644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222E2AD-7C96-4F34-9BD3-12D05CDB13BE}"/>
              </a:ext>
            </a:extLst>
          </p:cNvPr>
          <p:cNvSpPr txBox="1"/>
          <p:nvPr/>
        </p:nvSpPr>
        <p:spPr>
          <a:xfrm>
            <a:off x="7507120" y="837855"/>
            <a:ext cx="274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Microservices &amp; Containers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4482E2-6969-4F71-9106-427A57C14DD3}"/>
              </a:ext>
            </a:extLst>
          </p:cNvPr>
          <p:cNvGrpSpPr/>
          <p:nvPr/>
        </p:nvGrpSpPr>
        <p:grpSpPr>
          <a:xfrm rot="5400000">
            <a:off x="7196913" y="2003746"/>
            <a:ext cx="3241725" cy="2872600"/>
            <a:chOff x="7293281" y="3066190"/>
            <a:chExt cx="3241725" cy="317383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4BDDC1A-C45F-4092-A567-EE7AA4E8E26D}"/>
                </a:ext>
              </a:extLst>
            </p:cNvPr>
            <p:cNvSpPr/>
            <p:nvPr/>
          </p:nvSpPr>
          <p:spPr>
            <a:xfrm>
              <a:off x="7293281" y="5616441"/>
              <a:ext cx="3241725" cy="62358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Infrastructure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D3E5900-3C70-4CB9-8A74-062887A5BE00}"/>
                </a:ext>
              </a:extLst>
            </p:cNvPr>
            <p:cNvSpPr/>
            <p:nvPr/>
          </p:nvSpPr>
          <p:spPr>
            <a:xfrm>
              <a:off x="7297487" y="5231161"/>
              <a:ext cx="3237517" cy="3852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 OS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39E0DC1-574F-4354-906E-C970AB0EAC40}"/>
                </a:ext>
              </a:extLst>
            </p:cNvPr>
            <p:cNvSpPr/>
            <p:nvPr/>
          </p:nvSpPr>
          <p:spPr>
            <a:xfrm>
              <a:off x="7307534" y="4850985"/>
              <a:ext cx="3227469" cy="39036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Hypervisor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F5899F2-4B65-4EE9-A72B-D63A8ED52D21}"/>
                </a:ext>
              </a:extLst>
            </p:cNvPr>
            <p:cNvSpPr/>
            <p:nvPr/>
          </p:nvSpPr>
          <p:spPr>
            <a:xfrm>
              <a:off x="7307536" y="4471525"/>
              <a:ext cx="592654" cy="3852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Guest OS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C954C33-CB81-4F9E-8AC3-2619583889E1}"/>
                </a:ext>
              </a:extLst>
            </p:cNvPr>
            <p:cNvSpPr/>
            <p:nvPr/>
          </p:nvSpPr>
          <p:spPr>
            <a:xfrm>
              <a:off x="7902502" y="4470800"/>
              <a:ext cx="591419" cy="3852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Guest OS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9B6A05-652C-4587-B06A-69371D5F1497}"/>
                </a:ext>
              </a:extLst>
            </p:cNvPr>
            <p:cNvSpPr/>
            <p:nvPr/>
          </p:nvSpPr>
          <p:spPr>
            <a:xfrm>
              <a:off x="8472049" y="4470811"/>
              <a:ext cx="512048" cy="3852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Guest OS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DA09B8-A686-47B8-A648-AF42D5204942}"/>
                </a:ext>
              </a:extLst>
            </p:cNvPr>
            <p:cNvSpPr/>
            <p:nvPr/>
          </p:nvSpPr>
          <p:spPr>
            <a:xfrm>
              <a:off x="8984607" y="4470811"/>
              <a:ext cx="512049" cy="3852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Guest OS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0963A19-4AFE-4A5A-9A95-765564F31747}"/>
                </a:ext>
              </a:extLst>
            </p:cNvPr>
            <p:cNvSpPr/>
            <p:nvPr/>
          </p:nvSpPr>
          <p:spPr>
            <a:xfrm rot="16200000">
              <a:off x="6913501" y="3577287"/>
              <a:ext cx="1407473" cy="3852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Product Page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16BDC3D-61B4-4B51-AB73-D910E94B1E02}"/>
                </a:ext>
              </a:extLst>
            </p:cNvPr>
            <p:cNvSpPr/>
            <p:nvPr/>
          </p:nvSpPr>
          <p:spPr>
            <a:xfrm rot="16200000">
              <a:off x="7477828" y="3583384"/>
              <a:ext cx="1389573" cy="3852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Detail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4DBD3E3-EF63-4B1B-944B-048349E0AA3F}"/>
                </a:ext>
              </a:extLst>
            </p:cNvPr>
            <p:cNvSpPr/>
            <p:nvPr/>
          </p:nvSpPr>
          <p:spPr>
            <a:xfrm rot="16200000">
              <a:off x="8042167" y="3587020"/>
              <a:ext cx="1389573" cy="3852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Ratting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0B369D7-6FC7-4CC1-AE3D-796241AF6BE8}"/>
                </a:ext>
              </a:extLst>
            </p:cNvPr>
            <p:cNvSpPr/>
            <p:nvPr/>
          </p:nvSpPr>
          <p:spPr>
            <a:xfrm rot="16200000">
              <a:off x="8565983" y="3597382"/>
              <a:ext cx="1371601" cy="3852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Review v1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34BA457-3A7C-44F9-9A0F-2780C1168DD1}"/>
                </a:ext>
              </a:extLst>
            </p:cNvPr>
            <p:cNvSpPr/>
            <p:nvPr/>
          </p:nvSpPr>
          <p:spPr>
            <a:xfrm rot="16200000">
              <a:off x="9093264" y="3592359"/>
              <a:ext cx="1371601" cy="3852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Review v2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18529B7-EC44-47EE-8C12-CD5105D03DD8}"/>
                </a:ext>
              </a:extLst>
            </p:cNvPr>
            <p:cNvSpPr/>
            <p:nvPr/>
          </p:nvSpPr>
          <p:spPr>
            <a:xfrm>
              <a:off x="9497322" y="4471769"/>
              <a:ext cx="512049" cy="3852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Guest OS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989910-3B2C-4B0C-BE47-11D5E3759738}"/>
                </a:ext>
              </a:extLst>
            </p:cNvPr>
            <p:cNvSpPr/>
            <p:nvPr/>
          </p:nvSpPr>
          <p:spPr>
            <a:xfrm>
              <a:off x="10007080" y="4465775"/>
              <a:ext cx="519646" cy="3852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Guest OS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F6CB534-AC9D-45DB-81A1-559AA2AB3687}"/>
                </a:ext>
              </a:extLst>
            </p:cNvPr>
            <p:cNvSpPr/>
            <p:nvPr/>
          </p:nvSpPr>
          <p:spPr>
            <a:xfrm rot="16200000">
              <a:off x="9594762" y="3587333"/>
              <a:ext cx="1371601" cy="3852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Review v3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3346290-0F40-46FD-BEB4-7A424AD242F4}"/>
              </a:ext>
            </a:extLst>
          </p:cNvPr>
          <p:cNvCxnSpPr>
            <a:cxnSpLocks/>
          </p:cNvCxnSpPr>
          <p:nvPr/>
        </p:nvCxnSpPr>
        <p:spPr>
          <a:xfrm>
            <a:off x="2786696" y="813530"/>
            <a:ext cx="0" cy="519353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python icon">
            <a:extLst>
              <a:ext uri="{FF2B5EF4-FFF2-40B4-BE49-F238E27FC236}">
                <a16:creationId xmlns:a16="http://schemas.microsoft.com/office/drawing/2014/main" id="{D323D2A9-97C6-45D1-AC5F-ED13A5C66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566" y="1950500"/>
            <a:ext cx="359486" cy="35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ava logo small size">
            <a:extLst>
              <a:ext uri="{FF2B5EF4-FFF2-40B4-BE49-F238E27FC236}">
                <a16:creationId xmlns:a16="http://schemas.microsoft.com/office/drawing/2014/main" id="{F40289BD-1669-4712-8EF0-97266C8F4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562" y="4094479"/>
            <a:ext cx="364580" cy="36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nodejs logo small">
            <a:extLst>
              <a:ext uri="{FF2B5EF4-FFF2-40B4-BE49-F238E27FC236}">
                <a16:creationId xmlns:a16="http://schemas.microsoft.com/office/drawing/2014/main" id="{6EAB46F5-60BD-4D5C-AF19-D5A1BB051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875" y="3058099"/>
            <a:ext cx="385267" cy="38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Image result for java logo small size">
            <a:extLst>
              <a:ext uri="{FF2B5EF4-FFF2-40B4-BE49-F238E27FC236}">
                <a16:creationId xmlns:a16="http://schemas.microsoft.com/office/drawing/2014/main" id="{68CB988B-3AE5-4AB7-9625-6674EB66F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218" y="4582098"/>
            <a:ext cx="364580" cy="36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" descr="Image result for java logo small size">
            <a:extLst>
              <a:ext uri="{FF2B5EF4-FFF2-40B4-BE49-F238E27FC236}">
                <a16:creationId xmlns:a16="http://schemas.microsoft.com/office/drawing/2014/main" id="{D8E6E903-C8F9-48D0-B519-69503FCD2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218" y="3566405"/>
            <a:ext cx="364580" cy="36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ruby small logo">
            <a:extLst>
              <a:ext uri="{FF2B5EF4-FFF2-40B4-BE49-F238E27FC236}">
                <a16:creationId xmlns:a16="http://schemas.microsoft.com/office/drawing/2014/main" id="{B50CE91F-ECFD-4B97-B7F6-73FA407FD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506" y="2426204"/>
            <a:ext cx="472272" cy="47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DC1613B-6979-40EF-848B-580BD1ECF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703" y="5318767"/>
            <a:ext cx="1597400" cy="908768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830A747B-1ED4-4F84-9057-190622735FF4}"/>
              </a:ext>
            </a:extLst>
          </p:cNvPr>
          <p:cNvSpPr txBox="1"/>
          <p:nvPr/>
        </p:nvSpPr>
        <p:spPr>
          <a:xfrm>
            <a:off x="3009744" y="5636350"/>
            <a:ext cx="1474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Fabric</a:t>
            </a:r>
          </a:p>
        </p:txBody>
      </p:sp>
    </p:spTree>
    <p:extLst>
      <p:ext uri="{BB962C8B-B14F-4D97-AF65-F5344CB8AC3E}">
        <p14:creationId xmlns:p14="http://schemas.microsoft.com/office/powerpoint/2010/main" val="239217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54"/>
    </mc:Choice>
    <mc:Fallback xmlns="">
      <p:transition spd="slow" advTm="74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59" grpId="0"/>
      <p:bldP spid="32" grpId="0" animBg="1"/>
      <p:bldP spid="33" grpId="0" animBg="1"/>
      <p:bldP spid="35" grpId="0" animBg="1"/>
      <p:bldP spid="3" grpId="0" animBg="1"/>
      <p:bldP spid="41" grpId="0" animBg="1"/>
      <p:bldP spid="42" grpId="0" animBg="1"/>
      <p:bldP spid="43" grpId="0" animBg="1"/>
      <p:bldP spid="46" grpId="0" animBg="1"/>
      <p:bldP spid="47" grpId="0" animBg="1"/>
      <p:bldP spid="48" grpId="0" animBg="1"/>
      <p:bldP spid="55" grpId="0"/>
      <p:bldP spid="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712B6E5-FA9B-46D5-8675-3C138526FF3C}"/>
              </a:ext>
            </a:extLst>
          </p:cNvPr>
          <p:cNvSpPr txBox="1">
            <a:spLocks/>
          </p:cNvSpPr>
          <p:nvPr/>
        </p:nvSpPr>
        <p:spPr>
          <a:xfrm>
            <a:off x="258336" y="245327"/>
            <a:ext cx="10515600" cy="52697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9CE8BA-D246-4862-8210-7C097958ECF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Demo 1 – Setup AKS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48C8DB-A159-4324-8E68-527F6CB5EE12}"/>
              </a:ext>
            </a:extLst>
          </p:cNvPr>
          <p:cNvSpPr/>
          <p:nvPr/>
        </p:nvSpPr>
        <p:spPr>
          <a:xfrm>
            <a:off x="838200" y="49251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https://www.youtube.com/watch?v=r0uRLhrzbtU&amp;list=PL2We04F3Y_43dAehLMT5GxJhtk3mJtkl5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1291F6-57FF-4FC7-AF70-C00BF0809D42}"/>
              </a:ext>
            </a:extLst>
          </p:cNvPr>
          <p:cNvSpPr/>
          <p:nvPr/>
        </p:nvSpPr>
        <p:spPr>
          <a:xfrm>
            <a:off x="6934200" y="5063608"/>
            <a:ext cx="4134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"/>
              </a:rPr>
              <a:t>Kubernetes for the Absolute Beginners</a:t>
            </a:r>
            <a:endParaRPr lang="en-US" b="0" i="0" dirty="0">
              <a:effectLst/>
              <a:latin typeface="Robot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94F1AF-5613-4F04-B642-E4D178827457}"/>
              </a:ext>
            </a:extLst>
          </p:cNvPr>
          <p:cNvSpPr/>
          <p:nvPr/>
        </p:nvSpPr>
        <p:spPr>
          <a:xfrm>
            <a:off x="838200" y="2060583"/>
            <a:ext cx="7820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https://docs.microsoft.com/en-us/azure/aks/kubernetes-walkthrough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5D58E9-90C4-4979-BC14-6E3F175EE366}"/>
              </a:ext>
            </a:extLst>
          </p:cNvPr>
          <p:cNvSpPr/>
          <p:nvPr/>
        </p:nvSpPr>
        <p:spPr>
          <a:xfrm>
            <a:off x="838200" y="1509697"/>
            <a:ext cx="7419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https://docs.microsoft.com/en-us/azure/aks/kubernetes-walkthrough-portal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41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5.9|1.5|1.9|0.7|0.3|7.7|1.2|4.9|0.4|0|0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5190</TotalTime>
  <Words>701</Words>
  <Application>Microsoft Office PowerPoint</Application>
  <PresentationFormat>Widescreen</PresentationFormat>
  <Paragraphs>169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Service Mesh and Istio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3 – Istio the insight view?</vt:lpstr>
      <vt:lpstr>PowerPoint Presentation</vt:lpstr>
      <vt:lpstr>Demo -5 - Route user ‘sandeep.sachan’ to V2</vt:lpstr>
      <vt:lpstr>Demo -6 - Injecting an HTTP delay fault</vt:lpstr>
      <vt:lpstr>Demo 7 - Apply weight-based routing 50%</vt:lpstr>
      <vt:lpstr>Policy &amp; Telemetry</vt:lpstr>
      <vt:lpstr>Demo 8 – Rate limits</vt:lpstr>
      <vt:lpstr>Security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Wood</dc:creator>
  <cp:lastModifiedBy>Sachan, Sandeep</cp:lastModifiedBy>
  <cp:revision>362</cp:revision>
  <dcterms:created xsi:type="dcterms:W3CDTF">2014-03-24T01:30:59Z</dcterms:created>
  <dcterms:modified xsi:type="dcterms:W3CDTF">2019-04-27T01:22:17Z</dcterms:modified>
</cp:coreProperties>
</file>