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54"/>
  </p:normalViewPr>
  <p:slideViewPr>
    <p:cSldViewPr snapToGrid="0">
      <p:cViewPr varScale="1">
        <p:scale>
          <a:sx n="99" d="100"/>
          <a:sy n="99" d="100"/>
        </p:scale>
        <p:origin x="52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B8F01-9148-0042-91B1-825B3F9229B9}" type="datetimeFigureOut">
              <a:t>2024/4/28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179428-696C-6C47-A96B-7E8112EF0D53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28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FE7CC0-FCDF-7D18-7BD7-96B426D754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101E11-93AC-C616-8089-7E34C673E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9C6B77-238C-B1E1-8029-534152388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C1DA88-59E8-6BF0-0CEC-EADF545FA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9C169F-BC67-BC36-7E43-0B2A6912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11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A1ABC1-5B45-3D5F-E0F4-B48AFA7E0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3ABFCB-3AC1-9B1A-0D67-814E99F82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5E2E78-7C61-06AB-071F-7018F114C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E143A7-4277-73F1-17D9-CB9CF587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C4FCA-A4A5-2ECE-0270-C11E3BD4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958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CC04FFB-B542-C520-50C8-5D297E83B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135AF2-2CC0-8D0B-4291-E7D09E5C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DB6126-0EFB-2D09-CB12-163178C2E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6B954B9-AFA4-E569-5AA6-0F4C80180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DF2263-C47D-7EEB-A95A-8B1185AE9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9483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F7F81-78A3-6EFB-2AC0-8B1EB5C3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213C26-0E45-3D0F-6D28-9DFAF5FC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95C4B8-1EC2-F655-0283-71BF9945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7D9FEB-8BE8-1521-645E-8EF273E91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76515A-EBA4-CE4B-DFFA-EF8F726D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0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FBE150-9DA3-0617-2109-0D4C78CB4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FCE07FE-4D5B-3A5B-8D0B-AAE1D620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70C6F4-62BD-6E15-8B02-43BA405A7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E26AFA9-6308-075D-6971-8C65D0A5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111B2-7165-C706-66CD-804623C8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5699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223419-6D0D-4DB5-251D-A904CD05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914C80-1C03-C911-072D-193393970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B83C5F6-5A57-5F69-3D6C-48B39C06A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B78EBD5-D98C-A179-BA59-B5E2734D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0496989-3EDF-A162-D560-9F6E486C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A70E42-618E-47F3-C30B-3AFA4438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92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56C62-826A-16F7-1BC8-97905982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9A624D-253B-81FB-712B-5A3D9B2CC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4D1B36-D1CA-C342-2D2C-3101DBF41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2FA7419-62B4-859E-8B39-84E082B5D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D7AA61C-1AAE-C77D-5A59-C04E197E0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382A8F-F791-90FC-8E21-FB660819C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C7F833-EC98-0287-AB8A-924FB5235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614D72-5279-5484-1860-F0E604E4C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3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53A7B6-D936-5462-A192-ECEC059FD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FAE3175-D01C-34CB-0FDA-1EC4C01DC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C71643-600C-C2A7-C4D4-268E5D12C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D20861-67C8-0C99-2017-874D3E9A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08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DE1019F-25D2-960C-2C44-23B6A7952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8B6866-6AE1-CAE7-CAE3-EEAE26CD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BAF0A81-D0D0-83B8-C20A-9D973ED3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709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B4A10B-1A38-1004-6487-0042D2D2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7E329E-2917-2601-F098-45BF2EEE7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EA6745-3E50-91C5-EF88-6591E51203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08C55C5-0AC0-74F7-22D2-A0807F29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B0D0E0-CA84-F87D-44B6-0BF7377E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DF4126-7BEC-D6F6-01E8-F0341882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375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753D99-0CB6-5A50-4565-1B73B7CDF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E832A8-CF85-B467-E3A7-23C56834C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FF21CB-392A-1154-0D88-88630FD55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3F6C14-268E-6BFC-6353-F0332CE19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A198BA-D10D-E342-F44B-2BE751F2C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5A834E-EBFA-D403-9387-6D6ED6DC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028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43CAFDD-B7A5-6F10-62F5-DD6C5AEA3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1F6F1F-0EA3-41F9-CF9E-97AC7491A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550C01-8173-BF15-58E2-5002D67A8F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13BAB-4767-3942-9BFA-EC089F8C09E5}" type="datetimeFigureOut">
              <a:t>2024/4/28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66D6E9-503A-7AE6-5844-E0F7CB516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786282-0F6E-A3FE-7133-27400F130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A5413-F52A-234A-9E37-A304BC9DD0CD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3427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1EAFC4A1-ED07-446A-0D81-8761A366C3C7}"/>
              </a:ext>
            </a:extLst>
          </p:cNvPr>
          <p:cNvSpPr/>
          <p:nvPr/>
        </p:nvSpPr>
        <p:spPr>
          <a:xfrm>
            <a:off x="7178895" y="3305579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値の決め方</a:t>
            </a:r>
            <a:endParaRPr kumimoji="1" lang="en-US" altLang="ja-JP" sz="140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83397EE-A747-4F49-0146-960153374FF6}"/>
              </a:ext>
            </a:extLst>
          </p:cNvPr>
          <p:cNvSpPr/>
          <p:nvPr/>
        </p:nvSpPr>
        <p:spPr>
          <a:xfrm>
            <a:off x="7178895" y="4398140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制約条件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7D729A1-42D3-33CA-E1D0-7010C829DAEB}"/>
              </a:ext>
            </a:extLst>
          </p:cNvPr>
          <p:cNvSpPr/>
          <p:nvPr/>
        </p:nvSpPr>
        <p:spPr>
          <a:xfrm>
            <a:off x="3683357" y="850005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機械学習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アルゴリズム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B85AE04-1FAF-3E1F-71E6-E51E5AEB6E0C}"/>
              </a:ext>
            </a:extLst>
          </p:cNvPr>
          <p:cNvSpPr/>
          <p:nvPr/>
        </p:nvSpPr>
        <p:spPr>
          <a:xfrm>
            <a:off x="1444579" y="2213018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関数にさせる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タスク種別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A460CFD-3DF4-CC80-04A2-91C28927BB88}"/>
              </a:ext>
            </a:extLst>
          </p:cNvPr>
          <p:cNvSpPr/>
          <p:nvPr/>
        </p:nvSpPr>
        <p:spPr>
          <a:xfrm>
            <a:off x="3406461" y="2213018"/>
            <a:ext cx="2357231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モデルのアーキテクチャ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（関数の基本構造・</a:t>
            </a:r>
            <a:endParaRPr kumimoji="1" lang="en-US" altLang="ja-JP" sz="1400"/>
          </a:p>
          <a:p>
            <a:pPr algn="ctr"/>
            <a:r>
              <a:rPr kumimoji="1" lang="ja-JP" altLang="en-US" sz="1400"/>
              <a:t>テンプレート）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56EC119-BE8C-5342-4085-B40F8A93AD08}"/>
              </a:ext>
            </a:extLst>
          </p:cNvPr>
          <p:cNvSpPr/>
          <p:nvPr/>
        </p:nvSpPr>
        <p:spPr>
          <a:xfrm>
            <a:off x="5922133" y="2213018"/>
            <a:ext cx="1988442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学習方法</a:t>
            </a:r>
            <a:endParaRPr kumimoji="1" lang="en-US" altLang="ja-JP" sz="1400"/>
          </a:p>
          <a:p>
            <a:pPr algn="ctr"/>
            <a:r>
              <a:rPr lang="ja-JP" altLang="en-US" sz="1400"/>
              <a:t>（</a:t>
            </a:r>
            <a:r>
              <a:rPr kumimoji="1" lang="ja-JP" altLang="en-US" sz="1400"/>
              <a:t>関数生成</a:t>
            </a:r>
            <a:r>
              <a:rPr lang="ja-JP" altLang="en-US" sz="1400"/>
              <a:t>ロジック）</a:t>
            </a:r>
            <a:endParaRPr kumimoji="1" lang="en-US" altLang="ja-JP" sz="1400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53C21DB7-6306-6D26-9867-9C0B17965415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2339661" y="1571222"/>
            <a:ext cx="2238778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A7167A7-97F9-D7CF-02B6-4678529941B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4578439" y="1571222"/>
            <a:ext cx="6638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36BA7A9-D093-B0DD-012F-EA349879C973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4578439" y="1571222"/>
            <a:ext cx="2337915" cy="6417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メモ 16">
            <a:extLst>
              <a:ext uri="{FF2B5EF4-FFF2-40B4-BE49-F238E27FC236}">
                <a16:creationId xmlns:a16="http://schemas.microsoft.com/office/drawing/2014/main" id="{AAF4A3D9-090E-5333-151D-B2690A04406D}"/>
              </a:ext>
            </a:extLst>
          </p:cNvPr>
          <p:cNvSpPr/>
          <p:nvPr/>
        </p:nvSpPr>
        <p:spPr>
          <a:xfrm>
            <a:off x="953714" y="3485884"/>
            <a:ext cx="1171974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回帰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クラス分類</a:t>
            </a:r>
          </a:p>
        </p:txBody>
      </p: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F7BE6E5F-CC85-DF91-9ECD-3D8E4AA1B851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1539701" y="2833352"/>
            <a:ext cx="701223" cy="65253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67B8BD8-4BC9-05FD-9A78-FCC9C49D9CC7}"/>
              </a:ext>
            </a:extLst>
          </p:cNvPr>
          <p:cNvSpPr/>
          <p:nvPr/>
        </p:nvSpPr>
        <p:spPr>
          <a:xfrm>
            <a:off x="7540577" y="1210613"/>
            <a:ext cx="1790163" cy="721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ハイパーパラメータ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5EC5ADBB-933F-837F-1644-C22314A6AB44}"/>
              </a:ext>
            </a:extLst>
          </p:cNvPr>
          <p:cNvCxnSpPr>
            <a:cxnSpLocks/>
            <a:stCxn id="5" idx="3"/>
            <a:endCxn id="23" idx="2"/>
          </p:cNvCxnSpPr>
          <p:nvPr/>
        </p:nvCxnSpPr>
        <p:spPr>
          <a:xfrm flipV="1">
            <a:off x="7910575" y="1931830"/>
            <a:ext cx="525084" cy="6417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メモ 28">
            <a:extLst>
              <a:ext uri="{FF2B5EF4-FFF2-40B4-BE49-F238E27FC236}">
                <a16:creationId xmlns:a16="http://schemas.microsoft.com/office/drawing/2014/main" id="{FFDDAEF5-6046-DC46-20E8-70DDC730AC98}"/>
              </a:ext>
            </a:extLst>
          </p:cNvPr>
          <p:cNvSpPr/>
          <p:nvPr/>
        </p:nvSpPr>
        <p:spPr>
          <a:xfrm>
            <a:off x="3077519" y="3455830"/>
            <a:ext cx="2653580" cy="2648756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特徴量を受け取る変数の配置場所、学習で決定する値の配置場所、固定の処理や</a:t>
            </a:r>
            <a:r>
              <a:rPr lang="en-US" altLang="ja-JP" sz="1200"/>
              <a:t>if/for</a:t>
            </a:r>
            <a:r>
              <a:rPr lang="ja-JP" altLang="en-US" sz="1200"/>
              <a:t>の有無など。</a:t>
            </a:r>
            <a:endParaRPr lang="en-US" altLang="ja-JP" sz="1200"/>
          </a:p>
          <a:p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線形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決定木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ランダムフォレスト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勾配ブースティング木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ニューラルネットワーク</a:t>
            </a:r>
            <a:endParaRPr lang="en-US" altLang="ja-JP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CNN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ja-JP" sz="1200"/>
              <a:t>RNN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...</a:t>
            </a:r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1916305-3465-4A53-D260-568312CF308A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4404309" y="2833352"/>
            <a:ext cx="0" cy="62247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7C593F1C-A331-5E11-8B44-817D61B463D8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8620658" y="5018470"/>
            <a:ext cx="0" cy="55164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メモ 37">
            <a:extLst>
              <a:ext uri="{FF2B5EF4-FFF2-40B4-BE49-F238E27FC236}">
                <a16:creationId xmlns:a16="http://schemas.microsoft.com/office/drawing/2014/main" id="{3E4D0D23-234F-F4AB-2A55-3214C5A2DFF5}"/>
              </a:ext>
            </a:extLst>
          </p:cNvPr>
          <p:cNvSpPr/>
          <p:nvPr/>
        </p:nvSpPr>
        <p:spPr>
          <a:xfrm>
            <a:off x="7910575" y="5570114"/>
            <a:ext cx="1420165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L2</a:t>
            </a:r>
            <a:r>
              <a:rPr lang="ja-JP" altLang="en-US" sz="1200"/>
              <a:t>正則化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事前枝刈り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...</a:t>
            </a:r>
          </a:p>
        </p:txBody>
      </p:sp>
      <p:sp>
        <p:nvSpPr>
          <p:cNvPr id="50" name="メモ 49">
            <a:extLst>
              <a:ext uri="{FF2B5EF4-FFF2-40B4-BE49-F238E27FC236}">
                <a16:creationId xmlns:a16="http://schemas.microsoft.com/office/drawing/2014/main" id="{C49BCFB1-9CE2-792B-34C9-5B3B08BC3B96}"/>
              </a:ext>
            </a:extLst>
          </p:cNvPr>
          <p:cNvSpPr/>
          <p:nvPr/>
        </p:nvSpPr>
        <p:spPr>
          <a:xfrm>
            <a:off x="9330738" y="2472745"/>
            <a:ext cx="2479187" cy="2150772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lang="ja-JP" altLang="en-US" sz="1200"/>
              <a:t>予測の出来を損失関数（評価指標）</a:t>
            </a:r>
            <a:r>
              <a:rPr lang="en-US" altLang="ja-JP" sz="900"/>
              <a:t>※</a:t>
            </a:r>
            <a:r>
              <a:rPr lang="ja-JP" altLang="en-US" sz="1200"/>
              <a:t>で確認し、最も良いときの値を採用する。</a:t>
            </a:r>
            <a:endParaRPr lang="en-US" altLang="ja-JP" sz="1200"/>
          </a:p>
          <a:p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通常最小二乗法（</a:t>
            </a:r>
            <a:r>
              <a:rPr lang="en-US" altLang="ja-JP" sz="1200"/>
              <a:t>OLS</a:t>
            </a:r>
            <a:r>
              <a:rPr lang="ja-JP" altLang="en-US" sz="1200"/>
              <a:t>）</a:t>
            </a:r>
            <a:endParaRPr lang="en-US" altLang="ja-JP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CART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/>
              <a:t>C5.0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/>
          </a:p>
          <a:p>
            <a:r>
              <a:rPr lang="en-US" altLang="ja-JP" sz="1200"/>
              <a:t>※RMSE</a:t>
            </a:r>
            <a:r>
              <a:rPr lang="ja-JP" altLang="en-US" sz="1200"/>
              <a:t>、</a:t>
            </a:r>
            <a:r>
              <a:rPr lang="en-US" altLang="ja-JP" sz="1200"/>
              <a:t>Gini</a:t>
            </a:r>
            <a:r>
              <a:rPr lang="ja-JP" altLang="en-US" sz="1200"/>
              <a:t>係数、エントロピー、</a:t>
            </a:r>
            <a:r>
              <a:rPr lang="en-US" altLang="ja-JP" sz="1200"/>
              <a:t>...</a:t>
            </a:r>
          </a:p>
        </p:txBody>
      </p: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F6048D1D-10D1-67E7-60B6-B529BC019F31}"/>
              </a:ext>
            </a:extLst>
          </p:cNvPr>
          <p:cNvCxnSpPr>
            <a:cxnSpLocks/>
            <a:stCxn id="5" idx="2"/>
            <a:endCxn id="40" idx="1"/>
          </p:cNvCxnSpPr>
          <p:nvPr/>
        </p:nvCxnSpPr>
        <p:spPr>
          <a:xfrm rot="16200000" flipH="1">
            <a:off x="6681648" y="3168940"/>
            <a:ext cx="731953" cy="2625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カギ線コネクタ 54">
            <a:extLst>
              <a:ext uri="{FF2B5EF4-FFF2-40B4-BE49-F238E27FC236}">
                <a16:creationId xmlns:a16="http://schemas.microsoft.com/office/drawing/2014/main" id="{8571388D-498E-49C0-B481-51F967DE610E}"/>
              </a:ext>
            </a:extLst>
          </p:cNvPr>
          <p:cNvCxnSpPr>
            <a:cxnSpLocks/>
            <a:stCxn id="5" idx="2"/>
            <a:endCxn id="41" idx="1"/>
          </p:cNvCxnSpPr>
          <p:nvPr/>
        </p:nvCxnSpPr>
        <p:spPr>
          <a:xfrm rot="16200000" flipH="1">
            <a:off x="6135367" y="3715221"/>
            <a:ext cx="1824514" cy="262541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12D1D89-1896-B206-8A6E-3C8B7D0AF089}"/>
              </a:ext>
            </a:extLst>
          </p:cNvPr>
          <p:cNvSpPr txBox="1"/>
          <p:nvPr/>
        </p:nvSpPr>
        <p:spPr>
          <a:xfrm>
            <a:off x="4043991" y="1659760"/>
            <a:ext cx="1058202" cy="260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100"/>
              <a:t>▲構成する</a:t>
            </a:r>
          </a:p>
        </p:txBody>
      </p:sp>
      <p:sp>
        <p:nvSpPr>
          <p:cNvPr id="64" name="メモ 63">
            <a:extLst>
              <a:ext uri="{FF2B5EF4-FFF2-40B4-BE49-F238E27FC236}">
                <a16:creationId xmlns:a16="http://schemas.microsoft.com/office/drawing/2014/main" id="{12DBDA77-CFB0-2E4C-A6D2-05934ED6A02F}"/>
              </a:ext>
            </a:extLst>
          </p:cNvPr>
          <p:cNvSpPr/>
          <p:nvPr/>
        </p:nvSpPr>
        <p:spPr>
          <a:xfrm>
            <a:off x="1815907" y="900447"/>
            <a:ext cx="1280416" cy="721217"/>
          </a:xfrm>
          <a:prstGeom prst="foldedCorne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180000" bIns="0" rtlCol="0" anchor="ctr"/>
          <a:lstStyle/>
          <a:p>
            <a:r>
              <a:rPr kumimoji="1" lang="ja-JP" altLang="en-US" sz="1200"/>
              <a:t>モデル（関数）を生成する</a:t>
            </a:r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F5FC6F09-F7EE-A113-862A-2C2D0AE2E98D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3096323" y="1261056"/>
            <a:ext cx="6728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F0E99AA4-5C02-1F6B-C989-16FDBA1A3448}"/>
              </a:ext>
            </a:extLst>
          </p:cNvPr>
          <p:cNvCxnSpPr>
            <a:cxnSpLocks/>
            <a:stCxn id="50" idx="1"/>
          </p:cNvCxnSpPr>
          <p:nvPr/>
        </p:nvCxnSpPr>
        <p:spPr>
          <a:xfrm flipH="1">
            <a:off x="8809149" y="3548131"/>
            <a:ext cx="521589" cy="761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49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130</Words>
  <Application>Microsoft Macintosh PowerPoint</Application>
  <PresentationFormat>ワイド画面</PresentationFormat>
  <Paragraphs>36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幸人 中川</dc:creator>
  <cp:lastModifiedBy>幸人 中川</cp:lastModifiedBy>
  <cp:revision>7</cp:revision>
  <dcterms:created xsi:type="dcterms:W3CDTF">2024-04-21T04:06:04Z</dcterms:created>
  <dcterms:modified xsi:type="dcterms:W3CDTF">2024-04-28T04:12:50Z</dcterms:modified>
</cp:coreProperties>
</file>