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75F1B-8A46-3145-ACE3-9DBFE333CBF2}" type="datetimeFigureOut">
              <a:t>2024/4/28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B5CAD-247E-6B41-A6D7-0A38793E67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03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79428-696C-6C47-A96B-7E8112EF0D53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48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24D3C-BDE9-700D-97EC-F234178AF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892BFA-2382-6A5D-C6E6-0D8DE9088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08B1CA-E916-6CBC-D103-430C2881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3213B-8818-853F-42BB-8D603DA7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B9397-E935-4413-63C3-75796EF8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40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BB8B0-FFEE-2EE5-111C-2BE8EAAC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21B591-30B0-2DAA-D6A0-8B7E34B41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A5AD9-BC91-E746-D236-2402A514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EC7C5-8646-BACB-87CB-32A02B67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FADA9-B114-90AE-4763-D2D7EE24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24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F39C02-F8EC-F3DB-5CD1-0A3D8CF7B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DB1AA4-B0EC-7AED-8F00-4FFAD5C59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84932-2E0C-0082-85B8-1C51EDC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4E491-84D2-9E06-87D7-EB9DA626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9F8234-11C3-7D55-080A-C2C7E96D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61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BD03B-A719-4FB9-9277-5E66A76B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284A51-A213-B123-4C4E-58A1486C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3DDD6-7A84-F82D-9E6A-7DE91562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EA43E-5007-363F-56E5-74F353D4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4D7AA-CC67-4BBB-76E9-C7FD1D5D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5C4CD-BC59-DA9E-DB0F-7BE1AD92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186265-C766-ACFA-6688-56418F9B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E1D23-8587-8715-8A15-065990FD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621F1-AE86-88D8-4221-0E8EDCE0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AA91C2-F614-45E2-3F48-673D9350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1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A2E07-FC0E-A337-4E23-63C95470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88E82-72CA-93A4-86F3-F13C7523E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09BE14-67B2-7C33-B39E-8E814E684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7F7CF-4989-53B9-FC2A-BBA8B6C6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6042B2-E2C4-B215-1AB6-5E400CB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10D93E-0E14-9DB7-C09D-41754A3C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79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E8B93-491D-3099-C5F0-488EC304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202C0C-6361-657D-8117-FEA821EC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CDA6F4-28B9-6574-0A71-9C5264B7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1EF64C-892D-3E33-F38C-C6F12F782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0E6CD9-4198-9A65-82EF-FC3D208D8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9D247E-2837-65BD-13A6-E3452B16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B4B077-24B2-A38D-5A51-8A9DDC1A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02FDA7-5DF3-FD7E-ADFE-6622FF98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8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A3319-4D92-EC1A-A987-0B4B1BE5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AB0E57-C417-7AF4-FFCF-8C267255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F2D3D6-7C2C-4E2C-B851-18AF0519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6CCB8-9683-9AA3-1AC9-B4B6646D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7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92A56C-C5E9-06E0-EEC6-8BC2BDC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66D8F8-046C-7A83-5DAD-E79E87C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506434-E345-85B8-6D12-CF4D63B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0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4B963-2711-876C-7946-0538B9A6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2F83E4-0839-05D1-D3BC-5A605D06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25A90-46E0-118D-C794-EB7A6DE1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CA2649-A8C2-C5FD-CA15-63889A0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6C5F14-A00E-04E3-BBC9-2DF8E22C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F61F1-D3D5-8D06-29D3-792A17EE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98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764E1-067D-35A0-2033-C4D70A65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70E1BF-63A0-A800-6AE6-6B1AE61FA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298995-E453-64F8-38A1-989B02E57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064C4B-B346-F914-8AB0-9C5C5F00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50506A-ECAE-CEFB-1552-D95BB5B8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7FF4A4-9C7B-3E83-B000-C2EF4D25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3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39FD9A-B7FD-EE51-96AF-A7AF4A8A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7F1B55-26E3-5E42-229F-8A039AE2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377AB-2CB1-ED3B-D0B3-226565A91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6650-51A8-6341-A5AE-8570BFDA2D7D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90C43-6C9F-719E-1037-83EECE574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FD439-D109-9AAB-579A-BE9A0F2E7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8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CAACB56-B8C3-6564-4B8B-603168519928}"/>
              </a:ext>
            </a:extLst>
          </p:cNvPr>
          <p:cNvSpPr/>
          <p:nvPr/>
        </p:nvSpPr>
        <p:spPr>
          <a:xfrm>
            <a:off x="4795235" y="592426"/>
            <a:ext cx="1051774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語彙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03CC3D1-D6C7-9FB4-9B45-C58B02CE27E6}"/>
              </a:ext>
            </a:extLst>
          </p:cNvPr>
          <p:cNvSpPr/>
          <p:nvPr/>
        </p:nvSpPr>
        <p:spPr>
          <a:xfrm>
            <a:off x="1624891" y="586641"/>
            <a:ext cx="1350135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語彙生成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アルゴリズム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011334-F777-7305-5127-9C1F18B54AAA}"/>
              </a:ext>
            </a:extLst>
          </p:cNvPr>
          <p:cNvSpPr/>
          <p:nvPr/>
        </p:nvSpPr>
        <p:spPr>
          <a:xfrm>
            <a:off x="1779973" y="1534721"/>
            <a:ext cx="1051774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コーパス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27A9EE0-5859-D296-7F89-060A02A54EA6}"/>
              </a:ext>
            </a:extLst>
          </p:cNvPr>
          <p:cNvSpPr/>
          <p:nvPr/>
        </p:nvSpPr>
        <p:spPr>
          <a:xfrm>
            <a:off x="3257822" y="1534721"/>
            <a:ext cx="646084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文章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5E0E79-C9C3-F81B-E93D-371E492C393B}"/>
              </a:ext>
            </a:extLst>
          </p:cNvPr>
          <p:cNvSpPr/>
          <p:nvPr/>
        </p:nvSpPr>
        <p:spPr>
          <a:xfrm>
            <a:off x="4646054" y="1534721"/>
            <a:ext cx="1350135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トークナイザ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A20D57-73E4-2A77-3299-99BA6C4A67EE}"/>
              </a:ext>
            </a:extLst>
          </p:cNvPr>
          <p:cNvSpPr/>
          <p:nvPr/>
        </p:nvSpPr>
        <p:spPr>
          <a:xfrm>
            <a:off x="6919176" y="1534730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トークン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E5D7F-67A1-7CAB-4761-28DDA8D247E3}"/>
              </a:ext>
            </a:extLst>
          </p:cNvPr>
          <p:cNvSpPr/>
          <p:nvPr/>
        </p:nvSpPr>
        <p:spPr>
          <a:xfrm>
            <a:off x="7902534" y="2404497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正解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74D12C7-471C-C2F9-1690-492186E9E9BF}"/>
              </a:ext>
            </a:extLst>
          </p:cNvPr>
          <p:cNvSpPr/>
          <p:nvPr/>
        </p:nvSpPr>
        <p:spPr>
          <a:xfrm>
            <a:off x="5072663" y="2404497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文脈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A841F1E-B2AA-573F-506D-6B1E17CFC9D1}"/>
              </a:ext>
            </a:extLst>
          </p:cNvPr>
          <p:cNvSpPr/>
          <p:nvPr/>
        </p:nvSpPr>
        <p:spPr>
          <a:xfrm>
            <a:off x="3723604" y="3495129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入力層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1EA41F-F686-AD89-ECC8-5F8C419A96C9}"/>
              </a:ext>
            </a:extLst>
          </p:cNvPr>
          <p:cNvSpPr/>
          <p:nvPr/>
        </p:nvSpPr>
        <p:spPr>
          <a:xfrm>
            <a:off x="3723603" y="4192730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中間</a:t>
            </a:r>
            <a:r>
              <a:rPr kumimoji="1" lang="ja-JP" altLang="en-US" sz="1400"/>
              <a:t>層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C99A2B-6846-CBCC-8BC3-84358D2243E2}"/>
              </a:ext>
            </a:extLst>
          </p:cNvPr>
          <p:cNvSpPr/>
          <p:nvPr/>
        </p:nvSpPr>
        <p:spPr>
          <a:xfrm>
            <a:off x="3723602" y="4890331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出力層</a:t>
            </a:r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8052521-D651-8F92-3602-AA53141A85FA}"/>
              </a:ext>
            </a:extLst>
          </p:cNvPr>
          <p:cNvSpPr/>
          <p:nvPr/>
        </p:nvSpPr>
        <p:spPr>
          <a:xfrm>
            <a:off x="7438349" y="4637015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損失関数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5817E0D-7B27-F25C-87E1-165B2009B23E}"/>
              </a:ext>
            </a:extLst>
          </p:cNvPr>
          <p:cNvSpPr/>
          <p:nvPr/>
        </p:nvSpPr>
        <p:spPr>
          <a:xfrm>
            <a:off x="5492032" y="3495129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ベクトル</a:t>
            </a:r>
          </a:p>
        </p:txBody>
      </p:sp>
      <p:sp>
        <p:nvSpPr>
          <p:cNvPr id="15" name="メモ 14">
            <a:extLst>
              <a:ext uri="{FF2B5EF4-FFF2-40B4-BE49-F238E27FC236}">
                <a16:creationId xmlns:a16="http://schemas.microsoft.com/office/drawing/2014/main" id="{C4C9706C-B212-A57A-EF0D-7CAC6F0A666C}"/>
              </a:ext>
            </a:extLst>
          </p:cNvPr>
          <p:cNvSpPr/>
          <p:nvPr/>
        </p:nvSpPr>
        <p:spPr>
          <a:xfrm>
            <a:off x="1126904" y="3625319"/>
            <a:ext cx="1976913" cy="1659237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トークンをベクトル化する層を埋め込み層と呼ぶ。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トークンに対応付けられたベクトルは、分散表現または埋め込み表現という。</a:t>
            </a:r>
            <a:endParaRPr lang="en-US" altLang="ja-JP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994F10-50E2-6408-4A65-B81A62903994}"/>
              </a:ext>
            </a:extLst>
          </p:cNvPr>
          <p:cNvSpPr/>
          <p:nvPr/>
        </p:nvSpPr>
        <p:spPr>
          <a:xfrm>
            <a:off x="3263718" y="3269749"/>
            <a:ext cx="3552957" cy="24727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D9635B-90A7-0C34-8224-BB65C22C75ED}"/>
              </a:ext>
            </a:extLst>
          </p:cNvPr>
          <p:cNvSpPr txBox="1"/>
          <p:nvPr/>
        </p:nvSpPr>
        <p:spPr>
          <a:xfrm>
            <a:off x="3833885" y="5808358"/>
            <a:ext cx="2034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ニューラル言語モデルの</a:t>
            </a:r>
            <a:endParaRPr kumimoji="1" lang="en-US" altLang="ja-JP" sz="1200"/>
          </a:p>
          <a:p>
            <a:r>
              <a:rPr kumimoji="1" lang="ja-JP" altLang="en-US" sz="1200" u="sng"/>
              <a:t>基本的な</a:t>
            </a:r>
            <a:r>
              <a:rPr kumimoji="1" lang="ja-JP" altLang="en-US" sz="1200"/>
              <a:t>アーキテクチャ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68014F-013D-A814-49A5-F6A7C627102C}"/>
              </a:ext>
            </a:extLst>
          </p:cNvPr>
          <p:cNvSpPr/>
          <p:nvPr/>
        </p:nvSpPr>
        <p:spPr>
          <a:xfrm>
            <a:off x="5492032" y="4890331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スコア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AAECCA2-F2B2-15F8-7C61-714BEAD07581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5321122" y="1043186"/>
            <a:ext cx="0" cy="49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61E1AD36-33CE-EC21-0922-2B92995893ED}"/>
              </a:ext>
            </a:extLst>
          </p:cNvPr>
          <p:cNvCxnSpPr>
            <a:cxnSpLocks/>
            <a:stCxn id="44" idx="3"/>
            <a:endCxn id="7" idx="0"/>
          </p:cNvCxnSpPr>
          <p:nvPr/>
        </p:nvCxnSpPr>
        <p:spPr>
          <a:xfrm>
            <a:off x="6120684" y="831501"/>
            <a:ext cx="1294866" cy="70322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096DA17-F157-1644-EEDD-6715816340C1}"/>
              </a:ext>
            </a:extLst>
          </p:cNvPr>
          <p:cNvCxnSpPr>
            <a:cxnSpLocks/>
            <a:stCxn id="120" idx="1"/>
          </p:cNvCxnSpPr>
          <p:nvPr/>
        </p:nvCxnSpPr>
        <p:spPr>
          <a:xfrm flipH="1" flipV="1">
            <a:off x="5575738" y="5325879"/>
            <a:ext cx="208614" cy="6849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EB0467-65EB-8A1F-6256-3F86C2F5DA40}"/>
              </a:ext>
            </a:extLst>
          </p:cNvPr>
          <p:cNvSpPr txBox="1"/>
          <p:nvPr/>
        </p:nvSpPr>
        <p:spPr>
          <a:xfrm>
            <a:off x="6942252" y="1265735"/>
            <a:ext cx="509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/>
              <a:t>N</a:t>
            </a:r>
            <a:endParaRPr kumimoji="1" lang="ja-JP" altLang="en-US" sz="11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AF0B04A-5C40-A07A-D979-E6AA8F11390F}"/>
              </a:ext>
            </a:extLst>
          </p:cNvPr>
          <p:cNvSpPr txBox="1"/>
          <p:nvPr/>
        </p:nvSpPr>
        <p:spPr>
          <a:xfrm>
            <a:off x="5229898" y="1072390"/>
            <a:ext cx="86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/>
              <a:t>分割指針</a:t>
            </a:r>
            <a:endParaRPr kumimoji="1" lang="ja-JP" altLang="en-US" sz="11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18CD28A-7CFF-BE7D-358B-9CFD30AE9B0F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2299959" y="1037401"/>
            <a:ext cx="5901" cy="49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EC5EB8C-2121-F7DE-56AD-89500BC96EA1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>
            <a:off x="3086643" y="1755563"/>
            <a:ext cx="171179" cy="4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ひし形 43">
            <a:extLst>
              <a:ext uri="{FF2B5EF4-FFF2-40B4-BE49-F238E27FC236}">
                <a16:creationId xmlns:a16="http://schemas.microsoft.com/office/drawing/2014/main" id="{CE0CC0B2-BFD6-23D9-E1E2-9FCEB8A44A27}"/>
              </a:ext>
            </a:extLst>
          </p:cNvPr>
          <p:cNvSpPr/>
          <p:nvPr/>
        </p:nvSpPr>
        <p:spPr>
          <a:xfrm>
            <a:off x="5871693" y="767855"/>
            <a:ext cx="248991" cy="127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ひし形 47">
            <a:extLst>
              <a:ext uri="{FF2B5EF4-FFF2-40B4-BE49-F238E27FC236}">
                <a16:creationId xmlns:a16="http://schemas.microsoft.com/office/drawing/2014/main" id="{3CC6B279-0F47-C5FB-8E89-C28EA6FDD9FB}"/>
              </a:ext>
            </a:extLst>
          </p:cNvPr>
          <p:cNvSpPr/>
          <p:nvPr/>
        </p:nvSpPr>
        <p:spPr>
          <a:xfrm>
            <a:off x="2837652" y="1691917"/>
            <a:ext cx="248991" cy="127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8643196-875A-8AAE-98CE-D788BB8B4189}"/>
              </a:ext>
            </a:extLst>
          </p:cNvPr>
          <p:cNvSpPr txBox="1"/>
          <p:nvPr/>
        </p:nvSpPr>
        <p:spPr>
          <a:xfrm>
            <a:off x="4006938" y="586641"/>
            <a:ext cx="86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/>
              <a:t>出力</a:t>
            </a:r>
            <a:endParaRPr kumimoji="1" lang="ja-JP" altLang="en-US" sz="11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4C54CE8-E17C-67D1-A5F1-772FE8893AAA}"/>
              </a:ext>
            </a:extLst>
          </p:cNvPr>
          <p:cNvSpPr txBox="1"/>
          <p:nvPr/>
        </p:nvSpPr>
        <p:spPr>
          <a:xfrm>
            <a:off x="3717968" y="1729656"/>
            <a:ext cx="109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/>
              <a:t>◀︎分割する</a:t>
            </a:r>
            <a:endParaRPr kumimoji="1" lang="ja-JP" altLang="en-US" sz="110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BD683F8-D788-386C-E300-91D09DD37FC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03906" y="1760101"/>
            <a:ext cx="742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6D5A571-9441-B1DB-82C2-A510C06BAE57}"/>
              </a:ext>
            </a:extLst>
          </p:cNvPr>
          <p:cNvSpPr txBox="1"/>
          <p:nvPr/>
        </p:nvSpPr>
        <p:spPr>
          <a:xfrm>
            <a:off x="2056870" y="1279302"/>
            <a:ext cx="86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入力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054FD97B-D927-8E4F-6D90-1EEC5EEE02D2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5996189" y="1760101"/>
            <a:ext cx="922987" cy="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61A06D-EA68-7A7B-078C-70D666DC2D3B}"/>
              </a:ext>
            </a:extLst>
          </p:cNvPr>
          <p:cNvSpPr txBox="1"/>
          <p:nvPr/>
        </p:nvSpPr>
        <p:spPr>
          <a:xfrm>
            <a:off x="5909794" y="1757019"/>
            <a:ext cx="109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生成する▶︎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E825304-628F-82E7-536F-323FE4AD4849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975026" y="812021"/>
            <a:ext cx="1820209" cy="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AF86517-A9AA-7557-0040-5E1024B5115A}"/>
              </a:ext>
            </a:extLst>
          </p:cNvPr>
          <p:cNvSpPr/>
          <p:nvPr/>
        </p:nvSpPr>
        <p:spPr>
          <a:xfrm>
            <a:off x="7438349" y="3494514"/>
            <a:ext cx="116231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学習データ</a:t>
            </a:r>
            <a:endParaRPr kumimoji="1" lang="ja-JP" altLang="en-US" sz="1400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5B466C8-9AE3-1322-FA50-8122CDA34A4E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4716351" y="3720509"/>
            <a:ext cx="775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A60CF0D-A50B-B6CA-E2A9-5655F55FEE0C}"/>
              </a:ext>
            </a:extLst>
          </p:cNvPr>
          <p:cNvSpPr txBox="1"/>
          <p:nvPr/>
        </p:nvSpPr>
        <p:spPr>
          <a:xfrm>
            <a:off x="4589167" y="3494514"/>
            <a:ext cx="109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生成する▶︎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839E56A-947C-2EE9-E7C1-7CFA6CD239AC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4716349" y="5115711"/>
            <a:ext cx="775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FA19FB2-E6AE-F775-765F-35926432EF4F}"/>
              </a:ext>
            </a:extLst>
          </p:cNvPr>
          <p:cNvSpPr txBox="1"/>
          <p:nvPr/>
        </p:nvSpPr>
        <p:spPr>
          <a:xfrm>
            <a:off x="4556302" y="4837423"/>
            <a:ext cx="109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生成する▶︎</a:t>
            </a: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16F949F5-E2A4-47CA-2132-C58C523E0F6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4219977" y="3945889"/>
            <a:ext cx="1" cy="246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7B14DE98-940B-633F-4DBC-BAFEEB5906C4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4219976" y="4643490"/>
            <a:ext cx="1" cy="246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1830465-FAFB-D518-A0C3-4E44E59BCCB0}"/>
              </a:ext>
            </a:extLst>
          </p:cNvPr>
          <p:cNvSpPr txBox="1"/>
          <p:nvPr/>
        </p:nvSpPr>
        <p:spPr>
          <a:xfrm>
            <a:off x="5082324" y="5167209"/>
            <a:ext cx="509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/>
              <a:t>N</a:t>
            </a:r>
            <a:endParaRPr kumimoji="1" lang="ja-JP" altLang="en-US" sz="110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FB85DF9-5949-AA88-07D8-D19173AC044D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 flipV="1">
            <a:off x="6065410" y="1985490"/>
            <a:ext cx="1350140" cy="64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8D2E364-F779-4CA9-83C0-6847220A1CD9}"/>
              </a:ext>
            </a:extLst>
          </p:cNvPr>
          <p:cNvSpPr txBox="1"/>
          <p:nvPr/>
        </p:nvSpPr>
        <p:spPr>
          <a:xfrm>
            <a:off x="6901338" y="2076320"/>
            <a:ext cx="509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/>
              <a:t>C</a:t>
            </a:r>
            <a:endParaRPr kumimoji="1" lang="ja-JP" altLang="en-US" sz="110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A30B028-B9C3-D128-C77D-DB31A3057C0E}"/>
              </a:ext>
            </a:extLst>
          </p:cNvPr>
          <p:cNvSpPr txBox="1"/>
          <p:nvPr/>
        </p:nvSpPr>
        <p:spPr>
          <a:xfrm>
            <a:off x="5082324" y="3788686"/>
            <a:ext cx="509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/>
              <a:t>C</a:t>
            </a:r>
            <a:endParaRPr kumimoji="1" lang="ja-JP" altLang="en-US" sz="1100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0C885D4-D5D0-EA20-083D-931732A8B572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219978" y="2855257"/>
            <a:ext cx="1349059" cy="639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4066F9B-8C4F-E6D3-9D2E-13E0B3694654}"/>
              </a:ext>
            </a:extLst>
          </p:cNvPr>
          <p:cNvSpPr txBox="1"/>
          <p:nvPr/>
        </p:nvSpPr>
        <p:spPr>
          <a:xfrm>
            <a:off x="4469910" y="2843582"/>
            <a:ext cx="86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入力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74889C66-6839-E470-03D3-883E3096A7AD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flipH="1" flipV="1">
            <a:off x="7415550" y="1985490"/>
            <a:ext cx="486984" cy="64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72BDE67-F897-CBCB-A680-B02E6BA27F9E}"/>
              </a:ext>
            </a:extLst>
          </p:cNvPr>
          <p:cNvCxnSpPr>
            <a:cxnSpLocks/>
            <a:stCxn id="76" idx="0"/>
            <a:endCxn id="9" idx="3"/>
          </p:cNvCxnSpPr>
          <p:nvPr/>
        </p:nvCxnSpPr>
        <p:spPr>
          <a:xfrm flipH="1" flipV="1">
            <a:off x="6065410" y="2629877"/>
            <a:ext cx="1954098" cy="86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A730AD-CB47-1F9F-B105-908CF6D1685D}"/>
              </a:ext>
            </a:extLst>
          </p:cNvPr>
          <p:cNvCxnSpPr>
            <a:cxnSpLocks/>
            <a:stCxn id="76" idx="0"/>
            <a:endCxn id="8" idx="2"/>
          </p:cNvCxnSpPr>
          <p:nvPr/>
        </p:nvCxnSpPr>
        <p:spPr>
          <a:xfrm flipV="1">
            <a:off x="8019508" y="2855257"/>
            <a:ext cx="379400" cy="63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メモ 119">
            <a:extLst>
              <a:ext uri="{FF2B5EF4-FFF2-40B4-BE49-F238E27FC236}">
                <a16:creationId xmlns:a16="http://schemas.microsoft.com/office/drawing/2014/main" id="{25CB1ABD-36DF-9438-C3F7-41147F4EEA66}"/>
              </a:ext>
            </a:extLst>
          </p:cNvPr>
          <p:cNvSpPr/>
          <p:nvPr/>
        </p:nvSpPr>
        <p:spPr>
          <a:xfrm>
            <a:off x="5784352" y="5523044"/>
            <a:ext cx="2034862" cy="975587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語彙に含まれる各トークンのスコア（確率分布）を算出</a:t>
            </a:r>
            <a:endParaRPr lang="en-US" altLang="ja-JP" sz="1200"/>
          </a:p>
          <a:p>
            <a:r>
              <a:rPr lang="ja-JP" altLang="en-US" sz="1200"/>
              <a:t>コサイン類似度や内積を使った値がよく使われる</a:t>
            </a:r>
            <a:endParaRPr lang="en-US" altLang="ja-JP" sz="1200"/>
          </a:p>
        </p:txBody>
      </p:sp>
      <p:sp>
        <p:nvSpPr>
          <p:cNvPr id="123" name="メモ 122">
            <a:extLst>
              <a:ext uri="{FF2B5EF4-FFF2-40B4-BE49-F238E27FC236}">
                <a16:creationId xmlns:a16="http://schemas.microsoft.com/office/drawing/2014/main" id="{E58E6BBB-7C90-34D9-BF4E-C73F38DEF360}"/>
              </a:ext>
            </a:extLst>
          </p:cNvPr>
          <p:cNvSpPr/>
          <p:nvPr/>
        </p:nvSpPr>
        <p:spPr>
          <a:xfrm>
            <a:off x="5856800" y="4024464"/>
            <a:ext cx="1658822" cy="5170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文脈に含まれる</a:t>
            </a:r>
            <a:endParaRPr lang="en-US" altLang="ja-JP" sz="1200"/>
          </a:p>
          <a:p>
            <a:r>
              <a:rPr lang="ja-JP" altLang="en-US" sz="1200"/>
              <a:t>トークンの分散表現</a:t>
            </a:r>
            <a:endParaRPr lang="en-US" altLang="ja-JP" sz="1200"/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CA19B7F4-51E3-1B94-040A-76104E13C9C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 flipV="1">
            <a:off x="5592645" y="3855715"/>
            <a:ext cx="264155" cy="4272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21FA5725-749D-1114-0F1C-E58606FC26D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103817" y="3824739"/>
            <a:ext cx="730067" cy="6301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5A5090D-AE03-BA57-416D-86F05B173F48}"/>
              </a:ext>
            </a:extLst>
          </p:cNvPr>
          <p:cNvSpPr txBox="1"/>
          <p:nvPr/>
        </p:nvSpPr>
        <p:spPr>
          <a:xfrm>
            <a:off x="8730259" y="5809351"/>
            <a:ext cx="2034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ニューラル言語モデルの</a:t>
            </a:r>
            <a:endParaRPr kumimoji="1" lang="en-US" altLang="ja-JP" sz="1200"/>
          </a:p>
          <a:p>
            <a:r>
              <a:rPr kumimoji="1" lang="ja-JP" altLang="en-US" sz="1200" u="sng"/>
              <a:t>基本的</a:t>
            </a:r>
            <a:r>
              <a:rPr kumimoji="1" lang="ja-JP" altLang="en-US" sz="1200"/>
              <a:t>な学習方法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FB7E99E-678F-AFD5-75BE-9CB4CA104A52}"/>
              </a:ext>
            </a:extLst>
          </p:cNvPr>
          <p:cNvSpPr/>
          <p:nvPr/>
        </p:nvSpPr>
        <p:spPr>
          <a:xfrm>
            <a:off x="7212165" y="3269748"/>
            <a:ext cx="3552957" cy="24727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メモ 138">
            <a:extLst>
              <a:ext uri="{FF2B5EF4-FFF2-40B4-BE49-F238E27FC236}">
                <a16:creationId xmlns:a16="http://schemas.microsoft.com/office/drawing/2014/main" id="{A2B32D23-3602-7929-9CBF-88D1E36E5477}"/>
              </a:ext>
            </a:extLst>
          </p:cNvPr>
          <p:cNvSpPr/>
          <p:nvPr/>
        </p:nvSpPr>
        <p:spPr>
          <a:xfrm>
            <a:off x="7888037" y="5128864"/>
            <a:ext cx="1658822" cy="5170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クロスエントロピー誤差を用いる</a:t>
            </a:r>
            <a:endParaRPr lang="en-US" altLang="ja-JP" sz="1200"/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1A9C609D-380E-12DB-3DF5-81EC02793D6C}"/>
              </a:ext>
            </a:extLst>
          </p:cNvPr>
          <p:cNvCxnSpPr>
            <a:cxnSpLocks/>
            <a:stCxn id="139" idx="1"/>
          </p:cNvCxnSpPr>
          <p:nvPr/>
        </p:nvCxnSpPr>
        <p:spPr>
          <a:xfrm flipH="1" flipV="1">
            <a:off x="7623882" y="4960115"/>
            <a:ext cx="264155" cy="4272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メモ 140">
            <a:extLst>
              <a:ext uri="{FF2B5EF4-FFF2-40B4-BE49-F238E27FC236}">
                <a16:creationId xmlns:a16="http://schemas.microsoft.com/office/drawing/2014/main" id="{E9A0B7A8-B672-0BE0-1EE5-1EAA54D9A517}"/>
              </a:ext>
            </a:extLst>
          </p:cNvPr>
          <p:cNvSpPr/>
          <p:nvPr/>
        </p:nvSpPr>
        <p:spPr>
          <a:xfrm>
            <a:off x="8826850" y="3461976"/>
            <a:ext cx="1781844" cy="5170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コーパスとトークナイザで自動的に作れる</a:t>
            </a:r>
            <a:endParaRPr lang="en-US" altLang="ja-JP" sz="1200"/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A414490-DEF2-B7F5-1BAA-61B05FAA82F8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8444517" y="3720509"/>
            <a:ext cx="382333" cy="1042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メモ 145">
            <a:extLst>
              <a:ext uri="{FF2B5EF4-FFF2-40B4-BE49-F238E27FC236}">
                <a16:creationId xmlns:a16="http://schemas.microsoft.com/office/drawing/2014/main" id="{260C52E1-C29C-7F8C-C1FF-01135025650F}"/>
              </a:ext>
            </a:extLst>
          </p:cNvPr>
          <p:cNvSpPr/>
          <p:nvPr/>
        </p:nvSpPr>
        <p:spPr>
          <a:xfrm>
            <a:off x="9728093" y="4171269"/>
            <a:ext cx="1781844" cy="16214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損失関数が小さくなるように、各層のパラメータを調整する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これによって、埋め込み層が生成する分散表現や、出力層の確率分布も変わる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50498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ワイド画面</PresentationFormat>
  <Paragraphs>45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幸人 中川</dc:creator>
  <cp:lastModifiedBy>幸人 中川</cp:lastModifiedBy>
  <cp:revision>1</cp:revision>
  <dcterms:created xsi:type="dcterms:W3CDTF">2024-04-28T04:12:09Z</dcterms:created>
  <dcterms:modified xsi:type="dcterms:W3CDTF">2024-04-28T04:12:56Z</dcterms:modified>
</cp:coreProperties>
</file>