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>
        <p:scale>
          <a:sx n="109" d="100"/>
          <a:sy n="10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75F1B-8A46-3145-ACE3-9DBFE333CBF2}" type="datetimeFigureOut">
              <a:t>2024/5/6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B5CAD-247E-6B41-A6D7-0A38793E679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03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79428-696C-6C47-A96B-7E8112EF0D53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484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24D3C-BDE9-700D-97EC-F234178A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892BFA-2382-6A5D-C6E6-0D8DE9088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08B1CA-E916-6CBC-D103-430C2881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93213B-8818-853F-42BB-8D603DA7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B9397-E935-4413-63C3-75796EF8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4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ABB8B0-FFEE-2EE5-111C-2BE8EAAC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821B591-30B0-2DAA-D6A0-8B7E34B41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1A5AD9-BC91-E746-D236-2402A514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CEC7C5-8646-BACB-87CB-32A02B67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FADA9-B114-90AE-4763-D2D7EE24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24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5F39C02-F8EC-F3DB-5CD1-0A3D8CF7B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DB1AA4-B0EC-7AED-8F00-4FFAD5C5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D84932-2E0C-0082-85B8-1C51EDC1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4E491-84D2-9E06-87D7-EB9DA626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9F8234-11C3-7D55-080A-C2C7E96D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61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BD03B-A719-4FB9-9277-5E66A76B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284A51-A213-B123-4C4E-58A1486C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3DDD6-7A84-F82D-9E6A-7DE91562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EA43E-5007-363F-56E5-74F353D40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4D7AA-CC67-4BBB-76E9-C7FD1D5D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5C4CD-BC59-DA9E-DB0F-7BE1AD92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186265-C766-ACFA-6688-56418F9BE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E1D23-8587-8715-8A15-065990FD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8621F1-AE86-88D8-4221-0E8EDCE0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AA91C2-F614-45E2-3F48-673D9350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1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AA2E07-FC0E-A337-4E23-63C95470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88E82-72CA-93A4-86F3-F13C7523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09BE14-67B2-7C33-B39E-8E814E684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D7F7CF-4989-53B9-FC2A-BBA8B6C6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042B2-E2C4-B215-1AB6-5E400CB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10D93E-0E14-9DB7-C09D-41754A3C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279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E8B93-491D-3099-C5F0-488EC304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202C0C-6361-657D-8117-FEA821EC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CDA6F4-28B9-6574-0A71-9C5264B7F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EF64C-892D-3E33-F38C-C6F12F782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0E6CD9-4198-9A65-82EF-FC3D208D8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79D247E-2837-65BD-13A6-E3452B1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B4B077-24B2-A38D-5A51-8A9DDC1AE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02FDA7-5DF3-FD7E-ADFE-6622FF98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8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3A3319-4D92-EC1A-A987-0B4B1BE5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AB0E57-C417-7AF4-FFCF-8C267255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2D3D6-7C2C-4E2C-B851-18AF0519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276CCB8-9683-9AA3-1AC9-B4B6646D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773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892A56C-C5E9-06E0-EEC6-8BC2BDC6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366D8F8-046C-7A83-5DAD-E79E87C7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506434-E345-85B8-6D12-CF4D63B81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0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4B963-2711-876C-7946-0538B9A6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2F83E4-0839-05D1-D3BC-5A605D06A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125A90-46E0-118D-C794-EB7A6DE1F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CA2649-A8C2-C5FD-CA15-63889A0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6C5F14-A00E-04E3-BBC9-2DF8E22C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FF61F1-D3D5-8D06-29D3-792A17EE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98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2764E1-067D-35A0-2033-C4D70A65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70E1BF-63A0-A800-6AE6-6B1AE61FA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298995-E453-64F8-38A1-989B02E57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064C4B-B346-F914-8AB0-9C5C5F00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50506A-ECAE-CEFB-1552-D95BB5B8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7FF4A4-9C7B-3E83-B000-C2EF4D25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30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039FD9A-B7FD-EE51-96AF-A7AF4A8A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7F1B55-26E3-5E42-229F-8A039AE2E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377AB-2CB1-ED3B-D0B3-226565A91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6650-51A8-6341-A5AE-8570BFDA2D7D}" type="datetimeFigureOut">
              <a:t>2024/5/6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90C43-6C9F-719E-1037-83EECE574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7FD439-D109-9AAB-579A-BE9A0F2E7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D617-EF9D-BF42-B183-FC57F84C676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CAACB56-B8C3-6564-4B8B-603168519928}"/>
              </a:ext>
            </a:extLst>
          </p:cNvPr>
          <p:cNvSpPr/>
          <p:nvPr/>
        </p:nvSpPr>
        <p:spPr>
          <a:xfrm>
            <a:off x="4795235" y="592426"/>
            <a:ext cx="1051774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語彙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3CC3D1-D6C7-9FB4-9B45-C58B02CE27E6}"/>
              </a:ext>
            </a:extLst>
          </p:cNvPr>
          <p:cNvSpPr/>
          <p:nvPr/>
        </p:nvSpPr>
        <p:spPr>
          <a:xfrm>
            <a:off x="1624891" y="586641"/>
            <a:ext cx="1350135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語彙生成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アルゴリズム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011334-F777-7305-5127-9C1F18B54AAA}"/>
              </a:ext>
            </a:extLst>
          </p:cNvPr>
          <p:cNvSpPr/>
          <p:nvPr/>
        </p:nvSpPr>
        <p:spPr>
          <a:xfrm>
            <a:off x="1779973" y="1534721"/>
            <a:ext cx="1051774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コーパス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27A9EE0-5859-D296-7F89-060A02A54EA6}"/>
              </a:ext>
            </a:extLst>
          </p:cNvPr>
          <p:cNvSpPr/>
          <p:nvPr/>
        </p:nvSpPr>
        <p:spPr>
          <a:xfrm>
            <a:off x="3257822" y="1534721"/>
            <a:ext cx="646084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文章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C5E0E79-C9C3-F81B-E93D-371E492C393B}"/>
              </a:ext>
            </a:extLst>
          </p:cNvPr>
          <p:cNvSpPr/>
          <p:nvPr/>
        </p:nvSpPr>
        <p:spPr>
          <a:xfrm>
            <a:off x="4646054" y="1534721"/>
            <a:ext cx="1350135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トークナイザ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A20D57-73E4-2A77-3299-99BA6C4A67EE}"/>
              </a:ext>
            </a:extLst>
          </p:cNvPr>
          <p:cNvSpPr/>
          <p:nvPr/>
        </p:nvSpPr>
        <p:spPr>
          <a:xfrm>
            <a:off x="6919176" y="1534730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トークン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F6E5D7F-67A1-7CAB-4761-28DDA8D247E3}"/>
              </a:ext>
            </a:extLst>
          </p:cNvPr>
          <p:cNvSpPr/>
          <p:nvPr/>
        </p:nvSpPr>
        <p:spPr>
          <a:xfrm>
            <a:off x="7902534" y="2404497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正解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74D12C7-471C-C2F9-1690-492186E9E9BF}"/>
              </a:ext>
            </a:extLst>
          </p:cNvPr>
          <p:cNvSpPr/>
          <p:nvPr/>
        </p:nvSpPr>
        <p:spPr>
          <a:xfrm>
            <a:off x="5072663" y="2404497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文脈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A841F1E-B2AA-573F-506D-6B1E17CFC9D1}"/>
              </a:ext>
            </a:extLst>
          </p:cNvPr>
          <p:cNvSpPr/>
          <p:nvPr/>
        </p:nvSpPr>
        <p:spPr>
          <a:xfrm>
            <a:off x="3723604" y="3495129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入力層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1EA41F-F686-AD89-ECC8-5F8C419A96C9}"/>
              </a:ext>
            </a:extLst>
          </p:cNvPr>
          <p:cNvSpPr/>
          <p:nvPr/>
        </p:nvSpPr>
        <p:spPr>
          <a:xfrm>
            <a:off x="3723603" y="4192730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中間</a:t>
            </a:r>
            <a:r>
              <a:rPr kumimoji="1" lang="ja-JP" altLang="en-US" sz="1400"/>
              <a:t>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C99A2B-6846-CBCC-8BC3-84358D2243E2}"/>
              </a:ext>
            </a:extLst>
          </p:cNvPr>
          <p:cNvSpPr/>
          <p:nvPr/>
        </p:nvSpPr>
        <p:spPr>
          <a:xfrm>
            <a:off x="3723602" y="4890331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出力層</a:t>
            </a:r>
            <a:endParaRPr kumimoji="1" lang="ja-JP" altLang="en-US" sz="1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8052521-D651-8F92-3602-AA53141A85FA}"/>
              </a:ext>
            </a:extLst>
          </p:cNvPr>
          <p:cNvSpPr/>
          <p:nvPr/>
        </p:nvSpPr>
        <p:spPr>
          <a:xfrm>
            <a:off x="7438349" y="4637015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損失関数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5817E0D-7B27-F25C-87E1-165B2009B23E}"/>
              </a:ext>
            </a:extLst>
          </p:cNvPr>
          <p:cNvSpPr/>
          <p:nvPr/>
        </p:nvSpPr>
        <p:spPr>
          <a:xfrm>
            <a:off x="5492032" y="3495129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ベクトル</a:t>
            </a:r>
          </a:p>
        </p:txBody>
      </p:sp>
      <p:sp>
        <p:nvSpPr>
          <p:cNvPr id="15" name="メモ 14">
            <a:extLst>
              <a:ext uri="{FF2B5EF4-FFF2-40B4-BE49-F238E27FC236}">
                <a16:creationId xmlns:a16="http://schemas.microsoft.com/office/drawing/2014/main" id="{C4C9706C-B212-A57A-EF0D-7CAC6F0A666C}"/>
              </a:ext>
            </a:extLst>
          </p:cNvPr>
          <p:cNvSpPr/>
          <p:nvPr/>
        </p:nvSpPr>
        <p:spPr>
          <a:xfrm>
            <a:off x="1126904" y="3625319"/>
            <a:ext cx="1976913" cy="165923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トークンをベクトル化する層を埋め込み層と呼ぶ。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トークンに対応付けられたベクトルは、分散表現または埋め込み表現という。</a:t>
            </a:r>
            <a:endParaRPr lang="en-US" altLang="ja-JP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994F10-50E2-6408-4A65-B81A62903994}"/>
              </a:ext>
            </a:extLst>
          </p:cNvPr>
          <p:cNvSpPr/>
          <p:nvPr/>
        </p:nvSpPr>
        <p:spPr>
          <a:xfrm>
            <a:off x="3263718" y="3269749"/>
            <a:ext cx="3552957" cy="24727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D9635B-90A7-0C34-8224-BB65C22C75ED}"/>
              </a:ext>
            </a:extLst>
          </p:cNvPr>
          <p:cNvSpPr txBox="1"/>
          <p:nvPr/>
        </p:nvSpPr>
        <p:spPr>
          <a:xfrm>
            <a:off x="3833885" y="5808358"/>
            <a:ext cx="203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ニューラル言語モデルの</a:t>
            </a:r>
            <a:endParaRPr kumimoji="1" lang="en-US" altLang="ja-JP" sz="1200"/>
          </a:p>
          <a:p>
            <a:r>
              <a:rPr kumimoji="1" lang="ja-JP" altLang="en-US" sz="1200" u="sng"/>
              <a:t>基本的な</a:t>
            </a:r>
            <a:r>
              <a:rPr kumimoji="1" lang="ja-JP" altLang="en-US" sz="1200"/>
              <a:t>アーキテクチャ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568014F-013D-A814-49A5-F6A7C627102C}"/>
              </a:ext>
            </a:extLst>
          </p:cNvPr>
          <p:cNvSpPr/>
          <p:nvPr/>
        </p:nvSpPr>
        <p:spPr>
          <a:xfrm>
            <a:off x="5492032" y="4890331"/>
            <a:ext cx="99274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スコア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AECCA2-F2B2-15F8-7C61-714BEAD07581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5321122" y="1043186"/>
            <a:ext cx="0" cy="491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61E1AD36-33CE-EC21-0922-2B92995893ED}"/>
              </a:ext>
            </a:extLst>
          </p:cNvPr>
          <p:cNvCxnSpPr>
            <a:cxnSpLocks/>
            <a:stCxn id="44" idx="3"/>
            <a:endCxn id="7" idx="0"/>
          </p:cNvCxnSpPr>
          <p:nvPr/>
        </p:nvCxnSpPr>
        <p:spPr>
          <a:xfrm>
            <a:off x="6120684" y="831501"/>
            <a:ext cx="1294866" cy="70322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96DA17-F157-1644-EEDD-6715816340C1}"/>
              </a:ext>
            </a:extLst>
          </p:cNvPr>
          <p:cNvCxnSpPr>
            <a:cxnSpLocks/>
            <a:stCxn id="120" idx="1"/>
          </p:cNvCxnSpPr>
          <p:nvPr/>
        </p:nvCxnSpPr>
        <p:spPr>
          <a:xfrm flipH="1" flipV="1">
            <a:off x="5575738" y="5325879"/>
            <a:ext cx="208614" cy="68495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3EB0467-65EB-8A1F-6256-3F86C2F5DA40}"/>
              </a:ext>
            </a:extLst>
          </p:cNvPr>
          <p:cNvSpPr txBox="1"/>
          <p:nvPr/>
        </p:nvSpPr>
        <p:spPr>
          <a:xfrm>
            <a:off x="6942252" y="1265735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N</a:t>
            </a:r>
            <a:endParaRPr kumimoji="1" lang="ja-JP" altLang="en-US" sz="11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AF0B04A-5C40-A07A-D979-E6AA8F11390F}"/>
              </a:ext>
            </a:extLst>
          </p:cNvPr>
          <p:cNvSpPr txBox="1"/>
          <p:nvPr/>
        </p:nvSpPr>
        <p:spPr>
          <a:xfrm>
            <a:off x="5229898" y="1072390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分割指針</a:t>
            </a:r>
            <a:endParaRPr kumimoji="1" lang="ja-JP" altLang="en-US" sz="110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18CD28A-7CFF-BE7D-358B-9CFD30AE9B0F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2299959" y="1037401"/>
            <a:ext cx="5901" cy="497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EC5EB8C-2121-F7DE-56AD-89500BC96EA1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>
            <a:off x="3086643" y="1755563"/>
            <a:ext cx="171179" cy="4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ひし形 43">
            <a:extLst>
              <a:ext uri="{FF2B5EF4-FFF2-40B4-BE49-F238E27FC236}">
                <a16:creationId xmlns:a16="http://schemas.microsoft.com/office/drawing/2014/main" id="{CE0CC0B2-BFD6-23D9-E1E2-9FCEB8A44A27}"/>
              </a:ext>
            </a:extLst>
          </p:cNvPr>
          <p:cNvSpPr/>
          <p:nvPr/>
        </p:nvSpPr>
        <p:spPr>
          <a:xfrm>
            <a:off x="5871693" y="767855"/>
            <a:ext cx="248991" cy="127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ひし形 47">
            <a:extLst>
              <a:ext uri="{FF2B5EF4-FFF2-40B4-BE49-F238E27FC236}">
                <a16:creationId xmlns:a16="http://schemas.microsoft.com/office/drawing/2014/main" id="{3CC6B279-0F47-C5FB-8E89-C28EA6FDD9FB}"/>
              </a:ext>
            </a:extLst>
          </p:cNvPr>
          <p:cNvSpPr/>
          <p:nvPr/>
        </p:nvSpPr>
        <p:spPr>
          <a:xfrm>
            <a:off x="2837652" y="1691917"/>
            <a:ext cx="248991" cy="127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8643196-875A-8AAE-98CE-D788BB8B4189}"/>
              </a:ext>
            </a:extLst>
          </p:cNvPr>
          <p:cNvSpPr txBox="1"/>
          <p:nvPr/>
        </p:nvSpPr>
        <p:spPr>
          <a:xfrm>
            <a:off x="4006938" y="586641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出力</a:t>
            </a:r>
            <a:endParaRPr kumimoji="1" lang="ja-JP" altLang="en-US" sz="11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4C54CE8-E17C-67D1-A5F1-772FE8893AAA}"/>
              </a:ext>
            </a:extLst>
          </p:cNvPr>
          <p:cNvSpPr txBox="1"/>
          <p:nvPr/>
        </p:nvSpPr>
        <p:spPr>
          <a:xfrm>
            <a:off x="3717968" y="1729656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◀︎分割する</a:t>
            </a:r>
            <a:endParaRPr kumimoji="1" lang="ja-JP" altLang="en-US" sz="110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4BD683F8-D788-386C-E300-91D09DD37FC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03906" y="1760101"/>
            <a:ext cx="7421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6D5A571-9441-B1DB-82C2-A510C06BAE57}"/>
              </a:ext>
            </a:extLst>
          </p:cNvPr>
          <p:cNvSpPr txBox="1"/>
          <p:nvPr/>
        </p:nvSpPr>
        <p:spPr>
          <a:xfrm>
            <a:off x="2056870" y="1279302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入力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54FD97B-D927-8E4F-6D90-1EEC5EEE02D2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5996189" y="1760101"/>
            <a:ext cx="922987" cy="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61A06D-EA68-7A7B-078C-70D666DC2D3B}"/>
              </a:ext>
            </a:extLst>
          </p:cNvPr>
          <p:cNvSpPr txBox="1"/>
          <p:nvPr/>
        </p:nvSpPr>
        <p:spPr>
          <a:xfrm>
            <a:off x="5909794" y="1757019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生成する▶︎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E825304-628F-82E7-536F-323FE4AD4849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975026" y="812021"/>
            <a:ext cx="1820209" cy="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AF86517-A9AA-7557-0040-5E1024B5115A}"/>
              </a:ext>
            </a:extLst>
          </p:cNvPr>
          <p:cNvSpPr/>
          <p:nvPr/>
        </p:nvSpPr>
        <p:spPr>
          <a:xfrm>
            <a:off x="7438349" y="3494514"/>
            <a:ext cx="1162317" cy="450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学習データ</a:t>
            </a:r>
            <a:endParaRPr kumimoji="1" lang="ja-JP" altLang="en-US" sz="1400"/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D5B466C8-9AE3-1322-FA50-8122CDA34A4E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4716351" y="3720509"/>
            <a:ext cx="7756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A60CF0D-A50B-B6CA-E2A9-5655F55FEE0C}"/>
              </a:ext>
            </a:extLst>
          </p:cNvPr>
          <p:cNvSpPr txBox="1"/>
          <p:nvPr/>
        </p:nvSpPr>
        <p:spPr>
          <a:xfrm>
            <a:off x="4589167" y="3494514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生成する▶︎</a:t>
            </a: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839E56A-947C-2EE9-E7C1-7CFA6CD239AC}"/>
              </a:ext>
            </a:extLst>
          </p:cNvPr>
          <p:cNvCxnSpPr>
            <a:cxnSpLocks/>
            <a:stCxn id="18" idx="1"/>
            <a:endCxn id="12" idx="3"/>
          </p:cNvCxnSpPr>
          <p:nvPr/>
        </p:nvCxnSpPr>
        <p:spPr>
          <a:xfrm flipH="1">
            <a:off x="4716349" y="5115711"/>
            <a:ext cx="7756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FA19FB2-E6AE-F775-765F-35926432EF4F}"/>
              </a:ext>
            </a:extLst>
          </p:cNvPr>
          <p:cNvSpPr txBox="1"/>
          <p:nvPr/>
        </p:nvSpPr>
        <p:spPr>
          <a:xfrm>
            <a:off x="4556302" y="4837423"/>
            <a:ext cx="10957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生成する▶︎</a:t>
            </a: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16F949F5-E2A4-47CA-2132-C58C523E0F6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4219977" y="3945889"/>
            <a:ext cx="1" cy="246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7B14DE98-940B-633F-4DBC-BAFEEB5906C4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4219976" y="4643490"/>
            <a:ext cx="1" cy="246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1830465-FAFB-D518-A0C3-4E44E59BCCB0}"/>
              </a:ext>
            </a:extLst>
          </p:cNvPr>
          <p:cNvSpPr txBox="1"/>
          <p:nvPr/>
        </p:nvSpPr>
        <p:spPr>
          <a:xfrm>
            <a:off x="5082324" y="5167209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N</a:t>
            </a:r>
            <a:endParaRPr kumimoji="1" lang="ja-JP" altLang="en-US" sz="1100"/>
          </a:p>
        </p:txBody>
      </p: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5FB85DF9-5949-AA88-07D8-D19173AC044D}"/>
              </a:ext>
            </a:extLst>
          </p:cNvPr>
          <p:cNvCxnSpPr>
            <a:cxnSpLocks/>
            <a:stCxn id="9" idx="3"/>
            <a:endCxn id="7" idx="2"/>
          </p:cNvCxnSpPr>
          <p:nvPr/>
        </p:nvCxnSpPr>
        <p:spPr>
          <a:xfrm flipV="1">
            <a:off x="6065410" y="1985490"/>
            <a:ext cx="1350140" cy="64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8D2E364-F779-4CA9-83C0-6847220A1CD9}"/>
              </a:ext>
            </a:extLst>
          </p:cNvPr>
          <p:cNvSpPr txBox="1"/>
          <p:nvPr/>
        </p:nvSpPr>
        <p:spPr>
          <a:xfrm>
            <a:off x="6901338" y="2076320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C</a:t>
            </a:r>
            <a:endParaRPr kumimoji="1" lang="ja-JP" altLang="en-US" sz="110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A30B028-B9C3-D128-C77D-DB31A3057C0E}"/>
              </a:ext>
            </a:extLst>
          </p:cNvPr>
          <p:cNvSpPr txBox="1"/>
          <p:nvPr/>
        </p:nvSpPr>
        <p:spPr>
          <a:xfrm>
            <a:off x="5082324" y="3788686"/>
            <a:ext cx="50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C</a:t>
            </a:r>
            <a:endParaRPr kumimoji="1" lang="ja-JP" altLang="en-US" sz="1100"/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0C885D4-D5D0-EA20-083D-931732A8B572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4219978" y="2855257"/>
            <a:ext cx="1349059" cy="639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4066F9B-8C4F-E6D3-9D2E-13E0B3694654}"/>
              </a:ext>
            </a:extLst>
          </p:cNvPr>
          <p:cNvSpPr txBox="1"/>
          <p:nvPr/>
        </p:nvSpPr>
        <p:spPr>
          <a:xfrm>
            <a:off x="4469910" y="2843582"/>
            <a:ext cx="8661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入力</a:t>
            </a:r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74889C66-6839-E470-03D3-883E3096A7AD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flipH="1" flipV="1">
            <a:off x="7415550" y="1985490"/>
            <a:ext cx="486984" cy="6443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872BDE67-F897-CBCB-A680-B02E6BA27F9E}"/>
              </a:ext>
            </a:extLst>
          </p:cNvPr>
          <p:cNvCxnSpPr>
            <a:cxnSpLocks/>
            <a:stCxn id="76" idx="0"/>
            <a:endCxn id="9" idx="3"/>
          </p:cNvCxnSpPr>
          <p:nvPr/>
        </p:nvCxnSpPr>
        <p:spPr>
          <a:xfrm flipH="1" flipV="1">
            <a:off x="6065410" y="2629877"/>
            <a:ext cx="1954098" cy="864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A9A730AD-CB47-1F9F-B105-908CF6D1685D}"/>
              </a:ext>
            </a:extLst>
          </p:cNvPr>
          <p:cNvCxnSpPr>
            <a:cxnSpLocks/>
            <a:stCxn id="76" idx="0"/>
            <a:endCxn id="8" idx="2"/>
          </p:cNvCxnSpPr>
          <p:nvPr/>
        </p:nvCxnSpPr>
        <p:spPr>
          <a:xfrm flipV="1">
            <a:off x="8019508" y="2855257"/>
            <a:ext cx="379400" cy="6392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メモ 119">
            <a:extLst>
              <a:ext uri="{FF2B5EF4-FFF2-40B4-BE49-F238E27FC236}">
                <a16:creationId xmlns:a16="http://schemas.microsoft.com/office/drawing/2014/main" id="{25CB1ABD-36DF-9438-C3F7-41147F4EEA66}"/>
              </a:ext>
            </a:extLst>
          </p:cNvPr>
          <p:cNvSpPr/>
          <p:nvPr/>
        </p:nvSpPr>
        <p:spPr>
          <a:xfrm>
            <a:off x="5784352" y="5523044"/>
            <a:ext cx="2034862" cy="97558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語彙に含まれる各トークンのスコア（確率分布）を算出</a:t>
            </a:r>
            <a:endParaRPr lang="en-US" altLang="ja-JP" sz="1200"/>
          </a:p>
          <a:p>
            <a:r>
              <a:rPr lang="ja-JP" altLang="en-US" sz="1200"/>
              <a:t>コサイン類似度や内積を使った値がよく使われる</a:t>
            </a:r>
            <a:endParaRPr lang="en-US" altLang="ja-JP" sz="1200"/>
          </a:p>
        </p:txBody>
      </p:sp>
      <p:sp>
        <p:nvSpPr>
          <p:cNvPr id="123" name="メモ 122">
            <a:extLst>
              <a:ext uri="{FF2B5EF4-FFF2-40B4-BE49-F238E27FC236}">
                <a16:creationId xmlns:a16="http://schemas.microsoft.com/office/drawing/2014/main" id="{E58E6BBB-7C90-34D9-BF4E-C73F38DEF360}"/>
              </a:ext>
            </a:extLst>
          </p:cNvPr>
          <p:cNvSpPr/>
          <p:nvPr/>
        </p:nvSpPr>
        <p:spPr>
          <a:xfrm>
            <a:off x="5856800" y="4024464"/>
            <a:ext cx="1658822" cy="5170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文脈に含まれる</a:t>
            </a:r>
            <a:endParaRPr lang="en-US" altLang="ja-JP" sz="1200"/>
          </a:p>
          <a:p>
            <a:r>
              <a:rPr lang="ja-JP" altLang="en-US" sz="1200"/>
              <a:t>トークンの分散表現</a:t>
            </a:r>
            <a:endParaRPr lang="en-US" altLang="ja-JP" sz="1200"/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CA19B7F4-51E3-1B94-040A-76104E13C9C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5592645" y="3855715"/>
            <a:ext cx="264155" cy="4272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1FA5725-749D-1114-0F1C-E58606FC26D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3103817" y="3824739"/>
            <a:ext cx="730067" cy="630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45A5090D-AE03-BA57-416D-86F05B173F48}"/>
              </a:ext>
            </a:extLst>
          </p:cNvPr>
          <p:cNvSpPr txBox="1"/>
          <p:nvPr/>
        </p:nvSpPr>
        <p:spPr>
          <a:xfrm>
            <a:off x="8730259" y="5809351"/>
            <a:ext cx="2034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ニューラル言語モデルの</a:t>
            </a:r>
            <a:endParaRPr kumimoji="1" lang="en-US" altLang="ja-JP" sz="1200"/>
          </a:p>
          <a:p>
            <a:r>
              <a:rPr kumimoji="1" lang="ja-JP" altLang="en-US" sz="1200" u="sng"/>
              <a:t>基本的</a:t>
            </a:r>
            <a:r>
              <a:rPr kumimoji="1" lang="ja-JP" altLang="en-US" sz="1200"/>
              <a:t>な学習方法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FB7E99E-678F-AFD5-75BE-9CB4CA104A52}"/>
              </a:ext>
            </a:extLst>
          </p:cNvPr>
          <p:cNvSpPr/>
          <p:nvPr/>
        </p:nvSpPr>
        <p:spPr>
          <a:xfrm>
            <a:off x="7212165" y="3269748"/>
            <a:ext cx="3552957" cy="24727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メモ 138">
            <a:extLst>
              <a:ext uri="{FF2B5EF4-FFF2-40B4-BE49-F238E27FC236}">
                <a16:creationId xmlns:a16="http://schemas.microsoft.com/office/drawing/2014/main" id="{A2B32D23-3602-7929-9CBF-88D1E36E5477}"/>
              </a:ext>
            </a:extLst>
          </p:cNvPr>
          <p:cNvSpPr/>
          <p:nvPr/>
        </p:nvSpPr>
        <p:spPr>
          <a:xfrm>
            <a:off x="7888037" y="5128864"/>
            <a:ext cx="1658822" cy="5170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クロスエントロピー誤差を用いる</a:t>
            </a:r>
            <a:endParaRPr lang="en-US" altLang="ja-JP" sz="1200"/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1A9C609D-380E-12DB-3DF5-81EC02793D6C}"/>
              </a:ext>
            </a:extLst>
          </p:cNvPr>
          <p:cNvCxnSpPr>
            <a:cxnSpLocks/>
            <a:stCxn id="139" idx="1"/>
          </p:cNvCxnSpPr>
          <p:nvPr/>
        </p:nvCxnSpPr>
        <p:spPr>
          <a:xfrm flipH="1" flipV="1">
            <a:off x="7623882" y="4960115"/>
            <a:ext cx="264155" cy="4272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メモ 140">
            <a:extLst>
              <a:ext uri="{FF2B5EF4-FFF2-40B4-BE49-F238E27FC236}">
                <a16:creationId xmlns:a16="http://schemas.microsoft.com/office/drawing/2014/main" id="{E9A0B7A8-B672-0BE0-1EE5-1EAA54D9A517}"/>
              </a:ext>
            </a:extLst>
          </p:cNvPr>
          <p:cNvSpPr/>
          <p:nvPr/>
        </p:nvSpPr>
        <p:spPr>
          <a:xfrm>
            <a:off x="8826850" y="3461976"/>
            <a:ext cx="1781844" cy="5170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コーパスとトークナイザで自動的に作れる</a:t>
            </a:r>
            <a:endParaRPr lang="en-US" altLang="ja-JP" sz="1200"/>
          </a:p>
        </p:txBody>
      </p: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0A414490-DEF2-B7F5-1BAA-61B05FAA82F8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8444517" y="3720509"/>
            <a:ext cx="382333" cy="10423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メモ 145">
            <a:extLst>
              <a:ext uri="{FF2B5EF4-FFF2-40B4-BE49-F238E27FC236}">
                <a16:creationId xmlns:a16="http://schemas.microsoft.com/office/drawing/2014/main" id="{260C52E1-C29C-7F8C-C1FF-01135025650F}"/>
              </a:ext>
            </a:extLst>
          </p:cNvPr>
          <p:cNvSpPr/>
          <p:nvPr/>
        </p:nvSpPr>
        <p:spPr>
          <a:xfrm>
            <a:off x="9728093" y="4171269"/>
            <a:ext cx="1781844" cy="1621465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損失関数が小さくなるように、各層のパラメータを調整する</a:t>
            </a:r>
            <a:endParaRPr lang="en-US" altLang="ja-JP" sz="1200"/>
          </a:p>
          <a:p>
            <a:endParaRPr lang="en-US" altLang="ja-JP" sz="1200"/>
          </a:p>
          <a:p>
            <a:r>
              <a:rPr lang="ja-JP" altLang="en-US" sz="1200"/>
              <a:t>これによって、埋め込み層が生成する分散表現や、出力層の確率分布も変わる</a:t>
            </a: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50498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">
            <a:extLst>
              <a:ext uri="{FF2B5EF4-FFF2-40B4-BE49-F238E27FC236}">
                <a16:creationId xmlns:a16="http://schemas.microsoft.com/office/drawing/2014/main" id="{DD2C0901-3B73-48CE-9369-1030C21E1989}"/>
              </a:ext>
            </a:extLst>
          </p:cNvPr>
          <p:cNvSpPr/>
          <p:nvPr/>
        </p:nvSpPr>
        <p:spPr>
          <a:xfrm>
            <a:off x="1668622" y="737725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308A80C-64A5-5F1F-6A79-9FEBC27A8F1F}"/>
              </a:ext>
            </a:extLst>
          </p:cNvPr>
          <p:cNvSpPr/>
          <p:nvPr/>
        </p:nvSpPr>
        <p:spPr>
          <a:xfrm>
            <a:off x="1673377" y="1156956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901996E8-34F9-0D8B-EC6D-FB249D5A52FD}"/>
              </a:ext>
            </a:extLst>
          </p:cNvPr>
          <p:cNvSpPr/>
          <p:nvPr/>
        </p:nvSpPr>
        <p:spPr>
          <a:xfrm>
            <a:off x="1673377" y="1750556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40962A-C08C-C07B-34EA-D11961DB22E0}"/>
              </a:ext>
            </a:extLst>
          </p:cNvPr>
          <p:cNvSpPr txBox="1"/>
          <p:nvPr/>
        </p:nvSpPr>
        <p:spPr>
          <a:xfrm>
            <a:off x="1625520" y="1371963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9FDEA2D-5118-A8E2-F4CF-320B3C6413CE}"/>
              </a:ext>
            </a:extLst>
          </p:cNvPr>
          <p:cNvSpPr txBox="1"/>
          <p:nvPr/>
        </p:nvSpPr>
        <p:spPr>
          <a:xfrm>
            <a:off x="962307" y="1217958"/>
            <a:ext cx="59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/>
              <a:t>[CLS]</a:t>
            </a:r>
            <a:endParaRPr kumimoji="1" lang="ja-JP" altLang="en-US" sz="11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88D43B6-7621-32DD-5B35-76F647D30673}"/>
              </a:ext>
            </a:extLst>
          </p:cNvPr>
          <p:cNvSpPr txBox="1"/>
          <p:nvPr/>
        </p:nvSpPr>
        <p:spPr>
          <a:xfrm>
            <a:off x="962307" y="3127864"/>
            <a:ext cx="59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私</a:t>
            </a:r>
            <a:endParaRPr kumimoji="1" lang="ja-JP" altLang="en-US" sz="11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B204E1-648C-DFF8-32C9-14E4CB50473B}"/>
              </a:ext>
            </a:extLst>
          </p:cNvPr>
          <p:cNvSpPr txBox="1"/>
          <p:nvPr/>
        </p:nvSpPr>
        <p:spPr>
          <a:xfrm>
            <a:off x="962307" y="4986471"/>
            <a:ext cx="592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は</a:t>
            </a:r>
          </a:p>
        </p:txBody>
      </p:sp>
      <p:sp>
        <p:nvSpPr>
          <p:cNvPr id="25" name="左中かっこ 24">
            <a:extLst>
              <a:ext uri="{FF2B5EF4-FFF2-40B4-BE49-F238E27FC236}">
                <a16:creationId xmlns:a16="http://schemas.microsoft.com/office/drawing/2014/main" id="{36145CD5-36C3-6FA5-B2A0-E2B42AB98439}"/>
              </a:ext>
            </a:extLst>
          </p:cNvPr>
          <p:cNvSpPr/>
          <p:nvPr/>
        </p:nvSpPr>
        <p:spPr>
          <a:xfrm flipH="1">
            <a:off x="1942883" y="646739"/>
            <a:ext cx="322118" cy="1397205"/>
          </a:xfrm>
          <a:prstGeom prst="leftBrace">
            <a:avLst>
              <a:gd name="adj1" fmla="val 8333"/>
              <a:gd name="adj2" fmla="val 2846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2FFBA6C-E54F-61E0-C580-8725A2002859}"/>
              </a:ext>
            </a:extLst>
          </p:cNvPr>
          <p:cNvSpPr txBox="1"/>
          <p:nvPr/>
        </p:nvSpPr>
        <p:spPr>
          <a:xfrm>
            <a:off x="2179789" y="967950"/>
            <a:ext cx="77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768</a:t>
            </a:r>
            <a:r>
              <a:rPr kumimoji="1" lang="ja-JP" altLang="en-US" sz="1100"/>
              <a:t>個</a:t>
            </a: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2C842103-33DE-0DB5-5AAA-44015F7FC2B5}"/>
              </a:ext>
            </a:extLst>
          </p:cNvPr>
          <p:cNvSpPr/>
          <p:nvPr/>
        </p:nvSpPr>
        <p:spPr>
          <a:xfrm>
            <a:off x="3200567" y="2569148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7A190B88-8BFE-0DA6-29AD-DAF126B5966D}"/>
              </a:ext>
            </a:extLst>
          </p:cNvPr>
          <p:cNvSpPr/>
          <p:nvPr/>
        </p:nvSpPr>
        <p:spPr>
          <a:xfrm>
            <a:off x="3205322" y="2901749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26D4C522-FEF5-9B2D-DF20-CA5C3D60C5A4}"/>
              </a:ext>
            </a:extLst>
          </p:cNvPr>
          <p:cNvSpPr/>
          <p:nvPr/>
        </p:nvSpPr>
        <p:spPr>
          <a:xfrm>
            <a:off x="3205322" y="3393755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AD54BB76-B61E-448C-CCD0-EF0851B67BB7}"/>
              </a:ext>
            </a:extLst>
          </p:cNvPr>
          <p:cNvSpPr/>
          <p:nvPr/>
        </p:nvSpPr>
        <p:spPr>
          <a:xfrm>
            <a:off x="3205322" y="3726356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3B57966-2F22-401B-B2C1-53EB188B017D}"/>
              </a:ext>
            </a:extLst>
          </p:cNvPr>
          <p:cNvSpPr txBox="1"/>
          <p:nvPr/>
        </p:nvSpPr>
        <p:spPr>
          <a:xfrm>
            <a:off x="3157465" y="3116756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373D963-DFDD-7EB9-90C3-659B25813474}"/>
              </a:ext>
            </a:extLst>
          </p:cNvPr>
          <p:cNvCxnSpPr>
            <a:stCxn id="2" idx="6"/>
            <a:endCxn id="27" idx="0"/>
          </p:cNvCxnSpPr>
          <p:nvPr/>
        </p:nvCxnSpPr>
        <p:spPr>
          <a:xfrm>
            <a:off x="1895026" y="850927"/>
            <a:ext cx="1418743" cy="171822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869A671-0A9F-6158-FAD0-15A9470DFB14}"/>
              </a:ext>
            </a:extLst>
          </p:cNvPr>
          <p:cNvCxnSpPr>
            <a:cxnSpLocks/>
            <a:stCxn id="3" idx="6"/>
            <a:endCxn id="27" idx="1"/>
          </p:cNvCxnSpPr>
          <p:nvPr/>
        </p:nvCxnSpPr>
        <p:spPr>
          <a:xfrm>
            <a:off x="1899781" y="1270158"/>
            <a:ext cx="1333942" cy="13321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89B3938-F0A7-88A3-ED95-0BF82BE9228A}"/>
              </a:ext>
            </a:extLst>
          </p:cNvPr>
          <p:cNvCxnSpPr>
            <a:cxnSpLocks/>
            <a:stCxn id="6" idx="6"/>
            <a:endCxn id="27" idx="1"/>
          </p:cNvCxnSpPr>
          <p:nvPr/>
        </p:nvCxnSpPr>
        <p:spPr>
          <a:xfrm>
            <a:off x="1899781" y="1863758"/>
            <a:ext cx="1333942" cy="7385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64119CD-5430-A9CB-7E50-9CE00E10005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1890271" y="2678069"/>
            <a:ext cx="1310296" cy="428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D4EE401A-E35B-444F-A758-07B4A38C7850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1890271" y="2678069"/>
            <a:ext cx="1315051" cy="33688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BC84A6-154C-6B8E-B679-8449F75B0142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1890271" y="2678069"/>
            <a:ext cx="1315051" cy="8288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D5E7E3F-0F7C-4D95-CB17-EC9E4F67EFC2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890271" y="2678069"/>
            <a:ext cx="1315051" cy="116148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C9EBE52-036B-8ABC-AFD1-57CA70FB4660}"/>
              </a:ext>
            </a:extLst>
          </p:cNvPr>
          <p:cNvCxnSpPr>
            <a:cxnSpLocks/>
            <a:stCxn id="2" idx="6"/>
            <a:endCxn id="28" idx="1"/>
          </p:cNvCxnSpPr>
          <p:nvPr/>
        </p:nvCxnSpPr>
        <p:spPr>
          <a:xfrm>
            <a:off x="1895026" y="850927"/>
            <a:ext cx="1343452" cy="208397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201DA46-C018-7827-8EFD-45B7EC95CFFB}"/>
              </a:ext>
            </a:extLst>
          </p:cNvPr>
          <p:cNvCxnSpPr>
            <a:cxnSpLocks/>
            <a:stCxn id="3" idx="6"/>
            <a:endCxn id="28" idx="1"/>
          </p:cNvCxnSpPr>
          <p:nvPr/>
        </p:nvCxnSpPr>
        <p:spPr>
          <a:xfrm>
            <a:off x="1899781" y="1270158"/>
            <a:ext cx="1338697" cy="166474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円/楕円 63">
            <a:extLst>
              <a:ext uri="{FF2B5EF4-FFF2-40B4-BE49-F238E27FC236}">
                <a16:creationId xmlns:a16="http://schemas.microsoft.com/office/drawing/2014/main" id="{76DC4F49-EB16-A357-55AB-C006AF67B961}"/>
              </a:ext>
            </a:extLst>
          </p:cNvPr>
          <p:cNvSpPr/>
          <p:nvPr/>
        </p:nvSpPr>
        <p:spPr>
          <a:xfrm>
            <a:off x="1668622" y="2573879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0AB3A8BB-2B36-0E00-F2C8-FC989DC31357}"/>
              </a:ext>
            </a:extLst>
          </p:cNvPr>
          <p:cNvSpPr/>
          <p:nvPr/>
        </p:nvSpPr>
        <p:spPr>
          <a:xfrm>
            <a:off x="1673377" y="2993110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DC01E46E-62DF-E987-424B-66BD058BC1D7}"/>
              </a:ext>
            </a:extLst>
          </p:cNvPr>
          <p:cNvSpPr/>
          <p:nvPr/>
        </p:nvSpPr>
        <p:spPr>
          <a:xfrm>
            <a:off x="1673377" y="3586710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A145A27-1BD5-7738-348A-332E154171C4}"/>
              </a:ext>
            </a:extLst>
          </p:cNvPr>
          <p:cNvSpPr txBox="1"/>
          <p:nvPr/>
        </p:nvSpPr>
        <p:spPr>
          <a:xfrm>
            <a:off x="1625520" y="3208117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A5FFC674-3C43-5B7B-263A-19C5CAA8423B}"/>
              </a:ext>
            </a:extLst>
          </p:cNvPr>
          <p:cNvCxnSpPr>
            <a:cxnSpLocks/>
            <a:stCxn id="6" idx="6"/>
            <a:endCxn id="28" idx="1"/>
          </p:cNvCxnSpPr>
          <p:nvPr/>
        </p:nvCxnSpPr>
        <p:spPr>
          <a:xfrm>
            <a:off x="1899781" y="1863758"/>
            <a:ext cx="1338697" cy="107114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98E0007-4B06-0627-A96C-15EEF8E746E0}"/>
              </a:ext>
            </a:extLst>
          </p:cNvPr>
          <p:cNvCxnSpPr>
            <a:cxnSpLocks/>
            <a:stCxn id="2" idx="5"/>
            <a:endCxn id="29" idx="2"/>
          </p:cNvCxnSpPr>
          <p:nvPr/>
        </p:nvCxnSpPr>
        <p:spPr>
          <a:xfrm>
            <a:off x="1861870" y="930973"/>
            <a:ext cx="1343452" cy="25759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50A829B-5214-E6F8-E0A9-D385FCD8E0B7}"/>
              </a:ext>
            </a:extLst>
          </p:cNvPr>
          <p:cNvCxnSpPr>
            <a:cxnSpLocks/>
            <a:stCxn id="3" idx="6"/>
            <a:endCxn id="30" idx="2"/>
          </p:cNvCxnSpPr>
          <p:nvPr/>
        </p:nvCxnSpPr>
        <p:spPr>
          <a:xfrm>
            <a:off x="1899781" y="1270158"/>
            <a:ext cx="1305541" cy="25694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円/楕円 76">
            <a:extLst>
              <a:ext uri="{FF2B5EF4-FFF2-40B4-BE49-F238E27FC236}">
                <a16:creationId xmlns:a16="http://schemas.microsoft.com/office/drawing/2014/main" id="{8AE3F424-60E0-231D-BCF6-286861C48CEE}"/>
              </a:ext>
            </a:extLst>
          </p:cNvPr>
          <p:cNvSpPr/>
          <p:nvPr/>
        </p:nvSpPr>
        <p:spPr>
          <a:xfrm>
            <a:off x="1671482" y="4341157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F0780A08-0539-FA31-53AD-898AE209E720}"/>
              </a:ext>
            </a:extLst>
          </p:cNvPr>
          <p:cNvSpPr/>
          <p:nvPr/>
        </p:nvSpPr>
        <p:spPr>
          <a:xfrm>
            <a:off x="1676237" y="4760388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20BAFB8-D724-07F8-7325-B15305555E50}"/>
              </a:ext>
            </a:extLst>
          </p:cNvPr>
          <p:cNvSpPr/>
          <p:nvPr/>
        </p:nvSpPr>
        <p:spPr>
          <a:xfrm>
            <a:off x="1676237" y="5353988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A854EA-2479-C1A9-1F2D-4F29123C3E73}"/>
              </a:ext>
            </a:extLst>
          </p:cNvPr>
          <p:cNvSpPr txBox="1"/>
          <p:nvPr/>
        </p:nvSpPr>
        <p:spPr>
          <a:xfrm>
            <a:off x="1628380" y="4975395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F8963F2-453C-DD26-C006-2AAA8C3FC6D5}"/>
              </a:ext>
            </a:extLst>
          </p:cNvPr>
          <p:cNvCxnSpPr>
            <a:cxnSpLocks/>
            <a:stCxn id="65" idx="6"/>
            <a:endCxn id="30" idx="2"/>
          </p:cNvCxnSpPr>
          <p:nvPr/>
        </p:nvCxnSpPr>
        <p:spPr>
          <a:xfrm>
            <a:off x="1899781" y="3106312"/>
            <a:ext cx="1305541" cy="7332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F0C8114-7D0C-6B6C-6366-5A84DC4CED22}"/>
              </a:ext>
            </a:extLst>
          </p:cNvPr>
          <p:cNvCxnSpPr>
            <a:cxnSpLocks/>
            <a:stCxn id="66" idx="6"/>
            <a:endCxn id="30" idx="2"/>
          </p:cNvCxnSpPr>
          <p:nvPr/>
        </p:nvCxnSpPr>
        <p:spPr>
          <a:xfrm>
            <a:off x="1899781" y="3699912"/>
            <a:ext cx="1305541" cy="13964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03DD266E-C23E-6192-2D9F-CB916A0682EA}"/>
              </a:ext>
            </a:extLst>
          </p:cNvPr>
          <p:cNvCxnSpPr>
            <a:cxnSpLocks/>
            <a:stCxn id="77" idx="6"/>
            <a:endCxn id="28" idx="2"/>
          </p:cNvCxnSpPr>
          <p:nvPr/>
        </p:nvCxnSpPr>
        <p:spPr>
          <a:xfrm flipV="1">
            <a:off x="1897886" y="3014951"/>
            <a:ext cx="1307436" cy="143940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BFE0A83E-FAE7-E2C6-8D92-559542C25C80}"/>
              </a:ext>
            </a:extLst>
          </p:cNvPr>
          <p:cNvCxnSpPr>
            <a:cxnSpLocks/>
            <a:stCxn id="78" idx="6"/>
            <a:endCxn id="30" idx="2"/>
          </p:cNvCxnSpPr>
          <p:nvPr/>
        </p:nvCxnSpPr>
        <p:spPr>
          <a:xfrm flipV="1">
            <a:off x="1902641" y="3839558"/>
            <a:ext cx="1302681" cy="103403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9B64DF5B-3731-C57B-AB02-D6A7F05156CA}"/>
              </a:ext>
            </a:extLst>
          </p:cNvPr>
          <p:cNvCxnSpPr>
            <a:cxnSpLocks/>
            <a:stCxn id="79" idx="6"/>
            <a:endCxn id="29" idx="2"/>
          </p:cNvCxnSpPr>
          <p:nvPr/>
        </p:nvCxnSpPr>
        <p:spPr>
          <a:xfrm flipV="1">
            <a:off x="1902641" y="3506957"/>
            <a:ext cx="1302681" cy="19602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FFED94A-8507-3C58-5151-F66E726F17FD}"/>
              </a:ext>
            </a:extLst>
          </p:cNvPr>
          <p:cNvCxnSpPr/>
          <p:nvPr/>
        </p:nvCxnSpPr>
        <p:spPr>
          <a:xfrm>
            <a:off x="625642" y="2314380"/>
            <a:ext cx="7247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4B57FC6A-38D8-E9E2-D700-7C1C2120F005}"/>
              </a:ext>
            </a:extLst>
          </p:cNvPr>
          <p:cNvCxnSpPr/>
          <p:nvPr/>
        </p:nvCxnSpPr>
        <p:spPr>
          <a:xfrm>
            <a:off x="625642" y="4141576"/>
            <a:ext cx="72478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左中かっこ 98">
            <a:extLst>
              <a:ext uri="{FF2B5EF4-FFF2-40B4-BE49-F238E27FC236}">
                <a16:creationId xmlns:a16="http://schemas.microsoft.com/office/drawing/2014/main" id="{708E03D4-E889-04A4-13E3-FA468548A983}"/>
              </a:ext>
            </a:extLst>
          </p:cNvPr>
          <p:cNvSpPr/>
          <p:nvPr/>
        </p:nvSpPr>
        <p:spPr>
          <a:xfrm flipH="1">
            <a:off x="3436301" y="2551668"/>
            <a:ext cx="322118" cy="1439405"/>
          </a:xfrm>
          <a:prstGeom prst="leftBrace">
            <a:avLst>
              <a:gd name="adj1" fmla="val 8333"/>
              <a:gd name="adj2" fmla="val 217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4282E61-A906-07EE-5F81-75A4EB12C5D2}"/>
              </a:ext>
            </a:extLst>
          </p:cNvPr>
          <p:cNvSpPr txBox="1"/>
          <p:nvPr/>
        </p:nvSpPr>
        <p:spPr>
          <a:xfrm>
            <a:off x="3708376" y="2802542"/>
            <a:ext cx="594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768</a:t>
            </a:r>
            <a:r>
              <a:rPr kumimoji="1" lang="ja-JP" altLang="en-US" sz="1100"/>
              <a:t>個以上</a:t>
            </a:r>
          </a:p>
        </p:txBody>
      </p:sp>
      <p:sp>
        <p:nvSpPr>
          <p:cNvPr id="101" name="角丸四角形 100">
            <a:extLst>
              <a:ext uri="{FF2B5EF4-FFF2-40B4-BE49-F238E27FC236}">
                <a16:creationId xmlns:a16="http://schemas.microsoft.com/office/drawing/2014/main" id="{7E161A59-B121-7D4A-24F8-CAAD825CF7D1}"/>
              </a:ext>
            </a:extLst>
          </p:cNvPr>
          <p:cNvSpPr/>
          <p:nvPr/>
        </p:nvSpPr>
        <p:spPr>
          <a:xfrm>
            <a:off x="2926080" y="2362508"/>
            <a:ext cx="1659933" cy="17309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AF6FAF8-B4E0-5F13-1406-BC83131F7CE0}"/>
              </a:ext>
            </a:extLst>
          </p:cNvPr>
          <p:cNvSpPr txBox="1"/>
          <p:nvPr/>
        </p:nvSpPr>
        <p:spPr>
          <a:xfrm>
            <a:off x="3568000" y="2369373"/>
            <a:ext cx="110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Transformer Encoder</a:t>
            </a:r>
            <a:endParaRPr kumimoji="1" lang="ja-JP" altLang="en-US" sz="1100"/>
          </a:p>
        </p:txBody>
      </p:sp>
      <p:sp>
        <p:nvSpPr>
          <p:cNvPr id="104" name="角丸四角形 103">
            <a:extLst>
              <a:ext uri="{FF2B5EF4-FFF2-40B4-BE49-F238E27FC236}">
                <a16:creationId xmlns:a16="http://schemas.microsoft.com/office/drawing/2014/main" id="{CA4DACB5-FD4E-4766-22F5-27691CC97D90}"/>
              </a:ext>
            </a:extLst>
          </p:cNvPr>
          <p:cNvSpPr/>
          <p:nvPr/>
        </p:nvSpPr>
        <p:spPr>
          <a:xfrm>
            <a:off x="2925846" y="505649"/>
            <a:ext cx="1659933" cy="17309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4B1DD4AA-843F-CBC5-AE1F-22169877931D}"/>
              </a:ext>
            </a:extLst>
          </p:cNvPr>
          <p:cNvSpPr txBox="1"/>
          <p:nvPr/>
        </p:nvSpPr>
        <p:spPr>
          <a:xfrm>
            <a:off x="3567766" y="512514"/>
            <a:ext cx="110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Transformer Encoder</a:t>
            </a:r>
            <a:endParaRPr kumimoji="1" lang="ja-JP" altLang="en-US" sz="1100"/>
          </a:p>
        </p:txBody>
      </p:sp>
      <p:sp>
        <p:nvSpPr>
          <p:cNvPr id="106" name="角丸四角形 105">
            <a:extLst>
              <a:ext uri="{FF2B5EF4-FFF2-40B4-BE49-F238E27FC236}">
                <a16:creationId xmlns:a16="http://schemas.microsoft.com/office/drawing/2014/main" id="{A1FBC368-0B24-DA17-4B96-F4DBBE44478B}"/>
              </a:ext>
            </a:extLst>
          </p:cNvPr>
          <p:cNvSpPr/>
          <p:nvPr/>
        </p:nvSpPr>
        <p:spPr>
          <a:xfrm>
            <a:off x="2925846" y="4205355"/>
            <a:ext cx="1659933" cy="17309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A9F1C63-F88E-ACFE-70E3-E316096CCE49}"/>
              </a:ext>
            </a:extLst>
          </p:cNvPr>
          <p:cNvSpPr txBox="1"/>
          <p:nvPr/>
        </p:nvSpPr>
        <p:spPr>
          <a:xfrm>
            <a:off x="3567766" y="4212220"/>
            <a:ext cx="110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Transformer Encoder</a:t>
            </a:r>
            <a:endParaRPr kumimoji="1" lang="ja-JP" altLang="en-US" sz="1100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09E784C3-77B3-BC95-CF7A-6E6546518706}"/>
              </a:ext>
            </a:extLst>
          </p:cNvPr>
          <p:cNvSpPr/>
          <p:nvPr/>
        </p:nvSpPr>
        <p:spPr>
          <a:xfrm>
            <a:off x="3178407" y="690464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A65185E6-6313-40C3-72F0-B6DB883D1CF2}"/>
              </a:ext>
            </a:extLst>
          </p:cNvPr>
          <p:cNvSpPr/>
          <p:nvPr/>
        </p:nvSpPr>
        <p:spPr>
          <a:xfrm>
            <a:off x="3183162" y="1023065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>
            <a:extLst>
              <a:ext uri="{FF2B5EF4-FFF2-40B4-BE49-F238E27FC236}">
                <a16:creationId xmlns:a16="http://schemas.microsoft.com/office/drawing/2014/main" id="{F23A5C33-2C70-1A27-9EFF-288578FA3D01}"/>
              </a:ext>
            </a:extLst>
          </p:cNvPr>
          <p:cNvSpPr/>
          <p:nvPr/>
        </p:nvSpPr>
        <p:spPr>
          <a:xfrm>
            <a:off x="3183162" y="1515071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BDA24520-07A6-88A8-E6BA-EF15D38B5D4E}"/>
              </a:ext>
            </a:extLst>
          </p:cNvPr>
          <p:cNvSpPr/>
          <p:nvPr/>
        </p:nvSpPr>
        <p:spPr>
          <a:xfrm>
            <a:off x="3183162" y="1847672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2F8A3A1-FEAA-A152-1669-7792658B26BD}"/>
              </a:ext>
            </a:extLst>
          </p:cNvPr>
          <p:cNvSpPr txBox="1"/>
          <p:nvPr/>
        </p:nvSpPr>
        <p:spPr>
          <a:xfrm>
            <a:off x="3135305" y="1238072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7EA69F32-C31E-B5CC-8E64-38B00483FF65}"/>
              </a:ext>
            </a:extLst>
          </p:cNvPr>
          <p:cNvCxnSpPr>
            <a:cxnSpLocks/>
            <a:stCxn id="64" idx="6"/>
            <a:endCxn id="108" idx="2"/>
          </p:cNvCxnSpPr>
          <p:nvPr/>
        </p:nvCxnSpPr>
        <p:spPr>
          <a:xfrm flipV="1">
            <a:off x="1895026" y="803666"/>
            <a:ext cx="1283381" cy="18834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83BF9DCB-B31C-307D-5F4F-69AADCED4892}"/>
              </a:ext>
            </a:extLst>
          </p:cNvPr>
          <p:cNvCxnSpPr>
            <a:cxnSpLocks/>
            <a:stCxn id="77" idx="5"/>
            <a:endCxn id="109" idx="2"/>
          </p:cNvCxnSpPr>
          <p:nvPr/>
        </p:nvCxnSpPr>
        <p:spPr>
          <a:xfrm flipV="1">
            <a:off x="1864730" y="1136267"/>
            <a:ext cx="1318432" cy="33981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3CF08487-EF89-21FA-5417-C57A6D888D2D}"/>
              </a:ext>
            </a:extLst>
          </p:cNvPr>
          <p:cNvCxnSpPr>
            <a:cxnSpLocks/>
            <a:stCxn id="6" idx="6"/>
            <a:endCxn id="108" idx="2"/>
          </p:cNvCxnSpPr>
          <p:nvPr/>
        </p:nvCxnSpPr>
        <p:spPr>
          <a:xfrm flipV="1">
            <a:off x="1899781" y="803666"/>
            <a:ext cx="1278626" cy="10600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円/楕円 121">
            <a:extLst>
              <a:ext uri="{FF2B5EF4-FFF2-40B4-BE49-F238E27FC236}">
                <a16:creationId xmlns:a16="http://schemas.microsoft.com/office/drawing/2014/main" id="{5F813D2B-82A1-0120-1729-A4D599FD927A}"/>
              </a:ext>
            </a:extLst>
          </p:cNvPr>
          <p:cNvSpPr/>
          <p:nvPr/>
        </p:nvSpPr>
        <p:spPr>
          <a:xfrm>
            <a:off x="6132328" y="736317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円/楕円 122">
            <a:extLst>
              <a:ext uri="{FF2B5EF4-FFF2-40B4-BE49-F238E27FC236}">
                <a16:creationId xmlns:a16="http://schemas.microsoft.com/office/drawing/2014/main" id="{9B277B00-A4B2-B7A0-A799-BCF76AF2E026}"/>
              </a:ext>
            </a:extLst>
          </p:cNvPr>
          <p:cNvSpPr/>
          <p:nvPr/>
        </p:nvSpPr>
        <p:spPr>
          <a:xfrm>
            <a:off x="6137083" y="1155548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E845AEE8-91F7-C7FC-A363-4A0E6E172ABF}"/>
              </a:ext>
            </a:extLst>
          </p:cNvPr>
          <p:cNvSpPr/>
          <p:nvPr/>
        </p:nvSpPr>
        <p:spPr>
          <a:xfrm>
            <a:off x="6137083" y="1749148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8151706-9171-5429-F22B-82C04E38E61F}"/>
              </a:ext>
            </a:extLst>
          </p:cNvPr>
          <p:cNvSpPr txBox="1"/>
          <p:nvPr/>
        </p:nvSpPr>
        <p:spPr>
          <a:xfrm>
            <a:off x="6089226" y="1370555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126" name="左中かっこ 125">
            <a:extLst>
              <a:ext uri="{FF2B5EF4-FFF2-40B4-BE49-F238E27FC236}">
                <a16:creationId xmlns:a16="http://schemas.microsoft.com/office/drawing/2014/main" id="{33CA8D48-DCD4-0BF4-1A7F-83E98A39D690}"/>
              </a:ext>
            </a:extLst>
          </p:cNvPr>
          <p:cNvSpPr/>
          <p:nvPr/>
        </p:nvSpPr>
        <p:spPr>
          <a:xfrm flipH="1">
            <a:off x="6406589" y="645331"/>
            <a:ext cx="322118" cy="1397205"/>
          </a:xfrm>
          <a:prstGeom prst="leftBrace">
            <a:avLst>
              <a:gd name="adj1" fmla="val 8333"/>
              <a:gd name="adj2" fmla="val 217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8A68DCE-FB0B-192A-78CC-6ACE4AF9FC04}"/>
              </a:ext>
            </a:extLst>
          </p:cNvPr>
          <p:cNvSpPr txBox="1"/>
          <p:nvPr/>
        </p:nvSpPr>
        <p:spPr>
          <a:xfrm>
            <a:off x="6678664" y="896204"/>
            <a:ext cx="7788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/>
              <a:t>768</a:t>
            </a:r>
            <a:r>
              <a:rPr kumimoji="1" lang="ja-JP" altLang="en-US" sz="1100"/>
              <a:t>個</a:t>
            </a:r>
          </a:p>
        </p:txBody>
      </p:sp>
      <p:sp>
        <p:nvSpPr>
          <p:cNvPr id="128" name="角丸四角形 127">
            <a:extLst>
              <a:ext uri="{FF2B5EF4-FFF2-40B4-BE49-F238E27FC236}">
                <a16:creationId xmlns:a16="http://schemas.microsoft.com/office/drawing/2014/main" id="{4FAE9ECC-FEF9-2B20-4D5C-FCBD8BFC5C97}"/>
              </a:ext>
            </a:extLst>
          </p:cNvPr>
          <p:cNvSpPr/>
          <p:nvPr/>
        </p:nvSpPr>
        <p:spPr>
          <a:xfrm>
            <a:off x="4943656" y="503809"/>
            <a:ext cx="843611" cy="17309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E585749-1EA2-41A9-35F1-18742A4D5175}"/>
              </a:ext>
            </a:extLst>
          </p:cNvPr>
          <p:cNvSpPr txBox="1"/>
          <p:nvPr/>
        </p:nvSpPr>
        <p:spPr>
          <a:xfrm>
            <a:off x="4569410" y="1237857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130" name="角丸四角形 129">
            <a:extLst>
              <a:ext uri="{FF2B5EF4-FFF2-40B4-BE49-F238E27FC236}">
                <a16:creationId xmlns:a16="http://schemas.microsoft.com/office/drawing/2014/main" id="{E95F7362-6C52-09FB-4207-E5475EBFD500}"/>
              </a:ext>
            </a:extLst>
          </p:cNvPr>
          <p:cNvSpPr/>
          <p:nvPr/>
        </p:nvSpPr>
        <p:spPr>
          <a:xfrm>
            <a:off x="4941875" y="2369373"/>
            <a:ext cx="843611" cy="17309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4852AC51-8F27-4BAB-996E-217B331FD553}"/>
              </a:ext>
            </a:extLst>
          </p:cNvPr>
          <p:cNvSpPr txBox="1"/>
          <p:nvPr/>
        </p:nvSpPr>
        <p:spPr>
          <a:xfrm>
            <a:off x="4567629" y="3103421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132" name="角丸四角形 131">
            <a:extLst>
              <a:ext uri="{FF2B5EF4-FFF2-40B4-BE49-F238E27FC236}">
                <a16:creationId xmlns:a16="http://schemas.microsoft.com/office/drawing/2014/main" id="{C5F7A594-7452-5F99-4867-69F1D02AB899}"/>
              </a:ext>
            </a:extLst>
          </p:cNvPr>
          <p:cNvSpPr/>
          <p:nvPr/>
        </p:nvSpPr>
        <p:spPr>
          <a:xfrm>
            <a:off x="4941875" y="4205355"/>
            <a:ext cx="843611" cy="173094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1355BB50-E7ED-7E00-8F50-059B00373E57}"/>
              </a:ext>
            </a:extLst>
          </p:cNvPr>
          <p:cNvSpPr txBox="1"/>
          <p:nvPr/>
        </p:nvSpPr>
        <p:spPr>
          <a:xfrm>
            <a:off x="4567629" y="4939403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134" name="円/楕円 133">
            <a:extLst>
              <a:ext uri="{FF2B5EF4-FFF2-40B4-BE49-F238E27FC236}">
                <a16:creationId xmlns:a16="http://schemas.microsoft.com/office/drawing/2014/main" id="{B4CDBFE9-7CB5-75B0-250A-5D57A671E4C9}"/>
              </a:ext>
            </a:extLst>
          </p:cNvPr>
          <p:cNvSpPr/>
          <p:nvPr/>
        </p:nvSpPr>
        <p:spPr>
          <a:xfrm>
            <a:off x="6175430" y="2646541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円/楕円 134">
            <a:extLst>
              <a:ext uri="{FF2B5EF4-FFF2-40B4-BE49-F238E27FC236}">
                <a16:creationId xmlns:a16="http://schemas.microsoft.com/office/drawing/2014/main" id="{4F3A9330-2615-5E77-F39B-74F15571D7AA}"/>
              </a:ext>
            </a:extLst>
          </p:cNvPr>
          <p:cNvSpPr/>
          <p:nvPr/>
        </p:nvSpPr>
        <p:spPr>
          <a:xfrm>
            <a:off x="6180185" y="3065772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円/楕円 135">
            <a:extLst>
              <a:ext uri="{FF2B5EF4-FFF2-40B4-BE49-F238E27FC236}">
                <a16:creationId xmlns:a16="http://schemas.microsoft.com/office/drawing/2014/main" id="{A4878121-9DE7-FBF3-8D68-88FAB5D8012B}"/>
              </a:ext>
            </a:extLst>
          </p:cNvPr>
          <p:cNvSpPr/>
          <p:nvPr/>
        </p:nvSpPr>
        <p:spPr>
          <a:xfrm>
            <a:off x="6180185" y="3659372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1211B79-7A5C-D2BB-1F97-004C14FBF406}"/>
              </a:ext>
            </a:extLst>
          </p:cNvPr>
          <p:cNvSpPr txBox="1"/>
          <p:nvPr/>
        </p:nvSpPr>
        <p:spPr>
          <a:xfrm>
            <a:off x="6132328" y="3280779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140" name="円/楕円 139">
            <a:extLst>
              <a:ext uri="{FF2B5EF4-FFF2-40B4-BE49-F238E27FC236}">
                <a16:creationId xmlns:a16="http://schemas.microsoft.com/office/drawing/2014/main" id="{19D664C6-8B22-A088-3FC0-1DF28CF6CF5C}"/>
              </a:ext>
            </a:extLst>
          </p:cNvPr>
          <p:cNvSpPr/>
          <p:nvPr/>
        </p:nvSpPr>
        <p:spPr>
          <a:xfrm>
            <a:off x="6170675" y="4490826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円/楕円 140">
            <a:extLst>
              <a:ext uri="{FF2B5EF4-FFF2-40B4-BE49-F238E27FC236}">
                <a16:creationId xmlns:a16="http://schemas.microsoft.com/office/drawing/2014/main" id="{6784E097-F19E-39CF-ECAC-7FEF662D7688}"/>
              </a:ext>
            </a:extLst>
          </p:cNvPr>
          <p:cNvSpPr/>
          <p:nvPr/>
        </p:nvSpPr>
        <p:spPr>
          <a:xfrm>
            <a:off x="6175430" y="4910057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FE692303-CEF6-EACC-DA02-7494F68D2E31}"/>
              </a:ext>
            </a:extLst>
          </p:cNvPr>
          <p:cNvSpPr/>
          <p:nvPr/>
        </p:nvSpPr>
        <p:spPr>
          <a:xfrm>
            <a:off x="6175430" y="5503657"/>
            <a:ext cx="226404" cy="2264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D57F65B-C1D7-5D79-390A-77F2A06A8725}"/>
              </a:ext>
            </a:extLst>
          </p:cNvPr>
          <p:cNvSpPr txBox="1"/>
          <p:nvPr/>
        </p:nvSpPr>
        <p:spPr>
          <a:xfrm>
            <a:off x="6127573" y="5125064"/>
            <a:ext cx="322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...</a:t>
            </a:r>
            <a:endParaRPr kumimoji="1" lang="ja-JP" altLang="en-US" sz="1200"/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EBFECA71-111C-F853-EBB9-ACCB009F5BF8}"/>
              </a:ext>
            </a:extLst>
          </p:cNvPr>
          <p:cNvSpPr txBox="1"/>
          <p:nvPr/>
        </p:nvSpPr>
        <p:spPr>
          <a:xfrm>
            <a:off x="1339371" y="172541"/>
            <a:ext cx="11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入力層</a:t>
            </a: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0D83AE1A-22D6-1080-130A-B76C2779B938}"/>
              </a:ext>
            </a:extLst>
          </p:cNvPr>
          <p:cNvSpPr txBox="1"/>
          <p:nvPr/>
        </p:nvSpPr>
        <p:spPr>
          <a:xfrm>
            <a:off x="5732977" y="172541"/>
            <a:ext cx="1101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/>
              <a:t>出力</a:t>
            </a:r>
            <a:r>
              <a:rPr kumimoji="1" lang="ja-JP" altLang="en-US" sz="1100"/>
              <a:t>層</a:t>
            </a: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47318F88-7F12-ACF0-EEEC-CA79697BE020}"/>
              </a:ext>
            </a:extLst>
          </p:cNvPr>
          <p:cNvCxnSpPr>
            <a:cxnSpLocks/>
            <a:stCxn id="2" idx="6"/>
            <a:endCxn id="108" idx="2"/>
          </p:cNvCxnSpPr>
          <p:nvPr/>
        </p:nvCxnSpPr>
        <p:spPr>
          <a:xfrm flipV="1">
            <a:off x="1895026" y="803666"/>
            <a:ext cx="1283381" cy="47261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1566D7BB-D0F1-0555-5EAC-53D01F9D8FA1}"/>
              </a:ext>
            </a:extLst>
          </p:cNvPr>
          <p:cNvCxnSpPr>
            <a:cxnSpLocks/>
            <a:stCxn id="2" idx="6"/>
            <a:endCxn id="109" idx="2"/>
          </p:cNvCxnSpPr>
          <p:nvPr/>
        </p:nvCxnSpPr>
        <p:spPr>
          <a:xfrm>
            <a:off x="1895026" y="850927"/>
            <a:ext cx="1288136" cy="28534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39BE188-F314-A7E9-F0B3-9F78DEBB0D17}"/>
              </a:ext>
            </a:extLst>
          </p:cNvPr>
          <p:cNvSpPr txBox="1"/>
          <p:nvPr/>
        </p:nvSpPr>
        <p:spPr>
          <a:xfrm>
            <a:off x="3191620" y="4952043"/>
            <a:ext cx="516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略</a:t>
            </a: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A245F20-BBB0-EC71-3F39-392A2CCCDC15}"/>
              </a:ext>
            </a:extLst>
          </p:cNvPr>
          <p:cNvSpPr txBox="1"/>
          <p:nvPr/>
        </p:nvSpPr>
        <p:spPr>
          <a:xfrm>
            <a:off x="5105302" y="4936609"/>
            <a:ext cx="516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略</a:t>
            </a: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701B6A19-93C9-0B13-E8B7-DC02258C7673}"/>
              </a:ext>
            </a:extLst>
          </p:cNvPr>
          <p:cNvSpPr txBox="1"/>
          <p:nvPr/>
        </p:nvSpPr>
        <p:spPr>
          <a:xfrm>
            <a:off x="5136845" y="3127864"/>
            <a:ext cx="516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略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2D69AAC4-DD65-2917-0133-47AEFEF95A05}"/>
              </a:ext>
            </a:extLst>
          </p:cNvPr>
          <p:cNvSpPr txBox="1"/>
          <p:nvPr/>
        </p:nvSpPr>
        <p:spPr>
          <a:xfrm>
            <a:off x="5136845" y="1249469"/>
            <a:ext cx="516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35943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188</Words>
  <Application>Microsoft Macintosh PowerPoint</Application>
  <PresentationFormat>ワイド画面</PresentationFormat>
  <Paragraphs>71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幸人 中川</dc:creator>
  <cp:lastModifiedBy>幸人 中川</cp:lastModifiedBy>
  <cp:revision>3</cp:revision>
  <dcterms:created xsi:type="dcterms:W3CDTF">2024-04-28T04:12:09Z</dcterms:created>
  <dcterms:modified xsi:type="dcterms:W3CDTF">2024-05-06T14:05:05Z</dcterms:modified>
</cp:coreProperties>
</file>