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9" r:id="rId4"/>
    <p:sldId id="260" r:id="rId5"/>
    <p:sldId id="261" r:id="rId6"/>
    <p:sldId id="262"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38"/>
    <p:restoredTop sz="91471"/>
  </p:normalViewPr>
  <p:slideViewPr>
    <p:cSldViewPr snapToGrid="0">
      <p:cViewPr>
        <p:scale>
          <a:sx n="74" d="100"/>
          <a:sy n="74" d="100"/>
        </p:scale>
        <p:origin x="1960"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5"/>
    </mc:Choice>
    <mc:Fallback>
      <c:style val="5"/>
    </mc:Fallback>
  </mc:AlternateContent>
  <c:chart>
    <c:title>
      <c:layout>
        <c:manualLayout>
          <c:xMode val="edge"/>
          <c:yMode val="edge"/>
          <c:x val="0.37227058350238384"/>
          <c:y val="0"/>
        </c:manualLayout>
      </c:layout>
      <c:overlay val="0"/>
      <c:spPr>
        <a:noFill/>
        <a:ln>
          <a:noFill/>
        </a:ln>
        <a:effectLst/>
      </c:spPr>
      <c:txPr>
        <a:bodyPr rot="0" spcFirstLastPara="1" vertOverflow="ellipsis" vert="horz" wrap="square" anchor="ctr" anchorCtr="1"/>
        <a:lstStyle/>
        <a:p>
          <a:pPr>
            <a:defRPr sz="2130" b="1"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ofPieChart>
        <c:ofPieType val="bar"/>
        <c:varyColors val="1"/>
        <c:ser>
          <c:idx val="0"/>
          <c:order val="0"/>
          <c:tx>
            <c:strRef>
              <c:f>Sheet1!$B$1</c:f>
              <c:strCache>
                <c:ptCount val="1"/>
                <c:pt idx="0">
                  <c:v>開発コスト内訳</c:v>
                </c:pt>
              </c:strCache>
            </c:strRef>
          </c:tx>
          <c:dPt>
            <c:idx val="0"/>
            <c:bubble3D val="0"/>
            <c:spPr>
              <a:solidFill>
                <a:schemeClr val="accent3">
                  <a:shade val="65000"/>
                </a:schemeClr>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accent3">
                  <a:tint val="65000"/>
                </a:schemeClr>
              </a:solidFill>
              <a:ln w="19050">
                <a:solidFill>
                  <a:schemeClr val="lt1"/>
                </a:solidFill>
              </a:ln>
              <a:effectLst/>
            </c:spPr>
          </c:dPt>
          <c:dPt>
            <c:idx val="3"/>
            <c:bubble3D val="0"/>
            <c:spPr>
              <a:solidFill>
                <a:schemeClr val="accent3">
                  <a:tint val="30000"/>
                </a:schemeClr>
              </a:solidFill>
              <a:ln w="19050">
                <a:solidFill>
                  <a:schemeClr val="lt1"/>
                </a:solidFill>
              </a:ln>
              <a:effectLst/>
            </c:spPr>
            <c:extLst>
              <c:ext xmlns:c16="http://schemas.microsoft.com/office/drawing/2014/chart" uri="{C3380CC4-5D6E-409C-BE32-E72D297353CC}">
                <c16:uniqueId val="{00000001-D007-AE4C-B5AC-B64B4BBB1601}"/>
              </c:ext>
            </c:extLst>
          </c:dPt>
          <c:dLbls>
            <c:dLbl>
              <c:idx val="3"/>
              <c:layout>
                <c:manualLayout>
                  <c:x val="-0.17025529024238584"/>
                  <c:y val="5.3443225078906725E-3"/>
                </c:manualLayout>
              </c:layout>
              <c:tx>
                <c:rich>
                  <a:bodyPr/>
                  <a:lstStyle/>
                  <a:p>
                    <a:r>
                      <a:rPr lang="ja-JP" altLang="en-US" baseline="0"/>
                      <a:t>手戻りコスト
</a:t>
                    </a:r>
                    <a:fld id="{13ED2906-2A77-4C41-91D3-478F76B374BF}" type="PERCENTAGE">
                      <a:rPr lang="en-US" altLang="ja-JP" baseline="0"/>
                      <a:pPr/>
                      <a:t>[パーセンテージ]</a:t>
                    </a:fld>
                    <a:endParaRPr lang="ja-JP" altLang="en-US" baseline="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D007-AE4C-B5AC-B64B4BBB160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ja-JP"/>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通常コスト</c:v>
                </c:pt>
                <c:pt idx="1">
                  <c:v>要求の誤り</c:v>
                </c:pt>
                <c:pt idx="2">
                  <c:v>それ以外</c:v>
                </c:pt>
              </c:strCache>
            </c:strRef>
          </c:cat>
          <c:val>
            <c:numRef>
              <c:f>Sheet1!$B$2:$B$4</c:f>
              <c:numCache>
                <c:formatCode>General</c:formatCode>
                <c:ptCount val="3"/>
                <c:pt idx="0">
                  <c:v>55</c:v>
                </c:pt>
                <c:pt idx="1">
                  <c:v>36</c:v>
                </c:pt>
                <c:pt idx="2">
                  <c:v>9</c:v>
                </c:pt>
              </c:numCache>
            </c:numRef>
          </c:val>
          <c:extLst>
            <c:ext xmlns:c16="http://schemas.microsoft.com/office/drawing/2014/chart" uri="{C3380CC4-5D6E-409C-BE32-E72D297353CC}">
              <c16:uniqueId val="{00000000-D007-AE4C-B5AC-B64B4BBB1601}"/>
            </c:ext>
          </c:extLst>
        </c:ser>
        <c:dLbls>
          <c:dLblPos val="inEnd"/>
          <c:showLegendKey val="0"/>
          <c:showVal val="0"/>
          <c:showCatName val="0"/>
          <c:showSerName val="0"/>
          <c:showPercent val="1"/>
          <c:showBubbleSize val="0"/>
          <c:showLeaderLines val="1"/>
        </c:dLbls>
        <c:gapWidth val="100"/>
        <c:splitType val="pos"/>
        <c:splitPos val="2"/>
        <c:secondPieSize val="75"/>
        <c:serLines>
          <c:spPr>
            <a:ln w="9525" cap="flat" cmpd="sng" algn="ctr">
              <a:solidFill>
                <a:schemeClr val="tx1">
                  <a:lumMod val="35000"/>
                  <a:lumOff val="65000"/>
                </a:schemeClr>
              </a:solidFill>
              <a:round/>
            </a:ln>
            <a:effectLst/>
          </c:spPr>
        </c:serLines>
      </c:of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ja-JP"/>
              <a:t>バグ対応コスト（比率）</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バグ対応コスト</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Sheet1!$A$2:$A$6</c:f>
              <c:strCache>
                <c:ptCount val="5"/>
                <c:pt idx="0">
                  <c:v>要求</c:v>
                </c:pt>
                <c:pt idx="1">
                  <c:v>設計</c:v>
                </c:pt>
                <c:pt idx="2">
                  <c:v>コーディング</c:v>
                </c:pt>
                <c:pt idx="3">
                  <c:v>テスト</c:v>
                </c:pt>
                <c:pt idx="4">
                  <c:v>納入時点</c:v>
                </c:pt>
              </c:strCache>
            </c:strRef>
          </c:cat>
          <c:val>
            <c:numRef>
              <c:f>Sheet1!$B$2:$B$6</c:f>
              <c:numCache>
                <c:formatCode>General</c:formatCode>
                <c:ptCount val="5"/>
                <c:pt idx="0">
                  <c:v>1</c:v>
                </c:pt>
                <c:pt idx="1">
                  <c:v>5</c:v>
                </c:pt>
                <c:pt idx="2">
                  <c:v>10</c:v>
                </c:pt>
                <c:pt idx="3">
                  <c:v>20</c:v>
                </c:pt>
                <c:pt idx="4">
                  <c:v>200</c:v>
                </c:pt>
              </c:numCache>
            </c:numRef>
          </c:val>
          <c:extLst>
            <c:ext xmlns:c16="http://schemas.microsoft.com/office/drawing/2014/chart" uri="{C3380CC4-5D6E-409C-BE32-E72D297353CC}">
              <c16:uniqueId val="{00000000-81C4-E743-B169-B6CB55E83DFC}"/>
            </c:ext>
          </c:extLst>
        </c:ser>
        <c:dLbls>
          <c:dLblPos val="outEnd"/>
          <c:showLegendKey val="0"/>
          <c:showVal val="1"/>
          <c:showCatName val="0"/>
          <c:showSerName val="0"/>
          <c:showPercent val="0"/>
          <c:showBubbleSize val="0"/>
        </c:dLbls>
        <c:gapWidth val="444"/>
        <c:overlap val="-90"/>
        <c:axId val="784483631"/>
        <c:axId val="785084591"/>
      </c:barChart>
      <c:catAx>
        <c:axId val="78448363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ja-JP"/>
          </a:p>
        </c:txPr>
        <c:crossAx val="785084591"/>
        <c:crosses val="autoZero"/>
        <c:auto val="1"/>
        <c:lblAlgn val="ctr"/>
        <c:lblOffset val="100"/>
        <c:noMultiLvlLbl val="0"/>
      </c:catAx>
      <c:valAx>
        <c:axId val="785084591"/>
        <c:scaling>
          <c:orientation val="minMax"/>
        </c:scaling>
        <c:delete val="1"/>
        <c:axPos val="l"/>
        <c:numFmt formatCode="General" sourceLinked="1"/>
        <c:majorTickMark val="none"/>
        <c:minorTickMark val="none"/>
        <c:tickLblPos val="nextTo"/>
        <c:crossAx val="784483631"/>
        <c:crosses val="autoZero"/>
        <c:crossBetween val="between"/>
        <c:majorUnit val="10"/>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r>
              <a:rPr lang="ja-JP"/>
              <a:t>バグ対応が下流工程に集中</a:t>
            </a:r>
          </a:p>
        </c:rich>
      </c:tx>
      <c:layout>
        <c:manualLayout>
          <c:xMode val="edge"/>
          <c:yMode val="edge"/>
          <c:x val="0.30109332366342589"/>
          <c:y val="7.860649054411372E-3"/>
        </c:manualLayout>
      </c:layout>
      <c:overlay val="0"/>
      <c:spPr>
        <a:no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8.2795321514159817E-2"/>
          <c:y val="0.14077597491739899"/>
          <c:w val="0.75622196097443506"/>
          <c:h val="0.71594355886435124"/>
        </c:manualLayout>
      </c:layout>
      <c:barChart>
        <c:barDir val="col"/>
        <c:grouping val="clustered"/>
        <c:varyColors val="0"/>
        <c:ser>
          <c:idx val="1"/>
          <c:order val="1"/>
          <c:tx>
            <c:strRef>
              <c:f>Sheet1!$C$1</c:f>
              <c:strCache>
                <c:ptCount val="1"/>
                <c:pt idx="0">
                  <c:v>コスト</c:v>
                </c:pt>
              </c:strCache>
            </c:strRef>
          </c:tx>
          <c:spPr>
            <a:solidFill>
              <a:schemeClr val="accent3">
                <a:tint val="77000"/>
              </a:schemeClr>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5-584A-294C-9F99-5BDDE94344F9}"/>
                </c:ext>
              </c:extLst>
            </c:dLbl>
            <c:dLbl>
              <c:idx val="1"/>
              <c:delete val="1"/>
              <c:extLst>
                <c:ext xmlns:c15="http://schemas.microsoft.com/office/drawing/2012/chart" uri="{CE6537A1-D6FC-4f65-9D91-7224C49458BB}"/>
                <c:ext xmlns:c16="http://schemas.microsoft.com/office/drawing/2014/chart" uri="{C3380CC4-5D6E-409C-BE32-E72D297353CC}">
                  <c16:uniqueId val="{00000004-584A-294C-9F99-5BDDE94344F9}"/>
                </c:ext>
              </c:extLst>
            </c:dLbl>
            <c:dLbl>
              <c:idx val="2"/>
              <c:delete val="1"/>
              <c:extLst>
                <c:ext xmlns:c15="http://schemas.microsoft.com/office/drawing/2012/chart" uri="{CE6537A1-D6FC-4f65-9D91-7224C49458BB}"/>
                <c:ext xmlns:c16="http://schemas.microsoft.com/office/drawing/2014/chart" uri="{C3380CC4-5D6E-409C-BE32-E72D297353CC}">
                  <c16:uniqueId val="{00000003-584A-294C-9F99-5BDDE94344F9}"/>
                </c:ext>
              </c:extLst>
            </c:dLbl>
            <c:dLbl>
              <c:idx val="3"/>
              <c:delete val="1"/>
              <c:extLst>
                <c:ext xmlns:c15="http://schemas.microsoft.com/office/drawing/2012/chart" uri="{CE6537A1-D6FC-4f65-9D91-7224C49458BB}"/>
                <c:ext xmlns:c16="http://schemas.microsoft.com/office/drawing/2014/chart" uri="{C3380CC4-5D6E-409C-BE32-E72D297353CC}">
                  <c16:uniqueId val="{00000002-584A-294C-9F99-5BDDE94344F9}"/>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要求</c:v>
                </c:pt>
                <c:pt idx="1">
                  <c:v>設計</c:v>
                </c:pt>
                <c:pt idx="2">
                  <c:v>コーディング</c:v>
                </c:pt>
                <c:pt idx="3">
                  <c:v>テスト</c:v>
                </c:pt>
                <c:pt idx="4">
                  <c:v>納入時点</c:v>
                </c:pt>
              </c:strCache>
            </c:strRef>
          </c:cat>
          <c:val>
            <c:numRef>
              <c:f>Sheet1!$C$2:$C$6</c:f>
              <c:numCache>
                <c:formatCode>General</c:formatCode>
                <c:ptCount val="5"/>
                <c:pt idx="0">
                  <c:v>12</c:v>
                </c:pt>
                <c:pt idx="1">
                  <c:v>72</c:v>
                </c:pt>
                <c:pt idx="2">
                  <c:v>312</c:v>
                </c:pt>
                <c:pt idx="3">
                  <c:v>1032</c:v>
                </c:pt>
                <c:pt idx="4">
                  <c:v>8232</c:v>
                </c:pt>
              </c:numCache>
            </c:numRef>
          </c:val>
          <c:extLst>
            <c:ext xmlns:c16="http://schemas.microsoft.com/office/drawing/2014/chart" uri="{C3380CC4-5D6E-409C-BE32-E72D297353CC}">
              <c16:uniqueId val="{00000000-584A-294C-9F99-5BDDE94344F9}"/>
            </c:ext>
          </c:extLst>
        </c:ser>
        <c:dLbls>
          <c:showLegendKey val="0"/>
          <c:showVal val="0"/>
          <c:showCatName val="0"/>
          <c:showSerName val="0"/>
          <c:showPercent val="0"/>
          <c:showBubbleSize val="0"/>
        </c:dLbls>
        <c:gapWidth val="150"/>
        <c:axId val="897765407"/>
        <c:axId val="898181823"/>
      </c:barChart>
      <c:lineChart>
        <c:grouping val="standard"/>
        <c:varyColors val="0"/>
        <c:ser>
          <c:idx val="0"/>
          <c:order val="0"/>
          <c:tx>
            <c:strRef>
              <c:f>Sheet1!$B$1</c:f>
              <c:strCache>
                <c:ptCount val="1"/>
                <c:pt idx="0">
                  <c:v>バグ対応件数</c:v>
                </c:pt>
              </c:strCache>
            </c:strRef>
          </c:tx>
          <c:spPr>
            <a:ln w="28575" cap="rnd">
              <a:solidFill>
                <a:schemeClr val="accent3">
                  <a:shade val="76000"/>
                </a:schemeClr>
              </a:solidFill>
              <a:round/>
            </a:ln>
            <a:effectLst/>
          </c:spPr>
          <c:marker>
            <c:symbol val="none"/>
          </c:marker>
          <c:cat>
            <c:strRef>
              <c:f>Sheet1!$A$2:$A$6</c:f>
              <c:strCache>
                <c:ptCount val="5"/>
                <c:pt idx="0">
                  <c:v>要求</c:v>
                </c:pt>
                <c:pt idx="1">
                  <c:v>設計</c:v>
                </c:pt>
                <c:pt idx="2">
                  <c:v>コーディング</c:v>
                </c:pt>
                <c:pt idx="3">
                  <c:v>テスト</c:v>
                </c:pt>
                <c:pt idx="4">
                  <c:v>納入時点</c:v>
                </c:pt>
              </c:strCache>
            </c:strRef>
          </c:cat>
          <c:val>
            <c:numRef>
              <c:f>Sheet1!$B$2:$B$6</c:f>
              <c:numCache>
                <c:formatCode>General</c:formatCode>
                <c:ptCount val="5"/>
                <c:pt idx="0">
                  <c:v>10</c:v>
                </c:pt>
                <c:pt idx="1">
                  <c:v>10</c:v>
                </c:pt>
                <c:pt idx="2">
                  <c:v>20</c:v>
                </c:pt>
                <c:pt idx="3">
                  <c:v>30</c:v>
                </c:pt>
                <c:pt idx="4">
                  <c:v>30</c:v>
                </c:pt>
              </c:numCache>
            </c:numRef>
          </c:val>
          <c:smooth val="1"/>
          <c:extLst>
            <c:ext xmlns:c16="http://schemas.microsoft.com/office/drawing/2014/chart" uri="{C3380CC4-5D6E-409C-BE32-E72D297353CC}">
              <c16:uniqueId val="{00000001-584A-294C-9F99-5BDDE94344F9}"/>
            </c:ext>
          </c:extLst>
        </c:ser>
        <c:dLbls>
          <c:showLegendKey val="0"/>
          <c:showVal val="0"/>
          <c:showCatName val="0"/>
          <c:showSerName val="0"/>
          <c:showPercent val="0"/>
          <c:showBubbleSize val="0"/>
        </c:dLbls>
        <c:marker val="1"/>
        <c:smooth val="0"/>
        <c:axId val="851015007"/>
        <c:axId val="850500287"/>
      </c:lineChart>
      <c:catAx>
        <c:axId val="851015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850500287"/>
        <c:crosses val="autoZero"/>
        <c:auto val="1"/>
        <c:lblAlgn val="ctr"/>
        <c:lblOffset val="100"/>
        <c:noMultiLvlLbl val="0"/>
      </c:catAx>
      <c:valAx>
        <c:axId val="8505002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ja-JP"/>
                  <a:t>バグ</a:t>
                </a:r>
                <a:r>
                  <a:rPr lang="ja-JP" altLang="en-US"/>
                  <a:t>対応</a:t>
                </a:r>
                <a:r>
                  <a:rPr lang="ja-JP"/>
                  <a:t>件数</a:t>
                </a:r>
              </a:p>
            </c:rich>
          </c:tx>
          <c:layout>
            <c:manualLayout>
              <c:xMode val="edge"/>
              <c:yMode val="edge"/>
              <c:x val="8.2514274906148946E-3"/>
              <c:y val="4.8533969260055328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851015007"/>
        <c:crosses val="autoZero"/>
        <c:crossBetween val="between"/>
      </c:valAx>
      <c:valAx>
        <c:axId val="898181823"/>
        <c:scaling>
          <c:orientation val="minMax"/>
          <c:max val="9000"/>
          <c:min val="0"/>
        </c:scaling>
        <c:delete val="0"/>
        <c:axPos val="r"/>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ja-JP"/>
                  <a:t>バグ対応累計</a:t>
                </a:r>
                <a:br>
                  <a:rPr lang="en-US" altLang="ja-JP"/>
                </a:br>
                <a:r>
                  <a:rPr lang="ja-JP"/>
                  <a:t>コスト</a:t>
                </a:r>
                <a:r>
                  <a:rPr lang="ja-JP" altLang="en-US"/>
                  <a:t>（万円）</a:t>
                </a:r>
                <a:endParaRPr lang="ja-JP"/>
              </a:p>
            </c:rich>
          </c:tx>
          <c:layout>
            <c:manualLayout>
              <c:xMode val="edge"/>
              <c:yMode val="edge"/>
              <c:x val="0.82581308129807485"/>
              <c:y val="2.2876627078136343E-3"/>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897765407"/>
        <c:crosses val="max"/>
        <c:crossBetween val="between"/>
        <c:majorUnit val="2000"/>
      </c:valAx>
      <c:catAx>
        <c:axId val="897765407"/>
        <c:scaling>
          <c:orientation val="minMax"/>
        </c:scaling>
        <c:delete val="1"/>
        <c:axPos val="b"/>
        <c:numFmt formatCode="General" sourceLinked="1"/>
        <c:majorTickMark val="out"/>
        <c:minorTickMark val="none"/>
        <c:tickLblPos val="nextTo"/>
        <c:crossAx val="898181823"/>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r>
              <a:rPr lang="ja-JP"/>
              <a:t>バグ対応</a:t>
            </a:r>
            <a:r>
              <a:rPr lang="ja-JP" altLang="en-US"/>
              <a:t>が上流</a:t>
            </a:r>
            <a:r>
              <a:rPr lang="ja-JP"/>
              <a:t>工程に集中</a:t>
            </a:r>
          </a:p>
        </c:rich>
      </c:tx>
      <c:layout>
        <c:manualLayout>
          <c:xMode val="edge"/>
          <c:yMode val="edge"/>
          <c:x val="0.30109332366342589"/>
          <c:y val="7.860649054411372E-3"/>
        </c:manualLayout>
      </c:layout>
      <c:overlay val="0"/>
      <c:spPr>
        <a:noFill/>
        <a:ln>
          <a:noFill/>
        </a:ln>
        <a:effectLst/>
      </c:spPr>
      <c:txPr>
        <a:bodyPr rot="0" spcFirstLastPara="1" vertOverflow="ellipsis" vert="horz" wrap="square" anchor="ctr" anchorCtr="1"/>
        <a:lstStyle/>
        <a:p>
          <a:pPr>
            <a:defRPr sz="1260"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manualLayout>
          <c:layoutTarget val="inner"/>
          <c:xMode val="edge"/>
          <c:yMode val="edge"/>
          <c:x val="8.2795321514159817E-2"/>
          <c:y val="0.14077597491739899"/>
          <c:w val="0.75622196097443506"/>
          <c:h val="0.71594355886435124"/>
        </c:manualLayout>
      </c:layout>
      <c:barChart>
        <c:barDir val="col"/>
        <c:grouping val="clustered"/>
        <c:varyColors val="0"/>
        <c:ser>
          <c:idx val="1"/>
          <c:order val="1"/>
          <c:tx>
            <c:strRef>
              <c:f>Sheet1!$C$1</c:f>
              <c:strCache>
                <c:ptCount val="1"/>
                <c:pt idx="0">
                  <c:v>コスト</c:v>
                </c:pt>
              </c:strCache>
            </c:strRef>
          </c:tx>
          <c:spPr>
            <a:solidFill>
              <a:schemeClr val="accent3">
                <a:tint val="77000"/>
              </a:schemeClr>
            </a:solidFill>
            <a:ln>
              <a:noFill/>
            </a:ln>
            <a:effectLst/>
          </c:spPr>
          <c:invertIfNegative val="0"/>
          <c:dLbls>
            <c:dLbl>
              <c:idx val="0"/>
              <c:delete val="1"/>
              <c:extLst>
                <c:ext xmlns:c15="http://schemas.microsoft.com/office/drawing/2012/chart" uri="{CE6537A1-D6FC-4f65-9D91-7224C49458BB}"/>
                <c:ext xmlns:c16="http://schemas.microsoft.com/office/drawing/2014/chart" uri="{C3380CC4-5D6E-409C-BE32-E72D297353CC}">
                  <c16:uniqueId val="{00000005-BB21-1B4B-A324-6E0AEED04EB4}"/>
                </c:ext>
              </c:extLst>
            </c:dLbl>
            <c:dLbl>
              <c:idx val="1"/>
              <c:delete val="1"/>
              <c:extLst>
                <c:ext xmlns:c15="http://schemas.microsoft.com/office/drawing/2012/chart" uri="{CE6537A1-D6FC-4f65-9D91-7224C49458BB}"/>
                <c:ext xmlns:c16="http://schemas.microsoft.com/office/drawing/2014/chart" uri="{C3380CC4-5D6E-409C-BE32-E72D297353CC}">
                  <c16:uniqueId val="{00000004-BB21-1B4B-A324-6E0AEED04EB4}"/>
                </c:ext>
              </c:extLst>
            </c:dLbl>
            <c:dLbl>
              <c:idx val="2"/>
              <c:delete val="1"/>
              <c:extLst>
                <c:ext xmlns:c15="http://schemas.microsoft.com/office/drawing/2012/chart" uri="{CE6537A1-D6FC-4f65-9D91-7224C49458BB}"/>
                <c:ext xmlns:c16="http://schemas.microsoft.com/office/drawing/2014/chart" uri="{C3380CC4-5D6E-409C-BE32-E72D297353CC}">
                  <c16:uniqueId val="{00000003-BB21-1B4B-A324-6E0AEED04EB4}"/>
                </c:ext>
              </c:extLst>
            </c:dLbl>
            <c:dLbl>
              <c:idx val="3"/>
              <c:delete val="1"/>
              <c:extLst>
                <c:ext xmlns:c15="http://schemas.microsoft.com/office/drawing/2012/chart" uri="{CE6537A1-D6FC-4f65-9D91-7224C49458BB}"/>
                <c:ext xmlns:c16="http://schemas.microsoft.com/office/drawing/2014/chart" uri="{C3380CC4-5D6E-409C-BE32-E72D297353CC}">
                  <c16:uniqueId val="{00000002-BB21-1B4B-A324-6E0AEED04EB4}"/>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要求</c:v>
                </c:pt>
                <c:pt idx="1">
                  <c:v>設計</c:v>
                </c:pt>
                <c:pt idx="2">
                  <c:v>コーディング</c:v>
                </c:pt>
                <c:pt idx="3">
                  <c:v>テスト</c:v>
                </c:pt>
                <c:pt idx="4">
                  <c:v>納入時点</c:v>
                </c:pt>
              </c:strCache>
            </c:strRef>
          </c:cat>
          <c:val>
            <c:numRef>
              <c:f>Sheet1!$C$2:$C$6</c:f>
              <c:numCache>
                <c:formatCode>General</c:formatCode>
                <c:ptCount val="5"/>
                <c:pt idx="0">
                  <c:v>36</c:v>
                </c:pt>
                <c:pt idx="1">
                  <c:v>216</c:v>
                </c:pt>
                <c:pt idx="2">
                  <c:v>456</c:v>
                </c:pt>
                <c:pt idx="3">
                  <c:v>696</c:v>
                </c:pt>
                <c:pt idx="4">
                  <c:v>3096</c:v>
                </c:pt>
              </c:numCache>
            </c:numRef>
          </c:val>
          <c:extLst>
            <c:ext xmlns:c16="http://schemas.microsoft.com/office/drawing/2014/chart" uri="{C3380CC4-5D6E-409C-BE32-E72D297353CC}">
              <c16:uniqueId val="{00000000-BB21-1B4B-A324-6E0AEED04EB4}"/>
            </c:ext>
          </c:extLst>
        </c:ser>
        <c:dLbls>
          <c:showLegendKey val="0"/>
          <c:showVal val="0"/>
          <c:showCatName val="0"/>
          <c:showSerName val="0"/>
          <c:showPercent val="0"/>
          <c:showBubbleSize val="0"/>
        </c:dLbls>
        <c:gapWidth val="150"/>
        <c:axId val="897765407"/>
        <c:axId val="898181823"/>
      </c:barChart>
      <c:lineChart>
        <c:grouping val="standard"/>
        <c:varyColors val="0"/>
        <c:ser>
          <c:idx val="0"/>
          <c:order val="0"/>
          <c:tx>
            <c:strRef>
              <c:f>Sheet1!$B$1</c:f>
              <c:strCache>
                <c:ptCount val="1"/>
                <c:pt idx="0">
                  <c:v>バグ対応件数</c:v>
                </c:pt>
              </c:strCache>
            </c:strRef>
          </c:tx>
          <c:spPr>
            <a:ln w="28575" cap="rnd">
              <a:solidFill>
                <a:schemeClr val="accent3">
                  <a:shade val="76000"/>
                </a:schemeClr>
              </a:solidFill>
              <a:round/>
            </a:ln>
            <a:effectLst/>
          </c:spPr>
          <c:marker>
            <c:symbol val="none"/>
          </c:marker>
          <c:cat>
            <c:strRef>
              <c:f>Sheet1!$A$2:$A$6</c:f>
              <c:strCache>
                <c:ptCount val="5"/>
                <c:pt idx="0">
                  <c:v>要求</c:v>
                </c:pt>
                <c:pt idx="1">
                  <c:v>設計</c:v>
                </c:pt>
                <c:pt idx="2">
                  <c:v>コーディング</c:v>
                </c:pt>
                <c:pt idx="3">
                  <c:v>テスト</c:v>
                </c:pt>
                <c:pt idx="4">
                  <c:v>納入時点</c:v>
                </c:pt>
              </c:strCache>
            </c:strRef>
          </c:cat>
          <c:val>
            <c:numRef>
              <c:f>Sheet1!$B$2:$B$6</c:f>
              <c:numCache>
                <c:formatCode>General</c:formatCode>
                <c:ptCount val="5"/>
                <c:pt idx="0">
                  <c:v>30</c:v>
                </c:pt>
                <c:pt idx="1">
                  <c:v>30</c:v>
                </c:pt>
                <c:pt idx="2">
                  <c:v>20</c:v>
                </c:pt>
                <c:pt idx="3">
                  <c:v>10</c:v>
                </c:pt>
                <c:pt idx="4">
                  <c:v>10</c:v>
                </c:pt>
              </c:numCache>
            </c:numRef>
          </c:val>
          <c:smooth val="1"/>
          <c:extLst>
            <c:ext xmlns:c16="http://schemas.microsoft.com/office/drawing/2014/chart" uri="{C3380CC4-5D6E-409C-BE32-E72D297353CC}">
              <c16:uniqueId val="{00000001-BB21-1B4B-A324-6E0AEED04EB4}"/>
            </c:ext>
          </c:extLst>
        </c:ser>
        <c:dLbls>
          <c:showLegendKey val="0"/>
          <c:showVal val="0"/>
          <c:showCatName val="0"/>
          <c:showSerName val="0"/>
          <c:showPercent val="0"/>
          <c:showBubbleSize val="0"/>
        </c:dLbls>
        <c:marker val="1"/>
        <c:smooth val="0"/>
        <c:axId val="851015007"/>
        <c:axId val="850500287"/>
      </c:lineChart>
      <c:catAx>
        <c:axId val="851015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850500287"/>
        <c:crosses val="autoZero"/>
        <c:auto val="1"/>
        <c:lblAlgn val="ctr"/>
        <c:lblOffset val="100"/>
        <c:noMultiLvlLbl val="0"/>
      </c:catAx>
      <c:valAx>
        <c:axId val="8505002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r>
                  <a:rPr lang="ja-JP"/>
                  <a:t>バグ</a:t>
                </a:r>
                <a:r>
                  <a:rPr lang="ja-JP" altLang="en-US"/>
                  <a:t>対応</a:t>
                </a:r>
                <a:r>
                  <a:rPr lang="ja-JP"/>
                  <a:t>件数</a:t>
                </a:r>
              </a:p>
            </c:rich>
          </c:tx>
          <c:layout>
            <c:manualLayout>
              <c:xMode val="edge"/>
              <c:yMode val="edge"/>
              <c:x val="8.2514274906148946E-3"/>
              <c:y val="4.8533969260055328E-2"/>
            </c:manualLayout>
          </c:layout>
          <c:overlay val="0"/>
          <c:spPr>
            <a:noFill/>
            <a:ln>
              <a:noFill/>
            </a:ln>
            <a:effectLst/>
          </c:spPr>
          <c:txPr>
            <a:bodyPr rot="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851015007"/>
        <c:crosses val="autoZero"/>
        <c:crossBetween val="between"/>
      </c:valAx>
      <c:valAx>
        <c:axId val="898181823"/>
        <c:scaling>
          <c:orientation val="minMax"/>
          <c:max val="9000"/>
          <c:min val="0"/>
        </c:scaling>
        <c:delete val="0"/>
        <c:axPos val="r"/>
        <c:title>
          <c:tx>
            <c:rich>
              <a:bodyPr rot="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r>
                  <a:rPr lang="ja-JP"/>
                  <a:t>バグ対応累計</a:t>
                </a:r>
                <a:br>
                  <a:rPr lang="en-US" altLang="ja-JP"/>
                </a:br>
                <a:r>
                  <a:rPr lang="ja-JP"/>
                  <a:t>コスト</a:t>
                </a:r>
                <a:r>
                  <a:rPr lang="ja-JP" altLang="en-US"/>
                  <a:t>（万円）</a:t>
                </a:r>
                <a:endParaRPr lang="ja-JP"/>
              </a:p>
            </c:rich>
          </c:tx>
          <c:layout>
            <c:manualLayout>
              <c:xMode val="edge"/>
              <c:yMode val="edge"/>
              <c:x val="0.82351221118871465"/>
              <c:y val="2.2876627078136343E-3"/>
            </c:manualLayout>
          </c:layout>
          <c:overlay val="0"/>
          <c:spPr>
            <a:noFill/>
            <a:ln>
              <a:noFill/>
            </a:ln>
            <a:effectLst/>
          </c:spPr>
          <c:txPr>
            <a:bodyPr rot="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crossAx val="897765407"/>
        <c:crosses val="max"/>
        <c:crossBetween val="between"/>
        <c:majorUnit val="2000"/>
      </c:valAx>
      <c:catAx>
        <c:axId val="897765407"/>
        <c:scaling>
          <c:orientation val="minMax"/>
        </c:scaling>
        <c:delete val="1"/>
        <c:axPos val="b"/>
        <c:numFmt formatCode="General" sourceLinked="1"/>
        <c:majorTickMark val="out"/>
        <c:minorTickMark val="none"/>
        <c:tickLblPos val="nextTo"/>
        <c:crossAx val="898181823"/>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915"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F70FBF-4363-7F4A-8EE0-176DCD72CF3A}" type="datetimeFigureOut">
              <a:t>2023/7/29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A3D0D0-C60C-FA4D-8D26-826E2C8C62E6}" type="slidenum">
              <a:t>‹#›</a:t>
            </a:fld>
            <a:endParaRPr kumimoji="1" lang="ja-JP" altLang="en-US"/>
          </a:p>
        </p:txBody>
      </p:sp>
    </p:spTree>
    <p:extLst>
      <p:ext uri="{BB962C8B-B14F-4D97-AF65-F5344CB8AC3E}">
        <p14:creationId xmlns:p14="http://schemas.microsoft.com/office/powerpoint/2010/main" val="721607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A3D0D0-C60C-FA4D-8D26-826E2C8C62E6}" type="slidenum">
              <a:t>3</a:t>
            </a:fld>
            <a:endParaRPr kumimoji="1" lang="ja-JP" altLang="en-US"/>
          </a:p>
        </p:txBody>
      </p:sp>
    </p:spTree>
    <p:extLst>
      <p:ext uri="{BB962C8B-B14F-4D97-AF65-F5344CB8AC3E}">
        <p14:creationId xmlns:p14="http://schemas.microsoft.com/office/powerpoint/2010/main" val="1105421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A3D0D0-C60C-FA4D-8D26-826E2C8C62E6}" type="slidenum">
              <a:t>4</a:t>
            </a:fld>
            <a:endParaRPr kumimoji="1" lang="ja-JP" altLang="en-US"/>
          </a:p>
        </p:txBody>
      </p:sp>
    </p:spTree>
    <p:extLst>
      <p:ext uri="{BB962C8B-B14F-4D97-AF65-F5344CB8AC3E}">
        <p14:creationId xmlns:p14="http://schemas.microsoft.com/office/powerpoint/2010/main" val="2988426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EE10B6-502A-E54E-B063-741F8D0ED24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ED3762C-CF5E-8BD8-ABD0-6FA0CD9585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7CDED77-6ACC-CAC4-AEB5-C8E85AE79578}"/>
              </a:ext>
            </a:extLst>
          </p:cNvPr>
          <p:cNvSpPr>
            <a:spLocks noGrp="1"/>
          </p:cNvSpPr>
          <p:nvPr>
            <p:ph type="dt" sz="half" idx="10"/>
          </p:nvPr>
        </p:nvSpPr>
        <p:spPr/>
        <p:txBody>
          <a:bodyPr/>
          <a:lstStyle/>
          <a:p>
            <a:fld id="{CADD3BE6-B3D9-FC42-8955-F6AE34EE5C77}" type="datetimeFigureOut">
              <a:t>2023/7/29</a:t>
            </a:fld>
            <a:endParaRPr kumimoji="1" lang="ja-JP" altLang="en-US"/>
          </a:p>
        </p:txBody>
      </p:sp>
      <p:sp>
        <p:nvSpPr>
          <p:cNvPr id="5" name="フッター プレースホルダー 4">
            <a:extLst>
              <a:ext uri="{FF2B5EF4-FFF2-40B4-BE49-F238E27FC236}">
                <a16:creationId xmlns:a16="http://schemas.microsoft.com/office/drawing/2014/main" id="{6D432054-909F-B607-515C-5341CE40D9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8BF600-E06C-3E39-88B8-CD54BB910B83}"/>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167005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B787E3B-3DB6-C987-F8EE-F9206557C62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6F3BF4B-77A7-02EA-C50B-EA47D89557C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30223E-EA6C-8CE0-7F0D-756DB7280CA3}"/>
              </a:ext>
            </a:extLst>
          </p:cNvPr>
          <p:cNvSpPr>
            <a:spLocks noGrp="1"/>
          </p:cNvSpPr>
          <p:nvPr>
            <p:ph type="dt" sz="half" idx="10"/>
          </p:nvPr>
        </p:nvSpPr>
        <p:spPr/>
        <p:txBody>
          <a:bodyPr/>
          <a:lstStyle/>
          <a:p>
            <a:fld id="{CADD3BE6-B3D9-FC42-8955-F6AE34EE5C77}" type="datetimeFigureOut">
              <a:t>2023/7/29</a:t>
            </a:fld>
            <a:endParaRPr kumimoji="1" lang="ja-JP" altLang="en-US"/>
          </a:p>
        </p:txBody>
      </p:sp>
      <p:sp>
        <p:nvSpPr>
          <p:cNvPr id="5" name="フッター プレースホルダー 4">
            <a:extLst>
              <a:ext uri="{FF2B5EF4-FFF2-40B4-BE49-F238E27FC236}">
                <a16:creationId xmlns:a16="http://schemas.microsoft.com/office/drawing/2014/main" id="{211C0DE6-8290-A0EA-25B8-F3AF423001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CC8B15-CC28-4016-79F2-B89E971E9A05}"/>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364633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A6A67A4-DEF4-FB94-1503-8F2DEFE233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313A633-2C4D-9711-F46C-B50219AA29A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1CCE361-B1C6-B5E7-E8A6-8B74B35CE10E}"/>
              </a:ext>
            </a:extLst>
          </p:cNvPr>
          <p:cNvSpPr>
            <a:spLocks noGrp="1"/>
          </p:cNvSpPr>
          <p:nvPr>
            <p:ph type="dt" sz="half" idx="10"/>
          </p:nvPr>
        </p:nvSpPr>
        <p:spPr/>
        <p:txBody>
          <a:bodyPr/>
          <a:lstStyle/>
          <a:p>
            <a:fld id="{CADD3BE6-B3D9-FC42-8955-F6AE34EE5C77}" type="datetimeFigureOut">
              <a:t>2023/7/29</a:t>
            </a:fld>
            <a:endParaRPr kumimoji="1" lang="ja-JP" altLang="en-US"/>
          </a:p>
        </p:txBody>
      </p:sp>
      <p:sp>
        <p:nvSpPr>
          <p:cNvPr id="5" name="フッター プレースホルダー 4">
            <a:extLst>
              <a:ext uri="{FF2B5EF4-FFF2-40B4-BE49-F238E27FC236}">
                <a16:creationId xmlns:a16="http://schemas.microsoft.com/office/drawing/2014/main" id="{45477601-BCF1-4EFB-0D9F-4FE8F36894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7CA7B8-D40E-623B-F634-2790CC1356ED}"/>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43507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12E7B4-A3D4-1837-7345-403D7809F2B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F12A96-9E66-D919-8075-457A4D3616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738549C-FD94-E333-FC7E-2EE20C21FF88}"/>
              </a:ext>
            </a:extLst>
          </p:cNvPr>
          <p:cNvSpPr>
            <a:spLocks noGrp="1"/>
          </p:cNvSpPr>
          <p:nvPr>
            <p:ph type="dt" sz="half" idx="10"/>
          </p:nvPr>
        </p:nvSpPr>
        <p:spPr/>
        <p:txBody>
          <a:bodyPr/>
          <a:lstStyle/>
          <a:p>
            <a:fld id="{CADD3BE6-B3D9-FC42-8955-F6AE34EE5C77}" type="datetimeFigureOut">
              <a:t>2023/7/29</a:t>
            </a:fld>
            <a:endParaRPr kumimoji="1" lang="ja-JP" altLang="en-US"/>
          </a:p>
        </p:txBody>
      </p:sp>
      <p:sp>
        <p:nvSpPr>
          <p:cNvPr id="5" name="フッター プレースホルダー 4">
            <a:extLst>
              <a:ext uri="{FF2B5EF4-FFF2-40B4-BE49-F238E27FC236}">
                <a16:creationId xmlns:a16="http://schemas.microsoft.com/office/drawing/2014/main" id="{AA7B1EF4-2497-1D42-4F16-6F879CE3CD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6C78854-4B39-C1EF-6DE6-1A6FDA10AAAD}"/>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97510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36CAB-4C9C-7CE8-EDA0-A46D340502A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DC8CCE-6031-1CFF-11C9-CC962049D2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B8BD333-B93E-ED53-E17B-5BFA8F751C07}"/>
              </a:ext>
            </a:extLst>
          </p:cNvPr>
          <p:cNvSpPr>
            <a:spLocks noGrp="1"/>
          </p:cNvSpPr>
          <p:nvPr>
            <p:ph type="dt" sz="half" idx="10"/>
          </p:nvPr>
        </p:nvSpPr>
        <p:spPr/>
        <p:txBody>
          <a:bodyPr/>
          <a:lstStyle/>
          <a:p>
            <a:fld id="{CADD3BE6-B3D9-FC42-8955-F6AE34EE5C77}" type="datetimeFigureOut">
              <a:t>2023/7/29</a:t>
            </a:fld>
            <a:endParaRPr kumimoji="1" lang="ja-JP" altLang="en-US"/>
          </a:p>
        </p:txBody>
      </p:sp>
      <p:sp>
        <p:nvSpPr>
          <p:cNvPr id="5" name="フッター プレースホルダー 4">
            <a:extLst>
              <a:ext uri="{FF2B5EF4-FFF2-40B4-BE49-F238E27FC236}">
                <a16:creationId xmlns:a16="http://schemas.microsoft.com/office/drawing/2014/main" id="{C305A98C-9203-FAC8-478B-755935B6E06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F9C827-3966-70A4-A8DB-EBA9D625E186}"/>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294046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5E7046-4B4A-3E44-7E4C-3893433C879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70043C5-5858-B5FB-3E03-F52208D463E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8A76ABA-59F4-C971-7C21-3D2941E41FC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77B0686-C777-F741-C113-25FBBB1D6A7F}"/>
              </a:ext>
            </a:extLst>
          </p:cNvPr>
          <p:cNvSpPr>
            <a:spLocks noGrp="1"/>
          </p:cNvSpPr>
          <p:nvPr>
            <p:ph type="dt" sz="half" idx="10"/>
          </p:nvPr>
        </p:nvSpPr>
        <p:spPr/>
        <p:txBody>
          <a:bodyPr/>
          <a:lstStyle/>
          <a:p>
            <a:fld id="{CADD3BE6-B3D9-FC42-8955-F6AE34EE5C77}" type="datetimeFigureOut">
              <a:t>2023/7/29</a:t>
            </a:fld>
            <a:endParaRPr kumimoji="1" lang="ja-JP" altLang="en-US"/>
          </a:p>
        </p:txBody>
      </p:sp>
      <p:sp>
        <p:nvSpPr>
          <p:cNvPr id="6" name="フッター プレースホルダー 5">
            <a:extLst>
              <a:ext uri="{FF2B5EF4-FFF2-40B4-BE49-F238E27FC236}">
                <a16:creationId xmlns:a16="http://schemas.microsoft.com/office/drawing/2014/main" id="{4529890A-50D9-DB8C-5588-D2D6B140ED6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82D35E7-5A8E-49DA-2759-F3FD3BCACF40}"/>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3089306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0FF637-5752-0CB9-0EA4-C16A4693F21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D4F22CA-8114-40B2-7A21-4CD93531E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49168B6-1559-4702-B464-5D44A8C0429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2F8808B-2675-8ED9-8A4C-A214957B01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0552091-0AD7-BE68-1CC6-970DF84977E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4628340-9E4B-F6F7-5BCE-CAF7FDF2BD83}"/>
              </a:ext>
            </a:extLst>
          </p:cNvPr>
          <p:cNvSpPr>
            <a:spLocks noGrp="1"/>
          </p:cNvSpPr>
          <p:nvPr>
            <p:ph type="dt" sz="half" idx="10"/>
          </p:nvPr>
        </p:nvSpPr>
        <p:spPr/>
        <p:txBody>
          <a:bodyPr/>
          <a:lstStyle/>
          <a:p>
            <a:fld id="{CADD3BE6-B3D9-FC42-8955-F6AE34EE5C77}" type="datetimeFigureOut">
              <a:t>2023/7/29</a:t>
            </a:fld>
            <a:endParaRPr kumimoji="1" lang="ja-JP" altLang="en-US"/>
          </a:p>
        </p:txBody>
      </p:sp>
      <p:sp>
        <p:nvSpPr>
          <p:cNvPr id="8" name="フッター プレースホルダー 7">
            <a:extLst>
              <a:ext uri="{FF2B5EF4-FFF2-40B4-BE49-F238E27FC236}">
                <a16:creationId xmlns:a16="http://schemas.microsoft.com/office/drawing/2014/main" id="{4A101583-129B-3AFC-F3C0-5B8576BF44F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3DE0D7B-CD5A-7613-DF9D-92D28FA37839}"/>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217441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402E49-8A75-7162-EE96-63D04C0F055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3607B8A-E46F-CDF2-7C88-F563F6F35109}"/>
              </a:ext>
            </a:extLst>
          </p:cNvPr>
          <p:cNvSpPr>
            <a:spLocks noGrp="1"/>
          </p:cNvSpPr>
          <p:nvPr>
            <p:ph type="dt" sz="half" idx="10"/>
          </p:nvPr>
        </p:nvSpPr>
        <p:spPr/>
        <p:txBody>
          <a:bodyPr/>
          <a:lstStyle/>
          <a:p>
            <a:fld id="{CADD3BE6-B3D9-FC42-8955-F6AE34EE5C77}" type="datetimeFigureOut">
              <a:t>2023/7/29</a:t>
            </a:fld>
            <a:endParaRPr kumimoji="1" lang="ja-JP" altLang="en-US"/>
          </a:p>
        </p:txBody>
      </p:sp>
      <p:sp>
        <p:nvSpPr>
          <p:cNvPr id="4" name="フッター プレースホルダー 3">
            <a:extLst>
              <a:ext uri="{FF2B5EF4-FFF2-40B4-BE49-F238E27FC236}">
                <a16:creationId xmlns:a16="http://schemas.microsoft.com/office/drawing/2014/main" id="{D5B79049-3552-85C2-A6BF-53B756B1E6D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988A110-2BF1-7100-F436-72E51028AB74}"/>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368880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4C7B346-5E5F-E6B7-222D-5D9EF562A2B9}"/>
              </a:ext>
            </a:extLst>
          </p:cNvPr>
          <p:cNvSpPr>
            <a:spLocks noGrp="1"/>
          </p:cNvSpPr>
          <p:nvPr>
            <p:ph type="dt" sz="half" idx="10"/>
          </p:nvPr>
        </p:nvSpPr>
        <p:spPr/>
        <p:txBody>
          <a:bodyPr/>
          <a:lstStyle/>
          <a:p>
            <a:fld id="{CADD3BE6-B3D9-FC42-8955-F6AE34EE5C77}" type="datetimeFigureOut">
              <a:t>2023/7/29</a:t>
            </a:fld>
            <a:endParaRPr kumimoji="1" lang="ja-JP" altLang="en-US"/>
          </a:p>
        </p:txBody>
      </p:sp>
      <p:sp>
        <p:nvSpPr>
          <p:cNvPr id="3" name="フッター プレースホルダー 2">
            <a:extLst>
              <a:ext uri="{FF2B5EF4-FFF2-40B4-BE49-F238E27FC236}">
                <a16:creationId xmlns:a16="http://schemas.microsoft.com/office/drawing/2014/main" id="{8A1D803F-FEF7-8CB0-1617-4C03C01ACFA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A1ABE58-299F-5F3E-80FD-68DA47C0CD89}"/>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111213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2A728D-046B-946B-FAA9-F4490D02D4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D74581-CCBE-5163-F909-3E72CDD147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7064623-30AE-8F8D-008A-574D17C1DB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2051CA-624E-768F-0961-A3EBF4FB606C}"/>
              </a:ext>
            </a:extLst>
          </p:cNvPr>
          <p:cNvSpPr>
            <a:spLocks noGrp="1"/>
          </p:cNvSpPr>
          <p:nvPr>
            <p:ph type="dt" sz="half" idx="10"/>
          </p:nvPr>
        </p:nvSpPr>
        <p:spPr/>
        <p:txBody>
          <a:bodyPr/>
          <a:lstStyle/>
          <a:p>
            <a:fld id="{CADD3BE6-B3D9-FC42-8955-F6AE34EE5C77}" type="datetimeFigureOut">
              <a:t>2023/7/29</a:t>
            </a:fld>
            <a:endParaRPr kumimoji="1" lang="ja-JP" altLang="en-US"/>
          </a:p>
        </p:txBody>
      </p:sp>
      <p:sp>
        <p:nvSpPr>
          <p:cNvPr id="6" name="フッター プレースホルダー 5">
            <a:extLst>
              <a:ext uri="{FF2B5EF4-FFF2-40B4-BE49-F238E27FC236}">
                <a16:creationId xmlns:a16="http://schemas.microsoft.com/office/drawing/2014/main" id="{1BBB38F6-14C1-C739-FF4A-E3D98276CC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3754BEC-4203-84F4-C954-0B3D93AAD759}"/>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1683499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583A40-A597-E222-D997-9BB128E2DF0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121BAE0-C48E-F397-7B76-F7B3C7B377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378C5A6-33AD-5C91-C792-8C6F05C1D1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4A36BF3-CBED-0F78-94BD-7FC7D717486B}"/>
              </a:ext>
            </a:extLst>
          </p:cNvPr>
          <p:cNvSpPr>
            <a:spLocks noGrp="1"/>
          </p:cNvSpPr>
          <p:nvPr>
            <p:ph type="dt" sz="half" idx="10"/>
          </p:nvPr>
        </p:nvSpPr>
        <p:spPr/>
        <p:txBody>
          <a:bodyPr/>
          <a:lstStyle/>
          <a:p>
            <a:fld id="{CADD3BE6-B3D9-FC42-8955-F6AE34EE5C77}" type="datetimeFigureOut">
              <a:t>2023/7/29</a:t>
            </a:fld>
            <a:endParaRPr kumimoji="1" lang="ja-JP" altLang="en-US"/>
          </a:p>
        </p:txBody>
      </p:sp>
      <p:sp>
        <p:nvSpPr>
          <p:cNvPr id="6" name="フッター プレースホルダー 5">
            <a:extLst>
              <a:ext uri="{FF2B5EF4-FFF2-40B4-BE49-F238E27FC236}">
                <a16:creationId xmlns:a16="http://schemas.microsoft.com/office/drawing/2014/main" id="{47E134A1-6360-73A6-56D9-4BCC0F822B8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90AC5F7-0A02-FE35-28EA-2D79AA20A04D}"/>
              </a:ext>
            </a:extLst>
          </p:cNvPr>
          <p:cNvSpPr>
            <a:spLocks noGrp="1"/>
          </p:cNvSpPr>
          <p:nvPr>
            <p:ph type="sldNum" sz="quarter" idx="12"/>
          </p:nvPr>
        </p:nvSpPr>
        <p:spPr/>
        <p:txBody>
          <a:bodyPr/>
          <a:lstStyle/>
          <a:p>
            <a:fld id="{53A4AE67-438C-C049-83F4-5E53C778915D}" type="slidenum">
              <a:t>‹#›</a:t>
            </a:fld>
            <a:endParaRPr kumimoji="1" lang="ja-JP" altLang="en-US"/>
          </a:p>
        </p:txBody>
      </p:sp>
    </p:spTree>
    <p:extLst>
      <p:ext uri="{BB962C8B-B14F-4D97-AF65-F5344CB8AC3E}">
        <p14:creationId xmlns:p14="http://schemas.microsoft.com/office/powerpoint/2010/main" val="3506112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C7D1FC6-4EC0-AEF5-AF40-4821FD38B7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63B0B3-5C11-D126-6383-CE019FB826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BCF7C9E-B728-E091-80E6-B87E2EC1F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DD3BE6-B3D9-FC42-8955-F6AE34EE5C77}" type="datetimeFigureOut">
              <a:t>2023/7/29</a:t>
            </a:fld>
            <a:endParaRPr kumimoji="1" lang="ja-JP" altLang="en-US"/>
          </a:p>
        </p:txBody>
      </p:sp>
      <p:sp>
        <p:nvSpPr>
          <p:cNvPr id="5" name="フッター プレースホルダー 4">
            <a:extLst>
              <a:ext uri="{FF2B5EF4-FFF2-40B4-BE49-F238E27FC236}">
                <a16:creationId xmlns:a16="http://schemas.microsoft.com/office/drawing/2014/main" id="{6D71194A-4A28-FA95-1E01-BB74FB11C7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1198954-918C-5FA2-2C94-A96DF67419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4AE67-438C-C049-83F4-5E53C778915D}" type="slidenum">
              <a:t>‹#›</a:t>
            </a:fld>
            <a:endParaRPr kumimoji="1" lang="ja-JP" altLang="en-US"/>
          </a:p>
        </p:txBody>
      </p:sp>
    </p:spTree>
    <p:extLst>
      <p:ext uri="{BB962C8B-B14F-4D97-AF65-F5344CB8AC3E}">
        <p14:creationId xmlns:p14="http://schemas.microsoft.com/office/powerpoint/2010/main" val="3472095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a:extLst>
              <a:ext uri="{FF2B5EF4-FFF2-40B4-BE49-F238E27FC236}">
                <a16:creationId xmlns:a16="http://schemas.microsoft.com/office/drawing/2014/main" id="{EC1D9295-A8AF-E297-32BD-511B2A1B2F58}"/>
              </a:ext>
            </a:extLst>
          </p:cNvPr>
          <p:cNvGraphicFramePr/>
          <p:nvPr>
            <p:extLst>
              <p:ext uri="{D42A27DB-BD31-4B8C-83A1-F6EECF244321}">
                <p14:modId xmlns:p14="http://schemas.microsoft.com/office/powerpoint/2010/main" val="2042616666"/>
              </p:ext>
            </p:extLst>
          </p:nvPr>
        </p:nvGraphicFramePr>
        <p:xfrm>
          <a:off x="2721955" y="1425142"/>
          <a:ext cx="6748084" cy="4232529"/>
        </p:xfrm>
        <a:graphic>
          <a:graphicData uri="http://schemas.openxmlformats.org/drawingml/2006/chart">
            <c:chart xmlns:c="http://schemas.openxmlformats.org/drawingml/2006/chart" xmlns:r="http://schemas.openxmlformats.org/officeDocument/2006/relationships" r:id="rId2"/>
          </a:graphicData>
        </a:graphic>
      </p:graphicFrame>
      <p:sp>
        <p:nvSpPr>
          <p:cNvPr id="5" name="テキスト ボックス 4">
            <a:extLst>
              <a:ext uri="{FF2B5EF4-FFF2-40B4-BE49-F238E27FC236}">
                <a16:creationId xmlns:a16="http://schemas.microsoft.com/office/drawing/2014/main" id="{8F259BDC-61CE-ED90-38DF-5B3A19C17B2E}"/>
              </a:ext>
            </a:extLst>
          </p:cNvPr>
          <p:cNvSpPr txBox="1"/>
          <p:nvPr/>
        </p:nvSpPr>
        <p:spPr>
          <a:xfrm>
            <a:off x="125184" y="120212"/>
            <a:ext cx="11941628" cy="1323439"/>
          </a:xfrm>
          <a:prstGeom prst="rect">
            <a:avLst/>
          </a:prstGeom>
          <a:noFill/>
        </p:spPr>
        <p:txBody>
          <a:bodyPr wrap="square" rtlCol="0">
            <a:spAutoFit/>
          </a:bodyPr>
          <a:lstStyle/>
          <a:p>
            <a:r>
              <a:rPr kumimoji="1" lang="en-US" altLang="ja-JP" sz="1600"/>
              <a:t>【</a:t>
            </a:r>
            <a:r>
              <a:rPr kumimoji="1" lang="ja-JP" altLang="en-US" sz="1600"/>
              <a:t>開発コストの約</a:t>
            </a:r>
            <a:r>
              <a:rPr kumimoji="1" lang="en-US" altLang="ja-JP" sz="1600"/>
              <a:t>4</a:t>
            </a:r>
            <a:r>
              <a:rPr kumimoji="1" lang="ja-JP" altLang="en-US" sz="1600"/>
              <a:t>割は要求の誤りによる手戻りコスト</a:t>
            </a:r>
            <a:r>
              <a:rPr kumimoji="1" lang="en-US" altLang="ja-JP" sz="1600"/>
              <a:t>】</a:t>
            </a:r>
          </a:p>
          <a:p>
            <a:r>
              <a:rPr kumimoji="1" lang="ja-JP" altLang="en-US" sz="1600"/>
              <a:t>問題のある要求は後の段階で手戻りを引き起こす可能性がある。手戻りは多くのコストを伴い、全開発費の</a:t>
            </a:r>
            <a:r>
              <a:rPr kumimoji="1" lang="en-US" altLang="ja-JP" sz="1600"/>
              <a:t>30〜50%</a:t>
            </a:r>
            <a:r>
              <a:rPr kumimoji="1" lang="ja-JP" altLang="en-US" sz="1600"/>
              <a:t>を占めることがある（</a:t>
            </a:r>
            <a:r>
              <a:rPr lang="en-US" altLang="ja-JP" sz="1600"/>
              <a:t>S</a:t>
            </a:r>
            <a:r>
              <a:rPr kumimoji="1" lang="en-US" altLang="ja-JP" sz="1600"/>
              <a:t>hull et al. 2002; GAO 2004</a:t>
            </a:r>
            <a:r>
              <a:rPr kumimoji="1" lang="ja-JP" altLang="en-US" sz="1600"/>
              <a:t>）。要求の誤りが手戻りコストの</a:t>
            </a:r>
            <a:r>
              <a:rPr lang="en-US" altLang="ja-JP" sz="1600"/>
              <a:t>70〜85%</a:t>
            </a:r>
            <a:r>
              <a:rPr lang="ja-JP" altLang="en-US" sz="1600"/>
              <a:t>を占めることがある（</a:t>
            </a:r>
            <a:r>
              <a:rPr lang="en-US" altLang="ja-JP" sz="1600"/>
              <a:t>Leffingwell 1997</a:t>
            </a:r>
            <a:r>
              <a:rPr lang="ja-JP" altLang="en-US" sz="1600"/>
              <a:t>）。手戻りがプロダクトを改善する場合もあるが、過度な手戻りはコストを増大させ、チームの満足度を低下させる可能性がある。優れた要求の作成は投資であり、プロダクト開発の効率を高めることができる。</a:t>
            </a:r>
            <a:endParaRPr kumimoji="1" lang="ja-JP" altLang="en-US" sz="1600"/>
          </a:p>
        </p:txBody>
      </p:sp>
      <p:sp>
        <p:nvSpPr>
          <p:cNvPr id="7" name="テキスト ボックス 6">
            <a:extLst>
              <a:ext uri="{FF2B5EF4-FFF2-40B4-BE49-F238E27FC236}">
                <a16:creationId xmlns:a16="http://schemas.microsoft.com/office/drawing/2014/main" id="{2836047D-EA0F-AA16-71B4-F918937322FC}"/>
              </a:ext>
            </a:extLst>
          </p:cNvPr>
          <p:cNvSpPr txBox="1"/>
          <p:nvPr/>
        </p:nvSpPr>
        <p:spPr>
          <a:xfrm>
            <a:off x="125182" y="5841080"/>
            <a:ext cx="11941629" cy="1015663"/>
          </a:xfrm>
          <a:prstGeom prst="rect">
            <a:avLst/>
          </a:prstGeom>
          <a:noFill/>
        </p:spPr>
        <p:txBody>
          <a:bodyPr wrap="square" rtlCol="0">
            <a:spAutoFit/>
          </a:bodyPr>
          <a:lstStyle/>
          <a:p>
            <a:r>
              <a:rPr kumimoji="1" lang="en-US" altLang="ja-JP" sz="1000"/>
              <a:t>[Shull et al. 2002] Shull, F., V. Basili, B. Boehm., A. W. Brown, A. Costa, M. Lindvall, D. Port, I. Rus, R. Tesoriero, and M. Zelkowitz. 2002. "What We Have Learned About Fighting Defects." In Proceedings of the Eighth IEEE Symposium on Software Metrics, 249-258. Ottawa, Canada. IEEE Computer Society Press.</a:t>
            </a:r>
          </a:p>
          <a:p>
            <a:r>
              <a:rPr lang="en-US" altLang="ja-JP" sz="1000"/>
              <a:t>[GAO 2004] GAO (Government Accounting Office). 2004. "Stronger Management Practices Are Needed to Improve DOD's Software-Intensive Weapon Acquisitions." GAO-04-393, http://www.gao.gov/products/GAO-04-393.</a:t>
            </a:r>
          </a:p>
          <a:p>
            <a:r>
              <a:rPr kumimoji="1" lang="en-US" altLang="ja-JP" sz="1000"/>
              <a:t>[Leffingwell 1997] Leffingwell, Dean. 1997. "Calculating the Return on Investment from More Effective Requirements Management." American Programmer 10(4):13-16. 2011. Agile Software Requirements: Lean Requirements Practices for Teams, Programs, and the Enterprise. Upper Saddle River, NJ: Addison-Wesley.</a:t>
            </a:r>
          </a:p>
        </p:txBody>
      </p:sp>
    </p:spTree>
    <p:extLst>
      <p:ext uri="{BB962C8B-B14F-4D97-AF65-F5344CB8AC3E}">
        <p14:creationId xmlns:p14="http://schemas.microsoft.com/office/powerpoint/2010/main" val="2347554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グラフ 3">
            <a:extLst>
              <a:ext uri="{FF2B5EF4-FFF2-40B4-BE49-F238E27FC236}">
                <a16:creationId xmlns:a16="http://schemas.microsoft.com/office/drawing/2014/main" id="{BDBCA772-B4E4-407F-1E2C-A0DCCFAEEC21}"/>
              </a:ext>
            </a:extLst>
          </p:cNvPr>
          <p:cNvGraphicFramePr/>
          <p:nvPr>
            <p:extLst>
              <p:ext uri="{D42A27DB-BD31-4B8C-83A1-F6EECF244321}">
                <p14:modId xmlns:p14="http://schemas.microsoft.com/office/powerpoint/2010/main" val="3278547540"/>
              </p:ext>
            </p:extLst>
          </p:nvPr>
        </p:nvGraphicFramePr>
        <p:xfrm>
          <a:off x="2256970" y="1422914"/>
          <a:ext cx="7678057" cy="4374847"/>
        </p:xfrm>
        <a:graphic>
          <a:graphicData uri="http://schemas.openxmlformats.org/drawingml/2006/chart">
            <c:chart xmlns:c="http://schemas.openxmlformats.org/drawingml/2006/chart" xmlns:r="http://schemas.openxmlformats.org/officeDocument/2006/relationships" r:id="rId2"/>
          </a:graphicData>
        </a:graphic>
      </p:graphicFrame>
      <p:sp>
        <p:nvSpPr>
          <p:cNvPr id="6" name="テキスト ボックス 5">
            <a:extLst>
              <a:ext uri="{FF2B5EF4-FFF2-40B4-BE49-F238E27FC236}">
                <a16:creationId xmlns:a16="http://schemas.microsoft.com/office/drawing/2014/main" id="{87CDB452-EF9E-5AAD-84E9-DFA6AA5AAA4B}"/>
              </a:ext>
            </a:extLst>
          </p:cNvPr>
          <p:cNvSpPr txBox="1"/>
          <p:nvPr/>
        </p:nvSpPr>
        <p:spPr>
          <a:xfrm>
            <a:off x="125185" y="6515688"/>
            <a:ext cx="11941629" cy="246221"/>
          </a:xfrm>
          <a:prstGeom prst="rect">
            <a:avLst/>
          </a:prstGeom>
          <a:noFill/>
        </p:spPr>
        <p:txBody>
          <a:bodyPr wrap="square" rtlCol="0">
            <a:spAutoFit/>
          </a:bodyPr>
          <a:lstStyle/>
          <a:p>
            <a:pPr algn="ctr"/>
            <a:r>
              <a:rPr kumimoji="1" lang="ja-JP" altLang="en-US" sz="1000"/>
              <a:t>“「コストモデル」を使った開発品質・生産性向上の取組み”． </a:t>
            </a:r>
            <a:r>
              <a:rPr kumimoji="1" lang="en" altLang="ja-JP" sz="1000"/>
              <a:t>IPA </a:t>
            </a:r>
            <a:r>
              <a:rPr kumimoji="1" lang="ja-JP" altLang="en-US" sz="1000"/>
              <a:t>独立行政法人 情報処理推進機構．</a:t>
            </a:r>
            <a:r>
              <a:rPr kumimoji="1" lang="en" altLang="ja-JP" sz="1000"/>
              <a:t>https://www.ipa.go.jp/archive/files/000049404.pdf,</a:t>
            </a:r>
            <a:r>
              <a:rPr kumimoji="1" lang="ja-JP" altLang="en" sz="1000"/>
              <a:t>（</a:t>
            </a:r>
            <a:r>
              <a:rPr kumimoji="1" lang="en" altLang="ja-JP" sz="1000"/>
              <a:t>2023/7/29</a:t>
            </a:r>
            <a:r>
              <a:rPr kumimoji="1" lang="ja-JP" altLang="en" sz="1000"/>
              <a:t>）</a:t>
            </a:r>
            <a:endParaRPr kumimoji="1" lang="ja-JP" altLang="en-US" sz="1000"/>
          </a:p>
        </p:txBody>
      </p:sp>
      <p:sp>
        <p:nvSpPr>
          <p:cNvPr id="7" name="テキスト ボックス 6">
            <a:extLst>
              <a:ext uri="{FF2B5EF4-FFF2-40B4-BE49-F238E27FC236}">
                <a16:creationId xmlns:a16="http://schemas.microsoft.com/office/drawing/2014/main" id="{B7D5F8D8-FE3E-3A4F-4605-DE6B89413329}"/>
              </a:ext>
            </a:extLst>
          </p:cNvPr>
          <p:cNvSpPr txBox="1"/>
          <p:nvPr/>
        </p:nvSpPr>
        <p:spPr>
          <a:xfrm>
            <a:off x="125186" y="120212"/>
            <a:ext cx="11941628" cy="584775"/>
          </a:xfrm>
          <a:prstGeom prst="rect">
            <a:avLst/>
          </a:prstGeom>
          <a:noFill/>
        </p:spPr>
        <p:txBody>
          <a:bodyPr wrap="square" rtlCol="0">
            <a:spAutoFit/>
          </a:bodyPr>
          <a:lstStyle/>
          <a:p>
            <a:r>
              <a:rPr kumimoji="1" lang="en-US" altLang="ja-JP" sz="1600"/>
              <a:t>【</a:t>
            </a:r>
            <a:r>
              <a:rPr kumimoji="1" lang="ja-JP" altLang="en-US" sz="1600"/>
              <a:t>バグ対応にかかるコストはフェーズによって異なる</a:t>
            </a:r>
            <a:r>
              <a:rPr kumimoji="1" lang="en-US" altLang="ja-JP" sz="1600"/>
              <a:t>】</a:t>
            </a:r>
          </a:p>
          <a:p>
            <a:r>
              <a:rPr lang="ja-JP" altLang="en-US" sz="1600"/>
              <a:t>納入時点では要求フェーズの</a:t>
            </a:r>
            <a:r>
              <a:rPr lang="en-US" altLang="ja-JP" sz="1600"/>
              <a:t>200</a:t>
            </a:r>
            <a:r>
              <a:rPr lang="ja-JP" altLang="en-US" sz="1600"/>
              <a:t>倍のコストがかかる。</a:t>
            </a:r>
            <a:endParaRPr kumimoji="1" lang="ja-JP" altLang="en-US" sz="1600"/>
          </a:p>
        </p:txBody>
      </p:sp>
    </p:spTree>
    <p:extLst>
      <p:ext uri="{BB962C8B-B14F-4D97-AF65-F5344CB8AC3E}">
        <p14:creationId xmlns:p14="http://schemas.microsoft.com/office/powerpoint/2010/main" val="324308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コンテンツ プレースホルダー 3">
            <a:extLst>
              <a:ext uri="{FF2B5EF4-FFF2-40B4-BE49-F238E27FC236}">
                <a16:creationId xmlns:a16="http://schemas.microsoft.com/office/drawing/2014/main" id="{D374E726-7AE5-DCC3-7311-88F16F19D4D6}"/>
              </a:ext>
            </a:extLst>
          </p:cNvPr>
          <p:cNvGraphicFramePr>
            <a:graphicFrameLocks noGrp="1"/>
          </p:cNvGraphicFramePr>
          <p:nvPr>
            <p:ph idx="1"/>
            <p:extLst>
              <p:ext uri="{D42A27DB-BD31-4B8C-83A1-F6EECF244321}">
                <p14:modId xmlns:p14="http://schemas.microsoft.com/office/powerpoint/2010/main" val="801052789"/>
              </p:ext>
            </p:extLst>
          </p:nvPr>
        </p:nvGraphicFramePr>
        <p:xfrm>
          <a:off x="97974" y="1449788"/>
          <a:ext cx="5519651" cy="47804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コンテンツ プレースホルダー 3">
            <a:extLst>
              <a:ext uri="{FF2B5EF4-FFF2-40B4-BE49-F238E27FC236}">
                <a16:creationId xmlns:a16="http://schemas.microsoft.com/office/drawing/2014/main" id="{42F7B70A-2AE3-B3E7-C1E2-AF5E42611DE8}"/>
              </a:ext>
            </a:extLst>
          </p:cNvPr>
          <p:cNvGraphicFramePr>
            <a:graphicFrameLocks/>
          </p:cNvGraphicFramePr>
          <p:nvPr>
            <p:extLst>
              <p:ext uri="{D42A27DB-BD31-4B8C-83A1-F6EECF244321}">
                <p14:modId xmlns:p14="http://schemas.microsoft.com/office/powerpoint/2010/main" val="907392125"/>
              </p:ext>
            </p:extLst>
          </p:nvPr>
        </p:nvGraphicFramePr>
        <p:xfrm>
          <a:off x="6545156" y="1449787"/>
          <a:ext cx="5519651" cy="4780425"/>
        </p:xfrm>
        <a:graphic>
          <a:graphicData uri="http://schemas.openxmlformats.org/drawingml/2006/chart">
            <c:chart xmlns:c="http://schemas.openxmlformats.org/drawingml/2006/chart" xmlns:r="http://schemas.openxmlformats.org/officeDocument/2006/relationships" r:id="rId4"/>
          </a:graphicData>
        </a:graphic>
      </p:graphicFrame>
      <p:cxnSp>
        <p:nvCxnSpPr>
          <p:cNvPr id="8" name="直線コネクタ 7">
            <a:extLst>
              <a:ext uri="{FF2B5EF4-FFF2-40B4-BE49-F238E27FC236}">
                <a16:creationId xmlns:a16="http://schemas.microsoft.com/office/drawing/2014/main" id="{7476C17C-6F86-F739-5B6F-B15034DEDB40}"/>
              </a:ext>
            </a:extLst>
          </p:cNvPr>
          <p:cNvCxnSpPr>
            <a:cxnSpLocks/>
          </p:cNvCxnSpPr>
          <p:nvPr/>
        </p:nvCxnSpPr>
        <p:spPr>
          <a:xfrm>
            <a:off x="4408717" y="2416629"/>
            <a:ext cx="1785257" cy="0"/>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cxnSp>
        <p:nvCxnSpPr>
          <p:cNvPr id="9" name="直線コネクタ 8">
            <a:extLst>
              <a:ext uri="{FF2B5EF4-FFF2-40B4-BE49-F238E27FC236}">
                <a16:creationId xmlns:a16="http://schemas.microsoft.com/office/drawing/2014/main" id="{0E81ED20-5F9B-E8B1-D1F8-ECF2BDDDCD94}"/>
              </a:ext>
            </a:extLst>
          </p:cNvPr>
          <p:cNvCxnSpPr>
            <a:cxnSpLocks/>
          </p:cNvCxnSpPr>
          <p:nvPr/>
        </p:nvCxnSpPr>
        <p:spPr>
          <a:xfrm>
            <a:off x="5894617" y="4365172"/>
            <a:ext cx="4746171" cy="0"/>
          </a:xfrm>
          <a:prstGeom prst="line">
            <a:avLst/>
          </a:prstGeom>
          <a:ln>
            <a:solidFill>
              <a:schemeClr val="bg1">
                <a:lumMod val="50000"/>
              </a:schemeClr>
            </a:solidFill>
            <a:prstDash val="dash"/>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9B99A74B-EE65-A435-4E7C-69B1F0286785}"/>
              </a:ext>
            </a:extLst>
          </p:cNvPr>
          <p:cNvCxnSpPr/>
          <p:nvPr/>
        </p:nvCxnSpPr>
        <p:spPr>
          <a:xfrm>
            <a:off x="6008917" y="2416629"/>
            <a:ext cx="0" cy="1948543"/>
          </a:xfrm>
          <a:prstGeom prst="straightConnector1">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EA384F7F-1DD9-ED48-FC59-5D3E15532B4A}"/>
              </a:ext>
            </a:extLst>
          </p:cNvPr>
          <p:cNvSpPr txBox="1"/>
          <p:nvPr/>
        </p:nvSpPr>
        <p:spPr>
          <a:xfrm>
            <a:off x="5690097" y="4441371"/>
            <a:ext cx="927531" cy="461665"/>
          </a:xfrm>
          <a:prstGeom prst="rect">
            <a:avLst/>
          </a:prstGeom>
          <a:noFill/>
        </p:spPr>
        <p:txBody>
          <a:bodyPr wrap="square" rtlCol="0">
            <a:spAutoFit/>
          </a:bodyPr>
          <a:lstStyle/>
          <a:p>
            <a:r>
              <a:rPr kumimoji="1" lang="ja-JP" altLang="en-US" sz="1200"/>
              <a:t>削減効果</a:t>
            </a:r>
            <a:br>
              <a:rPr kumimoji="1" lang="en-US" altLang="ja-JP" sz="1200"/>
            </a:br>
            <a:r>
              <a:rPr kumimoji="1" lang="en-US" altLang="ja-JP" sz="1200"/>
              <a:t>5000</a:t>
            </a:r>
            <a:r>
              <a:rPr kumimoji="1" lang="ja-JP" altLang="en-US" sz="1200"/>
              <a:t>万円</a:t>
            </a:r>
          </a:p>
        </p:txBody>
      </p:sp>
      <p:sp>
        <p:nvSpPr>
          <p:cNvPr id="18" name="テキスト ボックス 17">
            <a:extLst>
              <a:ext uri="{FF2B5EF4-FFF2-40B4-BE49-F238E27FC236}">
                <a16:creationId xmlns:a16="http://schemas.microsoft.com/office/drawing/2014/main" id="{84DA3C30-DE63-4034-6BDA-8D182381A8CE}"/>
              </a:ext>
            </a:extLst>
          </p:cNvPr>
          <p:cNvSpPr txBox="1"/>
          <p:nvPr/>
        </p:nvSpPr>
        <p:spPr>
          <a:xfrm>
            <a:off x="125185" y="6515688"/>
            <a:ext cx="11941629" cy="246221"/>
          </a:xfrm>
          <a:prstGeom prst="rect">
            <a:avLst/>
          </a:prstGeom>
          <a:noFill/>
        </p:spPr>
        <p:txBody>
          <a:bodyPr wrap="square" rtlCol="0">
            <a:spAutoFit/>
          </a:bodyPr>
          <a:lstStyle/>
          <a:p>
            <a:pPr algn="ctr"/>
            <a:r>
              <a:rPr kumimoji="1" lang="ja-JP" altLang="en-US" sz="1000"/>
              <a:t>“「コストモデル」を使った開発品質・生産性向上の取組み”． </a:t>
            </a:r>
            <a:r>
              <a:rPr kumimoji="1" lang="en" altLang="ja-JP" sz="1000"/>
              <a:t>IPA </a:t>
            </a:r>
            <a:r>
              <a:rPr kumimoji="1" lang="ja-JP" altLang="en-US" sz="1000"/>
              <a:t>独立行政法人 情報処理推進機構．</a:t>
            </a:r>
            <a:r>
              <a:rPr kumimoji="1" lang="en" altLang="ja-JP" sz="1000"/>
              <a:t>https://www.ipa.go.jp/archive/files/000049404.pdf,</a:t>
            </a:r>
            <a:r>
              <a:rPr kumimoji="1" lang="ja-JP" altLang="en" sz="1000"/>
              <a:t>（</a:t>
            </a:r>
            <a:r>
              <a:rPr kumimoji="1" lang="en" altLang="ja-JP" sz="1000"/>
              <a:t>2023/7/29</a:t>
            </a:r>
            <a:r>
              <a:rPr kumimoji="1" lang="ja-JP" altLang="en" sz="1000"/>
              <a:t>）</a:t>
            </a:r>
            <a:endParaRPr kumimoji="1" lang="ja-JP" altLang="en-US" sz="1000"/>
          </a:p>
        </p:txBody>
      </p:sp>
      <p:sp>
        <p:nvSpPr>
          <p:cNvPr id="20" name="テキスト ボックス 19">
            <a:extLst>
              <a:ext uri="{FF2B5EF4-FFF2-40B4-BE49-F238E27FC236}">
                <a16:creationId xmlns:a16="http://schemas.microsoft.com/office/drawing/2014/main" id="{EA517262-45A9-0D75-CD3C-495B2E510676}"/>
              </a:ext>
            </a:extLst>
          </p:cNvPr>
          <p:cNvSpPr txBox="1"/>
          <p:nvPr/>
        </p:nvSpPr>
        <p:spPr>
          <a:xfrm>
            <a:off x="125185" y="120212"/>
            <a:ext cx="11939622" cy="830997"/>
          </a:xfrm>
          <a:prstGeom prst="rect">
            <a:avLst/>
          </a:prstGeom>
          <a:noFill/>
        </p:spPr>
        <p:txBody>
          <a:bodyPr wrap="square" rtlCol="0">
            <a:spAutoFit/>
          </a:bodyPr>
          <a:lstStyle/>
          <a:p>
            <a:r>
              <a:rPr lang="en-US" altLang="ja-JP" sz="1600"/>
              <a:t>【</a:t>
            </a:r>
            <a:r>
              <a:rPr lang="ja-JP" altLang="en-US" sz="1600"/>
              <a:t>バグ対応のタイミングの違いによって総コストに差が生じる</a:t>
            </a:r>
            <a:r>
              <a:rPr lang="en-US" altLang="ja-JP" sz="1600"/>
              <a:t>】</a:t>
            </a:r>
          </a:p>
          <a:p>
            <a:r>
              <a:rPr lang="ja-JP" altLang="en-US" sz="1600"/>
              <a:t>以下のグラフはバグ</a:t>
            </a:r>
            <a:r>
              <a:rPr lang="en-US" altLang="ja-JP" sz="1600"/>
              <a:t>1</a:t>
            </a:r>
            <a:r>
              <a:rPr lang="ja-JP" altLang="en-US" sz="1600"/>
              <a:t>件あたりの対応コストを要求フェーズで</a:t>
            </a:r>
            <a:r>
              <a:rPr lang="en-US" altLang="ja-JP" sz="1600"/>
              <a:t>12,000</a:t>
            </a:r>
            <a:r>
              <a:rPr lang="ja-JP" altLang="en-US" sz="1600"/>
              <a:t>円とした場合に、より早いタイミングでバグ対応を行うことで約</a:t>
            </a:r>
            <a:r>
              <a:rPr lang="en-US" altLang="ja-JP" sz="1600"/>
              <a:t>5000</a:t>
            </a:r>
            <a:r>
              <a:rPr lang="ja-JP" altLang="en-US" sz="1600"/>
              <a:t>万円のコスト削減効果が得られることを示す。</a:t>
            </a:r>
            <a:endParaRPr lang="en-US" altLang="ja-JP" sz="1600"/>
          </a:p>
        </p:txBody>
      </p:sp>
    </p:spTree>
    <p:extLst>
      <p:ext uri="{BB962C8B-B14F-4D97-AF65-F5344CB8AC3E}">
        <p14:creationId xmlns:p14="http://schemas.microsoft.com/office/powerpoint/2010/main" val="3417240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4">
            <a:extLst>
              <a:ext uri="{FF2B5EF4-FFF2-40B4-BE49-F238E27FC236}">
                <a16:creationId xmlns:a16="http://schemas.microsoft.com/office/drawing/2014/main" id="{6023436D-63FA-E737-7474-468D3977DCAF}"/>
              </a:ext>
            </a:extLst>
          </p:cNvPr>
          <p:cNvGraphicFramePr>
            <a:graphicFrameLocks noGrp="1"/>
          </p:cNvGraphicFramePr>
          <p:nvPr>
            <p:extLst>
              <p:ext uri="{D42A27DB-BD31-4B8C-83A1-F6EECF244321}">
                <p14:modId xmlns:p14="http://schemas.microsoft.com/office/powerpoint/2010/main" val="69147122"/>
              </p:ext>
            </p:extLst>
          </p:nvPr>
        </p:nvGraphicFramePr>
        <p:xfrm>
          <a:off x="2031999" y="1545911"/>
          <a:ext cx="8128000" cy="4445000"/>
        </p:xfrm>
        <a:graphic>
          <a:graphicData uri="http://schemas.openxmlformats.org/drawingml/2006/table">
            <a:tbl>
              <a:tblPr firstRow="1" bandRow="1">
                <a:tableStyleId>{C083E6E3-FA7D-4D7B-A595-EF9225AFEA82}</a:tableStyleId>
              </a:tblPr>
              <a:tblGrid>
                <a:gridCol w="4064000">
                  <a:extLst>
                    <a:ext uri="{9D8B030D-6E8A-4147-A177-3AD203B41FA5}">
                      <a16:colId xmlns:a16="http://schemas.microsoft.com/office/drawing/2014/main" val="2618344225"/>
                    </a:ext>
                  </a:extLst>
                </a:gridCol>
                <a:gridCol w="4064000">
                  <a:extLst>
                    <a:ext uri="{9D8B030D-6E8A-4147-A177-3AD203B41FA5}">
                      <a16:colId xmlns:a16="http://schemas.microsoft.com/office/drawing/2014/main" val="1584836398"/>
                    </a:ext>
                  </a:extLst>
                </a:gridCol>
              </a:tblGrid>
              <a:tr h="370840">
                <a:tc>
                  <a:txBody>
                    <a:bodyPr/>
                    <a:lstStyle/>
                    <a:p>
                      <a:pPr algn="ctr"/>
                      <a:r>
                        <a:rPr kumimoji="1" lang="ja-JP" altLang="en-US"/>
                        <a:t>プロジェクトの成功要因</a:t>
                      </a:r>
                    </a:p>
                  </a:txBody>
                  <a:tcPr/>
                </a:tc>
                <a:tc>
                  <a:txBody>
                    <a:bodyPr/>
                    <a:lstStyle/>
                    <a:p>
                      <a:pPr algn="ctr"/>
                      <a:r>
                        <a:rPr kumimoji="1" lang="ja-JP" altLang="en-US"/>
                        <a:t>中止されたプロジェクトの原因</a:t>
                      </a:r>
                    </a:p>
                  </a:txBody>
                  <a:tcPr/>
                </a:tc>
                <a:extLst>
                  <a:ext uri="{0D108BD9-81ED-4DB2-BD59-A6C34878D82A}">
                    <a16:rowId xmlns:a16="http://schemas.microsoft.com/office/drawing/2014/main" val="1176218997"/>
                  </a:ext>
                </a:extLst>
              </a:tr>
              <a:tr h="370840">
                <a:tc>
                  <a:txBody>
                    <a:bodyPr/>
                    <a:lstStyle/>
                    <a:p>
                      <a:pPr algn="l"/>
                      <a:r>
                        <a:rPr kumimoji="1" lang="en-US" altLang="ja-JP"/>
                        <a:t>1. </a:t>
                      </a:r>
                      <a:r>
                        <a:rPr kumimoji="1" lang="ja-JP" altLang="en-US"/>
                        <a:t>ユーザの参加（</a:t>
                      </a:r>
                      <a:r>
                        <a:rPr kumimoji="1" lang="en-US" altLang="ja-JP"/>
                        <a:t>15.9%</a:t>
                      </a:r>
                      <a:r>
                        <a:rPr kumimoji="1" lang="ja-JP" altLang="en-US"/>
                        <a:t>）</a:t>
                      </a:r>
                    </a:p>
                  </a:txBody>
                  <a:tcPr/>
                </a:tc>
                <a:tc>
                  <a:txBody>
                    <a:bodyPr/>
                    <a:lstStyle/>
                    <a:p>
                      <a:pPr algn="l"/>
                      <a:r>
                        <a:rPr kumimoji="1" lang="en-US" altLang="ja-JP"/>
                        <a:t>1. </a:t>
                      </a:r>
                      <a:r>
                        <a:rPr kumimoji="1" lang="ja-JP" altLang="en-US"/>
                        <a:t>不完全な要求（</a:t>
                      </a:r>
                      <a:r>
                        <a:rPr kumimoji="1" lang="en-US" altLang="ja-JP"/>
                        <a:t>13.1%</a:t>
                      </a:r>
                      <a:r>
                        <a:rPr kumimoji="1" lang="ja-JP" altLang="en-US"/>
                        <a:t>）</a:t>
                      </a:r>
                    </a:p>
                  </a:txBody>
                  <a:tcPr/>
                </a:tc>
                <a:extLst>
                  <a:ext uri="{0D108BD9-81ED-4DB2-BD59-A6C34878D82A}">
                    <a16:rowId xmlns:a16="http://schemas.microsoft.com/office/drawing/2014/main" val="1955363415"/>
                  </a:ext>
                </a:extLst>
              </a:tr>
              <a:tr h="370840">
                <a:tc>
                  <a:txBody>
                    <a:bodyPr/>
                    <a:lstStyle/>
                    <a:p>
                      <a:pPr algn="l"/>
                      <a:r>
                        <a:rPr kumimoji="1" lang="en-US" altLang="ja-JP"/>
                        <a:t>2. </a:t>
                      </a:r>
                      <a:r>
                        <a:rPr kumimoji="1" lang="ja-JP" altLang="en-US"/>
                        <a:t>上級管理職の支援（</a:t>
                      </a:r>
                      <a:r>
                        <a:rPr kumimoji="1" lang="en-US" altLang="ja-JP"/>
                        <a:t>13.9%</a:t>
                      </a:r>
                      <a:r>
                        <a:rPr kumimoji="1" lang="ja-JP" altLang="en-US"/>
                        <a:t>）</a:t>
                      </a:r>
                    </a:p>
                  </a:txBody>
                  <a:tcPr/>
                </a:tc>
                <a:tc>
                  <a:txBody>
                    <a:bodyPr/>
                    <a:lstStyle/>
                    <a:p>
                      <a:pPr algn="l"/>
                      <a:r>
                        <a:rPr kumimoji="1" lang="en-US" altLang="ja-JP"/>
                        <a:t>2. </a:t>
                      </a:r>
                      <a:r>
                        <a:rPr kumimoji="1" lang="ja-JP" altLang="en-US"/>
                        <a:t>ユーザの不参加（</a:t>
                      </a:r>
                      <a:r>
                        <a:rPr kumimoji="1" lang="en-US" altLang="ja-JP"/>
                        <a:t>12.4%</a:t>
                      </a:r>
                      <a:r>
                        <a:rPr kumimoji="1" lang="ja-JP" altLang="en-US"/>
                        <a:t>）</a:t>
                      </a:r>
                    </a:p>
                  </a:txBody>
                  <a:tcPr/>
                </a:tc>
                <a:extLst>
                  <a:ext uri="{0D108BD9-81ED-4DB2-BD59-A6C34878D82A}">
                    <a16:rowId xmlns:a16="http://schemas.microsoft.com/office/drawing/2014/main" val="131999624"/>
                  </a:ext>
                </a:extLst>
              </a:tr>
              <a:tr h="370840">
                <a:tc>
                  <a:txBody>
                    <a:bodyPr/>
                    <a:lstStyle/>
                    <a:p>
                      <a:pPr algn="l"/>
                      <a:r>
                        <a:rPr kumimoji="1" lang="en-US" altLang="ja-JP"/>
                        <a:t>3. </a:t>
                      </a:r>
                      <a:r>
                        <a:rPr kumimoji="1" lang="ja-JP" altLang="en-US"/>
                        <a:t>明確な要求と仕様（</a:t>
                      </a:r>
                      <a:r>
                        <a:rPr kumimoji="1" lang="en-US" altLang="ja-JP"/>
                        <a:t>13.0%</a:t>
                      </a:r>
                      <a:r>
                        <a:rPr kumimoji="1" lang="ja-JP" altLang="en-US"/>
                        <a:t>）</a:t>
                      </a:r>
                    </a:p>
                  </a:txBody>
                  <a:tcPr/>
                </a:tc>
                <a:tc>
                  <a:txBody>
                    <a:bodyPr/>
                    <a:lstStyle/>
                    <a:p>
                      <a:pPr algn="l"/>
                      <a:r>
                        <a:rPr kumimoji="1" lang="en-US" altLang="ja-JP"/>
                        <a:t>3. </a:t>
                      </a:r>
                      <a:r>
                        <a:rPr kumimoji="1" lang="ja-JP" altLang="en-US"/>
                        <a:t>要員の不足（</a:t>
                      </a:r>
                      <a:r>
                        <a:rPr kumimoji="1" lang="en-US" altLang="ja-JP"/>
                        <a:t>10.6%</a:t>
                      </a:r>
                      <a:r>
                        <a:rPr kumimoji="1" lang="ja-JP" altLang="en-US"/>
                        <a:t>）</a:t>
                      </a:r>
                    </a:p>
                  </a:txBody>
                  <a:tcPr/>
                </a:tc>
                <a:extLst>
                  <a:ext uri="{0D108BD9-81ED-4DB2-BD59-A6C34878D82A}">
                    <a16:rowId xmlns:a16="http://schemas.microsoft.com/office/drawing/2014/main" val="64579477"/>
                  </a:ext>
                </a:extLst>
              </a:tr>
              <a:tr h="370840">
                <a:tc>
                  <a:txBody>
                    <a:bodyPr/>
                    <a:lstStyle/>
                    <a:p>
                      <a:pPr algn="l"/>
                      <a:r>
                        <a:rPr kumimoji="1" lang="en-US" altLang="ja-JP"/>
                        <a:t>4. </a:t>
                      </a:r>
                      <a:r>
                        <a:rPr kumimoji="1" lang="ja-JP" altLang="en-US"/>
                        <a:t>適切な計画（</a:t>
                      </a:r>
                      <a:r>
                        <a:rPr kumimoji="1" lang="en-US" altLang="ja-JP"/>
                        <a:t>9.6%</a:t>
                      </a:r>
                      <a:r>
                        <a:rPr kumimoji="1" lang="ja-JP" altLang="en-US"/>
                        <a:t>）</a:t>
                      </a:r>
                    </a:p>
                  </a:txBody>
                  <a:tcPr/>
                </a:tc>
                <a:tc>
                  <a:txBody>
                    <a:bodyPr/>
                    <a:lstStyle/>
                    <a:p>
                      <a:pPr algn="l"/>
                      <a:r>
                        <a:rPr kumimoji="1" lang="en-US" altLang="ja-JP"/>
                        <a:t>4. </a:t>
                      </a:r>
                      <a:r>
                        <a:rPr kumimoji="1" lang="ja-JP" altLang="en-US"/>
                        <a:t>非現実的な期待（</a:t>
                      </a:r>
                      <a:r>
                        <a:rPr kumimoji="1" lang="en-US" altLang="ja-JP"/>
                        <a:t>9.9%</a:t>
                      </a:r>
                      <a:r>
                        <a:rPr kumimoji="1" lang="ja-JP" altLang="en-US"/>
                        <a:t>）</a:t>
                      </a:r>
                    </a:p>
                  </a:txBody>
                  <a:tcPr/>
                </a:tc>
                <a:extLst>
                  <a:ext uri="{0D108BD9-81ED-4DB2-BD59-A6C34878D82A}">
                    <a16:rowId xmlns:a16="http://schemas.microsoft.com/office/drawing/2014/main" val="1118310377"/>
                  </a:ext>
                </a:extLst>
              </a:tr>
              <a:tr h="370840">
                <a:tc>
                  <a:txBody>
                    <a:bodyPr/>
                    <a:lstStyle/>
                    <a:p>
                      <a:pPr algn="l"/>
                      <a:r>
                        <a:rPr kumimoji="1" lang="en-US" altLang="ja-JP"/>
                        <a:t>5. </a:t>
                      </a:r>
                      <a:r>
                        <a:rPr kumimoji="1" lang="ja-JP" altLang="en-US"/>
                        <a:t>現実的な期待（</a:t>
                      </a:r>
                      <a:r>
                        <a:rPr kumimoji="1" lang="en-US" altLang="ja-JP"/>
                        <a:t>8.2%</a:t>
                      </a:r>
                      <a:r>
                        <a:rPr kumimoji="1" lang="ja-JP" altLang="en-US"/>
                        <a:t>）</a:t>
                      </a:r>
                    </a:p>
                  </a:txBody>
                  <a:tcPr/>
                </a:tc>
                <a:tc>
                  <a:txBody>
                    <a:bodyPr/>
                    <a:lstStyle/>
                    <a:p>
                      <a:pPr algn="l"/>
                      <a:r>
                        <a:rPr kumimoji="1" lang="en-US" altLang="ja-JP"/>
                        <a:t>5. </a:t>
                      </a:r>
                      <a:r>
                        <a:rPr kumimoji="1" lang="ja-JP" altLang="en-US"/>
                        <a:t>経営者の支援不足（</a:t>
                      </a:r>
                      <a:r>
                        <a:rPr kumimoji="1" lang="en-US" altLang="ja-JP"/>
                        <a:t>9.3%</a:t>
                      </a:r>
                      <a:r>
                        <a:rPr kumimoji="1" lang="ja-JP" altLang="en-US"/>
                        <a:t>）</a:t>
                      </a:r>
                    </a:p>
                  </a:txBody>
                  <a:tcPr/>
                </a:tc>
                <a:extLst>
                  <a:ext uri="{0D108BD9-81ED-4DB2-BD59-A6C34878D82A}">
                    <a16:rowId xmlns:a16="http://schemas.microsoft.com/office/drawing/2014/main" val="926852101"/>
                  </a:ext>
                </a:extLst>
              </a:tr>
              <a:tr h="370840">
                <a:tc>
                  <a:txBody>
                    <a:bodyPr/>
                    <a:lstStyle/>
                    <a:p>
                      <a:pPr algn="l"/>
                      <a:r>
                        <a:rPr kumimoji="1" lang="en-US" altLang="ja-JP"/>
                        <a:t>6. </a:t>
                      </a:r>
                      <a:r>
                        <a:rPr kumimoji="1" lang="ja-JP" altLang="en-US"/>
                        <a:t>マイルストーンの短縮（</a:t>
                      </a:r>
                      <a:r>
                        <a:rPr kumimoji="1" lang="en-US" altLang="ja-JP"/>
                        <a:t>7.7%</a:t>
                      </a:r>
                      <a:r>
                        <a:rPr kumimoji="1" lang="ja-JP" altLang="en-US"/>
                        <a:t>）</a:t>
                      </a:r>
                    </a:p>
                  </a:txBody>
                  <a:tcPr/>
                </a:tc>
                <a:tc>
                  <a:txBody>
                    <a:bodyPr/>
                    <a:lstStyle/>
                    <a:p>
                      <a:pPr algn="l"/>
                      <a:r>
                        <a:rPr kumimoji="1" lang="en-US" altLang="ja-JP"/>
                        <a:t>6. </a:t>
                      </a:r>
                      <a:r>
                        <a:rPr kumimoji="1" lang="ja-JP" altLang="en-US"/>
                        <a:t>要求および仕様の変更（</a:t>
                      </a:r>
                      <a:r>
                        <a:rPr kumimoji="1" lang="en-US" altLang="ja-JP"/>
                        <a:t>8.7%</a:t>
                      </a:r>
                      <a:r>
                        <a:rPr kumimoji="1" lang="ja-JP" altLang="en-US"/>
                        <a:t>）</a:t>
                      </a:r>
                    </a:p>
                  </a:txBody>
                  <a:tcPr/>
                </a:tc>
                <a:extLst>
                  <a:ext uri="{0D108BD9-81ED-4DB2-BD59-A6C34878D82A}">
                    <a16:rowId xmlns:a16="http://schemas.microsoft.com/office/drawing/2014/main" val="125174745"/>
                  </a:ext>
                </a:extLst>
              </a:tr>
              <a:tr h="0">
                <a:tc>
                  <a:txBody>
                    <a:bodyPr/>
                    <a:lstStyle/>
                    <a:p>
                      <a:pPr algn="l"/>
                      <a:r>
                        <a:rPr kumimoji="1" lang="en-US" altLang="ja-JP"/>
                        <a:t>7. </a:t>
                      </a:r>
                      <a:r>
                        <a:rPr kumimoji="1" lang="ja-JP" altLang="en-US"/>
                        <a:t>有能な要員（</a:t>
                      </a:r>
                      <a:r>
                        <a:rPr kumimoji="1" lang="en-US" altLang="ja-JP"/>
                        <a:t>7.2%</a:t>
                      </a:r>
                      <a:r>
                        <a:rPr kumimoji="1" lang="ja-JP" altLang="en-US"/>
                        <a:t>）</a:t>
                      </a:r>
                    </a:p>
                  </a:txBody>
                  <a:tcPr/>
                </a:tc>
                <a:tc>
                  <a:txBody>
                    <a:bodyPr/>
                    <a:lstStyle/>
                    <a:p>
                      <a:pPr algn="l"/>
                      <a:r>
                        <a:rPr kumimoji="1" lang="en-US" altLang="ja-JP"/>
                        <a:t>7. </a:t>
                      </a:r>
                      <a:r>
                        <a:rPr kumimoji="1" lang="ja-JP" altLang="en-US"/>
                        <a:t>計画の欠如（</a:t>
                      </a:r>
                      <a:r>
                        <a:rPr kumimoji="1" lang="en-US" altLang="ja-JP"/>
                        <a:t>8.1%</a:t>
                      </a:r>
                      <a:r>
                        <a:rPr kumimoji="1" lang="ja-JP" altLang="en-US"/>
                        <a:t>）</a:t>
                      </a:r>
                    </a:p>
                  </a:txBody>
                  <a:tcPr/>
                </a:tc>
                <a:extLst>
                  <a:ext uri="{0D108BD9-81ED-4DB2-BD59-A6C34878D82A}">
                    <a16:rowId xmlns:a16="http://schemas.microsoft.com/office/drawing/2014/main" val="2818151994"/>
                  </a:ext>
                </a:extLst>
              </a:tr>
              <a:tr h="370840">
                <a:tc>
                  <a:txBody>
                    <a:bodyPr/>
                    <a:lstStyle/>
                    <a:p>
                      <a:pPr algn="l"/>
                      <a:r>
                        <a:rPr kumimoji="1" lang="en-US" altLang="ja-JP"/>
                        <a:t>8. </a:t>
                      </a:r>
                      <a:r>
                        <a:rPr kumimoji="1" lang="ja-JP" altLang="en-US"/>
                        <a:t>オーナーシップ（</a:t>
                      </a:r>
                      <a:r>
                        <a:rPr kumimoji="1" lang="en-US" altLang="ja-JP"/>
                        <a:t>5.3%</a:t>
                      </a:r>
                      <a:r>
                        <a:rPr kumimoji="1" lang="ja-JP" altLang="en-US"/>
                        <a:t>）</a:t>
                      </a:r>
                    </a:p>
                  </a:txBody>
                  <a:tcPr/>
                </a:tc>
                <a:tc>
                  <a:txBody>
                    <a:bodyPr/>
                    <a:lstStyle/>
                    <a:p>
                      <a:pPr algn="l"/>
                      <a:r>
                        <a:rPr kumimoji="1" lang="en-US" altLang="ja-JP"/>
                        <a:t>8. </a:t>
                      </a:r>
                      <a:r>
                        <a:rPr kumimoji="1" lang="ja-JP" altLang="en-US"/>
                        <a:t>不必要となったシステム（</a:t>
                      </a:r>
                      <a:r>
                        <a:rPr kumimoji="1" lang="en-US" altLang="ja-JP"/>
                        <a:t>7.5%</a:t>
                      </a:r>
                      <a:r>
                        <a:rPr kumimoji="1" lang="ja-JP" altLang="en-US"/>
                        <a:t>）</a:t>
                      </a:r>
                    </a:p>
                  </a:txBody>
                  <a:tcPr/>
                </a:tc>
                <a:extLst>
                  <a:ext uri="{0D108BD9-81ED-4DB2-BD59-A6C34878D82A}">
                    <a16:rowId xmlns:a16="http://schemas.microsoft.com/office/drawing/2014/main" val="2173296879"/>
                  </a:ext>
                </a:extLst>
              </a:tr>
              <a:tr h="370840">
                <a:tc>
                  <a:txBody>
                    <a:bodyPr/>
                    <a:lstStyle/>
                    <a:p>
                      <a:pPr algn="l"/>
                      <a:r>
                        <a:rPr kumimoji="1" lang="en-US" altLang="ja-JP"/>
                        <a:t>9. </a:t>
                      </a:r>
                      <a:r>
                        <a:rPr kumimoji="1" lang="ja-JP" altLang="en-US"/>
                        <a:t>明確なビジョンと目標（</a:t>
                      </a:r>
                      <a:r>
                        <a:rPr kumimoji="1" lang="en-US" altLang="ja-JP"/>
                        <a:t>2.9%</a:t>
                      </a:r>
                      <a:r>
                        <a:rPr kumimoji="1" lang="ja-JP" altLang="en-US"/>
                        <a:t>）</a:t>
                      </a:r>
                    </a:p>
                  </a:txBody>
                  <a:tcPr/>
                </a:tc>
                <a:tc>
                  <a:txBody>
                    <a:bodyPr/>
                    <a:lstStyle/>
                    <a:p>
                      <a:pPr algn="l"/>
                      <a:r>
                        <a:rPr kumimoji="1" lang="en-US" altLang="ja-JP"/>
                        <a:t>9. IT</a:t>
                      </a:r>
                      <a:r>
                        <a:rPr kumimoji="1" lang="ja-JP" altLang="en-US"/>
                        <a:t>マネージャの不在（</a:t>
                      </a:r>
                      <a:r>
                        <a:rPr kumimoji="1" lang="en-US" altLang="ja-JP"/>
                        <a:t>6.7%</a:t>
                      </a:r>
                      <a:r>
                        <a:rPr kumimoji="1" lang="ja-JP" altLang="en-US"/>
                        <a:t>）</a:t>
                      </a:r>
                    </a:p>
                  </a:txBody>
                  <a:tcPr/>
                </a:tc>
                <a:extLst>
                  <a:ext uri="{0D108BD9-81ED-4DB2-BD59-A6C34878D82A}">
                    <a16:rowId xmlns:a16="http://schemas.microsoft.com/office/drawing/2014/main" val="546306143"/>
                  </a:ext>
                </a:extLst>
              </a:tr>
              <a:tr h="370840">
                <a:tc>
                  <a:txBody>
                    <a:bodyPr/>
                    <a:lstStyle/>
                    <a:p>
                      <a:pPr algn="l"/>
                      <a:r>
                        <a:rPr kumimoji="1" lang="en-US" altLang="ja-JP"/>
                        <a:t>10. </a:t>
                      </a:r>
                      <a:r>
                        <a:rPr kumimoji="1" lang="ja-JP" altLang="en-US"/>
                        <a:t>勤勉な要員（</a:t>
                      </a:r>
                      <a:r>
                        <a:rPr kumimoji="1" lang="en-US" altLang="ja-JP"/>
                        <a:t>2.4%</a:t>
                      </a:r>
                      <a:r>
                        <a:rPr kumimoji="1" lang="ja-JP" altLang="en-US"/>
                        <a:t>）</a:t>
                      </a:r>
                    </a:p>
                  </a:txBody>
                  <a:tcPr/>
                </a:tc>
                <a:tc>
                  <a:txBody>
                    <a:bodyPr/>
                    <a:lstStyle/>
                    <a:p>
                      <a:pPr algn="l"/>
                      <a:r>
                        <a:rPr kumimoji="1" lang="en-US" altLang="ja-JP"/>
                        <a:t>10. </a:t>
                      </a:r>
                      <a:r>
                        <a:rPr kumimoji="1" lang="ja-JP" altLang="en-US"/>
                        <a:t>技術的能力の不足（</a:t>
                      </a:r>
                      <a:r>
                        <a:rPr kumimoji="1" lang="en-US" altLang="ja-JP"/>
                        <a:t>4.3%</a:t>
                      </a:r>
                      <a:r>
                        <a:rPr kumimoji="1" lang="ja-JP" altLang="en-US"/>
                        <a:t>）</a:t>
                      </a:r>
                    </a:p>
                  </a:txBody>
                  <a:tcPr/>
                </a:tc>
                <a:extLst>
                  <a:ext uri="{0D108BD9-81ED-4DB2-BD59-A6C34878D82A}">
                    <a16:rowId xmlns:a16="http://schemas.microsoft.com/office/drawing/2014/main" val="614124001"/>
                  </a:ext>
                </a:extLst>
              </a:tr>
              <a:tr h="370840">
                <a:tc>
                  <a:txBody>
                    <a:bodyPr/>
                    <a:lstStyle/>
                    <a:p>
                      <a:pPr algn="l"/>
                      <a:r>
                        <a:rPr kumimoji="1" lang="en-US" altLang="ja-JP"/>
                        <a:t>      </a:t>
                      </a:r>
                      <a:r>
                        <a:rPr kumimoji="1" lang="ja-JP" altLang="en-US"/>
                        <a:t>その他（</a:t>
                      </a:r>
                      <a:r>
                        <a:rPr kumimoji="1" lang="en-US" altLang="ja-JP"/>
                        <a:t>13.9%</a:t>
                      </a:r>
                      <a:r>
                        <a:rPr kumimoji="1" lang="ja-JP" altLang="en-US"/>
                        <a:t>）</a:t>
                      </a:r>
                    </a:p>
                  </a:txBody>
                  <a:tcPr/>
                </a:tc>
                <a:tc>
                  <a:txBody>
                    <a:bodyPr/>
                    <a:lstStyle/>
                    <a:p>
                      <a:pPr algn="l"/>
                      <a:r>
                        <a:rPr kumimoji="1" lang="en-US" altLang="ja-JP"/>
                        <a:t>      </a:t>
                      </a:r>
                      <a:r>
                        <a:rPr kumimoji="1" lang="ja-JP" altLang="en-US"/>
                        <a:t>その他（</a:t>
                      </a:r>
                      <a:r>
                        <a:rPr kumimoji="1" lang="en-US" altLang="ja-JP"/>
                        <a:t>9.9%</a:t>
                      </a:r>
                      <a:r>
                        <a:rPr kumimoji="1" lang="ja-JP" altLang="en-US"/>
                        <a:t>）</a:t>
                      </a:r>
                    </a:p>
                  </a:txBody>
                  <a:tcPr/>
                </a:tc>
                <a:extLst>
                  <a:ext uri="{0D108BD9-81ED-4DB2-BD59-A6C34878D82A}">
                    <a16:rowId xmlns:a16="http://schemas.microsoft.com/office/drawing/2014/main" val="1514486442"/>
                  </a:ext>
                </a:extLst>
              </a:tr>
            </a:tbl>
          </a:graphicData>
        </a:graphic>
      </p:graphicFrame>
      <p:sp>
        <p:nvSpPr>
          <p:cNvPr id="5" name="テキスト ボックス 4">
            <a:extLst>
              <a:ext uri="{FF2B5EF4-FFF2-40B4-BE49-F238E27FC236}">
                <a16:creationId xmlns:a16="http://schemas.microsoft.com/office/drawing/2014/main" id="{65E44044-D24A-D330-0C68-F49046D51B89}"/>
              </a:ext>
            </a:extLst>
          </p:cNvPr>
          <p:cNvSpPr txBox="1"/>
          <p:nvPr/>
        </p:nvSpPr>
        <p:spPr>
          <a:xfrm>
            <a:off x="125185" y="6515688"/>
            <a:ext cx="11941629" cy="246221"/>
          </a:xfrm>
          <a:prstGeom prst="rect">
            <a:avLst/>
          </a:prstGeom>
          <a:noFill/>
        </p:spPr>
        <p:txBody>
          <a:bodyPr wrap="square" rtlCol="0">
            <a:spAutoFit/>
          </a:bodyPr>
          <a:lstStyle/>
          <a:p>
            <a:pPr algn="ctr"/>
            <a:r>
              <a:rPr kumimoji="1" lang="en" altLang="ja-JP" sz="1000"/>
              <a:t>[Standish 94] Standish Group Chaos. Standish Group Inc, 1994</a:t>
            </a:r>
            <a:endParaRPr kumimoji="1" lang="ja-JP" altLang="en-US" sz="1000"/>
          </a:p>
        </p:txBody>
      </p:sp>
      <p:sp>
        <p:nvSpPr>
          <p:cNvPr id="7" name="テキスト ボックス 6">
            <a:extLst>
              <a:ext uri="{FF2B5EF4-FFF2-40B4-BE49-F238E27FC236}">
                <a16:creationId xmlns:a16="http://schemas.microsoft.com/office/drawing/2014/main" id="{962A293A-9719-9D86-6CF9-3CB9A48A6311}"/>
              </a:ext>
            </a:extLst>
          </p:cNvPr>
          <p:cNvSpPr txBox="1"/>
          <p:nvPr/>
        </p:nvSpPr>
        <p:spPr>
          <a:xfrm>
            <a:off x="125186" y="120212"/>
            <a:ext cx="11941628" cy="1077218"/>
          </a:xfrm>
          <a:prstGeom prst="rect">
            <a:avLst/>
          </a:prstGeom>
          <a:noFill/>
        </p:spPr>
        <p:txBody>
          <a:bodyPr wrap="square" rtlCol="0">
            <a:spAutoFit/>
          </a:bodyPr>
          <a:lstStyle/>
          <a:p>
            <a:r>
              <a:rPr lang="en-US" altLang="ja-JP" sz="1600"/>
              <a:t>【</a:t>
            </a:r>
            <a:r>
              <a:rPr lang="ja-JP" altLang="en-US" sz="1600"/>
              <a:t>要求はプロジェクト成否の重要な要因</a:t>
            </a:r>
            <a:r>
              <a:rPr lang="en-US" altLang="ja-JP" sz="1600"/>
              <a:t>】</a:t>
            </a:r>
          </a:p>
          <a:p>
            <a:r>
              <a:rPr lang="ja-JP" altLang="en-US" sz="1600"/>
              <a:t>最近のアジャイル開発では、要求仕様書は不要であるとさえ言われている。しかし、本当にそうであろうか。要求定義はシステム全体に対してどのような意味を持っているのか。そうした疑問に対する一つの答えとして、米国におけるソフトウェア開発プロジェクトの現状が、</a:t>
            </a:r>
            <a:r>
              <a:rPr lang="en-US" altLang="ja-JP" sz="1600"/>
              <a:t>1995</a:t>
            </a:r>
            <a:r>
              <a:rPr lang="ja-JP" altLang="en-US" sz="1600"/>
              <a:t>年、</a:t>
            </a:r>
            <a:r>
              <a:rPr lang="en-US" altLang="ja-JP" sz="1600"/>
              <a:t>Standish</a:t>
            </a:r>
            <a:r>
              <a:rPr lang="ja-JP" altLang="en-US" sz="1600"/>
              <a:t>グループによる</a:t>
            </a:r>
            <a:r>
              <a:rPr lang="en-US" altLang="ja-JP" sz="1600"/>
              <a:t>Chaos</a:t>
            </a:r>
            <a:r>
              <a:rPr lang="ja-JP" altLang="en-US" sz="1600"/>
              <a:t>レポートとして報告された。</a:t>
            </a:r>
            <a:endParaRPr kumimoji="1" lang="ja-JP" altLang="en-US" sz="1600"/>
          </a:p>
        </p:txBody>
      </p:sp>
    </p:spTree>
    <p:extLst>
      <p:ext uri="{BB962C8B-B14F-4D97-AF65-F5344CB8AC3E}">
        <p14:creationId xmlns:p14="http://schemas.microsoft.com/office/powerpoint/2010/main" val="2957056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536A8F0-3DFB-F70B-6125-C9AE499D8730}"/>
              </a:ext>
            </a:extLst>
          </p:cNvPr>
          <p:cNvSpPr txBox="1"/>
          <p:nvPr/>
        </p:nvSpPr>
        <p:spPr>
          <a:xfrm>
            <a:off x="125186" y="120212"/>
            <a:ext cx="11941628" cy="1077218"/>
          </a:xfrm>
          <a:prstGeom prst="rect">
            <a:avLst/>
          </a:prstGeom>
          <a:noFill/>
        </p:spPr>
        <p:txBody>
          <a:bodyPr wrap="square" rtlCol="0">
            <a:spAutoFit/>
          </a:bodyPr>
          <a:lstStyle/>
          <a:p>
            <a:r>
              <a:rPr lang="ja-JP" altLang="en-US" sz="1600"/>
              <a:t>プロジェクト計画ではスケジュールと工数をどれだけ要求アクティビティに割り当てるかを判断する必要がある。一般的に、小規模プロジェクトでは全体の工数の</a:t>
            </a:r>
            <a:r>
              <a:rPr lang="en-US" altLang="ja-JP" sz="1600"/>
              <a:t>15%</a:t>
            </a:r>
            <a:r>
              <a:rPr lang="ja-JP" altLang="en-US" sz="1600"/>
              <a:t>から</a:t>
            </a:r>
            <a:r>
              <a:rPr lang="en-US" altLang="ja-JP" sz="1600"/>
              <a:t>18%</a:t>
            </a:r>
            <a:r>
              <a:rPr lang="ja-JP" altLang="en-US" sz="1600"/>
              <a:t>を要求の作業に充てることが提案されている（</a:t>
            </a:r>
            <a:r>
              <a:rPr lang="en" altLang="ja-JP" sz="1600"/>
              <a:t>Wiegers 1996</a:t>
            </a:r>
            <a:r>
              <a:rPr lang="ja-JP" altLang="en" sz="1600"/>
              <a:t>）。</a:t>
            </a:r>
            <a:r>
              <a:rPr lang="ja-JP" altLang="en-US" sz="1600"/>
              <a:t>ただし、プロジェクトの規模や複雑さによって適切な割合は異なる。要求の理解に時間をかけることでプロジェクトが遅れるという意見もあるが、実際には要求を十分に理解することが開発を加速する要因となることが多くの証拠で示されている。以下に具体例を示す。</a:t>
            </a:r>
          </a:p>
        </p:txBody>
      </p:sp>
      <p:sp>
        <p:nvSpPr>
          <p:cNvPr id="6" name="テキスト ボックス 5">
            <a:extLst>
              <a:ext uri="{FF2B5EF4-FFF2-40B4-BE49-F238E27FC236}">
                <a16:creationId xmlns:a16="http://schemas.microsoft.com/office/drawing/2014/main" id="{CF68A7DF-224C-090C-1DDB-CDA6445B0055}"/>
              </a:ext>
            </a:extLst>
          </p:cNvPr>
          <p:cNvSpPr txBox="1"/>
          <p:nvPr/>
        </p:nvSpPr>
        <p:spPr>
          <a:xfrm>
            <a:off x="125182" y="1226319"/>
            <a:ext cx="11941628" cy="2554545"/>
          </a:xfrm>
          <a:prstGeom prst="rect">
            <a:avLst/>
          </a:prstGeom>
          <a:noFill/>
        </p:spPr>
        <p:txBody>
          <a:bodyPr wrap="square" rtlCol="0">
            <a:spAutoFit/>
          </a:bodyPr>
          <a:lstStyle/>
          <a:p>
            <a:pPr marL="285750" indent="-285750">
              <a:buFont typeface="Wingdings" pitchFamily="2" charset="2"/>
              <a:buChar char="n"/>
            </a:pPr>
            <a:r>
              <a:rPr lang="ja-JP" altLang="en-US" sz="1600"/>
              <a:t>電気通信および銀行業界の</a:t>
            </a:r>
            <a:r>
              <a:rPr lang="en-US" altLang="ja-JP" sz="1600"/>
              <a:t>15</a:t>
            </a:r>
            <a:r>
              <a:rPr lang="ja-JP" altLang="en-US" sz="1600"/>
              <a:t>のプロジェクトを調査した結果によると、最も成功したプロジェクトでは、要求の引き出し、モデリング、妥当性確認、および検証にリソースの</a:t>
            </a:r>
            <a:r>
              <a:rPr lang="en-US" altLang="ja-JP" sz="1600"/>
              <a:t>28%</a:t>
            </a:r>
            <a:r>
              <a:rPr lang="ja-JP" altLang="en-US" sz="1600"/>
              <a:t>を使用していた </a:t>
            </a:r>
            <a:r>
              <a:rPr lang="en-US" altLang="ja-JP" sz="1600"/>
              <a:t>(</a:t>
            </a:r>
            <a:r>
              <a:rPr lang="en" altLang="ja-JP" sz="1600"/>
              <a:t>Hofmann and Lehner 2001)</a:t>
            </a:r>
            <a:r>
              <a:rPr lang="ja-JP" altLang="en" sz="1600"/>
              <a:t>。 </a:t>
            </a:r>
            <a:r>
              <a:rPr lang="ja-JP" altLang="en-US" sz="1600"/>
              <a:t>プロジェクトの平均では、工数の</a:t>
            </a:r>
            <a:r>
              <a:rPr lang="en-US" altLang="ja-JP" sz="1600"/>
              <a:t>15.7%</a:t>
            </a:r>
            <a:r>
              <a:rPr lang="ja-JP" altLang="en-US" sz="1600"/>
              <a:t>とスケジュールの</a:t>
            </a:r>
            <a:r>
              <a:rPr lang="en-US" altLang="ja-JP" sz="1600"/>
              <a:t>38.6%</a:t>
            </a:r>
            <a:r>
              <a:rPr lang="ja-JP" altLang="en-US" sz="1600"/>
              <a:t>を、要求工学に費やしていた。</a:t>
            </a:r>
          </a:p>
          <a:p>
            <a:endParaRPr lang="ja-JP" altLang="en-US" sz="1600"/>
          </a:p>
          <a:p>
            <a:pPr marL="285750" indent="-285750">
              <a:buFont typeface="Wingdings" pitchFamily="2" charset="2"/>
              <a:buChar char="n"/>
            </a:pPr>
            <a:r>
              <a:rPr lang="en" altLang="ja-JP" sz="1600"/>
              <a:t>NASA</a:t>
            </a:r>
            <a:r>
              <a:rPr lang="ja-JP" altLang="en-US" sz="1600"/>
              <a:t>のプロジェクトは、リソース全体の</a:t>
            </a:r>
            <a:r>
              <a:rPr lang="en-US" altLang="ja-JP" sz="1600"/>
              <a:t>10%</a:t>
            </a:r>
            <a:r>
              <a:rPr lang="ja-JP" altLang="en-US" sz="1600"/>
              <a:t>以上を要求開発に費やしたが、そのコストとスケジュールの超過は、要求にそれほど工数をかけなかったプロジェクトよりも実質的に少なかった </a:t>
            </a:r>
            <a:r>
              <a:rPr lang="en-US" altLang="ja-JP" sz="1600"/>
              <a:t>(</a:t>
            </a:r>
            <a:r>
              <a:rPr lang="en" altLang="ja-JP" sz="1600"/>
              <a:t>Hooks and Farry 2001)</a:t>
            </a:r>
            <a:r>
              <a:rPr lang="ja-JP" altLang="en" sz="1600"/>
              <a:t>。</a:t>
            </a:r>
          </a:p>
          <a:p>
            <a:endParaRPr lang="ja-JP" altLang="en" sz="1600"/>
          </a:p>
          <a:p>
            <a:pPr marL="285750" indent="-285750">
              <a:buFont typeface="Wingdings" pitchFamily="2" charset="2"/>
              <a:buChar char="n"/>
            </a:pPr>
            <a:r>
              <a:rPr lang="ja-JP" altLang="en-US" sz="1600"/>
              <a:t>ヨーロッパの調査によると、プロジェクトを速く開発したチームは、遅いチームよりも、多くのスケジュールと工数を要求に使用していた。これを以下表に示す </a:t>
            </a:r>
            <a:r>
              <a:rPr lang="en-US" altLang="ja-JP" sz="1600"/>
              <a:t>(</a:t>
            </a:r>
            <a:r>
              <a:rPr lang="en" altLang="ja-JP" sz="1600"/>
              <a:t>Blackburn, Scudder, and Van Wassenhove 1996).</a:t>
            </a:r>
          </a:p>
          <a:p>
            <a:endParaRPr lang="ja-JP" altLang="en-US" sz="1600"/>
          </a:p>
        </p:txBody>
      </p:sp>
      <p:graphicFrame>
        <p:nvGraphicFramePr>
          <p:cNvPr id="7" name="表 7">
            <a:extLst>
              <a:ext uri="{FF2B5EF4-FFF2-40B4-BE49-F238E27FC236}">
                <a16:creationId xmlns:a16="http://schemas.microsoft.com/office/drawing/2014/main" id="{B36B2830-CB77-CD28-21F9-849E4A07A8FA}"/>
              </a:ext>
            </a:extLst>
          </p:cNvPr>
          <p:cNvGraphicFramePr>
            <a:graphicFrameLocks noGrp="1"/>
          </p:cNvGraphicFramePr>
          <p:nvPr>
            <p:extLst>
              <p:ext uri="{D42A27DB-BD31-4B8C-83A1-F6EECF244321}">
                <p14:modId xmlns:p14="http://schemas.microsoft.com/office/powerpoint/2010/main" val="1227032476"/>
              </p:ext>
            </p:extLst>
          </p:nvPr>
        </p:nvGraphicFramePr>
        <p:xfrm>
          <a:off x="957818" y="3552265"/>
          <a:ext cx="10276353" cy="1112520"/>
        </p:xfrm>
        <a:graphic>
          <a:graphicData uri="http://schemas.openxmlformats.org/drawingml/2006/table">
            <a:tbl>
              <a:tblPr firstRow="1" bandRow="1">
                <a:tableStyleId>{F2DE63D5-997A-4646-A377-4702673A728D}</a:tableStyleId>
              </a:tblPr>
              <a:tblGrid>
                <a:gridCol w="3425451">
                  <a:extLst>
                    <a:ext uri="{9D8B030D-6E8A-4147-A177-3AD203B41FA5}">
                      <a16:colId xmlns:a16="http://schemas.microsoft.com/office/drawing/2014/main" val="2941445531"/>
                    </a:ext>
                  </a:extLst>
                </a:gridCol>
                <a:gridCol w="3425451">
                  <a:extLst>
                    <a:ext uri="{9D8B030D-6E8A-4147-A177-3AD203B41FA5}">
                      <a16:colId xmlns:a16="http://schemas.microsoft.com/office/drawing/2014/main" val="2110656568"/>
                    </a:ext>
                  </a:extLst>
                </a:gridCol>
                <a:gridCol w="3425451">
                  <a:extLst>
                    <a:ext uri="{9D8B030D-6E8A-4147-A177-3AD203B41FA5}">
                      <a16:colId xmlns:a16="http://schemas.microsoft.com/office/drawing/2014/main" val="3944438070"/>
                    </a:ext>
                  </a:extLst>
                </a:gridCol>
              </a:tblGrid>
              <a:tr h="370840">
                <a:tc>
                  <a:txBody>
                    <a:bodyPr/>
                    <a:lstStyle/>
                    <a:p>
                      <a:endParaRPr kumimoji="1" lang="ja-JP" altLang="en-US"/>
                    </a:p>
                  </a:txBody>
                  <a:tcPr/>
                </a:tc>
                <a:tc>
                  <a:txBody>
                    <a:bodyPr/>
                    <a:lstStyle/>
                    <a:p>
                      <a:r>
                        <a:rPr kumimoji="1" lang="ja-JP" altLang="en-US"/>
                        <a:t>要求に費やした工数</a:t>
                      </a:r>
                    </a:p>
                  </a:txBody>
                  <a:tcPr/>
                </a:tc>
                <a:tc>
                  <a:txBody>
                    <a:bodyPr/>
                    <a:lstStyle/>
                    <a:p>
                      <a:r>
                        <a:rPr kumimoji="1" lang="ja-JP" altLang="en-US"/>
                        <a:t>要求に費やしたスケジュール</a:t>
                      </a:r>
                    </a:p>
                  </a:txBody>
                  <a:tcPr/>
                </a:tc>
                <a:extLst>
                  <a:ext uri="{0D108BD9-81ED-4DB2-BD59-A6C34878D82A}">
                    <a16:rowId xmlns:a16="http://schemas.microsoft.com/office/drawing/2014/main" val="634549083"/>
                  </a:ext>
                </a:extLst>
              </a:tr>
              <a:tr h="370840">
                <a:tc>
                  <a:txBody>
                    <a:bodyPr/>
                    <a:lstStyle/>
                    <a:p>
                      <a:r>
                        <a:rPr kumimoji="1" lang="ja-JP" altLang="en-US"/>
                        <a:t>速いプロジェクト</a:t>
                      </a:r>
                    </a:p>
                  </a:txBody>
                  <a:tcPr/>
                </a:tc>
                <a:tc>
                  <a:txBody>
                    <a:bodyPr/>
                    <a:lstStyle/>
                    <a:p>
                      <a:r>
                        <a:rPr kumimoji="1" lang="en-US" altLang="ja-JP"/>
                        <a:t>14%</a:t>
                      </a:r>
                      <a:endParaRPr kumimoji="1" lang="ja-JP" altLang="en-US"/>
                    </a:p>
                  </a:txBody>
                  <a:tcPr/>
                </a:tc>
                <a:tc>
                  <a:txBody>
                    <a:bodyPr/>
                    <a:lstStyle/>
                    <a:p>
                      <a:r>
                        <a:rPr kumimoji="1" lang="en-US" altLang="ja-JP"/>
                        <a:t>17%</a:t>
                      </a:r>
                      <a:endParaRPr kumimoji="1" lang="ja-JP" altLang="en-US"/>
                    </a:p>
                  </a:txBody>
                  <a:tcPr/>
                </a:tc>
                <a:extLst>
                  <a:ext uri="{0D108BD9-81ED-4DB2-BD59-A6C34878D82A}">
                    <a16:rowId xmlns:a16="http://schemas.microsoft.com/office/drawing/2014/main" val="996276723"/>
                  </a:ext>
                </a:extLst>
              </a:tr>
              <a:tr h="370840">
                <a:tc>
                  <a:txBody>
                    <a:bodyPr/>
                    <a:lstStyle/>
                    <a:p>
                      <a:r>
                        <a:rPr kumimoji="1" lang="ja-JP" altLang="en-US"/>
                        <a:t>遅いプロジェクト</a:t>
                      </a:r>
                    </a:p>
                  </a:txBody>
                  <a:tcPr/>
                </a:tc>
                <a:tc>
                  <a:txBody>
                    <a:bodyPr/>
                    <a:lstStyle/>
                    <a:p>
                      <a:r>
                        <a:rPr kumimoji="1" lang="en-US" altLang="ja-JP"/>
                        <a:t>7%</a:t>
                      </a:r>
                      <a:endParaRPr kumimoji="1" lang="ja-JP" altLang="en-US"/>
                    </a:p>
                  </a:txBody>
                  <a:tcPr/>
                </a:tc>
                <a:tc>
                  <a:txBody>
                    <a:bodyPr/>
                    <a:lstStyle/>
                    <a:p>
                      <a:r>
                        <a:rPr kumimoji="1" lang="en-US" altLang="ja-JP"/>
                        <a:t>9%</a:t>
                      </a:r>
                      <a:endParaRPr kumimoji="1" lang="ja-JP" altLang="en-US"/>
                    </a:p>
                  </a:txBody>
                  <a:tcPr/>
                </a:tc>
                <a:extLst>
                  <a:ext uri="{0D108BD9-81ED-4DB2-BD59-A6C34878D82A}">
                    <a16:rowId xmlns:a16="http://schemas.microsoft.com/office/drawing/2014/main" val="4280139360"/>
                  </a:ext>
                </a:extLst>
              </a:tr>
            </a:tbl>
          </a:graphicData>
        </a:graphic>
      </p:graphicFrame>
      <p:sp>
        <p:nvSpPr>
          <p:cNvPr id="8" name="テキスト ボックス 7">
            <a:extLst>
              <a:ext uri="{FF2B5EF4-FFF2-40B4-BE49-F238E27FC236}">
                <a16:creationId xmlns:a16="http://schemas.microsoft.com/office/drawing/2014/main" id="{DC5A14DC-7B25-7B57-A007-5094C1C1BA23}"/>
              </a:ext>
            </a:extLst>
          </p:cNvPr>
          <p:cNvSpPr txBox="1"/>
          <p:nvPr/>
        </p:nvSpPr>
        <p:spPr>
          <a:xfrm>
            <a:off x="125179" y="5996226"/>
            <a:ext cx="11941629" cy="861774"/>
          </a:xfrm>
          <a:prstGeom prst="rect">
            <a:avLst/>
          </a:prstGeom>
          <a:noFill/>
        </p:spPr>
        <p:txBody>
          <a:bodyPr wrap="square" rtlCol="0">
            <a:spAutoFit/>
          </a:bodyPr>
          <a:lstStyle/>
          <a:p>
            <a:r>
              <a:rPr kumimoji="1" lang="en-US" altLang="ja-JP" sz="1000"/>
              <a:t>[</a:t>
            </a:r>
            <a:r>
              <a:rPr lang="en" altLang="ja-JP" sz="1000"/>
              <a:t>Wiegers 1996</a:t>
            </a:r>
            <a:r>
              <a:rPr kumimoji="1" lang="en-US" altLang="ja-JP" sz="1000"/>
              <a:t>] Wiegers, Karl E. 1996. Creating a Software Engineering Culture. New York: Dorset House Publishing. </a:t>
            </a:r>
            <a:r>
              <a:rPr kumimoji="1" lang="ja-JP" altLang="en-US" sz="1000"/>
              <a:t>邦訳</a:t>
            </a:r>
            <a:r>
              <a:rPr kumimoji="1" lang="en-US" altLang="ja-JP" sz="1000"/>
              <a:t>『</a:t>
            </a:r>
            <a:r>
              <a:rPr kumimoji="1" lang="ja-JP" altLang="en-US" sz="1000"/>
              <a:t>ソフトウェア開発の持つべき文化</a:t>
            </a:r>
            <a:r>
              <a:rPr kumimoji="1" lang="en-US" altLang="ja-JP" sz="1000"/>
              <a:t>』 2005</a:t>
            </a:r>
            <a:r>
              <a:rPr kumimoji="1" lang="ja-JP" altLang="en-US" sz="1000"/>
              <a:t>年、 滝沢徹、 牧野祐子訳、 翔泳社</a:t>
            </a:r>
            <a:endParaRPr kumimoji="1" lang="en-US" altLang="ja-JP" sz="1000"/>
          </a:p>
          <a:p>
            <a:r>
              <a:rPr kumimoji="1" lang="en-US" altLang="ja-JP" sz="1000"/>
              <a:t>[</a:t>
            </a:r>
            <a:r>
              <a:rPr lang="en" altLang="ja-JP" sz="1000"/>
              <a:t>Hofmann and Lehner 2001</a:t>
            </a:r>
            <a:r>
              <a:rPr kumimoji="1" lang="en-US" altLang="ja-JP" sz="1000"/>
              <a:t>] Hofmann, Hubert F., and Franz Lehner. 2001. "Requirements Engineering as a Success Factor in Software Projects." IEEE Software 18(4):58-66.</a:t>
            </a:r>
          </a:p>
          <a:p>
            <a:r>
              <a:rPr kumimoji="1" lang="en-US" altLang="ja-JP" sz="1000"/>
              <a:t>[</a:t>
            </a:r>
            <a:r>
              <a:rPr lang="en" altLang="ja-JP" sz="1000"/>
              <a:t>Hooks and Farry 2001</a:t>
            </a:r>
            <a:r>
              <a:rPr kumimoji="1" lang="en-US" altLang="ja-JP" sz="1000"/>
              <a:t>] Hooks, Ivy F., and Kristin A. Farry. 2001. Customer-Centered Products: Creating Successful Products Through Smart Requirements Management. New York: AMACOM.</a:t>
            </a:r>
          </a:p>
          <a:p>
            <a:r>
              <a:rPr kumimoji="1" lang="en-US" altLang="ja-JP" sz="1000"/>
              <a:t>[</a:t>
            </a:r>
            <a:r>
              <a:rPr lang="en" altLang="ja-JP" sz="1000"/>
              <a:t>Blackburn, Scudder, and Van Wassenhove 1996</a:t>
            </a:r>
            <a:r>
              <a:rPr kumimoji="1" lang="en-US" altLang="ja-JP" sz="1000"/>
              <a:t>] Blackburn, Joseph D., Gary D. Scudder, and Luk N. Van Wassenhove. 1996. "Improving Speed and Productivity of Software Development: A Global Survey of Software Developers." IEEE Transactions on Software Engineering 22(12):875-885.</a:t>
            </a:r>
          </a:p>
        </p:txBody>
      </p:sp>
      <p:sp>
        <p:nvSpPr>
          <p:cNvPr id="9" name="テキスト ボックス 8">
            <a:extLst>
              <a:ext uri="{FF2B5EF4-FFF2-40B4-BE49-F238E27FC236}">
                <a16:creationId xmlns:a16="http://schemas.microsoft.com/office/drawing/2014/main" id="{C1DCB698-4DFF-AD9A-782A-95F05B40E004}"/>
              </a:ext>
            </a:extLst>
          </p:cNvPr>
          <p:cNvSpPr txBox="1"/>
          <p:nvPr/>
        </p:nvSpPr>
        <p:spPr>
          <a:xfrm>
            <a:off x="125180" y="4915007"/>
            <a:ext cx="11941628" cy="830997"/>
          </a:xfrm>
          <a:prstGeom prst="rect">
            <a:avLst/>
          </a:prstGeom>
          <a:noFill/>
        </p:spPr>
        <p:txBody>
          <a:bodyPr wrap="square" rtlCol="0">
            <a:spAutoFit/>
          </a:bodyPr>
          <a:lstStyle/>
          <a:p>
            <a:r>
              <a:rPr lang="ja-JP" altLang="en" sz="1600"/>
              <a:t>「</a:t>
            </a:r>
            <a:r>
              <a:rPr lang="ja-JP" altLang="en-US" sz="1600"/>
              <a:t>分析マヒ」に気をつけること。要求を決定的で完璧なものにしようとして上流段階に膨大な工数を費やすプロジェクトは、 適切な時間枠では 役に立つ機能をほとんど提供できないことが多い。 とはいえ分析マヒにおびえて要求開発を避けてはならない。 妥当なバランスがこの両極端の間のどこかに存在する。</a:t>
            </a:r>
          </a:p>
        </p:txBody>
      </p:sp>
    </p:spTree>
    <p:extLst>
      <p:ext uri="{BB962C8B-B14F-4D97-AF65-F5344CB8AC3E}">
        <p14:creationId xmlns:p14="http://schemas.microsoft.com/office/powerpoint/2010/main" val="3911957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91DDF39-DB41-40A0-34F5-2A4FF362F98E}"/>
              </a:ext>
            </a:extLst>
          </p:cNvPr>
          <p:cNvSpPr txBox="1"/>
          <p:nvPr/>
        </p:nvSpPr>
        <p:spPr>
          <a:xfrm>
            <a:off x="125186" y="120212"/>
            <a:ext cx="11941628" cy="584775"/>
          </a:xfrm>
          <a:prstGeom prst="rect">
            <a:avLst/>
          </a:prstGeom>
          <a:noFill/>
        </p:spPr>
        <p:txBody>
          <a:bodyPr wrap="square" rtlCol="0">
            <a:spAutoFit/>
          </a:bodyPr>
          <a:lstStyle/>
          <a:p>
            <a:r>
              <a:rPr lang="ja-JP" altLang="en-US" sz="1600"/>
              <a:t>要求工学のアクティビティは、さまざまな形をとってプロジェクト全体に分散して実施する。 この形はプロジェクトの開発ライフサイクルがシーケンシャル</a:t>
            </a:r>
            <a:r>
              <a:rPr lang="en-US" altLang="ja-JP" sz="1600"/>
              <a:t>(</a:t>
            </a:r>
            <a:r>
              <a:rPr lang="ja-JP" altLang="en-US" sz="1600"/>
              <a:t>ウォーターフォール</a:t>
            </a:r>
            <a:r>
              <a:rPr lang="en-US" altLang="ja-JP" sz="1600"/>
              <a:t>) </a:t>
            </a:r>
            <a:r>
              <a:rPr lang="ja-JP" altLang="en-US" sz="1600"/>
              <a:t>か、 イテレーティブか、インクリメンタルかによって変わる。</a:t>
            </a:r>
            <a:endParaRPr lang="en-US" altLang="ja-JP" sz="1600"/>
          </a:p>
        </p:txBody>
      </p:sp>
    </p:spTree>
    <p:extLst>
      <p:ext uri="{BB962C8B-B14F-4D97-AF65-F5344CB8AC3E}">
        <p14:creationId xmlns:p14="http://schemas.microsoft.com/office/powerpoint/2010/main" val="162027903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TotalTime>
  <Words>1451</Words>
  <Application>Microsoft Macintosh PowerPoint</Application>
  <PresentationFormat>ワイド画面</PresentationFormat>
  <Paragraphs>70</Paragraphs>
  <Slides>6</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游ゴシック</vt:lpstr>
      <vt:lpstr>游ゴシック Light</vt:lpstr>
      <vt:lpstr>Arial</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幸人 中川</dc:creator>
  <cp:lastModifiedBy>幸人 中川</cp:lastModifiedBy>
  <cp:revision>10</cp:revision>
  <dcterms:created xsi:type="dcterms:W3CDTF">2023-07-29T02:21:56Z</dcterms:created>
  <dcterms:modified xsi:type="dcterms:W3CDTF">2023-07-29T07:29:22Z</dcterms:modified>
</cp:coreProperties>
</file>