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8" r:id="rId4"/>
    <p:sldId id="262" r:id="rId5"/>
    <p:sldId id="261" r:id="rId6"/>
    <p:sldId id="271" r:id="rId7"/>
    <p:sldId id="270" r:id="rId8"/>
    <p:sldId id="273" r:id="rId9"/>
    <p:sldId id="279" r:id="rId10"/>
    <p:sldId id="274" r:id="rId11"/>
    <p:sldId id="275" r:id="rId12"/>
    <p:sldId id="276" r:id="rId13"/>
    <p:sldId id="264" r:id="rId14"/>
    <p:sldId id="277" r:id="rId15"/>
    <p:sldId id="278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A"/>
    <a:srgbClr val="E9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7"/>
    <p:restoredTop sz="94672"/>
  </p:normalViewPr>
  <p:slideViewPr>
    <p:cSldViewPr snapToGrid="0">
      <p:cViewPr>
        <p:scale>
          <a:sx n="116" d="100"/>
          <a:sy n="116" d="100"/>
        </p:scale>
        <p:origin x="1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0688E-30A1-C246-B468-590DCFE078A7}" type="datetimeFigureOut">
              <a:t>2025/1/6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51449-6455-9C4B-A4E7-4A49E87BCC4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06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1449-6455-9C4B-A4E7-4A49E87BCC47}" type="slidenum">
              <a:rPr lang="en-US" altLang="ja-JP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779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815CB-A4F6-DEC3-0647-821BEABD4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B73819-C95C-F962-BF08-D015A7FC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88C378-9D63-A530-F62B-AD008C4A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BD162-BB30-D273-AECB-A95E88DE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0D9A2-F6B1-D613-9BB8-ADE555E01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85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93DD13-CE23-8683-FD03-34910749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4ED13A-D9BE-8551-BFFB-D3A056411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88FF7D-8EFD-9854-69D1-720A601A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C6BA1-B1DF-7941-D6FF-108F8999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8E292-9C4D-505A-A753-B0E718593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1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2F0985-2E39-FEE6-D54B-2AA30A70C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8EB981-0583-495F-3FA5-2F0F0767F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2E6AFF-2250-7C21-FA14-81F3713F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B22062-75E6-062C-E427-0D28752C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741928-D984-5E8B-C720-97782CCE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87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A0CAA-4B46-BE62-837C-4E82C75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779E72-7530-04B4-C528-94BD4D98D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C5D1C9-01C3-4C29-D892-209FBFBF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4CCF6F-D27E-C6CF-95DA-5AE78F05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82A2C7-5F81-04F9-8F8B-6E89C7AA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954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5619E9-1813-AD35-3084-E0AA8570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369D04-06AA-CA78-8BAD-372E284B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AB24DE-C5C1-B19D-CBA5-7F3503F5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F3C6FF-9AB5-A217-FF79-BE704A14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110DB-12E8-0449-DA77-EE289F7B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5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B48E88-0A97-4795-4D4A-4BAC0FEC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D0B3DC-0BDC-5B0C-68AE-335338F4D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61D14-2EA0-694D-48B1-17C93ED03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905FEE-54A2-FFDF-760B-E8AEF2C9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7E35A5B-F4B4-30A6-167C-F0AFCC17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8BF8DF-80A3-4DA2-70A9-65F2E50EA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39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9CD08-22F9-070C-8A1D-FC483840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0FE365-F4D5-56B0-5DB1-7B0C2F27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7D2405-B5C9-0030-8D1D-91C617EB2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796564-F1F7-0594-28C4-424C459A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6F4BDE-1870-411C-E997-4C4C49B12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4CABA6A-1A15-C8E3-89F2-E7E652D4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962E96B-14C4-B6E2-63A3-E56598481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0914E97-4A88-2CB8-A47D-34511FB6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2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4D5664-94BE-974A-4A37-91CEF0EF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D10856-09B3-D9FA-D0E1-3C795A08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D83233F-C818-1EF5-3EA4-7466351E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4A2571-5451-9EFD-35C8-315DC50F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65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6A11F8-2C19-8AF5-94FE-944C453F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F4154D-D485-8309-4D64-3D2FAA1C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9E334E-962F-39A8-49BE-953F147E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92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955CB-F495-9386-2EFF-ADB2539D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719FD4-2349-0899-14D2-A8DCA2CC2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EE9F24-3C90-04BE-F621-7654B715E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542A3E-4F10-F926-614D-E01E94A2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01E0E5-4D8A-4DE9-5163-A99B34AC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3DB1D-A602-7C6D-F3E0-C2317C75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97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9FAF9-63FB-5F3F-9702-710426ED7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40EFC8-5396-4E19-D5CC-A36CC6599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81452D-3F0D-E8E0-2501-1453605D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7D9CDB-F6B1-411D-0601-EF3B9617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59C2C7-3980-FF3E-3667-61450D11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FE89F5-58EC-6EB6-1906-3772DCCC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4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CD6A2F-32BF-A459-65BC-B7C20E27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0554E3-ACFE-F97B-55BE-9AA965A4D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9295D3-D755-5232-0950-A9645DF3F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99A04-F13F-D34F-B171-38D7DEC7ABBD}" type="datetimeFigureOut"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7F6803-CAAA-75E1-911D-C4379709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BBCE7E-B984-1CBD-404C-1593BE87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186BB-C991-7F45-9457-9875984B99A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572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C2AC9-459F-B44C-5D36-FB87FF7B5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AEEFB4-972C-64B1-6235-9187D43CD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14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AC8AE-7AC3-7BC0-EFA4-707EB74C5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54B2581-EB58-4C10-EE3F-77C3232B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21420"/>
              </p:ext>
            </p:extLst>
          </p:nvPr>
        </p:nvGraphicFramePr>
        <p:xfrm>
          <a:off x="539645" y="429372"/>
          <a:ext cx="11570889" cy="252984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5805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71134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30925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was an engineer at yahoo.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am a tennis player.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I am not in my office.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Is she under 20?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Yes, she is. / No, She is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will be a student at this school.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13317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was being rude.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am being polite.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She is not being angry.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wll be being assiduous tomorrow.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2796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She had been angry.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she has been angry.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She will have been angry.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52531"/>
                  </a:ext>
                </a:extLst>
              </a:tr>
              <a:tr h="5486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She had been being angry yesterday.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she has been being angry all day.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She will have been being angry.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92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DC9D721-CBF9-A762-E3AB-E3198AE1F4B4}"/>
              </a:ext>
            </a:extLst>
          </p:cNvPr>
          <p:cNvSpPr/>
          <p:nvPr/>
        </p:nvSpPr>
        <p:spPr>
          <a:xfrm>
            <a:off x="4818564" y="59182"/>
            <a:ext cx="2306135" cy="257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be</a:t>
            </a:r>
            <a:r>
              <a:rPr kumimoji="1" lang="ja-JP" altLang="en-US" sz="1200"/>
              <a:t>動詞</a:t>
            </a:r>
            <a:endParaRPr kumimoji="1" lang="en-US" altLang="ja-JP" sz="12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DA7BB46-ED67-4167-6B00-BA46DDCA6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67310"/>
              </p:ext>
            </p:extLst>
          </p:nvPr>
        </p:nvGraphicFramePr>
        <p:xfrm>
          <a:off x="539645" y="3586742"/>
          <a:ext cx="11570889" cy="253122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5805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71134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30925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57376"/>
                  </a:ext>
                </a:extLst>
              </a:tr>
              <a:tr h="57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23591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52917"/>
                  </a:ext>
                </a:extLst>
              </a:tr>
              <a:tr h="57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38695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7C9CC14-27E3-0153-3A33-D8275B8A26CE}"/>
              </a:ext>
            </a:extLst>
          </p:cNvPr>
          <p:cNvSpPr/>
          <p:nvPr/>
        </p:nvSpPr>
        <p:spPr>
          <a:xfrm>
            <a:off x="57097" y="429372"/>
            <a:ext cx="380947" cy="303176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助動詞なし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AE9298E-5105-7E3D-58B4-C4A366F5E1FB}"/>
              </a:ext>
            </a:extLst>
          </p:cNvPr>
          <p:cNvSpPr/>
          <p:nvPr/>
        </p:nvSpPr>
        <p:spPr>
          <a:xfrm>
            <a:off x="57097" y="3593891"/>
            <a:ext cx="380947" cy="30317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助動詞あり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65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8A9B1-E8AC-0876-0CBF-551176510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976596E3-7DC7-EA39-3033-31EB4D387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069133"/>
              </p:ext>
            </p:extLst>
          </p:nvPr>
        </p:nvGraphicFramePr>
        <p:xfrm>
          <a:off x="539645" y="429372"/>
          <a:ext cx="11570889" cy="2529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805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71134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30925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ate three pieces of chicken.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play tennis.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will go to the office.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13317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was studying English at another school.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am studying English now.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will be joining the meeting.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2796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had done the test.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have played tennis.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will have studied english at this school.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52531"/>
                  </a:ext>
                </a:extLst>
              </a:tr>
              <a:tr h="5486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had been studying english.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have been studying english.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will have been studying english.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92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90AE1A-542B-5519-FF58-65B4EA4CB84A}"/>
              </a:ext>
            </a:extLst>
          </p:cNvPr>
          <p:cNvSpPr/>
          <p:nvPr/>
        </p:nvSpPr>
        <p:spPr>
          <a:xfrm>
            <a:off x="4818564" y="59182"/>
            <a:ext cx="2306135" cy="257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一般動詞（能動態）</a:t>
            </a:r>
            <a:endParaRPr kumimoji="1" lang="en-US" altLang="ja-JP" sz="12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F8FAEF8-D45E-BF8B-96E2-936AD99B4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08462"/>
              </p:ext>
            </p:extLst>
          </p:nvPr>
        </p:nvGraphicFramePr>
        <p:xfrm>
          <a:off x="539645" y="3586742"/>
          <a:ext cx="11570889" cy="2531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805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71134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30925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57376"/>
                  </a:ext>
                </a:extLst>
              </a:tr>
              <a:tr h="57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23591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52917"/>
                  </a:ext>
                </a:extLst>
              </a:tr>
              <a:tr h="57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38695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24D270E-1E3F-A95A-A486-A1B9E3D31E51}"/>
              </a:ext>
            </a:extLst>
          </p:cNvPr>
          <p:cNvSpPr/>
          <p:nvPr/>
        </p:nvSpPr>
        <p:spPr>
          <a:xfrm>
            <a:off x="57097" y="429372"/>
            <a:ext cx="380947" cy="30317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助動詞なし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1B3FFB6-3FEF-C7A7-E7FD-872C441D5690}"/>
              </a:ext>
            </a:extLst>
          </p:cNvPr>
          <p:cNvSpPr/>
          <p:nvPr/>
        </p:nvSpPr>
        <p:spPr>
          <a:xfrm>
            <a:off x="57097" y="3593891"/>
            <a:ext cx="380947" cy="3031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助動詞あり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17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348DA-46BA-7961-5595-56AAF3A5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F6BE338-0412-30F2-619D-7692D2A98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103691"/>
              </p:ext>
            </p:extLst>
          </p:nvPr>
        </p:nvGraphicFramePr>
        <p:xfrm>
          <a:off x="539645" y="429372"/>
          <a:ext cx="11570889" cy="252984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25805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71134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30925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was spoken to by him.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am spoken to by him.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I am not spoken to by him.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will be spoken to by him.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13317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was being spoken to by him.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am being spoken to by her.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will be being spoken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2796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had been spoken to by him.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have been spoken to by her.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52531"/>
                  </a:ext>
                </a:extLst>
              </a:tr>
              <a:tr h="5486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had been being spoken to by him.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I have been being spoken to by her.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92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BB7991B-8E5A-AD9E-8BED-873DEF2BB1EF}"/>
              </a:ext>
            </a:extLst>
          </p:cNvPr>
          <p:cNvSpPr/>
          <p:nvPr/>
        </p:nvSpPr>
        <p:spPr>
          <a:xfrm>
            <a:off x="4818564" y="59182"/>
            <a:ext cx="2306135" cy="2570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一般動詞（能動態）</a:t>
            </a:r>
            <a:endParaRPr kumimoji="1" lang="en-US" altLang="ja-JP" sz="12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3ECD889-B89E-5DD3-0E27-966D52F06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648"/>
              </p:ext>
            </p:extLst>
          </p:nvPr>
        </p:nvGraphicFramePr>
        <p:xfrm>
          <a:off x="539645" y="3586742"/>
          <a:ext cx="11570889" cy="253122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25805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71134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30925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57376"/>
                  </a:ext>
                </a:extLst>
              </a:tr>
              <a:tr h="57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23591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52917"/>
                  </a:ext>
                </a:extLst>
              </a:tr>
              <a:tr h="57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38695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4615C94-78CC-DBD2-F136-D1271DA80811}"/>
              </a:ext>
            </a:extLst>
          </p:cNvPr>
          <p:cNvSpPr/>
          <p:nvPr/>
        </p:nvSpPr>
        <p:spPr>
          <a:xfrm>
            <a:off x="57097" y="429372"/>
            <a:ext cx="380947" cy="30317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助動詞なし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021F834-BB1C-CF8C-176B-846C9A9B2EF5}"/>
              </a:ext>
            </a:extLst>
          </p:cNvPr>
          <p:cNvSpPr/>
          <p:nvPr/>
        </p:nvSpPr>
        <p:spPr>
          <a:xfrm>
            <a:off x="57097" y="3593891"/>
            <a:ext cx="380947" cy="30317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助動詞あり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35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4FC70-02D7-65DD-54B3-14458DD56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FE044B-A0A1-ACBF-22FA-4FDA0C70B230}"/>
              </a:ext>
            </a:extLst>
          </p:cNvPr>
          <p:cNvSpPr txBox="1"/>
          <p:nvPr/>
        </p:nvSpPr>
        <p:spPr>
          <a:xfrm>
            <a:off x="2781300" y="16383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【</a:t>
            </a:r>
            <a:r>
              <a:rPr lang="ja-JP" altLang="en-US"/>
              <a:t>文種</a:t>
            </a:r>
            <a:r>
              <a:rPr lang="en-US" altLang="ja-JP"/>
              <a:t>】</a:t>
            </a:r>
          </a:p>
          <a:p>
            <a:r>
              <a:rPr lang="ja-JP" altLang="en-US"/>
              <a:t>肯定</a:t>
            </a:r>
            <a:endParaRPr lang="en-US" altLang="ja-JP"/>
          </a:p>
          <a:p>
            <a:r>
              <a:rPr lang="ja-JP" altLang="en-US"/>
              <a:t>否定</a:t>
            </a:r>
            <a:endParaRPr lang="en-US" altLang="ja-JP"/>
          </a:p>
          <a:p>
            <a:r>
              <a:rPr kumimoji="1" lang="ja-JP" altLang="en-US"/>
              <a:t>疑問</a:t>
            </a:r>
            <a:endParaRPr kumimoji="1" lang="en-US" altLang="ja-JP"/>
          </a:p>
          <a:p>
            <a:r>
              <a:rPr lang="ja-JP" altLang="en-US"/>
              <a:t>命令</a:t>
            </a:r>
            <a:endParaRPr lang="en-US" altLang="ja-JP"/>
          </a:p>
          <a:p>
            <a:r>
              <a:rPr kumimoji="1" lang="ja-JP" altLang="en-US"/>
              <a:t>感嘆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077B34-0032-F69A-FF05-3565EB99FE1B}"/>
              </a:ext>
            </a:extLst>
          </p:cNvPr>
          <p:cNvSpPr txBox="1"/>
          <p:nvPr/>
        </p:nvSpPr>
        <p:spPr>
          <a:xfrm>
            <a:off x="4540250" y="1638300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【</a:t>
            </a:r>
            <a:r>
              <a:rPr kumimoji="1" lang="ja-JP" altLang="en-US"/>
              <a:t>品詞</a:t>
            </a:r>
            <a:r>
              <a:rPr kumimoji="1" lang="en-US" altLang="ja-JP"/>
              <a:t>】</a:t>
            </a:r>
          </a:p>
          <a:p>
            <a:r>
              <a:rPr kumimoji="1" lang="ja-JP" altLang="en-US"/>
              <a:t>補語</a:t>
            </a:r>
            <a:endParaRPr kumimoji="1" lang="en-US" altLang="ja-JP"/>
          </a:p>
          <a:p>
            <a:r>
              <a:rPr lang="ja-JP" altLang="en-US"/>
              <a:t>形容詞</a:t>
            </a:r>
            <a:endParaRPr lang="en-US" altLang="ja-JP"/>
          </a:p>
          <a:p>
            <a:r>
              <a:rPr kumimoji="1" lang="ja-JP" altLang="en-US"/>
              <a:t>副詞</a:t>
            </a:r>
            <a:endParaRPr kumimoji="1" lang="en-US" altLang="ja-JP"/>
          </a:p>
          <a:p>
            <a:r>
              <a:rPr lang="en-US" altLang="ja-JP"/>
              <a:t>...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501789A-6419-272D-8DCD-757D7981C3AC}"/>
              </a:ext>
            </a:extLst>
          </p:cNvPr>
          <p:cNvSpPr txBox="1"/>
          <p:nvPr/>
        </p:nvSpPr>
        <p:spPr>
          <a:xfrm>
            <a:off x="7969248" y="3742372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【</a:t>
            </a:r>
            <a:r>
              <a:rPr kumimoji="1" lang="ja-JP" altLang="en-US"/>
              <a:t>時制</a:t>
            </a:r>
            <a:r>
              <a:rPr kumimoji="1" lang="en-US" altLang="ja-JP"/>
              <a:t>】</a:t>
            </a:r>
          </a:p>
          <a:p>
            <a:r>
              <a:rPr kumimoji="1" lang="ja-JP" altLang="en-US"/>
              <a:t>過去</a:t>
            </a:r>
            <a:endParaRPr kumimoji="1" lang="en-US" altLang="ja-JP"/>
          </a:p>
          <a:p>
            <a:r>
              <a:rPr lang="ja-JP" altLang="en-US"/>
              <a:t>現在</a:t>
            </a:r>
            <a:endParaRPr lang="en-US" altLang="ja-JP"/>
          </a:p>
          <a:p>
            <a:r>
              <a:rPr lang="ja-JP" altLang="en-US"/>
              <a:t>未来</a:t>
            </a:r>
            <a:endParaRPr lang="en-US" altLang="ja-JP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E282D36-3472-448E-AF00-9E1880DD5596}"/>
              </a:ext>
            </a:extLst>
          </p:cNvPr>
          <p:cNvSpPr txBox="1"/>
          <p:nvPr/>
        </p:nvSpPr>
        <p:spPr>
          <a:xfrm>
            <a:off x="9220200" y="3742372"/>
            <a:ext cx="1447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【</a:t>
            </a:r>
            <a:r>
              <a:rPr lang="ja-JP" altLang="en-US"/>
              <a:t>相</a:t>
            </a:r>
            <a:r>
              <a:rPr lang="en-US" altLang="ja-JP"/>
              <a:t>】</a:t>
            </a:r>
          </a:p>
          <a:p>
            <a:r>
              <a:rPr lang="ja-JP" altLang="en-US"/>
              <a:t>単純</a:t>
            </a:r>
            <a:endParaRPr lang="en-US" altLang="ja-JP"/>
          </a:p>
          <a:p>
            <a:r>
              <a:rPr lang="ja-JP" altLang="en-US"/>
              <a:t>進行</a:t>
            </a:r>
            <a:endParaRPr lang="en-US" altLang="ja-JP"/>
          </a:p>
          <a:p>
            <a:r>
              <a:rPr lang="ja-JP" altLang="en-US"/>
              <a:t>完了</a:t>
            </a:r>
            <a:endParaRPr lang="en-US" altLang="ja-JP"/>
          </a:p>
          <a:p>
            <a:r>
              <a:rPr lang="ja-JP" altLang="en-US"/>
              <a:t>完了進行</a:t>
            </a:r>
            <a:endParaRPr lang="en-US" altLang="ja-JP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C9469D-B822-A29C-C30C-9D148BC5E959}"/>
              </a:ext>
            </a:extLst>
          </p:cNvPr>
          <p:cNvSpPr txBox="1"/>
          <p:nvPr/>
        </p:nvSpPr>
        <p:spPr>
          <a:xfrm>
            <a:off x="762000" y="3188375"/>
            <a:ext cx="3054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【</a:t>
            </a:r>
            <a:r>
              <a:rPr kumimoji="1" lang="ja-JP" altLang="en-US"/>
              <a:t>主語</a:t>
            </a:r>
            <a:r>
              <a:rPr kumimoji="1" lang="en-US" altLang="ja-JP"/>
              <a:t>】</a:t>
            </a:r>
          </a:p>
          <a:p>
            <a:r>
              <a:rPr kumimoji="1" lang="ja-JP" altLang="en-US"/>
              <a:t>単数</a:t>
            </a:r>
            <a:endParaRPr kumimoji="1" lang="en-US" altLang="ja-JP"/>
          </a:p>
          <a:p>
            <a:r>
              <a:rPr lang="ja-JP" altLang="en-US"/>
              <a:t>複数</a:t>
            </a:r>
            <a:endParaRPr lang="en-US" altLang="ja-JP"/>
          </a:p>
          <a:p>
            <a:r>
              <a:rPr kumimoji="1" lang="ja-JP" altLang="en-US"/>
              <a:t>不可算</a:t>
            </a:r>
            <a:endParaRPr kumimoji="1" lang="en-US" altLang="ja-JP"/>
          </a:p>
          <a:p>
            <a:r>
              <a:rPr kumimoji="1" lang="ja-JP" altLang="en-US"/>
              <a:t>代名詞（３人称以外）</a:t>
            </a:r>
            <a:endParaRPr kumimoji="1" lang="en-US" altLang="ja-JP"/>
          </a:p>
          <a:p>
            <a:r>
              <a:rPr kumimoji="1" lang="ja-JP" altLang="en-US"/>
              <a:t>代名詞（３人称）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419F2F-E817-03B1-FB1A-EB8931E1B189}"/>
              </a:ext>
            </a:extLst>
          </p:cNvPr>
          <p:cNvSpPr txBox="1"/>
          <p:nvPr/>
        </p:nvSpPr>
        <p:spPr>
          <a:xfrm>
            <a:off x="923924" y="901700"/>
            <a:ext cx="144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【</a:t>
            </a:r>
            <a:r>
              <a:rPr lang="ja-JP" altLang="en-US"/>
              <a:t>文型</a:t>
            </a:r>
            <a:r>
              <a:rPr lang="en-US" altLang="ja-JP"/>
              <a:t>】</a:t>
            </a:r>
          </a:p>
          <a:p>
            <a:r>
              <a:rPr kumimoji="1" lang="en-US" altLang="ja-JP"/>
              <a:t>SV</a:t>
            </a:r>
          </a:p>
          <a:p>
            <a:r>
              <a:rPr lang="en-US" altLang="ja-JP"/>
              <a:t>SVC</a:t>
            </a:r>
          </a:p>
          <a:p>
            <a:r>
              <a:rPr kumimoji="1" lang="en-US" altLang="ja-JP"/>
              <a:t>SVO</a:t>
            </a:r>
          </a:p>
          <a:p>
            <a:r>
              <a:rPr lang="en-US" altLang="ja-JP"/>
              <a:t>SVOO</a:t>
            </a:r>
          </a:p>
          <a:p>
            <a:r>
              <a:rPr lang="en-US" altLang="ja-JP"/>
              <a:t>SVOC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E7AFF3-8823-CE54-F9DF-EBBB1393693B}"/>
              </a:ext>
            </a:extLst>
          </p:cNvPr>
          <p:cNvSpPr txBox="1"/>
          <p:nvPr/>
        </p:nvSpPr>
        <p:spPr>
          <a:xfrm>
            <a:off x="4441826" y="43797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【</a:t>
            </a:r>
            <a:r>
              <a:rPr lang="ja-JP" altLang="en-US"/>
              <a:t>動詞</a:t>
            </a:r>
            <a:r>
              <a:rPr lang="en-US" altLang="ja-JP"/>
              <a:t>】</a:t>
            </a:r>
          </a:p>
          <a:p>
            <a:r>
              <a:rPr kumimoji="1" lang="en-US" altLang="ja-JP"/>
              <a:t>be</a:t>
            </a:r>
            <a:r>
              <a:rPr kumimoji="1" lang="ja-JP" altLang="en-US"/>
              <a:t>動詞</a:t>
            </a:r>
            <a:endParaRPr kumimoji="1" lang="en-US" altLang="ja-JP"/>
          </a:p>
          <a:p>
            <a:r>
              <a:rPr kumimoji="1" lang="ja-JP" altLang="en-US"/>
              <a:t>一般動詞</a:t>
            </a:r>
            <a:endParaRPr kumimoji="1" lang="en-US" altLang="ja-JP"/>
          </a:p>
          <a:p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0F0DBE-9EE4-8217-E200-CD7EAF9FBA48}"/>
              </a:ext>
            </a:extLst>
          </p:cNvPr>
          <p:cNvSpPr txBox="1"/>
          <p:nvPr/>
        </p:nvSpPr>
        <p:spPr>
          <a:xfrm>
            <a:off x="5372100" y="52197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【</a:t>
            </a:r>
            <a:r>
              <a:rPr lang="ja-JP" altLang="en-US"/>
              <a:t>疑問詞</a:t>
            </a:r>
            <a:r>
              <a:rPr lang="en-US" altLang="ja-JP"/>
              <a:t>】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B2A389-599E-74E7-E8E1-D257B977F393}"/>
              </a:ext>
            </a:extLst>
          </p:cNvPr>
          <p:cNvSpPr txBox="1"/>
          <p:nvPr/>
        </p:nvSpPr>
        <p:spPr>
          <a:xfrm>
            <a:off x="8401052" y="437970"/>
            <a:ext cx="2266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【</a:t>
            </a:r>
            <a:r>
              <a:rPr lang="ja-JP" altLang="en-US"/>
              <a:t>法助動詞</a:t>
            </a:r>
            <a:r>
              <a:rPr lang="en-US" altLang="ja-JP"/>
              <a:t>】</a:t>
            </a:r>
          </a:p>
          <a:p>
            <a:r>
              <a:rPr lang="en-US" altLang="ja-JP"/>
              <a:t>can</a:t>
            </a:r>
          </a:p>
          <a:p>
            <a:endParaRPr lang="en-US" altLang="ja-JP"/>
          </a:p>
          <a:p>
            <a:endParaRPr lang="en-US" altLang="ja-JP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3B8422-18D6-01FC-CA00-45BBE7F1D325}"/>
              </a:ext>
            </a:extLst>
          </p:cNvPr>
          <p:cNvSpPr txBox="1"/>
          <p:nvPr/>
        </p:nvSpPr>
        <p:spPr>
          <a:xfrm>
            <a:off x="4381500" y="3888243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【</a:t>
            </a:r>
            <a:r>
              <a:rPr lang="ja-JP" altLang="en-US"/>
              <a:t>態</a:t>
            </a:r>
            <a:r>
              <a:rPr lang="en-US" altLang="ja-JP"/>
              <a:t>】</a:t>
            </a:r>
          </a:p>
          <a:p>
            <a:r>
              <a:rPr lang="ja-JP" altLang="en-US"/>
              <a:t>能動態</a:t>
            </a:r>
            <a:endParaRPr kumimoji="1" lang="en-US" altLang="ja-JP"/>
          </a:p>
          <a:p>
            <a:r>
              <a:rPr kumimoji="1" lang="ja-JP" altLang="en-US"/>
              <a:t>受動態</a:t>
            </a:r>
          </a:p>
        </p:txBody>
      </p:sp>
    </p:spTree>
    <p:extLst>
      <p:ext uri="{BB962C8B-B14F-4D97-AF65-F5344CB8AC3E}">
        <p14:creationId xmlns:p14="http://schemas.microsoft.com/office/powerpoint/2010/main" val="87938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76D8BA1-14D6-1CA4-0765-3855C3A5B6FF}"/>
              </a:ext>
            </a:extLst>
          </p:cNvPr>
          <p:cNvSpPr txBox="1"/>
          <p:nvPr/>
        </p:nvSpPr>
        <p:spPr>
          <a:xfrm>
            <a:off x="203914" y="569354"/>
            <a:ext cx="5235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名詞：</a:t>
            </a:r>
            <a:r>
              <a:rPr lang="en-US" altLang="ja-JP" sz="1400"/>
              <a:t>What</a:t>
            </a:r>
            <a:r>
              <a:rPr lang="ja-JP" altLang="en-US" sz="1400"/>
              <a:t>、</a:t>
            </a:r>
            <a:r>
              <a:rPr lang="en-US" altLang="ja-JP" sz="1400"/>
              <a:t>Which</a:t>
            </a:r>
            <a:r>
              <a:rPr lang="ja-JP" altLang="en-US" sz="1400"/>
              <a:t>、</a:t>
            </a:r>
            <a:r>
              <a:rPr lang="en-US" altLang="ja-JP" sz="1400"/>
              <a:t>Who</a:t>
            </a:r>
            <a:r>
              <a:rPr lang="ja-JP" altLang="en-US" sz="1400"/>
              <a:t>、</a:t>
            </a:r>
            <a:r>
              <a:rPr lang="en-US" altLang="ja-JP" sz="1400"/>
              <a:t>Whose, Whom</a:t>
            </a:r>
          </a:p>
          <a:p>
            <a:r>
              <a:rPr lang="ja-JP" altLang="en-US" sz="1400"/>
              <a:t>限定詞：</a:t>
            </a:r>
            <a:r>
              <a:rPr lang="en-US" altLang="ja-JP" sz="1400"/>
              <a:t>What</a:t>
            </a:r>
            <a:r>
              <a:rPr lang="ja-JP" altLang="en-US" sz="1400"/>
              <a:t>、</a:t>
            </a:r>
            <a:r>
              <a:rPr lang="en-US" altLang="ja-JP" sz="1400"/>
              <a:t>Which</a:t>
            </a:r>
            <a:r>
              <a:rPr lang="ja-JP" altLang="en-US" sz="1400"/>
              <a:t>、</a:t>
            </a:r>
            <a:r>
              <a:rPr lang="en-US" altLang="ja-JP" sz="1400"/>
              <a:t>Whose</a:t>
            </a:r>
          </a:p>
          <a:p>
            <a:r>
              <a:rPr lang="ja-JP" altLang="en-US" sz="1400"/>
              <a:t>副詞：</a:t>
            </a:r>
            <a:r>
              <a:rPr lang="en-US" altLang="ja-JP" sz="1400"/>
              <a:t>When</a:t>
            </a:r>
            <a:r>
              <a:rPr lang="ja-JP" altLang="en-US" sz="1400"/>
              <a:t>、</a:t>
            </a:r>
            <a:r>
              <a:rPr lang="en-US" altLang="ja-JP" sz="1400"/>
              <a:t>Where</a:t>
            </a:r>
            <a:r>
              <a:rPr lang="ja-JP" altLang="en-US" sz="1400"/>
              <a:t>、</a:t>
            </a:r>
            <a:r>
              <a:rPr lang="en-US" altLang="ja-JP" sz="1400"/>
              <a:t>Why</a:t>
            </a:r>
            <a:r>
              <a:rPr lang="ja-JP" altLang="en-US" sz="1400"/>
              <a:t>、</a:t>
            </a:r>
            <a:r>
              <a:rPr lang="en-US" altLang="ja-JP" sz="1400"/>
              <a:t>How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DC2B1A-790D-3EC1-374D-0047F1246731}"/>
              </a:ext>
            </a:extLst>
          </p:cNvPr>
          <p:cNvSpPr txBox="1"/>
          <p:nvPr/>
        </p:nvSpPr>
        <p:spPr>
          <a:xfrm>
            <a:off x="4316565" y="523188"/>
            <a:ext cx="776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名詞を問う＝主格、目的格、所有代名詞を問う（疑問代名詞、所有代名詞、疑問限定詞）</a:t>
            </a:r>
            <a:endParaRPr lang="en-US" altLang="ja-JP" sz="1400"/>
          </a:p>
          <a:p>
            <a:r>
              <a:rPr lang="ja-JP" altLang="en-US" sz="1400"/>
              <a:t>それ以外を問う（疑問副詞）</a:t>
            </a:r>
            <a:endParaRPr lang="en-US" altLang="ja-JP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A7FE8F-1DB3-CD5E-F81A-8080714E0C05}"/>
              </a:ext>
            </a:extLst>
          </p:cNvPr>
          <p:cNvSpPr txBox="1"/>
          <p:nvPr/>
        </p:nvSpPr>
        <p:spPr>
          <a:xfrm>
            <a:off x="-369199" y="1497702"/>
            <a:ext cx="4091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What is this.</a:t>
            </a:r>
          </a:p>
          <a:p>
            <a:r>
              <a:rPr kumimoji="1" lang="en-US" altLang="ja-JP" sz="1400"/>
              <a:t>What are you doing?</a:t>
            </a:r>
          </a:p>
          <a:p>
            <a:r>
              <a:rPr kumimoji="1" lang="en-US" altLang="ja-JP" sz="1400"/>
              <a:t>What sports do you like?</a:t>
            </a:r>
          </a:p>
          <a:p>
            <a:endParaRPr lang="en-US" altLang="ja-JP" sz="1400"/>
          </a:p>
          <a:p>
            <a:r>
              <a:rPr lang="en-US" altLang="ja-JP" sz="1400"/>
              <a:t>this is her pen.</a:t>
            </a:r>
          </a:p>
          <a:p>
            <a:r>
              <a:rPr lang="en-US" altLang="ja-JP" sz="1400"/>
              <a:t>whose is this pen.</a:t>
            </a:r>
          </a:p>
          <a:p>
            <a:endParaRPr lang="en-US" altLang="ja-JP" sz="1400"/>
          </a:p>
          <a:p>
            <a:r>
              <a:rPr lang="en-US" altLang="ja-JP" sz="1400"/>
              <a:t>she is looking for her pen.</a:t>
            </a:r>
          </a:p>
          <a:p>
            <a:r>
              <a:rPr lang="en-US" altLang="ja-JP" sz="1400"/>
              <a:t>whose is she looking for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D965C7-8242-DB78-5405-DE2AE3757B32}"/>
              </a:ext>
            </a:extLst>
          </p:cNvPr>
          <p:cNvSpPr txBox="1"/>
          <p:nvPr/>
        </p:nvSpPr>
        <p:spPr>
          <a:xfrm>
            <a:off x="99811" y="6011646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https://english-club.jp/blog/english-grammar-interrogative/</a:t>
            </a:r>
            <a:endParaRPr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01F330-5023-9D10-1AFC-1A12236CFDCC}"/>
              </a:ext>
            </a:extLst>
          </p:cNvPr>
          <p:cNvSpPr txBox="1"/>
          <p:nvPr/>
        </p:nvSpPr>
        <p:spPr>
          <a:xfrm>
            <a:off x="2270971" y="1482313"/>
            <a:ext cx="32755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主格を問う→主語に疑問詞入れるだけ</a:t>
            </a:r>
            <a:endParaRPr kumimoji="1"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【be</a:t>
            </a:r>
            <a:r>
              <a:rPr lang="ja-JP" altLang="en-US" sz="1400"/>
              <a:t>動詞</a:t>
            </a:r>
            <a:r>
              <a:rPr lang="en-US" altLang="ja-JP" sz="1400"/>
              <a:t>】</a:t>
            </a:r>
            <a:endParaRPr kumimoji="1" lang="en-US" altLang="ja-JP" sz="1400"/>
          </a:p>
          <a:p>
            <a:r>
              <a:rPr kumimoji="1" lang="ja-JP" altLang="en-US" sz="1400"/>
              <a:t>　</a:t>
            </a:r>
            <a:r>
              <a:rPr kumimoji="1" lang="en-US" altLang="ja-JP" sz="1400"/>
              <a:t>What is this?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Whose is correct?</a:t>
            </a:r>
          </a:p>
          <a:p>
            <a:r>
              <a:rPr kumimoji="1" lang="ja-JP" altLang="en-US" sz="1400"/>
              <a:t>　</a:t>
            </a:r>
            <a:r>
              <a:rPr kumimoji="1" lang="en-US" altLang="ja-JP" sz="1400"/>
              <a:t>Whose answer is correct?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</a:t>
            </a:r>
            <a:r>
              <a:rPr lang="ja-JP" altLang="en-US" sz="1400"/>
              <a:t>一般動詞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Who plays tennis?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What fell?</a:t>
            </a:r>
          </a:p>
          <a:p>
            <a:r>
              <a:rPr kumimoji="1" lang="ja-JP" altLang="en-US" sz="1400"/>
              <a:t>　</a:t>
            </a:r>
            <a:endParaRPr kumimoji="1" lang="en-US" altLang="ja-JP" sz="1400"/>
          </a:p>
          <a:p>
            <a:r>
              <a:rPr lang="ja-JP" altLang="en-US" sz="1400"/>
              <a:t>目的格を問う→疑問詞＋疑問文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【be</a:t>
            </a:r>
            <a:r>
              <a:rPr lang="ja-JP" altLang="en-US" sz="1400"/>
              <a:t>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なし</a:t>
            </a:r>
            <a:r>
              <a:rPr lang="en-US" altLang="ja-JP" sz="1400"/>
              <a:t> ※</a:t>
            </a:r>
            <a:r>
              <a:rPr lang="ja-JP" altLang="en-US" sz="1400"/>
              <a:t>基本的に目的格を持たない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</a:t>
            </a:r>
            <a:r>
              <a:rPr lang="ja-JP" altLang="en-US" sz="1400"/>
              <a:t>一般動詞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What does she look like?</a:t>
            </a:r>
          </a:p>
          <a:p>
            <a:endParaRPr lang="en-US" altLang="ja-JP" sz="1400"/>
          </a:p>
          <a:p>
            <a:r>
              <a:rPr lang="ja-JP" altLang="en-US" sz="1400"/>
              <a:t>それ以外を問う→疑問詞＋疑問文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【be</a:t>
            </a:r>
            <a:r>
              <a:rPr lang="ja-JP" altLang="en-US" sz="1400"/>
              <a:t>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When is she here?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【</a:t>
            </a:r>
            <a:r>
              <a:rPr lang="ja-JP" altLang="en-US" sz="1400"/>
              <a:t>一般動詞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Where do you want to go?</a:t>
            </a:r>
          </a:p>
          <a:p>
            <a:endParaRPr lang="en-US" altLang="ja-JP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0635467-FBDB-987F-9C85-F50183796A19}"/>
              </a:ext>
            </a:extLst>
          </p:cNvPr>
          <p:cNvSpPr/>
          <p:nvPr/>
        </p:nvSpPr>
        <p:spPr>
          <a:xfrm>
            <a:off x="8199814" y="1893727"/>
            <a:ext cx="1456911" cy="347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be</a:t>
            </a:r>
            <a:r>
              <a:rPr kumimoji="1" lang="ja-JP" altLang="en-US" sz="1200"/>
              <a:t>動詞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C10213-6A96-DECE-259F-CDE4D08D2811}"/>
              </a:ext>
            </a:extLst>
          </p:cNvPr>
          <p:cNvSpPr/>
          <p:nvPr/>
        </p:nvSpPr>
        <p:spPr>
          <a:xfrm>
            <a:off x="9739101" y="1893727"/>
            <a:ext cx="1456911" cy="3477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一般</a:t>
            </a:r>
            <a:r>
              <a:rPr kumimoji="1" lang="ja-JP" altLang="en-US" sz="1200"/>
              <a:t>動詞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85808AF-D1C8-EBA5-AEC6-786BFC1EDAEA}"/>
              </a:ext>
            </a:extLst>
          </p:cNvPr>
          <p:cNvSpPr/>
          <p:nvPr/>
        </p:nvSpPr>
        <p:spPr>
          <a:xfrm>
            <a:off x="5775374" y="2399982"/>
            <a:ext cx="999172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主語</a:t>
            </a:r>
            <a:r>
              <a:rPr lang="en-US" altLang="ja-JP" sz="1200"/>
              <a:t>(S)</a:t>
            </a:r>
            <a:r>
              <a:rPr lang="ja-JP" altLang="en-US" sz="1200"/>
              <a:t>を問う</a:t>
            </a:r>
            <a:endParaRPr kumimoji="1" lang="ja-JP" altLang="en-US" sz="1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B893FBA-2F25-BF6B-7563-4774BB3FBEB5}"/>
              </a:ext>
            </a:extLst>
          </p:cNvPr>
          <p:cNvSpPr/>
          <p:nvPr/>
        </p:nvSpPr>
        <p:spPr>
          <a:xfrm>
            <a:off x="5775374" y="3219242"/>
            <a:ext cx="999172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目的</a:t>
            </a:r>
            <a:r>
              <a:rPr lang="en-US" altLang="ja-JP" sz="1200"/>
              <a:t>(V)</a:t>
            </a:r>
            <a:r>
              <a:rPr lang="ja-JP" altLang="en-US" sz="1200"/>
              <a:t>を問う</a:t>
            </a:r>
            <a:endParaRPr kumimoji="1" lang="ja-JP" altLang="en-US" sz="12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413CBA5-7B2E-D215-61C4-0D3BE66EC038}"/>
              </a:ext>
            </a:extLst>
          </p:cNvPr>
          <p:cNvSpPr/>
          <p:nvPr/>
        </p:nvSpPr>
        <p:spPr>
          <a:xfrm>
            <a:off x="5775374" y="4002877"/>
            <a:ext cx="999172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副詞を問う</a:t>
            </a:r>
            <a:endParaRPr kumimoji="1" lang="ja-JP" altLang="en-US" sz="12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46CEA00-4B96-056F-4370-F44C65B0D4A5}"/>
              </a:ext>
            </a:extLst>
          </p:cNvPr>
          <p:cNvSpPr/>
          <p:nvPr/>
        </p:nvSpPr>
        <p:spPr>
          <a:xfrm>
            <a:off x="6849690" y="2381019"/>
            <a:ext cx="1282511" cy="15123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/>
              <a:t>名詞：</a:t>
            </a:r>
            <a:r>
              <a:rPr lang="en-US" altLang="ja-JP" sz="1200"/>
              <a:t>What</a:t>
            </a:r>
            <a:r>
              <a:rPr lang="ja-JP" altLang="en-US" sz="1200"/>
              <a:t>、</a:t>
            </a:r>
            <a:r>
              <a:rPr lang="en-US" altLang="ja-JP" sz="1200"/>
              <a:t>Which</a:t>
            </a:r>
            <a:r>
              <a:rPr lang="ja-JP" altLang="en-US" sz="1200"/>
              <a:t>、</a:t>
            </a:r>
            <a:r>
              <a:rPr lang="en-US" altLang="ja-JP" sz="1200"/>
              <a:t>Who</a:t>
            </a:r>
            <a:r>
              <a:rPr lang="ja-JP" altLang="en-US" sz="1200"/>
              <a:t>、</a:t>
            </a:r>
            <a:r>
              <a:rPr lang="en-US" altLang="ja-JP" sz="1200"/>
              <a:t>Whose, Whom</a:t>
            </a:r>
          </a:p>
          <a:p>
            <a:r>
              <a:rPr lang="ja-JP" altLang="en-US" sz="1200"/>
              <a:t>限定詞：</a:t>
            </a:r>
            <a:r>
              <a:rPr lang="en-US" altLang="ja-JP" sz="1200"/>
              <a:t>What</a:t>
            </a:r>
            <a:r>
              <a:rPr lang="ja-JP" altLang="en-US" sz="1200"/>
              <a:t>、</a:t>
            </a:r>
            <a:r>
              <a:rPr lang="en-US" altLang="ja-JP" sz="1200"/>
              <a:t>Which</a:t>
            </a:r>
            <a:r>
              <a:rPr lang="ja-JP" altLang="en-US" sz="1200"/>
              <a:t>、</a:t>
            </a:r>
            <a:r>
              <a:rPr lang="en-US" altLang="ja-JP" sz="1200"/>
              <a:t>Whose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4516F1F-DC57-FCAC-BB56-930EE12800F2}"/>
              </a:ext>
            </a:extLst>
          </p:cNvPr>
          <p:cNvSpPr/>
          <p:nvPr/>
        </p:nvSpPr>
        <p:spPr>
          <a:xfrm>
            <a:off x="6849689" y="4002876"/>
            <a:ext cx="1282511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副詞：</a:t>
            </a:r>
            <a:r>
              <a:rPr lang="en-US" altLang="ja-JP" sz="1200"/>
              <a:t>When</a:t>
            </a:r>
            <a:r>
              <a:rPr lang="ja-JP" altLang="en-US" sz="1200"/>
              <a:t>、</a:t>
            </a:r>
            <a:r>
              <a:rPr lang="en-US" altLang="ja-JP" sz="1200"/>
              <a:t>Where</a:t>
            </a:r>
            <a:r>
              <a:rPr lang="ja-JP" altLang="en-US" sz="1200"/>
              <a:t>、</a:t>
            </a:r>
            <a:r>
              <a:rPr lang="en-US" altLang="ja-JP" sz="1200"/>
              <a:t>Why</a:t>
            </a:r>
            <a:r>
              <a:rPr lang="ja-JP" altLang="en-US" sz="1200"/>
              <a:t>、</a:t>
            </a:r>
            <a:r>
              <a:rPr lang="en-US" altLang="ja-JP" sz="1200"/>
              <a:t>How</a:t>
            </a:r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B344759-2319-60E3-C5A0-06051F56ACE3}"/>
              </a:ext>
            </a:extLst>
          </p:cNvPr>
          <p:cNvSpPr/>
          <p:nvPr/>
        </p:nvSpPr>
        <p:spPr>
          <a:xfrm>
            <a:off x="8207344" y="2381019"/>
            <a:ext cx="1449381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主語に疑問詞入れるだけ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8A568AD-B4A7-CE8A-FBAA-892688007CA1}"/>
              </a:ext>
            </a:extLst>
          </p:cNvPr>
          <p:cNvSpPr/>
          <p:nvPr/>
        </p:nvSpPr>
        <p:spPr>
          <a:xfrm>
            <a:off x="9739101" y="3191948"/>
            <a:ext cx="1449381" cy="14850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疑問詞＋疑問文</a:t>
            </a:r>
            <a:endParaRPr kumimoji="1" lang="ja-JP" altLang="en-US" sz="12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75BF616-DB3C-6989-B87E-0ABC1A10ED1F}"/>
              </a:ext>
            </a:extLst>
          </p:cNvPr>
          <p:cNvSpPr/>
          <p:nvPr/>
        </p:nvSpPr>
        <p:spPr>
          <a:xfrm>
            <a:off x="8207344" y="3206675"/>
            <a:ext cx="1456911" cy="6867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ない</a:t>
            </a:r>
            <a:endParaRPr kumimoji="1" lang="ja-JP" altLang="en-US" sz="12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3E5B171-CDB9-310B-0464-C97FCBB25567}"/>
              </a:ext>
            </a:extLst>
          </p:cNvPr>
          <p:cNvSpPr/>
          <p:nvPr/>
        </p:nvSpPr>
        <p:spPr>
          <a:xfrm>
            <a:off x="8207046" y="4002876"/>
            <a:ext cx="1449679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疑問詞＋疑問文</a:t>
            </a:r>
            <a:endParaRPr kumimoji="1" lang="ja-JP" altLang="en-US" sz="12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7CFFF81-189C-0E24-5867-465CBC1404B1}"/>
              </a:ext>
            </a:extLst>
          </p:cNvPr>
          <p:cNvSpPr/>
          <p:nvPr/>
        </p:nvSpPr>
        <p:spPr>
          <a:xfrm>
            <a:off x="9739101" y="2379624"/>
            <a:ext cx="1449381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主語に疑問詞入れるだけ</a:t>
            </a:r>
          </a:p>
        </p:txBody>
      </p:sp>
    </p:spTree>
    <p:extLst>
      <p:ext uri="{BB962C8B-B14F-4D97-AF65-F5344CB8AC3E}">
        <p14:creationId xmlns:p14="http://schemas.microsoft.com/office/powerpoint/2010/main" val="284673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94F30-2687-F145-B214-327AF5B8B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26E170-D5FA-D06C-B4F4-5E7DAF5FDAB2}"/>
              </a:ext>
            </a:extLst>
          </p:cNvPr>
          <p:cNvSpPr txBox="1"/>
          <p:nvPr/>
        </p:nvSpPr>
        <p:spPr>
          <a:xfrm>
            <a:off x="203914" y="569354"/>
            <a:ext cx="52352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名詞：</a:t>
            </a:r>
            <a:r>
              <a:rPr lang="en-US" altLang="ja-JP" sz="1400"/>
              <a:t>What</a:t>
            </a:r>
            <a:r>
              <a:rPr lang="ja-JP" altLang="en-US" sz="1400"/>
              <a:t>、</a:t>
            </a:r>
            <a:r>
              <a:rPr lang="en-US" altLang="ja-JP" sz="1400"/>
              <a:t>Which</a:t>
            </a:r>
            <a:r>
              <a:rPr lang="ja-JP" altLang="en-US" sz="1400"/>
              <a:t>、</a:t>
            </a:r>
            <a:r>
              <a:rPr lang="en-US" altLang="ja-JP" sz="1400"/>
              <a:t>Who</a:t>
            </a:r>
            <a:r>
              <a:rPr lang="ja-JP" altLang="en-US" sz="1400"/>
              <a:t>、</a:t>
            </a:r>
            <a:r>
              <a:rPr lang="en-US" altLang="ja-JP" sz="1400"/>
              <a:t>Whose, Whom</a:t>
            </a:r>
          </a:p>
          <a:p>
            <a:r>
              <a:rPr lang="ja-JP" altLang="en-US" sz="1400"/>
              <a:t>限定詞：</a:t>
            </a:r>
            <a:r>
              <a:rPr lang="en-US" altLang="ja-JP" sz="1400"/>
              <a:t>What</a:t>
            </a:r>
            <a:r>
              <a:rPr lang="ja-JP" altLang="en-US" sz="1400"/>
              <a:t>、</a:t>
            </a:r>
            <a:r>
              <a:rPr lang="en-US" altLang="ja-JP" sz="1400"/>
              <a:t>Which</a:t>
            </a:r>
            <a:r>
              <a:rPr lang="ja-JP" altLang="en-US" sz="1400"/>
              <a:t>、</a:t>
            </a:r>
            <a:r>
              <a:rPr lang="en-US" altLang="ja-JP" sz="1400"/>
              <a:t>Whose</a:t>
            </a:r>
          </a:p>
          <a:p>
            <a:r>
              <a:rPr lang="ja-JP" altLang="en-US" sz="1400"/>
              <a:t>副詞：</a:t>
            </a:r>
            <a:r>
              <a:rPr lang="en-US" altLang="ja-JP" sz="1400"/>
              <a:t>When</a:t>
            </a:r>
            <a:r>
              <a:rPr lang="ja-JP" altLang="en-US" sz="1400"/>
              <a:t>、</a:t>
            </a:r>
            <a:r>
              <a:rPr lang="en-US" altLang="ja-JP" sz="1400"/>
              <a:t>Where</a:t>
            </a:r>
            <a:r>
              <a:rPr lang="ja-JP" altLang="en-US" sz="1400"/>
              <a:t>、</a:t>
            </a:r>
            <a:r>
              <a:rPr lang="en-US" altLang="ja-JP" sz="1400"/>
              <a:t>Why</a:t>
            </a:r>
            <a:r>
              <a:rPr lang="ja-JP" altLang="en-US" sz="1400"/>
              <a:t>、</a:t>
            </a:r>
            <a:r>
              <a:rPr lang="en-US" altLang="ja-JP" sz="1400"/>
              <a:t>How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A1896A-9673-7743-494A-5D657892243C}"/>
              </a:ext>
            </a:extLst>
          </p:cNvPr>
          <p:cNvSpPr txBox="1"/>
          <p:nvPr/>
        </p:nvSpPr>
        <p:spPr>
          <a:xfrm>
            <a:off x="4316565" y="523188"/>
            <a:ext cx="77670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/>
              <a:t>名詞を問う＝主格、目的格、所有代名詞を問う（疑問代名詞、所有代名詞、疑問限定詞）</a:t>
            </a:r>
            <a:endParaRPr lang="en-US" altLang="ja-JP" sz="1400"/>
          </a:p>
          <a:p>
            <a:r>
              <a:rPr lang="ja-JP" altLang="en-US" sz="1400"/>
              <a:t>それ以外を問う（疑問副詞）</a:t>
            </a:r>
            <a:endParaRPr lang="en-US" altLang="ja-JP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AF81EA-140D-AAFB-CBD8-EBAA5168F28F}"/>
              </a:ext>
            </a:extLst>
          </p:cNvPr>
          <p:cNvSpPr txBox="1"/>
          <p:nvPr/>
        </p:nvSpPr>
        <p:spPr>
          <a:xfrm>
            <a:off x="-369199" y="1497702"/>
            <a:ext cx="40911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What is this.</a:t>
            </a:r>
          </a:p>
          <a:p>
            <a:r>
              <a:rPr kumimoji="1" lang="en-US" altLang="ja-JP" sz="1400"/>
              <a:t>What are you doing?</a:t>
            </a:r>
          </a:p>
          <a:p>
            <a:r>
              <a:rPr kumimoji="1" lang="en-US" altLang="ja-JP" sz="1400"/>
              <a:t>What sports do you like?</a:t>
            </a:r>
          </a:p>
          <a:p>
            <a:endParaRPr lang="en-US" altLang="ja-JP" sz="1400"/>
          </a:p>
          <a:p>
            <a:r>
              <a:rPr lang="en-US" altLang="ja-JP" sz="1400"/>
              <a:t>this is her pen.</a:t>
            </a:r>
          </a:p>
          <a:p>
            <a:r>
              <a:rPr lang="en-US" altLang="ja-JP" sz="1400"/>
              <a:t>whose is this pen.</a:t>
            </a:r>
          </a:p>
          <a:p>
            <a:endParaRPr lang="en-US" altLang="ja-JP" sz="1400"/>
          </a:p>
          <a:p>
            <a:r>
              <a:rPr lang="en-US" altLang="ja-JP" sz="1400"/>
              <a:t>she is looking for her pen.</a:t>
            </a:r>
          </a:p>
          <a:p>
            <a:r>
              <a:rPr lang="en-US" altLang="ja-JP" sz="1400"/>
              <a:t>whose is she looking for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6DEB44-ACDE-D063-C4B6-356DBBA9F653}"/>
              </a:ext>
            </a:extLst>
          </p:cNvPr>
          <p:cNvSpPr txBox="1"/>
          <p:nvPr/>
        </p:nvSpPr>
        <p:spPr>
          <a:xfrm>
            <a:off x="99811" y="6011646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https://english-club.jp/blog/english-grammar-interrogative/</a:t>
            </a:r>
            <a:endParaRPr lang="en-US" altLang="ja-JP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94BC30-9C70-79E9-46FA-974796E17A60}"/>
              </a:ext>
            </a:extLst>
          </p:cNvPr>
          <p:cNvSpPr txBox="1"/>
          <p:nvPr/>
        </p:nvSpPr>
        <p:spPr>
          <a:xfrm>
            <a:off x="2270971" y="1482313"/>
            <a:ext cx="32755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主格を問う→主語に疑問詞入れるだけ</a:t>
            </a:r>
            <a:endParaRPr kumimoji="1"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【be</a:t>
            </a:r>
            <a:r>
              <a:rPr lang="ja-JP" altLang="en-US" sz="1400"/>
              <a:t>動詞</a:t>
            </a:r>
            <a:r>
              <a:rPr lang="en-US" altLang="ja-JP" sz="1400"/>
              <a:t>】</a:t>
            </a:r>
            <a:endParaRPr kumimoji="1" lang="en-US" altLang="ja-JP" sz="1400"/>
          </a:p>
          <a:p>
            <a:r>
              <a:rPr kumimoji="1" lang="ja-JP" altLang="en-US" sz="1400"/>
              <a:t>　</a:t>
            </a:r>
            <a:r>
              <a:rPr kumimoji="1" lang="en-US" altLang="ja-JP" sz="1400"/>
              <a:t>What is this?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Whose is correct?</a:t>
            </a:r>
          </a:p>
          <a:p>
            <a:r>
              <a:rPr kumimoji="1" lang="ja-JP" altLang="en-US" sz="1400"/>
              <a:t>　</a:t>
            </a:r>
            <a:r>
              <a:rPr kumimoji="1" lang="en-US" altLang="ja-JP" sz="1400"/>
              <a:t>Whose answer is correct?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</a:t>
            </a:r>
            <a:r>
              <a:rPr lang="ja-JP" altLang="en-US" sz="1400"/>
              <a:t>一般動詞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Who plays tennis?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What fell?</a:t>
            </a:r>
          </a:p>
          <a:p>
            <a:r>
              <a:rPr kumimoji="1" lang="ja-JP" altLang="en-US" sz="1400"/>
              <a:t>　</a:t>
            </a:r>
            <a:endParaRPr kumimoji="1" lang="en-US" altLang="ja-JP" sz="1400"/>
          </a:p>
          <a:p>
            <a:r>
              <a:rPr lang="ja-JP" altLang="en-US" sz="1400"/>
              <a:t>目的格を問う→疑問詞＋疑問文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【be</a:t>
            </a:r>
            <a:r>
              <a:rPr lang="ja-JP" altLang="en-US" sz="1400"/>
              <a:t>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なし</a:t>
            </a:r>
            <a:r>
              <a:rPr lang="en-US" altLang="ja-JP" sz="1400"/>
              <a:t> ※</a:t>
            </a:r>
            <a:r>
              <a:rPr lang="ja-JP" altLang="en-US" sz="1400"/>
              <a:t>基本的に目的格を持たない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</a:t>
            </a:r>
            <a:r>
              <a:rPr lang="ja-JP" altLang="en-US" sz="1400"/>
              <a:t>一般動詞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What does she look like?</a:t>
            </a:r>
          </a:p>
          <a:p>
            <a:endParaRPr lang="en-US" altLang="ja-JP" sz="1400"/>
          </a:p>
          <a:p>
            <a:r>
              <a:rPr lang="ja-JP" altLang="en-US" sz="1400"/>
              <a:t>それ以外を問う→疑問詞＋疑問文</a:t>
            </a:r>
            <a:endParaRPr lang="en-US" altLang="ja-JP" sz="1400"/>
          </a:p>
          <a:p>
            <a:r>
              <a:rPr lang="ja-JP" altLang="en-US" sz="1400"/>
              <a:t>　</a:t>
            </a:r>
            <a:r>
              <a:rPr lang="en-US" altLang="ja-JP" sz="1400"/>
              <a:t>【be</a:t>
            </a:r>
            <a:r>
              <a:rPr lang="ja-JP" altLang="en-US" sz="1400"/>
              <a:t>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When is she here?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【</a:t>
            </a:r>
            <a:r>
              <a:rPr lang="ja-JP" altLang="en-US" sz="1400"/>
              <a:t>一般動詞</a:t>
            </a:r>
            <a:r>
              <a:rPr lang="en-US" altLang="ja-JP" sz="1400"/>
              <a:t>】</a:t>
            </a:r>
          </a:p>
          <a:p>
            <a:r>
              <a:rPr lang="ja-JP" altLang="en-US" sz="1400"/>
              <a:t>　</a:t>
            </a:r>
            <a:r>
              <a:rPr lang="en-US" altLang="ja-JP" sz="1400"/>
              <a:t>Where do you want to go?</a:t>
            </a:r>
          </a:p>
          <a:p>
            <a:endParaRPr lang="en-US" altLang="ja-JP" sz="1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9F9EC71-9D72-C3F2-D4D5-D9C07F78BF7E}"/>
              </a:ext>
            </a:extLst>
          </p:cNvPr>
          <p:cNvSpPr/>
          <p:nvPr/>
        </p:nvSpPr>
        <p:spPr>
          <a:xfrm>
            <a:off x="6524660" y="2357846"/>
            <a:ext cx="993155" cy="8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be</a:t>
            </a:r>
            <a:r>
              <a:rPr kumimoji="1" lang="ja-JP" altLang="en-US" sz="1200"/>
              <a:t>動詞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7D018B3-B847-82E3-A4D8-79A6026507D6}"/>
              </a:ext>
            </a:extLst>
          </p:cNvPr>
          <p:cNvSpPr/>
          <p:nvPr/>
        </p:nvSpPr>
        <p:spPr>
          <a:xfrm>
            <a:off x="6524659" y="3699021"/>
            <a:ext cx="993155" cy="8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一般</a:t>
            </a:r>
            <a:r>
              <a:rPr kumimoji="1" lang="ja-JP" altLang="en-US" sz="1200"/>
              <a:t>動詞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5EB640E-14F9-985A-512D-8CCF574B3659}"/>
              </a:ext>
            </a:extLst>
          </p:cNvPr>
          <p:cNvSpPr/>
          <p:nvPr/>
        </p:nvSpPr>
        <p:spPr>
          <a:xfrm>
            <a:off x="7932713" y="1272937"/>
            <a:ext cx="999172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主語</a:t>
            </a:r>
            <a:r>
              <a:rPr lang="en-US" altLang="ja-JP" sz="1200"/>
              <a:t>(S)</a:t>
            </a:r>
            <a:r>
              <a:rPr lang="ja-JP" altLang="en-US" sz="1200"/>
              <a:t>を問う</a:t>
            </a:r>
            <a:endParaRPr kumimoji="1" lang="ja-JP" altLang="en-US" sz="120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5A34148-7467-AF9A-9D5A-B2FAD7FC0E0D}"/>
              </a:ext>
            </a:extLst>
          </p:cNvPr>
          <p:cNvSpPr/>
          <p:nvPr/>
        </p:nvSpPr>
        <p:spPr>
          <a:xfrm>
            <a:off x="9157139" y="1272939"/>
            <a:ext cx="999172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目的</a:t>
            </a:r>
            <a:r>
              <a:rPr lang="en-US" altLang="ja-JP" sz="1200"/>
              <a:t>(V)</a:t>
            </a:r>
            <a:r>
              <a:rPr lang="ja-JP" altLang="en-US" sz="1200"/>
              <a:t>を問う</a:t>
            </a:r>
            <a:endParaRPr kumimoji="1" lang="ja-JP" altLang="en-US" sz="12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3E5AF18-AECD-29C6-7CC7-C30C8034A5B5}"/>
              </a:ext>
            </a:extLst>
          </p:cNvPr>
          <p:cNvSpPr/>
          <p:nvPr/>
        </p:nvSpPr>
        <p:spPr>
          <a:xfrm>
            <a:off x="10520949" y="1272938"/>
            <a:ext cx="999172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副詞を問う</a:t>
            </a:r>
            <a:endParaRPr kumimoji="1" lang="ja-JP" altLang="en-US" sz="12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5C07A77-DD86-7B0C-343D-DA73A3204AFC}"/>
              </a:ext>
            </a:extLst>
          </p:cNvPr>
          <p:cNvSpPr/>
          <p:nvPr/>
        </p:nvSpPr>
        <p:spPr>
          <a:xfrm>
            <a:off x="7517814" y="403482"/>
            <a:ext cx="2306921" cy="756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/>
              <a:t>名詞：</a:t>
            </a:r>
            <a:r>
              <a:rPr lang="en-US" altLang="ja-JP" sz="1200"/>
              <a:t>What</a:t>
            </a:r>
            <a:r>
              <a:rPr lang="ja-JP" altLang="en-US" sz="1200"/>
              <a:t>、</a:t>
            </a:r>
            <a:r>
              <a:rPr lang="en-US" altLang="ja-JP" sz="1200"/>
              <a:t>Which</a:t>
            </a:r>
            <a:r>
              <a:rPr lang="ja-JP" altLang="en-US" sz="1200"/>
              <a:t>、</a:t>
            </a:r>
            <a:r>
              <a:rPr lang="en-US" altLang="ja-JP" sz="1200"/>
              <a:t>Who</a:t>
            </a:r>
            <a:r>
              <a:rPr lang="ja-JP" altLang="en-US" sz="1200"/>
              <a:t>、</a:t>
            </a:r>
            <a:r>
              <a:rPr lang="en-US" altLang="ja-JP" sz="1200"/>
              <a:t>Whose, Whom</a:t>
            </a:r>
          </a:p>
          <a:p>
            <a:r>
              <a:rPr lang="ja-JP" altLang="en-US" sz="1200"/>
              <a:t>限定詞：</a:t>
            </a:r>
            <a:r>
              <a:rPr lang="en-US" altLang="ja-JP" sz="1200"/>
              <a:t>What</a:t>
            </a:r>
            <a:r>
              <a:rPr lang="ja-JP" altLang="en-US" sz="1200"/>
              <a:t>、</a:t>
            </a:r>
            <a:r>
              <a:rPr lang="en-US" altLang="ja-JP" sz="1200"/>
              <a:t>Which</a:t>
            </a:r>
            <a:r>
              <a:rPr lang="ja-JP" altLang="en-US" sz="1200"/>
              <a:t>、</a:t>
            </a:r>
            <a:r>
              <a:rPr lang="en-US" altLang="ja-JP" sz="1200"/>
              <a:t>Whose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B26895C-B362-7A18-4527-C50D1D550964}"/>
              </a:ext>
            </a:extLst>
          </p:cNvPr>
          <p:cNvSpPr/>
          <p:nvPr/>
        </p:nvSpPr>
        <p:spPr>
          <a:xfrm>
            <a:off x="10462567" y="556256"/>
            <a:ext cx="1282511" cy="674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副詞：</a:t>
            </a:r>
            <a:r>
              <a:rPr lang="en-US" altLang="ja-JP" sz="1200"/>
              <a:t>When</a:t>
            </a:r>
            <a:r>
              <a:rPr lang="ja-JP" altLang="en-US" sz="1200"/>
              <a:t>、</a:t>
            </a:r>
            <a:r>
              <a:rPr lang="en-US" altLang="ja-JP" sz="1200"/>
              <a:t>Where</a:t>
            </a:r>
            <a:r>
              <a:rPr lang="ja-JP" altLang="en-US" sz="1200"/>
              <a:t>、</a:t>
            </a:r>
            <a:r>
              <a:rPr lang="en-US" altLang="ja-JP" sz="1200"/>
              <a:t>Why</a:t>
            </a:r>
            <a:r>
              <a:rPr lang="ja-JP" altLang="en-US" sz="1200"/>
              <a:t>、</a:t>
            </a:r>
            <a:r>
              <a:rPr lang="en-US" altLang="ja-JP" sz="1200"/>
              <a:t>How</a:t>
            </a:r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412320B-B66C-CFA1-4496-AAC13DA31128}"/>
              </a:ext>
            </a:extLst>
          </p:cNvPr>
          <p:cNvSpPr/>
          <p:nvPr/>
        </p:nvSpPr>
        <p:spPr>
          <a:xfrm>
            <a:off x="7697703" y="2401110"/>
            <a:ext cx="1224127" cy="8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主語に疑問詞入れるだけ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4BA9EA-AB05-045F-D82E-50B2812FC674}"/>
              </a:ext>
            </a:extLst>
          </p:cNvPr>
          <p:cNvSpPr/>
          <p:nvPr/>
        </p:nvSpPr>
        <p:spPr>
          <a:xfrm>
            <a:off x="10520950" y="2357846"/>
            <a:ext cx="1224128" cy="717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疑問詞＋疑問文</a:t>
            </a:r>
            <a:endParaRPr kumimoji="1" lang="ja-JP" altLang="en-US" sz="12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DEEEE9-5A3E-E7D6-783D-87CE507683CE}"/>
              </a:ext>
            </a:extLst>
          </p:cNvPr>
          <p:cNvSpPr/>
          <p:nvPr/>
        </p:nvSpPr>
        <p:spPr>
          <a:xfrm>
            <a:off x="9167044" y="2388289"/>
            <a:ext cx="999172" cy="6867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ない</a:t>
            </a:r>
            <a:endParaRPr kumimoji="1" lang="ja-JP" altLang="en-US" sz="12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70CB351-FB98-DBD1-B354-0A0E7F7EA0F5}"/>
              </a:ext>
            </a:extLst>
          </p:cNvPr>
          <p:cNvSpPr/>
          <p:nvPr/>
        </p:nvSpPr>
        <p:spPr>
          <a:xfrm>
            <a:off x="9157139" y="3742737"/>
            <a:ext cx="1133081" cy="751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疑問詞＋疑問文</a:t>
            </a:r>
            <a:endParaRPr kumimoji="1" lang="ja-JP" altLang="en-US" sz="120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F209386-7D21-5A65-DD05-96878EE227DB}"/>
              </a:ext>
            </a:extLst>
          </p:cNvPr>
          <p:cNvSpPr/>
          <p:nvPr/>
        </p:nvSpPr>
        <p:spPr>
          <a:xfrm>
            <a:off x="7707758" y="3699021"/>
            <a:ext cx="1224127" cy="8905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主語に疑問詞入れるだけ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7AA0D8-88A9-B4CE-31DE-02BCCDFEDCFF}"/>
              </a:ext>
            </a:extLst>
          </p:cNvPr>
          <p:cNvSpPr/>
          <p:nvPr/>
        </p:nvSpPr>
        <p:spPr>
          <a:xfrm>
            <a:off x="10647592" y="3975432"/>
            <a:ext cx="1224128" cy="7171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疑問詞＋疑問文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4148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BAE097B-380F-37C8-05AB-593CE3FD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136863"/>
              </p:ext>
            </p:extLst>
          </p:nvPr>
        </p:nvGraphicFramePr>
        <p:xfrm>
          <a:off x="190500" y="381000"/>
          <a:ext cx="11531596" cy="24121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883919">
                  <a:extLst>
                    <a:ext uri="{9D8B030D-6E8A-4147-A177-3AD203B41FA5}">
                      <a16:colId xmlns:a16="http://schemas.microsoft.com/office/drawing/2014/main" val="3003669599"/>
                    </a:ext>
                  </a:extLst>
                </a:gridCol>
                <a:gridCol w="768773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  <a:gridCol w="768773">
                  <a:extLst>
                    <a:ext uri="{9D8B030D-6E8A-4147-A177-3AD203B41FA5}">
                      <a16:colId xmlns:a16="http://schemas.microsoft.com/office/drawing/2014/main" val="2157086902"/>
                    </a:ext>
                  </a:extLst>
                </a:gridCol>
                <a:gridCol w="768773">
                  <a:extLst>
                    <a:ext uri="{9D8B030D-6E8A-4147-A177-3AD203B41FA5}">
                      <a16:colId xmlns:a16="http://schemas.microsoft.com/office/drawing/2014/main" val="1948856976"/>
                    </a:ext>
                  </a:extLst>
                </a:gridCol>
                <a:gridCol w="632462">
                  <a:extLst>
                    <a:ext uri="{9D8B030D-6E8A-4147-A177-3AD203B41FA5}">
                      <a16:colId xmlns:a16="http://schemas.microsoft.com/office/drawing/2014/main" val="246275156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42547629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43380405"/>
                    </a:ext>
                  </a:extLst>
                </a:gridCol>
                <a:gridCol w="767903">
                  <a:extLst>
                    <a:ext uri="{9D8B030D-6E8A-4147-A177-3AD203B41FA5}">
                      <a16:colId xmlns:a16="http://schemas.microsoft.com/office/drawing/2014/main" val="2393537255"/>
                    </a:ext>
                  </a:extLst>
                </a:gridCol>
                <a:gridCol w="908497">
                  <a:extLst>
                    <a:ext uri="{9D8B030D-6E8A-4147-A177-3AD203B41FA5}">
                      <a16:colId xmlns:a16="http://schemas.microsoft.com/office/drawing/2014/main" val="406509268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53564013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986485218"/>
                    </a:ext>
                  </a:extLst>
                </a:gridCol>
                <a:gridCol w="640923">
                  <a:extLst>
                    <a:ext uri="{9D8B030D-6E8A-4147-A177-3AD203B41FA5}">
                      <a16:colId xmlns:a16="http://schemas.microsoft.com/office/drawing/2014/main" val="672662538"/>
                    </a:ext>
                  </a:extLst>
                </a:gridCol>
                <a:gridCol w="768773">
                  <a:extLst>
                    <a:ext uri="{9D8B030D-6E8A-4147-A177-3AD203B41FA5}">
                      <a16:colId xmlns:a16="http://schemas.microsoft.com/office/drawing/2014/main" val="3267196680"/>
                    </a:ext>
                  </a:extLst>
                </a:gridCol>
              </a:tblGrid>
              <a:tr h="286191">
                <a:tc rowSpan="3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加算名詞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不可算名詞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代名詞（</a:t>
                      </a:r>
                      <a:r>
                        <a:rPr lang="ja-JP" altLang="en-US" sz="1050" b="1">
                          <a:solidFill>
                            <a:schemeClr val="bg1"/>
                          </a:solidFill>
                        </a:rPr>
                        <a:t>括弧内は目的格）</a:t>
                      </a:r>
                      <a:endParaRPr kumimoji="1" lang="ja-JP" altLang="en-US" sz="1050"/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2116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普通名詞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集合名詞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物質名詞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抽象名詞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固有名詞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人称代名詞</a:t>
                      </a:r>
                      <a:endParaRPr kumimoji="1" lang="en-US" altLang="ja-JP" sz="105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所有代名詞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再帰代名詞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指示代名詞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疑問代名詞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不定代名詞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複合代名詞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6473"/>
                  </a:ext>
                </a:extLst>
              </a:tr>
              <a:tr h="21162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人称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人称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人称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773093"/>
                  </a:ext>
                </a:extLst>
              </a:tr>
              <a:tr h="57238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単数</a:t>
                      </a:r>
                      <a:endParaRPr kumimoji="1" lang="en-US" altLang="ja-JP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pen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family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water</a:t>
                      </a:r>
                    </a:p>
                    <a:p>
                      <a:r>
                        <a:rPr kumimoji="1" lang="en-US" altLang="ja-JP" sz="1050"/>
                        <a:t>paper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love</a:t>
                      </a:r>
                    </a:p>
                    <a:p>
                      <a:r>
                        <a:rPr kumimoji="1" lang="en-US" altLang="ja-JP" sz="1050"/>
                        <a:t>peace</a:t>
                      </a:r>
                    </a:p>
                    <a:p>
                      <a:r>
                        <a:rPr kumimoji="1" lang="en-US" altLang="ja-JP" sz="1050"/>
                        <a:t>tennis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Taro</a:t>
                      </a:r>
                    </a:p>
                    <a:p>
                      <a:r>
                        <a:rPr kumimoji="1" lang="en-US" altLang="ja-JP" sz="1050"/>
                        <a:t>SONY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I(me)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you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he(him)</a:t>
                      </a:r>
                    </a:p>
                    <a:p>
                      <a:r>
                        <a:rPr kumimoji="1" lang="en-US" altLang="ja-JP" sz="1050"/>
                        <a:t>she(her)</a:t>
                      </a:r>
                    </a:p>
                    <a:p>
                      <a:r>
                        <a:rPr kumimoji="1" lang="en-US" altLang="ja-JP" sz="1050"/>
                        <a:t>it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mine</a:t>
                      </a:r>
                    </a:p>
                    <a:p>
                      <a:r>
                        <a:rPr kumimoji="1" lang="en-US" altLang="ja-JP" sz="1050"/>
                        <a:t>yours</a:t>
                      </a:r>
                    </a:p>
                    <a:p>
                      <a:r>
                        <a:rPr kumimoji="1" lang="en-US" altLang="ja-JP" sz="1050"/>
                        <a:t>his,hers</a:t>
                      </a:r>
                    </a:p>
                    <a:p>
                      <a:r>
                        <a:rPr kumimoji="1" lang="en-US" altLang="ja-JP" sz="1050"/>
                        <a:t>its</a:t>
                      </a:r>
                    </a:p>
                    <a:p>
                      <a:r>
                        <a:rPr kumimoji="1" lang="en-US" altLang="ja-JP" sz="1050"/>
                        <a:t>whose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(myself)</a:t>
                      </a:r>
                    </a:p>
                    <a:p>
                      <a:r>
                        <a:rPr kumimoji="1" lang="en-US" altLang="ja-JP" sz="1050"/>
                        <a:t>(yourself)</a:t>
                      </a:r>
                    </a:p>
                    <a:p>
                      <a:r>
                        <a:rPr kumimoji="1" lang="en-US" altLang="ja-JP" sz="1050"/>
                        <a:t>(himself)</a:t>
                      </a:r>
                    </a:p>
                    <a:p>
                      <a:r>
                        <a:rPr kumimoji="1" lang="en-US" altLang="ja-JP" sz="1050"/>
                        <a:t>(herself)</a:t>
                      </a:r>
                    </a:p>
                    <a:p>
                      <a:r>
                        <a:rPr kumimoji="1" lang="en-US" altLang="ja-JP" sz="1050"/>
                        <a:t>(itself)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this</a:t>
                      </a:r>
                    </a:p>
                    <a:p>
                      <a:r>
                        <a:rPr kumimoji="1" lang="en-US" altLang="ja-JP" sz="1050"/>
                        <a:t>that</a:t>
                      </a:r>
                    </a:p>
                    <a:p>
                      <a:r>
                        <a:rPr kumimoji="1" lang="en-US" altLang="ja-JP" sz="1050"/>
                        <a:t>such</a:t>
                      </a:r>
                    </a:p>
                    <a:p>
                      <a:r>
                        <a:rPr kumimoji="1" lang="en-US" altLang="ja-JP" sz="1050"/>
                        <a:t>same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what</a:t>
                      </a:r>
                    </a:p>
                    <a:p>
                      <a:r>
                        <a:rPr kumimoji="1" lang="en-US" altLang="ja-JP" sz="1050"/>
                        <a:t>which</a:t>
                      </a:r>
                    </a:p>
                    <a:p>
                      <a:r>
                        <a:rPr kumimoji="1" lang="en-US" altLang="ja-JP" sz="1050"/>
                        <a:t>who(whom)</a:t>
                      </a:r>
                    </a:p>
                    <a:p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別表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別表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57238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複数</a:t>
                      </a:r>
                      <a:endParaRPr kumimoji="1" lang="en-US" altLang="ja-JP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pens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families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/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we(us)</a:t>
                      </a:r>
                      <a:endParaRPr kumimoji="1" lang="ja-JP" altLang="en-US" sz="1050"/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you</a:t>
                      </a:r>
                      <a:endParaRPr kumimoji="1" lang="ja-JP" altLang="en-US" sz="1050"/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they(them)</a:t>
                      </a:r>
                      <a:endParaRPr kumimoji="1" lang="ja-JP" altLang="en-US" sz="1050"/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yours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theirs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whose</a:t>
                      </a: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(ourselves)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(yourself)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(themselves)</a:t>
                      </a:r>
                      <a:endParaRPr kumimoji="1" lang="ja-JP" altLang="en-US" sz="1050"/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these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those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such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same</a:t>
                      </a:r>
                      <a:endParaRPr kumimoji="1" lang="ja-JP" altLang="en-US" sz="1050"/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what</a:t>
                      </a:r>
                    </a:p>
                    <a:p>
                      <a:r>
                        <a:rPr kumimoji="1" lang="en-US" altLang="ja-JP" sz="1050"/>
                        <a:t>which</a:t>
                      </a:r>
                    </a:p>
                    <a:p>
                      <a:r>
                        <a:rPr kumimoji="1" lang="en-US" altLang="ja-JP" sz="1050"/>
                        <a:t>who(whom)</a:t>
                      </a:r>
                      <a:endParaRPr kumimoji="1" lang="ja-JP" altLang="en-US" sz="1050"/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/>
                        <a:t>別表</a:t>
                      </a:r>
                    </a:p>
                  </a:txBody>
                  <a:tcPr>
                    <a:solidFill>
                      <a:srgbClr val="E9EB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050"/>
                        <a:t>別表</a:t>
                      </a:r>
                    </a:p>
                  </a:txBody>
                  <a:tcPr>
                    <a:solidFill>
                      <a:srgbClr val="E9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214"/>
                  </a:ext>
                </a:extLst>
              </a:tr>
            </a:tbl>
          </a:graphicData>
        </a:graphic>
      </p:graphicFrame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FFCFE6AD-255C-673B-B648-3B4CE3243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12078"/>
              </p:ext>
            </p:extLst>
          </p:nvPr>
        </p:nvGraphicFramePr>
        <p:xfrm>
          <a:off x="4026090" y="3192060"/>
          <a:ext cx="7996256" cy="3431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819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1172528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1201361">
                  <a:extLst>
                    <a:ext uri="{9D8B030D-6E8A-4147-A177-3AD203B41FA5}">
                      <a16:colId xmlns:a16="http://schemas.microsoft.com/office/drawing/2014/main" val="3003669599"/>
                    </a:ext>
                  </a:extLst>
                </a:gridCol>
                <a:gridCol w="1062989">
                  <a:extLst>
                    <a:ext uri="{9D8B030D-6E8A-4147-A177-3AD203B41FA5}">
                      <a16:colId xmlns:a16="http://schemas.microsoft.com/office/drawing/2014/main" val="1132031367"/>
                    </a:ext>
                  </a:extLst>
                </a:gridCol>
                <a:gridCol w="1468517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  <a:gridCol w="1210333">
                  <a:extLst>
                    <a:ext uri="{9D8B030D-6E8A-4147-A177-3AD203B41FA5}">
                      <a16:colId xmlns:a16="http://schemas.microsoft.com/office/drawing/2014/main" val="2157086902"/>
                    </a:ext>
                  </a:extLst>
                </a:gridCol>
                <a:gridCol w="1332709">
                  <a:extLst>
                    <a:ext uri="{9D8B030D-6E8A-4147-A177-3AD203B41FA5}">
                      <a16:colId xmlns:a16="http://schemas.microsoft.com/office/drawing/2014/main" val="1948856976"/>
                    </a:ext>
                  </a:extLst>
                </a:gridCol>
              </a:tblGrid>
              <a:tr h="294337">
                <a:tc rowSpan="2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不定代名詞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複合代名詞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3937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全体が</a:t>
                      </a:r>
                      <a:r>
                        <a:rPr kumimoji="1" lang="en-US" altLang="ja-JP" sz="1050" b="1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全体が</a:t>
                      </a:r>
                      <a:r>
                        <a:rPr kumimoji="1" lang="en-US" altLang="ja-JP" sz="1050" b="1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つ以上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残り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人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物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</a:rPr>
                        <a:t>場所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56473"/>
                  </a:ext>
                </a:extLst>
              </a:tr>
              <a:tr h="7880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単数</a:t>
                      </a:r>
                      <a:endParaRPr kumimoji="1" lang="en-US" altLang="ja-JP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2</a:t>
                      </a:r>
                      <a:r>
                        <a:rPr kumimoji="1" lang="ja-JP" altLang="en-US" sz="1050"/>
                        <a:t>つのどちらか</a:t>
                      </a:r>
                      <a:r>
                        <a:rPr kumimoji="1" lang="en-US" altLang="ja-JP" sz="1050"/>
                        <a:t> either</a:t>
                      </a:r>
                    </a:p>
                    <a:p>
                      <a:r>
                        <a:rPr lang="en-US" altLang="ja-JP" sz="1050"/>
                        <a:t>2</a:t>
                      </a:r>
                      <a:r>
                        <a:rPr lang="ja-JP" altLang="en-US" sz="1050"/>
                        <a:t>つのどちらでもない</a:t>
                      </a:r>
                      <a:r>
                        <a:rPr lang="en-US" altLang="ja-JP" sz="1050"/>
                        <a:t> neither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1050"/>
                        <a:t>全て</a:t>
                      </a:r>
                      <a:r>
                        <a:rPr lang="en-US" altLang="ja-JP" sz="1050"/>
                        <a:t> every</a:t>
                      </a:r>
                      <a:endParaRPr kumimoji="1" lang="en-US" altLang="ja-JP" sz="1050"/>
                    </a:p>
                    <a:p>
                      <a:r>
                        <a:rPr lang="ja-JP" altLang="en-US" sz="1050"/>
                        <a:t>それぞれ</a:t>
                      </a:r>
                      <a:r>
                        <a:rPr lang="en-US" altLang="ja-JP" sz="1050"/>
                        <a:t> each</a:t>
                      </a:r>
                      <a:endParaRPr kumimoji="1" lang="en-US" altLang="ja-JP" sz="1050"/>
                    </a:p>
                    <a:p>
                      <a:r>
                        <a:rPr kumimoji="1" lang="ja-JP" altLang="en-US" sz="1050"/>
                        <a:t>特定の</a:t>
                      </a:r>
                      <a:r>
                        <a:rPr kumimoji="1" lang="en-US" altLang="ja-JP" sz="1050"/>
                        <a:t>1</a:t>
                      </a:r>
                      <a:r>
                        <a:rPr kumimoji="1" lang="ja-JP" altLang="en-US" sz="1050"/>
                        <a:t>つ</a:t>
                      </a:r>
                      <a:r>
                        <a:rPr kumimoji="1" lang="en-US" altLang="ja-JP" sz="1050"/>
                        <a:t> one</a:t>
                      </a:r>
                    </a:p>
                    <a:p>
                      <a:r>
                        <a:rPr lang="ja-JP" altLang="en-US" sz="1050"/>
                        <a:t>特定の</a:t>
                      </a:r>
                      <a:r>
                        <a:rPr lang="en-US" altLang="ja-JP" sz="1050"/>
                        <a:t>1</a:t>
                      </a:r>
                      <a:r>
                        <a:rPr lang="ja-JP" altLang="en-US" sz="1050"/>
                        <a:t>つ以上</a:t>
                      </a:r>
                      <a:r>
                        <a:rPr lang="en-US" altLang="ja-JP" sz="1050"/>
                        <a:t> some</a:t>
                      </a:r>
                      <a:endParaRPr kumimoji="1" lang="en-US" altLang="ja-JP" sz="1050"/>
                    </a:p>
                    <a:p>
                      <a:r>
                        <a:rPr kumimoji="1" lang="ja-JP" altLang="en-US" sz="1050"/>
                        <a:t>適当な</a:t>
                      </a:r>
                      <a:r>
                        <a:rPr kumimoji="1" lang="en-US" altLang="ja-JP" sz="1050"/>
                        <a:t>1</a:t>
                      </a:r>
                      <a:r>
                        <a:rPr kumimoji="1" lang="ja-JP" altLang="en-US" sz="1050"/>
                        <a:t>つ以上</a:t>
                      </a:r>
                      <a:r>
                        <a:rPr kumimoji="1" lang="en-US" altLang="ja-JP" sz="1050"/>
                        <a:t> any</a:t>
                      </a:r>
                    </a:p>
                    <a:p>
                      <a:r>
                        <a:rPr kumimoji="1" lang="ja-JP" altLang="en-US" sz="1050"/>
                        <a:t>どれでもない</a:t>
                      </a:r>
                      <a:r>
                        <a:rPr kumimoji="1" lang="en-US" altLang="ja-JP" sz="1050"/>
                        <a:t> none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残りの中の特定の</a:t>
                      </a:r>
                      <a:r>
                        <a:rPr kumimoji="1" lang="en-US" altLang="ja-JP" sz="1050"/>
                        <a:t>1</a:t>
                      </a:r>
                      <a:r>
                        <a:rPr kumimoji="1" lang="ja-JP" altLang="en-US" sz="1050"/>
                        <a:t>つ</a:t>
                      </a:r>
                      <a:r>
                        <a:rPr lang="en-US" altLang="ja-JP" sz="1050"/>
                        <a:t> another</a:t>
                      </a:r>
                    </a:p>
                    <a:p>
                      <a:r>
                        <a:rPr kumimoji="1" lang="ja-JP" altLang="en-US" sz="1050"/>
                        <a:t>残った最後の一つ</a:t>
                      </a:r>
                      <a:r>
                        <a:rPr kumimoji="1" lang="en-US" altLang="ja-JP" sz="1050"/>
                        <a:t> the other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誰でも</a:t>
                      </a:r>
                      <a:r>
                        <a:rPr kumimoji="1" lang="en-US" altLang="ja-JP" sz="1050"/>
                        <a:t> anybody/anyone</a:t>
                      </a:r>
                    </a:p>
                    <a:p>
                      <a:r>
                        <a:rPr kumimoji="1" lang="ja-JP" altLang="en-US" sz="1050"/>
                        <a:t>全ての人</a:t>
                      </a:r>
                      <a:r>
                        <a:rPr kumimoji="1" lang="en-US" altLang="ja-JP" sz="1050"/>
                        <a:t> everybody/everyone</a:t>
                      </a:r>
                    </a:p>
                    <a:p>
                      <a:r>
                        <a:rPr kumimoji="1" lang="ja-JP" altLang="en-US" sz="1050"/>
                        <a:t>ある人</a:t>
                      </a:r>
                      <a:r>
                        <a:rPr kumimoji="1" lang="en-US" altLang="ja-JP" sz="1050"/>
                        <a:t> somebody/someone</a:t>
                      </a:r>
                    </a:p>
                    <a:p>
                      <a:r>
                        <a:rPr kumimoji="1" lang="ja-JP" altLang="en-US" sz="1050"/>
                        <a:t>誰も</a:t>
                      </a:r>
                      <a:r>
                        <a:rPr kumimoji="1" lang="en-US" altLang="ja-JP" sz="1050"/>
                        <a:t>〜</a:t>
                      </a:r>
                      <a:r>
                        <a:rPr kumimoji="1" lang="ja-JP" altLang="en-US" sz="1050"/>
                        <a:t>ない</a:t>
                      </a:r>
                      <a:r>
                        <a:rPr kumimoji="1" lang="en-US" altLang="ja-JP" sz="1050"/>
                        <a:t> nobody/no one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何でも</a:t>
                      </a:r>
                      <a:r>
                        <a:rPr kumimoji="1" lang="en-US" altLang="ja-JP" sz="1050"/>
                        <a:t> </a:t>
                      </a:r>
                      <a:r>
                        <a:rPr kumimoji="1" lang="en" altLang="ja-JP" sz="1050"/>
                        <a:t>anything</a:t>
                      </a:r>
                    </a:p>
                    <a:p>
                      <a:r>
                        <a:rPr kumimoji="1" lang="ja-JP" altLang="en-US" sz="1050"/>
                        <a:t>全ての物</a:t>
                      </a:r>
                      <a:r>
                        <a:rPr kumimoji="1" lang="en-US" altLang="ja-JP" sz="1050"/>
                        <a:t> everything</a:t>
                      </a:r>
                    </a:p>
                    <a:p>
                      <a:r>
                        <a:rPr kumimoji="1" lang="ja-JP" altLang="en-US" sz="1050"/>
                        <a:t>ある物</a:t>
                      </a:r>
                      <a:r>
                        <a:rPr kumimoji="1" lang="en-US" altLang="ja-JP" sz="1050"/>
                        <a:t> something</a:t>
                      </a:r>
                    </a:p>
                    <a:p>
                      <a:r>
                        <a:rPr kumimoji="1" lang="ja-JP" altLang="en-US" sz="1050"/>
                        <a:t>何も</a:t>
                      </a:r>
                      <a:r>
                        <a:rPr kumimoji="1" lang="en-US" altLang="ja-JP" sz="1050"/>
                        <a:t>〜</a:t>
                      </a:r>
                      <a:r>
                        <a:rPr kumimoji="1" lang="ja-JP" altLang="en-US" sz="1050"/>
                        <a:t>ない</a:t>
                      </a:r>
                      <a:r>
                        <a:rPr kumimoji="1" lang="en-US" altLang="ja-JP" sz="1050"/>
                        <a:t> nothing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どこでも</a:t>
                      </a:r>
                      <a:r>
                        <a:rPr kumimoji="1" lang="en-US" altLang="ja-JP" sz="1050"/>
                        <a:t> anywhere</a:t>
                      </a:r>
                    </a:p>
                    <a:p>
                      <a:r>
                        <a:rPr kumimoji="1" lang="ja-JP" altLang="en-US" sz="1050"/>
                        <a:t>全ての場所</a:t>
                      </a:r>
                      <a:r>
                        <a:rPr kumimoji="1" lang="en-US" altLang="ja-JP" sz="1050"/>
                        <a:t> everywhere</a:t>
                      </a:r>
                    </a:p>
                    <a:p>
                      <a:r>
                        <a:rPr kumimoji="1" lang="ja-JP" altLang="en-US" sz="1050"/>
                        <a:t>ある場所</a:t>
                      </a:r>
                      <a:r>
                        <a:rPr kumimoji="1" lang="en-US" altLang="ja-JP" sz="1050"/>
                        <a:t> somewhere</a:t>
                      </a:r>
                    </a:p>
                    <a:p>
                      <a:r>
                        <a:rPr kumimoji="1" lang="ja-JP" altLang="en-US" sz="1050"/>
                        <a:t>どこも</a:t>
                      </a:r>
                      <a:r>
                        <a:rPr kumimoji="1" lang="en-US" altLang="ja-JP" sz="1050"/>
                        <a:t>〜</a:t>
                      </a:r>
                      <a:r>
                        <a:rPr kumimoji="1" lang="ja-JP" altLang="en-US" sz="1050"/>
                        <a:t>ない</a:t>
                      </a:r>
                      <a:r>
                        <a:rPr kumimoji="1" lang="en-US" altLang="ja-JP" sz="1050"/>
                        <a:t> nowhere</a:t>
                      </a:r>
                      <a:endParaRPr kumimoji="1" lang="ja-JP" altLang="en-US" sz="105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78800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/>
                        <a:t>複数</a:t>
                      </a:r>
                      <a:endParaRPr kumimoji="1" lang="en-US" altLang="ja-JP" sz="10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/>
                        <a:t>2</a:t>
                      </a:r>
                      <a:r>
                        <a:rPr lang="ja-JP" altLang="en-US" sz="1050"/>
                        <a:t>つの両方</a:t>
                      </a:r>
                      <a:r>
                        <a:rPr lang="en-US" altLang="ja-JP" sz="1050"/>
                        <a:t> both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全て</a:t>
                      </a:r>
                      <a:r>
                        <a:rPr kumimoji="1" lang="en-US" altLang="ja-JP" sz="1050"/>
                        <a:t> all</a:t>
                      </a:r>
                    </a:p>
                    <a:p>
                      <a:r>
                        <a:rPr lang="ja-JP" altLang="en-US" sz="1050"/>
                        <a:t>特定の</a:t>
                      </a:r>
                      <a:r>
                        <a:rPr lang="en-US" altLang="ja-JP" sz="1050"/>
                        <a:t>1</a:t>
                      </a:r>
                      <a:r>
                        <a:rPr lang="ja-JP" altLang="en-US" sz="1050"/>
                        <a:t>つ以上</a:t>
                      </a:r>
                      <a:r>
                        <a:rPr lang="en-US" altLang="ja-JP" sz="1050"/>
                        <a:t> some</a:t>
                      </a:r>
                      <a:endParaRPr kumimoji="1" lang="en-US" altLang="ja-JP" sz="1050"/>
                    </a:p>
                    <a:p>
                      <a:r>
                        <a:rPr kumimoji="1" lang="ja-JP" altLang="en-US" sz="1050"/>
                        <a:t>適当な</a:t>
                      </a:r>
                      <a:r>
                        <a:rPr kumimoji="1" lang="en-US" altLang="ja-JP" sz="1050"/>
                        <a:t>1</a:t>
                      </a:r>
                      <a:r>
                        <a:rPr kumimoji="1" lang="ja-JP" altLang="en-US" sz="1050"/>
                        <a:t>つ以上</a:t>
                      </a:r>
                      <a:r>
                        <a:rPr kumimoji="1" lang="en-US" altLang="ja-JP" sz="1050"/>
                        <a:t> any</a:t>
                      </a:r>
                    </a:p>
                    <a:p>
                      <a:r>
                        <a:rPr kumimoji="1" lang="ja-JP" altLang="en-US" sz="1050"/>
                        <a:t>どれでもない</a:t>
                      </a:r>
                      <a:r>
                        <a:rPr kumimoji="1" lang="en-US" altLang="ja-JP" sz="1050"/>
                        <a:t> 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残り全て</a:t>
                      </a:r>
                      <a:r>
                        <a:rPr kumimoji="1" lang="en-US" altLang="ja-JP" sz="1050"/>
                        <a:t> the others</a:t>
                      </a:r>
                    </a:p>
                    <a:p>
                      <a:r>
                        <a:rPr kumimoji="1" lang="ja-JP" altLang="en-US" sz="1050"/>
                        <a:t>残りの中の適当な</a:t>
                      </a:r>
                      <a:r>
                        <a:rPr kumimoji="1" lang="en-US" altLang="ja-JP" sz="1050"/>
                        <a:t>1</a:t>
                      </a:r>
                      <a:r>
                        <a:rPr kumimoji="1" lang="ja-JP" altLang="en-US" sz="1050"/>
                        <a:t>つ以上</a:t>
                      </a:r>
                      <a:r>
                        <a:rPr lang="en-US" altLang="ja-JP" sz="1050"/>
                        <a:t> others</a:t>
                      </a:r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214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142362E-5ACA-B200-7B82-034B8C9F9390}"/>
              </a:ext>
            </a:extLst>
          </p:cNvPr>
          <p:cNvSpPr txBox="1"/>
          <p:nvPr/>
        </p:nvSpPr>
        <p:spPr>
          <a:xfrm>
            <a:off x="1978023" y="2516171"/>
            <a:ext cx="158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>
                <a:solidFill>
                  <a:srgbClr val="FF0000"/>
                </a:solidFill>
              </a:rPr>
              <a:t>限定詞がつく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id="{6E9EA941-3987-7901-9151-28F14D00C810}"/>
              </a:ext>
            </a:extLst>
          </p:cNvPr>
          <p:cNvSpPr/>
          <p:nvPr/>
        </p:nvSpPr>
        <p:spPr>
          <a:xfrm>
            <a:off x="711963" y="1122583"/>
            <a:ext cx="4133844" cy="16705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id="{775DC769-87E5-C84A-12D5-4155E1095CDE}"/>
              </a:ext>
            </a:extLst>
          </p:cNvPr>
          <p:cNvSpPr/>
          <p:nvPr/>
        </p:nvSpPr>
        <p:spPr>
          <a:xfrm>
            <a:off x="781050" y="1178256"/>
            <a:ext cx="3981449" cy="82834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1" name="角丸四角形 30">
            <a:extLst>
              <a:ext uri="{FF2B5EF4-FFF2-40B4-BE49-F238E27FC236}">
                <a16:creationId xmlns:a16="http://schemas.microsoft.com/office/drawing/2014/main" id="{DC349778-68D3-E64A-4AAC-6F54874D2788}"/>
              </a:ext>
            </a:extLst>
          </p:cNvPr>
          <p:cNvSpPr/>
          <p:nvPr/>
        </p:nvSpPr>
        <p:spPr>
          <a:xfrm>
            <a:off x="6096000" y="1178256"/>
            <a:ext cx="5626096" cy="82834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8B036B5-789F-4BF1-53AA-104D65EDDA25}"/>
              </a:ext>
            </a:extLst>
          </p:cNvPr>
          <p:cNvSpPr txBox="1"/>
          <p:nvPr/>
        </p:nvSpPr>
        <p:spPr>
          <a:xfrm>
            <a:off x="9965943" y="1729601"/>
            <a:ext cx="158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B050"/>
                </a:solidFill>
              </a:rPr>
              <a:t>3</a:t>
            </a:r>
            <a:r>
              <a:rPr kumimoji="1" lang="ja-JP" altLang="en-US" sz="1200" b="1">
                <a:solidFill>
                  <a:srgbClr val="00B050"/>
                </a:solidFill>
              </a:rPr>
              <a:t>単現の</a:t>
            </a:r>
            <a:r>
              <a:rPr kumimoji="1" lang="en-US" altLang="ja-JP" sz="1200" b="1">
                <a:solidFill>
                  <a:srgbClr val="00B050"/>
                </a:solidFill>
              </a:rPr>
              <a:t>s</a:t>
            </a:r>
            <a:r>
              <a:rPr kumimoji="1" lang="ja-JP" altLang="en-US" sz="1200" b="1">
                <a:solidFill>
                  <a:srgbClr val="00B050"/>
                </a:solidFill>
              </a:rPr>
              <a:t>がつく</a:t>
            </a:r>
            <a:endParaRPr kumimoji="1" lang="en-US" altLang="ja-JP" sz="1200" b="1">
              <a:solidFill>
                <a:srgbClr val="00B05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A89E463-B248-0707-A350-85C190958E4F}"/>
              </a:ext>
            </a:extLst>
          </p:cNvPr>
          <p:cNvSpPr txBox="1"/>
          <p:nvPr/>
        </p:nvSpPr>
        <p:spPr>
          <a:xfrm>
            <a:off x="2717812" y="1724459"/>
            <a:ext cx="19815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>
                <a:solidFill>
                  <a:srgbClr val="FF0000"/>
                </a:solidFill>
              </a:rPr>
              <a:t>※</a:t>
            </a:r>
            <a:r>
              <a:rPr lang="ja-JP" altLang="en-US" sz="900">
                <a:solidFill>
                  <a:srgbClr val="FF0000"/>
                </a:solidFill>
              </a:rPr>
              <a:t>一般的なものを指す場合は不要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3298EF4-2E33-60FD-2A51-8B6C8778671B}"/>
              </a:ext>
            </a:extLst>
          </p:cNvPr>
          <p:cNvSpPr txBox="1"/>
          <p:nvPr/>
        </p:nvSpPr>
        <p:spPr>
          <a:xfrm>
            <a:off x="1238256" y="1724459"/>
            <a:ext cx="1022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>
                <a:solidFill>
                  <a:srgbClr val="FF0000"/>
                </a:solidFill>
              </a:rPr>
              <a:t>※</a:t>
            </a:r>
            <a:r>
              <a:rPr kumimoji="1" lang="ja-JP" altLang="en-US" sz="900">
                <a:solidFill>
                  <a:srgbClr val="FF0000"/>
                </a:solidFill>
              </a:rPr>
              <a:t>限定詞必須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A35D3CA-EA85-92DA-609E-13DA3DAE9383}"/>
              </a:ext>
            </a:extLst>
          </p:cNvPr>
          <p:cNvSpPr txBox="1"/>
          <p:nvPr/>
        </p:nvSpPr>
        <p:spPr>
          <a:xfrm>
            <a:off x="941696" y="2368253"/>
            <a:ext cx="141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>
                <a:solidFill>
                  <a:srgbClr val="FF0000"/>
                </a:solidFill>
              </a:rPr>
              <a:t>※</a:t>
            </a:r>
            <a:r>
              <a:rPr lang="ja-JP" altLang="en-US" sz="900">
                <a:solidFill>
                  <a:srgbClr val="FF0000"/>
                </a:solidFill>
              </a:rPr>
              <a:t>一般的なものを指す場合は不要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862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96E08E-5B19-16B1-3D15-2CCC85DEB962}"/>
              </a:ext>
            </a:extLst>
          </p:cNvPr>
          <p:cNvSpPr/>
          <p:nvPr/>
        </p:nvSpPr>
        <p:spPr>
          <a:xfrm>
            <a:off x="2410559" y="192741"/>
            <a:ext cx="813989" cy="2794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冠詞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19BDE45-74EA-41D2-F697-DB0683995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91221"/>
              </p:ext>
            </p:extLst>
          </p:nvPr>
        </p:nvGraphicFramePr>
        <p:xfrm>
          <a:off x="224909" y="611842"/>
          <a:ext cx="5185291" cy="1257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2141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762141">
                  <a:extLst>
                    <a:ext uri="{9D8B030D-6E8A-4147-A177-3AD203B41FA5}">
                      <a16:colId xmlns:a16="http://schemas.microsoft.com/office/drawing/2014/main" val="690329147"/>
                    </a:ext>
                  </a:extLst>
                </a:gridCol>
                <a:gridCol w="536809">
                  <a:extLst>
                    <a:ext uri="{9D8B030D-6E8A-4147-A177-3AD203B41FA5}">
                      <a16:colId xmlns:a16="http://schemas.microsoft.com/office/drawing/2014/main" val="1440875583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加算名詞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不可算名詞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a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ある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a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（あるペン）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1243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the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その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（そのペン）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（その水）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214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（そのペン）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904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84B1D4-93CB-3F3C-42DA-A521FA829D1D}"/>
              </a:ext>
            </a:extLst>
          </p:cNvPr>
          <p:cNvSpPr/>
          <p:nvPr/>
        </p:nvSpPr>
        <p:spPr>
          <a:xfrm>
            <a:off x="8210137" y="192741"/>
            <a:ext cx="957015" cy="2794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指示限定</a:t>
            </a:r>
            <a:r>
              <a:rPr kumimoji="1" lang="ja-JP" altLang="en-US" sz="1200"/>
              <a:t>詞</a:t>
            </a: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FDAD11B5-AD6A-51E0-DA80-6E2F890DA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383469"/>
              </p:ext>
            </p:extLst>
          </p:nvPr>
        </p:nvGraphicFramePr>
        <p:xfrm>
          <a:off x="5801809" y="611842"/>
          <a:ext cx="6003409" cy="1257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44462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716529">
                  <a:extLst>
                    <a:ext uri="{9D8B030D-6E8A-4147-A177-3AD203B41FA5}">
                      <a16:colId xmlns:a16="http://schemas.microsoft.com/office/drawing/2014/main" val="690329147"/>
                    </a:ext>
                  </a:extLst>
                </a:gridCol>
                <a:gridCol w="640954">
                  <a:extLst>
                    <a:ext uri="{9D8B030D-6E8A-4147-A177-3AD203B41FA5}">
                      <a16:colId xmlns:a16="http://schemas.microsoft.com/office/drawing/2014/main" val="1440875583"/>
                    </a:ext>
                  </a:extLst>
                </a:gridCol>
                <a:gridCol w="2000646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2000818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加算名詞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不可算名詞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this</a:t>
                      </a:r>
                    </a:p>
                    <a:p>
                      <a:r>
                        <a:rPr kumimoji="1" lang="en-US" altLang="ja-JP" sz="1050"/>
                        <a:t>these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この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これらの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this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（このペン）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this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（この水）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these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（これらのペン）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1243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that</a:t>
                      </a:r>
                    </a:p>
                    <a:p>
                      <a:r>
                        <a:rPr kumimoji="1" lang="en-US" altLang="ja-JP" sz="1050"/>
                        <a:t>those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あの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あれらの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that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（あのペン）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that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（あの水）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214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those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（あれらのペン）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904"/>
                  </a:ext>
                </a:extLst>
              </a:tr>
            </a:tbl>
          </a:graphicData>
        </a:graphic>
      </p:graphicFrame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1BD027C-F7E1-A030-81B6-D6D5073716F7}"/>
              </a:ext>
            </a:extLst>
          </p:cNvPr>
          <p:cNvSpPr/>
          <p:nvPr/>
        </p:nvSpPr>
        <p:spPr>
          <a:xfrm>
            <a:off x="2339045" y="2201883"/>
            <a:ext cx="957015" cy="2794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所有限定</a:t>
            </a:r>
            <a:r>
              <a:rPr kumimoji="1" lang="ja-JP" altLang="en-US" sz="1200"/>
              <a:t>詞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EABBC98-ACD8-8400-4245-323AA3DD9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211174"/>
              </p:ext>
            </p:extLst>
          </p:nvPr>
        </p:nvGraphicFramePr>
        <p:xfrm>
          <a:off x="224909" y="2583180"/>
          <a:ext cx="6239391" cy="42748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3791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69032914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440875583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加算名詞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不可算名詞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my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私の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my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（私のペン）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my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（私の水）</a:t>
                      </a:r>
                      <a:endParaRPr kumimoji="1" lang="en-US" altLang="ja-JP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my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（私のペン）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1243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our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私たちの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our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（私たちのペン）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our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（私たちの水）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214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our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（私たちのペン）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90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your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あなたの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your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（あなたのペン）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your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（あなたの水）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3625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your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（あなたのペン）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62528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his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彼の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his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（彼のペン）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his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（彼の水）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49018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his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（彼のペン）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67753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her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彼女の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her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（彼女のペン）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her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（彼女の水）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956797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her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（彼女のペン）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56001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their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彼らの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their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（彼らのペン）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their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（彼らの水）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32222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their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（彼らのペン）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576918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its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それの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its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（それのペン）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its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（それの水）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73805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its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（それのペン）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98738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Tart's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太郎の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Taro's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（太郎のペン）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Taro's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（太郎の水）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456720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Taro's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（太郎のペン）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239239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329BD2E-C8B9-4CF8-0009-EBADC6EC3EE4}"/>
              </a:ext>
            </a:extLst>
          </p:cNvPr>
          <p:cNvSpPr/>
          <p:nvPr/>
        </p:nvSpPr>
        <p:spPr>
          <a:xfrm>
            <a:off x="8898354" y="2168566"/>
            <a:ext cx="957015" cy="2794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疑問限定</a:t>
            </a:r>
            <a:r>
              <a:rPr kumimoji="1" lang="ja-JP" altLang="en-US" sz="1200"/>
              <a:t>詞</a:t>
            </a: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214C7FA4-0666-BC5F-3E99-E464EC195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704144"/>
              </p:ext>
            </p:extLst>
          </p:nvPr>
        </p:nvGraphicFramePr>
        <p:xfrm>
          <a:off x="6716210" y="2548890"/>
          <a:ext cx="5250881" cy="1760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7090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553301">
                  <a:extLst>
                    <a:ext uri="{9D8B030D-6E8A-4147-A177-3AD203B41FA5}">
                      <a16:colId xmlns:a16="http://schemas.microsoft.com/office/drawing/2014/main" val="690329147"/>
                    </a:ext>
                  </a:extLst>
                </a:gridCol>
                <a:gridCol w="560611">
                  <a:extLst>
                    <a:ext uri="{9D8B030D-6E8A-4147-A177-3AD203B41FA5}">
                      <a16:colId xmlns:a16="http://schemas.microsoft.com/office/drawing/2014/main" val="1440875583"/>
                    </a:ext>
                  </a:extLst>
                </a:gridCol>
                <a:gridCol w="1749864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1750015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加算名詞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不可算名詞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what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何の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what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（何のペン）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what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（何の水）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what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（何のペン）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1243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which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どの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which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（どのペン）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which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（どの水）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214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which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（どのペン）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90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whose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誰の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whose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（誰のペン）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whose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（誰の水）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71562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whose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（誰のペン）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535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3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83666BF-EF69-B3ED-0EBC-1DB1AB986833}"/>
              </a:ext>
            </a:extLst>
          </p:cNvPr>
          <p:cNvSpPr/>
          <p:nvPr/>
        </p:nvSpPr>
        <p:spPr>
          <a:xfrm>
            <a:off x="2718241" y="371811"/>
            <a:ext cx="1587059" cy="2794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比較級・最上級</a:t>
            </a:r>
            <a:endParaRPr kumimoji="1" lang="ja-JP" altLang="en-US" sz="120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E167BF6-076C-AF09-3A08-D14C1D6018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898371"/>
              </p:ext>
            </p:extLst>
          </p:nvPr>
        </p:nvGraphicFramePr>
        <p:xfrm>
          <a:off x="637068" y="767080"/>
          <a:ext cx="7084532" cy="22631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6792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978386">
                  <a:extLst>
                    <a:ext uri="{9D8B030D-6E8A-4147-A177-3AD203B41FA5}">
                      <a16:colId xmlns:a16="http://schemas.microsoft.com/office/drawing/2014/main" val="690329147"/>
                    </a:ext>
                  </a:extLst>
                </a:gridCol>
                <a:gridCol w="555300">
                  <a:extLst>
                    <a:ext uri="{9D8B030D-6E8A-4147-A177-3AD203B41FA5}">
                      <a16:colId xmlns:a16="http://schemas.microsoft.com/office/drawing/2014/main" val="1440875583"/>
                    </a:ext>
                  </a:extLst>
                </a:gridCol>
                <a:gridCol w="2301054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加算名詞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不可算名詞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more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より多くの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more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（より多くの水）</a:t>
                      </a:r>
                      <a:endParaRPr kumimoji="1" lang="en-US" altLang="ja-JP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more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（より多くのペン）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1243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fewer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/>
                        <a:t>less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より少ない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less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（より少ないの水）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214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fewer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（より少ないのペン）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90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the most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最も多くの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 most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（最も多くの水）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3625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 most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（最も多くのペン）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62528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the least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最も少ない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 least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（最も少ない水）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49018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the least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（最も少ないペン）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67753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8733FC-72EA-43AC-C356-2AE20B7B6B1B}"/>
              </a:ext>
            </a:extLst>
          </p:cNvPr>
          <p:cNvSpPr/>
          <p:nvPr/>
        </p:nvSpPr>
        <p:spPr>
          <a:xfrm>
            <a:off x="3301405" y="3446780"/>
            <a:ext cx="813989" cy="2794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数</a:t>
            </a:r>
            <a:r>
              <a:rPr kumimoji="1" lang="ja-JP" altLang="en-US" sz="1200"/>
              <a:t>詞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BD917C9-913F-80C9-1970-116797DE1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16184"/>
              </p:ext>
            </p:extLst>
          </p:nvPr>
        </p:nvGraphicFramePr>
        <p:xfrm>
          <a:off x="738668" y="3924299"/>
          <a:ext cx="6487632" cy="1920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08795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1062573">
                  <a:extLst>
                    <a:ext uri="{9D8B030D-6E8A-4147-A177-3AD203B41FA5}">
                      <a16:colId xmlns:a16="http://schemas.microsoft.com/office/drawing/2014/main" val="690329147"/>
                    </a:ext>
                  </a:extLst>
                </a:gridCol>
                <a:gridCol w="603082">
                  <a:extLst>
                    <a:ext uri="{9D8B030D-6E8A-4147-A177-3AD203B41FA5}">
                      <a16:colId xmlns:a16="http://schemas.microsoft.com/office/drawing/2014/main" val="1440875583"/>
                    </a:ext>
                  </a:extLst>
                </a:gridCol>
                <a:gridCol w="2224082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</a:tblGrid>
              <a:tr h="251012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加算名詞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不可算名詞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one</a:t>
                      </a:r>
                    </a:p>
                    <a:p>
                      <a:r>
                        <a:rPr kumimoji="1" lang="en-US" altLang="ja-JP" sz="1050"/>
                        <a:t>two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特定の数の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one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</a:t>
                      </a:r>
                      <a:r>
                        <a:rPr kumimoji="1" lang="en-US" altLang="ja-JP" sz="1050"/>
                        <a:t>1</a:t>
                      </a:r>
                      <a:r>
                        <a:rPr kumimoji="1" lang="ja-JP" altLang="en-US" sz="1050"/>
                        <a:t>つのペン）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two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</a:t>
                      </a:r>
                      <a:r>
                        <a:rPr kumimoji="1" lang="en-US" altLang="ja-JP" sz="1050"/>
                        <a:t>2</a:t>
                      </a:r>
                      <a:r>
                        <a:rPr kumimoji="1" lang="ja-JP" altLang="en-US" sz="1050"/>
                        <a:t>つのペン）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12434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first</a:t>
                      </a:r>
                    </a:p>
                    <a:p>
                      <a:r>
                        <a:rPr kumimoji="1" lang="en-US" altLang="ja-JP" sz="1050"/>
                        <a:t>second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特定の順番の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second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（最初のペン）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3625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62528"/>
                  </a:ext>
                </a:extLst>
              </a:tr>
              <a:tr h="251012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hundreds</a:t>
                      </a:r>
                    </a:p>
                    <a:p>
                      <a:r>
                        <a:rPr kumimoji="1" lang="en-US" altLang="ja-JP" sz="1050"/>
                        <a:t>thousands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数百の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数千の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05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86673"/>
                  </a:ext>
                </a:extLst>
              </a:tr>
              <a:tr h="251012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hundreds of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（数百のペン）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410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3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596AD4B-0B18-DF84-9384-0CC2EB737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55822"/>
              </p:ext>
            </p:extLst>
          </p:nvPr>
        </p:nvGraphicFramePr>
        <p:xfrm>
          <a:off x="127000" y="812801"/>
          <a:ext cx="5969000" cy="5052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06767">
                  <a:extLst>
                    <a:ext uri="{9D8B030D-6E8A-4147-A177-3AD203B41FA5}">
                      <a16:colId xmlns:a16="http://schemas.microsoft.com/office/drawing/2014/main" val="1791610228"/>
                    </a:ext>
                  </a:extLst>
                </a:gridCol>
                <a:gridCol w="826358">
                  <a:extLst>
                    <a:ext uri="{9D8B030D-6E8A-4147-A177-3AD203B41FA5}">
                      <a16:colId xmlns:a16="http://schemas.microsoft.com/office/drawing/2014/main" val="690329147"/>
                    </a:ext>
                  </a:extLst>
                </a:gridCol>
                <a:gridCol w="532551">
                  <a:extLst>
                    <a:ext uri="{9D8B030D-6E8A-4147-A177-3AD203B41FA5}">
                      <a16:colId xmlns:a16="http://schemas.microsoft.com/office/drawing/2014/main" val="1440875583"/>
                    </a:ext>
                  </a:extLst>
                </a:gridCol>
                <a:gridCol w="1799775">
                  <a:extLst>
                    <a:ext uri="{9D8B030D-6E8A-4147-A177-3AD203B41FA5}">
                      <a16:colId xmlns:a16="http://schemas.microsoft.com/office/drawing/2014/main" val="1435709942"/>
                    </a:ext>
                  </a:extLst>
                </a:gridCol>
                <a:gridCol w="2103549">
                  <a:extLst>
                    <a:ext uri="{9D8B030D-6E8A-4147-A177-3AD203B41FA5}">
                      <a16:colId xmlns:a16="http://schemas.microsoft.com/office/drawing/2014/main" val="6864601"/>
                    </a:ext>
                  </a:extLst>
                </a:gridCol>
              </a:tblGrid>
              <a:tr h="200660"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意味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加算名詞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/>
                        <a:t>不可算名詞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467387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every</a:t>
                      </a:r>
                    </a:p>
                    <a:p>
                      <a:r>
                        <a:rPr kumimoji="1" lang="en-US" altLang="ja-JP" sz="1050"/>
                        <a:t>all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全ての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every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（全てのペン）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all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（全ての水）</a:t>
                      </a:r>
                      <a:endParaRPr kumimoji="1" lang="en-US" altLang="ja-JP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916882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all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（全てのペン）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9612434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any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任意の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any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（任意のペン）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any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（任意の水）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834214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any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（任意のペン）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6904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some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いくらかの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some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（いくらかの水）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403625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some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（いくらかのペン）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062528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many</a:t>
                      </a:r>
                    </a:p>
                    <a:p>
                      <a:r>
                        <a:rPr kumimoji="1" lang="en-US" altLang="ja-JP" sz="1050"/>
                        <a:t>much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たくさんの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much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（たくさんの水）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649018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many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（たくさんのペン）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67753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few</a:t>
                      </a:r>
                    </a:p>
                    <a:p>
                      <a:r>
                        <a:rPr kumimoji="1" lang="en-US" altLang="ja-JP" sz="1050"/>
                        <a:t>little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わずかな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little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（わずかな水、ほとんどない）</a:t>
                      </a:r>
                      <a:endParaRPr kumimoji="1" lang="en-US" altLang="ja-JP" sz="1050"/>
                    </a:p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a little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（わずかな水、多少はある）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956797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few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（わずかなペン）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356001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enough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十分な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enough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（十分な量の水）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32222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enough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（十分な数のペン）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576918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no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ない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no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（水なし）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73805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no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（ペンなし）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798738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0A257D-B5C5-0C8B-CC10-5EAB7334B369}"/>
              </a:ext>
            </a:extLst>
          </p:cNvPr>
          <p:cNvSpPr/>
          <p:nvPr/>
        </p:nvSpPr>
        <p:spPr>
          <a:xfrm>
            <a:off x="5282011" y="393699"/>
            <a:ext cx="813989" cy="27940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数量</a:t>
            </a:r>
            <a:r>
              <a:rPr kumimoji="1" lang="ja-JP" altLang="en-US" sz="1200"/>
              <a:t>詞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884BC76-ED73-D598-6B7F-879F6B730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34114"/>
              </p:ext>
            </p:extLst>
          </p:nvPr>
        </p:nvGraphicFramePr>
        <p:xfrm>
          <a:off x="6299559" y="1028522"/>
          <a:ext cx="5765441" cy="422910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682666">
                  <a:extLst>
                    <a:ext uri="{9D8B030D-6E8A-4147-A177-3AD203B41FA5}">
                      <a16:colId xmlns:a16="http://schemas.microsoft.com/office/drawing/2014/main" val="3254977887"/>
                    </a:ext>
                  </a:extLst>
                </a:gridCol>
                <a:gridCol w="798178">
                  <a:extLst>
                    <a:ext uri="{9D8B030D-6E8A-4147-A177-3AD203B41FA5}">
                      <a16:colId xmlns:a16="http://schemas.microsoft.com/office/drawing/2014/main" val="976921175"/>
                    </a:ext>
                  </a:extLst>
                </a:gridCol>
                <a:gridCol w="453019">
                  <a:extLst>
                    <a:ext uri="{9D8B030D-6E8A-4147-A177-3AD203B41FA5}">
                      <a16:colId xmlns:a16="http://schemas.microsoft.com/office/drawing/2014/main" val="4249324349"/>
                    </a:ext>
                  </a:extLst>
                </a:gridCol>
                <a:gridCol w="2037447">
                  <a:extLst>
                    <a:ext uri="{9D8B030D-6E8A-4147-A177-3AD203B41FA5}">
                      <a16:colId xmlns:a16="http://schemas.microsoft.com/office/drawing/2014/main" val="2271986731"/>
                    </a:ext>
                  </a:extLst>
                </a:gridCol>
                <a:gridCol w="1794131">
                  <a:extLst>
                    <a:ext uri="{9D8B030D-6E8A-4147-A177-3AD203B41FA5}">
                      <a16:colId xmlns:a16="http://schemas.microsoft.com/office/drawing/2014/main" val="1496943498"/>
                    </a:ext>
                  </a:extLst>
                </a:gridCol>
              </a:tblGrid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both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両方の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602999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both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（両方のペン）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72067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either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一方の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either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（一方のペン）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118439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763083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neither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どちらでもない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neither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（どちらでもないペン）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738621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024454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each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それぞれの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each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（それぞれのペン）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665177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415755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another</a:t>
                      </a:r>
                    </a:p>
                    <a:p>
                      <a:r>
                        <a:rPr kumimoji="1" lang="en-US" altLang="ja-JP" sz="1050"/>
                        <a:t>other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他の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another</a:t>
                      </a:r>
                      <a:r>
                        <a:rPr kumimoji="1" lang="en-US" altLang="ja-JP" sz="1050"/>
                        <a:t> pen</a:t>
                      </a:r>
                      <a:r>
                        <a:rPr kumimoji="1" lang="ja-JP" altLang="en-US" sz="1050"/>
                        <a:t>（他のペン）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other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（他の水）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42802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other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（他のペン）</a:t>
                      </a:r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042266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several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いくつかの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its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（それの水）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65558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several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（いくつかのペン）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972532"/>
                  </a:ext>
                </a:extLst>
              </a:tr>
              <a:tr h="200660">
                <a:tc rowSpan="2">
                  <a:txBody>
                    <a:bodyPr/>
                    <a:lstStyle/>
                    <a:p>
                      <a:r>
                        <a:rPr kumimoji="1" lang="en-US" altLang="ja-JP" sz="1050"/>
                        <a:t>most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ほとんどの</a:t>
                      </a:r>
                      <a:endParaRPr kumimoji="1" lang="en-US" altLang="ja-JP" sz="105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単数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most</a:t>
                      </a:r>
                      <a:r>
                        <a:rPr kumimoji="1" lang="en-US" altLang="ja-JP" sz="1050"/>
                        <a:t> water</a:t>
                      </a:r>
                      <a:r>
                        <a:rPr kumimoji="1" lang="ja-JP" altLang="en-US" sz="1050"/>
                        <a:t>（ほとんどの水）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8938"/>
                  </a:ext>
                </a:extLst>
              </a:tr>
              <a:tr h="200660">
                <a:tc vMerge="1">
                  <a:txBody>
                    <a:bodyPr/>
                    <a:lstStyle/>
                    <a:p>
                      <a:endParaRPr kumimoji="1" lang="ja-JP" altLang="en-US" sz="105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>
                          <a:solidFill>
                            <a:schemeClr val="bg1"/>
                          </a:solidFill>
                        </a:rPr>
                        <a:t>複数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50" b="1">
                          <a:solidFill>
                            <a:schemeClr val="accent2"/>
                          </a:solidFill>
                        </a:rPr>
                        <a:t>most</a:t>
                      </a:r>
                      <a:r>
                        <a:rPr kumimoji="1" lang="en-US" altLang="ja-JP" sz="1050"/>
                        <a:t> pens</a:t>
                      </a:r>
                      <a:r>
                        <a:rPr kumimoji="1" lang="ja-JP" altLang="en-US" sz="1050"/>
                        <a:t>（ほとんどのペン）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05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61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19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59EBF-F998-FDF7-9FB8-D132E80A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6C35CAD4-42AE-60F1-A43F-A5A54DED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299990"/>
              </p:ext>
            </p:extLst>
          </p:nvPr>
        </p:nvGraphicFramePr>
        <p:xfrm>
          <a:off x="539645" y="429372"/>
          <a:ext cx="11570889" cy="27736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5805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71134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30925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was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彼女は幸せだった）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was not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彼女は幸せではなかった）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Was she happy?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彼女は幸せでしたか？）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was. / No, she wasn’t.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</a:t>
                      </a:r>
                      <a:r>
                        <a:rPr lang="en" altLang="ja-JP" sz="800" b="1"/>
                        <a:t>is</a:t>
                      </a:r>
                      <a:r>
                        <a:rPr lang="en" altLang="ja-JP" sz="800"/>
                        <a:t>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彼女は幸せだ）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is not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彼女は幸せではない）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Is she happy?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彼女は幸せですか？）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is. / No, she isn’t.</a:t>
                      </a:r>
                      <a:r>
                        <a:rPr kumimoji="1" lang="en" altLang="ja-JP" sz="800"/>
                        <a:t>	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be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彼女は幸せになるだろう）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not be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彼女は幸せにならないだろう）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she be happy?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彼女は幸せですか？）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will. / No, she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13317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was being careful.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was not being careful.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Was she being careful?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was. / No, she wasn’t.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</a:t>
                      </a:r>
                      <a:r>
                        <a:rPr lang="en" altLang="ja-JP" sz="800" b="1"/>
                        <a:t>is being</a:t>
                      </a:r>
                      <a:r>
                        <a:rPr lang="en" altLang="ja-JP" sz="800"/>
                        <a:t> polite.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is not being polite.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Is she being polite?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is. / No, she isn’t.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be being polite.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not be being polite.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she be being polite?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will. / No, she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2796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had been ready.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had not been ready.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Had she been ready?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had. / No, she hadn’t.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</a:t>
                      </a:r>
                      <a:r>
                        <a:rPr lang="en" altLang="ja-JP" sz="800" b="1"/>
                        <a:t>has been</a:t>
                      </a:r>
                      <a:r>
                        <a:rPr lang="en" altLang="ja-JP" sz="800"/>
                        <a:t> ready.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has not been ready.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Has she been ready?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has. / No, she hasn’t.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have been ready.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not have been ready.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she have been ready?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彼女は準備ができていますか？）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will. / No, she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52531"/>
                  </a:ext>
                </a:extLst>
              </a:tr>
              <a:tr h="54863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had been being careful.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had not been being careful.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Had she been being careful?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had. / No, she hadn’t.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</a:t>
                      </a:r>
                      <a:r>
                        <a:rPr lang="en" altLang="ja-JP" sz="800" b="1"/>
                        <a:t>has been being</a:t>
                      </a:r>
                      <a:r>
                        <a:rPr lang="en" altLang="ja-JP" sz="800"/>
                        <a:t> polite.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has not been being polite.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Has she been being polite?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has. / No, she hasn’t.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have been being polite.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彼女は礼儀正しくしていることになるだろう）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not have been being polite.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彼女は礼儀正しくしていないことになるだろう）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she have been being polite?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彼女は礼儀正しくしていましたか？）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will. / No, she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92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E465E6-5661-4D0B-5A39-E86BF31D63A5}"/>
              </a:ext>
            </a:extLst>
          </p:cNvPr>
          <p:cNvSpPr/>
          <p:nvPr/>
        </p:nvSpPr>
        <p:spPr>
          <a:xfrm>
            <a:off x="4818564" y="59182"/>
            <a:ext cx="2306135" cy="2570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be</a:t>
            </a:r>
            <a:r>
              <a:rPr kumimoji="1" lang="ja-JP" altLang="en-US" sz="1200"/>
              <a:t>動詞</a:t>
            </a:r>
            <a:endParaRPr kumimoji="1" lang="en-US" altLang="ja-JP" sz="12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33F94F3-92D2-BBC9-0773-9F4E0BDF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22159"/>
              </p:ext>
            </p:extLst>
          </p:nvPr>
        </p:nvGraphicFramePr>
        <p:xfrm>
          <a:off x="539645" y="3421852"/>
          <a:ext cx="11570889" cy="326136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25805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71134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86975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30925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43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be tired.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彼女は疲れているかもしれない）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not be tired.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彼女が疲れているはずがない）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she be tired?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彼女は疲れているかもしれませんか？）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could. / No, she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might </a:t>
                      </a:r>
                      <a:r>
                        <a:rPr lang="en" altLang="ja-JP" sz="800" b="1"/>
                        <a:t>be</a:t>
                      </a:r>
                      <a:r>
                        <a:rPr lang="en" altLang="ja-JP" sz="800"/>
                        <a:t>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might not be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彼女は幸せではないかもしれない）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Might she be happy?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彼女は幸せですか？）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might. / No, she might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57376"/>
                  </a:ext>
                </a:extLst>
              </a:tr>
              <a:tr h="57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be being careful.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彼女は注意深くしているかもしれない）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not be being careful.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彼女が注意深いはずがない）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she be being careful?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彼女は注意深くしているかもしれませんか？）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could. / No, she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may </a:t>
                      </a:r>
                      <a:r>
                        <a:rPr lang="en" altLang="ja-JP" sz="800" b="1"/>
                        <a:t>be being</a:t>
                      </a:r>
                      <a:r>
                        <a:rPr lang="en" altLang="ja-JP" sz="800"/>
                        <a:t> rude.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彼女は失礼にしているかもしれない）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may not be being rude.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彼女が失礼にしているはずがない）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May she be being rude?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彼女は失礼にしているかもしれませんか？）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may. / No, she may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23591"/>
                  </a:ext>
                </a:extLst>
              </a:tr>
              <a:tr h="5049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might have been tired.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彼女は疲れていたかもしれない）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might not have been tired.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彼女は疲れていなかったかもしれない）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Might she have been tired?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彼女は疲れていましたか？）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might. / No, she might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must </a:t>
                      </a:r>
                      <a:r>
                        <a:rPr lang="en" altLang="ja-JP" sz="800" b="1"/>
                        <a:t>have been</a:t>
                      </a:r>
                      <a:r>
                        <a:rPr lang="en" altLang="ja-JP" sz="800"/>
                        <a:t>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彼女は幸せだったに違いない）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must not have been happy.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彼女は幸せではなかったに違いない）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Must she have been happy?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彼女は幸せだったに違いありませんか？）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must. / No, she must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52917"/>
                  </a:ext>
                </a:extLst>
              </a:tr>
              <a:tr h="57981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have been being careful.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not have been being careful.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彼女が注意深くしていたはずがない）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she have been being careful?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彼女は注意深くしていましたか？）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could. / No, she couldn’t.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may </a:t>
                      </a:r>
                      <a:r>
                        <a:rPr lang="en" altLang="ja-JP" sz="800" b="1"/>
                        <a:t>have been</a:t>
                      </a:r>
                      <a:r>
                        <a:rPr lang="en" altLang="ja-JP" sz="800"/>
                        <a:t> being rude.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彼女は失礼にしていたかもしれない）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may not have been being rude.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彼女が失礼にしていたはずがない）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May she have been being rude?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彼女は失礼にしていましたか？）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may. / No, she may not.</a:t>
                      </a:r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38695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758345-9821-651C-A488-7A7BF6A9A816}"/>
              </a:ext>
            </a:extLst>
          </p:cNvPr>
          <p:cNvSpPr txBox="1"/>
          <p:nvPr/>
        </p:nvSpPr>
        <p:spPr>
          <a:xfrm>
            <a:off x="7302773" y="750472"/>
            <a:ext cx="92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{be</a:t>
            </a:r>
            <a:r>
              <a:rPr lang="ja-JP" altLang="en-US" sz="900">
                <a:solidFill>
                  <a:srgbClr val="FF0000"/>
                </a:solidFill>
              </a:rPr>
              <a:t>動詞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068BFF6-3710-3CE1-8268-234C78C9F64E}"/>
              </a:ext>
            </a:extLst>
          </p:cNvPr>
          <p:cNvSpPr txBox="1"/>
          <p:nvPr/>
        </p:nvSpPr>
        <p:spPr>
          <a:xfrm>
            <a:off x="6832873" y="1230008"/>
            <a:ext cx="1809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{be</a:t>
            </a:r>
            <a:r>
              <a:rPr lang="ja-JP" altLang="en-US" sz="900">
                <a:solidFill>
                  <a:srgbClr val="FF0000"/>
                </a:solidFill>
              </a:rPr>
              <a:t>動詞</a:t>
            </a:r>
            <a:r>
              <a:rPr lang="en-US" altLang="ja-JP" sz="900">
                <a:solidFill>
                  <a:srgbClr val="FF0000"/>
                </a:solidFill>
              </a:rPr>
              <a:t>} {be</a:t>
            </a:r>
            <a:r>
              <a:rPr lang="ja-JP" altLang="en-US" sz="900">
                <a:solidFill>
                  <a:srgbClr val="FF0000"/>
                </a:solidFill>
              </a:rPr>
              <a:t>動詞進行形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529DF7-7D52-FA93-1FF7-4B815F57E6DC}"/>
              </a:ext>
            </a:extLst>
          </p:cNvPr>
          <p:cNvSpPr txBox="1"/>
          <p:nvPr/>
        </p:nvSpPr>
        <p:spPr>
          <a:xfrm>
            <a:off x="6820173" y="1790812"/>
            <a:ext cx="1809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have {be</a:t>
            </a:r>
            <a:r>
              <a:rPr lang="ja-JP" altLang="en-US" sz="900">
                <a:solidFill>
                  <a:srgbClr val="FF0000"/>
                </a:solidFill>
              </a:rPr>
              <a:t>動詞過去分詞形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879561-FA1C-D9DC-2092-5DF6628AC0BC}"/>
              </a:ext>
            </a:extLst>
          </p:cNvPr>
          <p:cNvSpPr txBox="1"/>
          <p:nvPr/>
        </p:nvSpPr>
        <p:spPr>
          <a:xfrm>
            <a:off x="6756673" y="2767908"/>
            <a:ext cx="165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have been {be</a:t>
            </a:r>
            <a:r>
              <a:rPr lang="ja-JP" altLang="en-US" sz="900">
                <a:solidFill>
                  <a:srgbClr val="FF0000"/>
                </a:solidFill>
              </a:rPr>
              <a:t>動詞進行形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14BEF7-133B-5309-B3CB-2A15BC9B4F42}"/>
              </a:ext>
            </a:extLst>
          </p:cNvPr>
          <p:cNvSpPr txBox="1"/>
          <p:nvPr/>
        </p:nvSpPr>
        <p:spPr>
          <a:xfrm>
            <a:off x="7480573" y="1344194"/>
            <a:ext cx="92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being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AFA874-401A-5979-9CE1-3D24E8448C99}"/>
              </a:ext>
            </a:extLst>
          </p:cNvPr>
          <p:cNvSpPr txBox="1"/>
          <p:nvPr/>
        </p:nvSpPr>
        <p:spPr>
          <a:xfrm>
            <a:off x="7582173" y="2879140"/>
            <a:ext cx="92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being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E1389E-6E2D-7C29-F67E-7766F8465002}"/>
              </a:ext>
            </a:extLst>
          </p:cNvPr>
          <p:cNvSpPr txBox="1"/>
          <p:nvPr/>
        </p:nvSpPr>
        <p:spPr>
          <a:xfrm>
            <a:off x="7480573" y="1898148"/>
            <a:ext cx="92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been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607193-E2D5-17D3-E97C-E872724EC1B6}"/>
              </a:ext>
            </a:extLst>
          </p:cNvPr>
          <p:cNvSpPr/>
          <p:nvPr/>
        </p:nvSpPr>
        <p:spPr>
          <a:xfrm>
            <a:off x="57097" y="429372"/>
            <a:ext cx="380947" cy="2773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助動詞なし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E02645F-EA12-1720-C85C-C29FF2A17D40}"/>
              </a:ext>
            </a:extLst>
          </p:cNvPr>
          <p:cNvSpPr/>
          <p:nvPr/>
        </p:nvSpPr>
        <p:spPr>
          <a:xfrm>
            <a:off x="81204" y="3429000"/>
            <a:ext cx="317394" cy="3261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助動詞あり</a:t>
            </a:r>
            <a:endParaRPr kumimoji="1" lang="en-US" altLang="ja-JP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1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F2AC-DFD5-103A-FFFC-124AA0360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DA1F4FA-9EBB-C69C-7CCA-E12D6F6A8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367819"/>
              </p:ext>
            </p:extLst>
          </p:nvPr>
        </p:nvGraphicFramePr>
        <p:xfrm>
          <a:off x="556591" y="329594"/>
          <a:ext cx="11470308" cy="387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104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41830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53187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53187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71646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58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walked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did not walk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彼女は学校へ歩いて行かなかった）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Did she walk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彼女は学校へ歩いて行きましたか？）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did. / No, she didn’t.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</a:t>
                      </a:r>
                      <a:r>
                        <a:rPr lang="en" altLang="ja-JP" sz="800" b="1"/>
                        <a:t>walks</a:t>
                      </a:r>
                      <a:r>
                        <a:rPr lang="en" altLang="ja-JP" sz="800"/>
                        <a:t>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彼女は学校へ歩いて行く）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does not walk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彼女は学校へ歩いて行かない）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Does she walk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彼女は学校へ歩いて行きますか？）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does. / No, she doesn’t.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walk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彼女は学校へ歩いて行くだろう）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not walk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彼女は学校へ歩いて行かないだろう）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she walk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彼女は学校へ歩いて行きますか？）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will. / No, she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13317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was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彼女は学校へ歩いているところだった）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was not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彼女は学校へ歩いているところではなかった）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Was she walking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彼女は学校へ歩いているところでしたか？）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was. / No, she wasn’t.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</a:t>
                      </a:r>
                      <a:r>
                        <a:rPr lang="en" altLang="ja-JP" sz="800" b="1"/>
                        <a:t>is walking</a:t>
                      </a:r>
                      <a:r>
                        <a:rPr lang="en" altLang="ja-JP" sz="800"/>
                        <a:t>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is not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Is she walking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is. / No, she isn’t.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be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not be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she be walking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will. / No, she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2796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had walked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彼女は学校へ歩いて行ったことがあった）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had not walked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彼女は学校へ歩いて行ったことがなかった）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Had she walked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彼女は学校へ歩いて行ったことがありますか？）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had. / No, she hadn’t.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</a:t>
                      </a:r>
                      <a:r>
                        <a:rPr lang="en" altLang="ja-JP" sz="800" b="1"/>
                        <a:t>has walked</a:t>
                      </a:r>
                      <a:r>
                        <a:rPr lang="en" altLang="ja-JP" sz="800"/>
                        <a:t>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彼女は学校へ歩いて行ったことがある）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has not walked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Has she walked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彼女は学校へ歩いて行ったことがありますか？）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has. / No, she hasn’t.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have walked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彼女は学校へ歩いて行ったことになるだろう）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not have walked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彼女は学校へ歩いて行ったことがないだろう）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she have walked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彼女は学校へ歩いて行ったことがありますか？）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will. / No, she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52531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had been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had not been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Had she been walking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had. / No, she hadn’t.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</a:t>
                      </a:r>
                      <a:r>
                        <a:rPr lang="en" altLang="ja-JP" sz="800" b="1"/>
                        <a:t>has been walking</a:t>
                      </a:r>
                      <a:r>
                        <a:rPr lang="en" altLang="ja-JP" sz="800"/>
                        <a:t>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has not been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Has she been walking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has. / No, she hasn’t.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have been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彼女は学校へ歩き続けていることになるだろう）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will not have been walking to school.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she have been walking to school?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彼女は学校へ歩き続けていますか？）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will. / No, she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920"/>
                  </a:ext>
                </a:extLst>
              </a:tr>
            </a:tbl>
          </a:graphicData>
        </a:graphic>
      </p:graphicFrame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95C84C1-14DB-97F6-5ACC-24A3D8FECCD2}"/>
              </a:ext>
            </a:extLst>
          </p:cNvPr>
          <p:cNvSpPr/>
          <p:nvPr/>
        </p:nvSpPr>
        <p:spPr>
          <a:xfrm>
            <a:off x="4818564" y="14212"/>
            <a:ext cx="2306135" cy="257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一般動詞（能動態）</a:t>
            </a:r>
            <a:endParaRPr kumimoji="1" lang="en-US" altLang="ja-JP" sz="12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9EDE14D-AF8F-4D51-DCAC-588CC1691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497445"/>
              </p:ext>
            </p:extLst>
          </p:nvPr>
        </p:nvGraphicFramePr>
        <p:xfrm>
          <a:off x="556590" y="4375213"/>
          <a:ext cx="11470308" cy="3627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2104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41830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53187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53187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71646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58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help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彼女は手伝ってくれたかもしれない）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not help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彼女は手伝えなかった）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she help me?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彼女は手伝ってくれましたか？）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could. / No, she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might </a:t>
                      </a:r>
                      <a:r>
                        <a:rPr lang="en" altLang="ja-JP" sz="800" b="1"/>
                        <a:t>help</a:t>
                      </a:r>
                      <a:r>
                        <a:rPr lang="en" altLang="ja-JP" sz="800"/>
                        <a:t>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彼女は手伝ってくれるかもしれない）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might not help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彼女は手伝わないかもしれない）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Might she help me?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彼女は手伝ってくれますか？）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might. / No, she might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57376"/>
                  </a:ext>
                </a:extLst>
              </a:tr>
              <a:tr h="563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be helping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彼女は手伝っているかもしれない）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not be helping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彼女は手伝っているはずがない）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she be helping me?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彼女は手伝っているかもしれませんか？）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could. / No, she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may </a:t>
                      </a:r>
                      <a:r>
                        <a:rPr lang="en" altLang="ja-JP" sz="800" b="1"/>
                        <a:t>be helping</a:t>
                      </a:r>
                      <a:r>
                        <a:rPr lang="en" altLang="ja-JP" sz="800"/>
                        <a:t>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彼女は手伝っているかもしれない）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may not be helping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彼女は手伝っていないかもしれない）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May she be helping me?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may. / No, she may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23591"/>
                  </a:ext>
                </a:extLst>
              </a:tr>
              <a:tr h="6620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might have helped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彼女は手伝ってくれたかもしれない）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might not have helped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彼女は手伝ってくれなかったかもしれない）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Might she have helped me?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彼女は手伝ってくれましたか？）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might. / No, she might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must </a:t>
                      </a:r>
                      <a:r>
                        <a:rPr lang="en" altLang="ja-JP" sz="800" b="1"/>
                        <a:t>have helped</a:t>
                      </a:r>
                      <a:r>
                        <a:rPr lang="en" altLang="ja-JP" sz="800"/>
                        <a:t>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彼女は手伝ったに違いない）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must not have helped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彼女は手伝わなかったに違いない）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Must she have helped me?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彼女は手伝ったに違いありませんか？）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must. / No, she must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52917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have been helping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could not have been helping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彼女は手伝っていなかったはずだ）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she have been helping me?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could. / No, she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may </a:t>
                      </a:r>
                      <a:r>
                        <a:rPr lang="en" altLang="ja-JP" sz="800" b="1"/>
                        <a:t>have been helping</a:t>
                      </a:r>
                      <a:r>
                        <a:rPr lang="en" altLang="ja-JP" sz="800"/>
                        <a:t>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She may not have been helping me.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彼女は手伝っていなかったかもしれない）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May she have been helping me?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彼女は手伝っていましたか？）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she may. / No, she may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38695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85511A9-9584-F7D8-2F9E-AE07AC44FAC8}"/>
              </a:ext>
            </a:extLst>
          </p:cNvPr>
          <p:cNvSpPr txBox="1"/>
          <p:nvPr/>
        </p:nvSpPr>
        <p:spPr>
          <a:xfrm>
            <a:off x="7258046" y="916166"/>
            <a:ext cx="927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{</a:t>
            </a:r>
            <a:r>
              <a:rPr lang="ja-JP" altLang="en-US" sz="900">
                <a:solidFill>
                  <a:srgbClr val="FF0000"/>
                </a:solidFill>
              </a:rPr>
              <a:t>一般動詞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A9C3A3-D5CB-EA94-6301-03B4B6C8D481}"/>
              </a:ext>
            </a:extLst>
          </p:cNvPr>
          <p:cNvSpPr txBox="1"/>
          <p:nvPr/>
        </p:nvSpPr>
        <p:spPr>
          <a:xfrm>
            <a:off x="6505576" y="1777846"/>
            <a:ext cx="1809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{be</a:t>
            </a:r>
            <a:r>
              <a:rPr lang="ja-JP" altLang="en-US" sz="900">
                <a:solidFill>
                  <a:srgbClr val="FF0000"/>
                </a:solidFill>
              </a:rPr>
              <a:t>動詞</a:t>
            </a:r>
            <a:r>
              <a:rPr lang="en-US" altLang="ja-JP" sz="900">
                <a:solidFill>
                  <a:srgbClr val="FF0000"/>
                </a:solidFill>
              </a:rPr>
              <a:t>} {</a:t>
            </a:r>
            <a:r>
              <a:rPr lang="ja-JP" altLang="en-US" sz="900">
                <a:solidFill>
                  <a:srgbClr val="FF0000"/>
                </a:solidFill>
              </a:rPr>
              <a:t>一般動詞進行形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248F26F-A59D-469A-24CA-6DF5F131DBA4}"/>
              </a:ext>
            </a:extLst>
          </p:cNvPr>
          <p:cNvSpPr txBox="1"/>
          <p:nvPr/>
        </p:nvSpPr>
        <p:spPr>
          <a:xfrm>
            <a:off x="6505576" y="2727776"/>
            <a:ext cx="18097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have {</a:t>
            </a:r>
            <a:r>
              <a:rPr lang="ja-JP" altLang="en-US" sz="900">
                <a:solidFill>
                  <a:srgbClr val="FF0000"/>
                </a:solidFill>
              </a:rPr>
              <a:t>一般動詞過去分詞形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2C7B29-6EAF-63E3-937C-233C6B266661}"/>
              </a:ext>
            </a:extLst>
          </p:cNvPr>
          <p:cNvSpPr txBox="1"/>
          <p:nvPr/>
        </p:nvSpPr>
        <p:spPr>
          <a:xfrm>
            <a:off x="6467476" y="3677706"/>
            <a:ext cx="1651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have been {</a:t>
            </a:r>
            <a:r>
              <a:rPr lang="ja-JP" altLang="en-US" sz="900">
                <a:solidFill>
                  <a:srgbClr val="FF0000"/>
                </a:solidFill>
              </a:rPr>
              <a:t>一般動詞進行形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99A45C-1801-B3AA-8575-4183EEFDEF83}"/>
              </a:ext>
            </a:extLst>
          </p:cNvPr>
          <p:cNvSpPr/>
          <p:nvPr/>
        </p:nvSpPr>
        <p:spPr>
          <a:xfrm>
            <a:off x="165101" y="329593"/>
            <a:ext cx="254624" cy="387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助動詞なし</a:t>
            </a:r>
            <a:endParaRPr kumimoji="1" lang="en-US" altLang="ja-JP" sz="120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92A5195-F3EF-1059-B8A8-3C8D24661FD4}"/>
              </a:ext>
            </a:extLst>
          </p:cNvPr>
          <p:cNvSpPr/>
          <p:nvPr/>
        </p:nvSpPr>
        <p:spPr>
          <a:xfrm>
            <a:off x="165101" y="4375214"/>
            <a:ext cx="254624" cy="3627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助動詞あり</a:t>
            </a:r>
            <a:endParaRPr kumimoji="1"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217443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C17D-69D2-F082-50A6-21FB0983C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2C6806-EE30-F1F3-3C2F-A810E4B097E0}"/>
              </a:ext>
            </a:extLst>
          </p:cNvPr>
          <p:cNvSpPr/>
          <p:nvPr/>
        </p:nvSpPr>
        <p:spPr>
          <a:xfrm>
            <a:off x="4818564" y="44192"/>
            <a:ext cx="2306135" cy="25702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一般動詞（受動態）</a:t>
            </a:r>
            <a:endParaRPr kumimoji="1" lang="en-US" altLang="ja-JP" sz="120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445A3DCD-7139-B59A-F991-EC43D3A79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12123"/>
              </p:ext>
            </p:extLst>
          </p:nvPr>
        </p:nvGraphicFramePr>
        <p:xfrm>
          <a:off x="554635" y="4396228"/>
          <a:ext cx="11491315" cy="399288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22877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47950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60244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60244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71646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58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could be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その仕事は彼によって行われる可能性があった）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could not be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その仕事は彼によって行われる可能性がなかった）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the work be done by him?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could. / No, it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</a:t>
                      </a:r>
                      <a:r>
                        <a:rPr lang="en" altLang="ja-JP" sz="800" b="0"/>
                        <a:t>may </a:t>
                      </a:r>
                      <a:r>
                        <a:rPr lang="en" altLang="ja-JP" sz="800" b="1"/>
                        <a:t>be done</a:t>
                      </a:r>
                      <a:r>
                        <a:rPr lang="en" altLang="ja-JP" sz="800"/>
                        <a:t>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その仕事は彼によって行われるかもしれない）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may not be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その仕事は彼によって行われないかもしれない）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May the work be done by him?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may. / No, it may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057376"/>
                  </a:ext>
                </a:extLst>
              </a:tr>
              <a:tr h="5639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could be being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その仕事は彼によって進行中だったかもしれない）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could not be being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その仕事は彼によって進行中ではなかった）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the work be being done by him?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その仕事は彼によって進行中でしたか？）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could. / No, it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</a:t>
                      </a:r>
                      <a:r>
                        <a:rPr lang="en" altLang="ja-JP" sz="800" b="0"/>
                        <a:t>may </a:t>
                      </a:r>
                      <a:r>
                        <a:rPr lang="en" altLang="ja-JP" sz="800" b="1"/>
                        <a:t>be being done</a:t>
                      </a:r>
                      <a:r>
                        <a:rPr lang="en" altLang="ja-JP" sz="800"/>
                        <a:t>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その仕事は彼によって進行中かもしれない）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may not be being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その仕事は彼によって進行中ではないかもしれない）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May the work be being done by him?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その仕事は彼によって進行中ですか？）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may. / No, it may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123591"/>
                  </a:ext>
                </a:extLst>
              </a:tr>
              <a:tr h="66206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could have been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could not have been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その仕事は彼によって行われなかったかもしれない）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the work have been done by him?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could. / No, it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may </a:t>
                      </a:r>
                      <a:r>
                        <a:rPr lang="en" altLang="ja-JP" sz="800" b="1"/>
                        <a:t>have been done</a:t>
                      </a:r>
                      <a:r>
                        <a:rPr lang="en" altLang="ja-JP" sz="800"/>
                        <a:t>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may not have been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その仕事は彼によって行われなかったかもしれない）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May the work have been done by him?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may. / No, it may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152917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could have been being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その仕事は彼によって行われ続けていたかもしれない）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could not have been being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その仕事は彼によって行われ続けていなかったかもしれない）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Could the work have been being done by him?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その仕事は彼によって行われ続けていましたか？）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could. / No, it couldn’t.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may </a:t>
                      </a:r>
                      <a:r>
                        <a:rPr lang="en" altLang="ja-JP" sz="800" b="1"/>
                        <a:t>have been being done</a:t>
                      </a:r>
                      <a:r>
                        <a:rPr lang="en" altLang="ja-JP" sz="800"/>
                        <a:t>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その仕事は彼によって行われ続けているかもしれない）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work may not have been being done by him.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その仕事は彼によって行われ続けていないかもしれない）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May the work have been being done by him?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その仕事は彼によって行われ続けていますか？）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may. / No, it may not.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33869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0BCB117-5D9C-C1B4-3E84-78AB5833A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5267"/>
              </p:ext>
            </p:extLst>
          </p:nvPr>
        </p:nvGraphicFramePr>
        <p:xfrm>
          <a:off x="554636" y="383262"/>
          <a:ext cx="11491315" cy="387096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22877">
                  <a:extLst>
                    <a:ext uri="{9D8B030D-6E8A-4147-A177-3AD203B41FA5}">
                      <a16:colId xmlns:a16="http://schemas.microsoft.com/office/drawing/2014/main" val="855297965"/>
                    </a:ext>
                  </a:extLst>
                </a:gridCol>
                <a:gridCol w="3347950">
                  <a:extLst>
                    <a:ext uri="{9D8B030D-6E8A-4147-A177-3AD203B41FA5}">
                      <a16:colId xmlns:a16="http://schemas.microsoft.com/office/drawing/2014/main" val="1724466545"/>
                    </a:ext>
                  </a:extLst>
                </a:gridCol>
                <a:gridCol w="3860244">
                  <a:extLst>
                    <a:ext uri="{9D8B030D-6E8A-4147-A177-3AD203B41FA5}">
                      <a16:colId xmlns:a16="http://schemas.microsoft.com/office/drawing/2014/main" val="1431322956"/>
                    </a:ext>
                  </a:extLst>
                </a:gridCol>
                <a:gridCol w="3860244">
                  <a:extLst>
                    <a:ext uri="{9D8B030D-6E8A-4147-A177-3AD203B41FA5}">
                      <a16:colId xmlns:a16="http://schemas.microsoft.com/office/drawing/2014/main" val="1580612140"/>
                    </a:ext>
                  </a:extLst>
                </a:gridCol>
              </a:tblGrid>
              <a:tr h="171646">
                <a:tc>
                  <a:txBody>
                    <a:bodyPr/>
                    <a:lstStyle/>
                    <a:p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過去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現在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未来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2713529"/>
                  </a:ext>
                </a:extLst>
              </a:tr>
              <a:tr h="46589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単純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was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was not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Was the book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was. / No, it wasn’t.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</a:t>
                      </a:r>
                      <a:r>
                        <a:rPr lang="en" altLang="ja-JP" sz="800" b="1"/>
                        <a:t>is read</a:t>
                      </a:r>
                      <a:r>
                        <a:rPr lang="en" altLang="ja-JP" sz="800"/>
                        <a:t>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is not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Is the book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is. / No, it isn’t.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will be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will not be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the book be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will. / No, it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13317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was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その本は彼女によって読まれているところだった）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was not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その本は彼女によって読まれているところではなかった）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Was the book being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その本は彼女によって読まれているところでしたか？）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was. / No, it wasn’t.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</a:t>
                      </a:r>
                      <a:r>
                        <a:rPr lang="en" altLang="ja-JP" sz="800" b="1"/>
                        <a:t>is being read</a:t>
                      </a:r>
                      <a:r>
                        <a:rPr lang="en" altLang="ja-JP" sz="800"/>
                        <a:t>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is not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Is the book being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is. / No, it isn’t.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will be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will not be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the book be being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will. / No, it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72796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had been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その本は彼女によって読まれたことがあった）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had not been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その本は彼女によって読まれたことがなかった）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Had the book been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had. / No, it hadn’t.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</a:t>
                      </a:r>
                      <a:r>
                        <a:rPr lang="en" altLang="ja-JP" sz="800" b="1"/>
                        <a:t>has been read</a:t>
                      </a:r>
                      <a:r>
                        <a:rPr lang="en" altLang="ja-JP" sz="800"/>
                        <a:t>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has not been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Has the book been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has. / No, it hasn’t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will have been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will not have been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the book have been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will. / No, it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352531"/>
                  </a:ext>
                </a:extLst>
              </a:tr>
              <a:tr h="7601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/>
                        <a:t>完了進行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had been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その本は彼女によってずっと読まれていた）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had not been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その本は彼女によって読まれていなかった）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Had the book been being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その本は彼女によってずっと読まれていましたか？）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had. / No, it hadn’t.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</a:t>
                      </a:r>
                      <a:r>
                        <a:rPr lang="en" altLang="ja-JP" sz="800" b="1"/>
                        <a:t>has been being read</a:t>
                      </a:r>
                      <a:r>
                        <a:rPr lang="en" altLang="ja-JP" sz="800"/>
                        <a:t>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その本は彼女によってずっと読まれている）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has not been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その本は彼女によって読まれていない）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Has the book been being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その本は彼女によってずっと読まれていますか？）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has. / No, it hasn’t.</a:t>
                      </a:r>
                      <a:endParaRPr kumimoji="1" lang="ja-JP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800" b="1"/>
                        <a:t>肯定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will have been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その本は彼女によってずっと読まれているだろう）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否定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The book will not have been being read by her.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その本は彼女によってずっと読まれていないだろう）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疑問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Will the book have been being read by her?</a:t>
                      </a:r>
                      <a:r>
                        <a:rPr lang="ja-JP" altLang="en" sz="800"/>
                        <a:t>（</a:t>
                      </a:r>
                      <a:r>
                        <a:rPr lang="ja-JP" altLang="en-US" sz="800"/>
                        <a:t>その本は彼女によってずっと読まれていますか？）</a:t>
                      </a:r>
                      <a:br>
                        <a:rPr lang="ja-JP" altLang="en-US" sz="800"/>
                      </a:br>
                      <a:r>
                        <a:rPr lang="ja-JP" altLang="en-US" sz="800" b="1"/>
                        <a:t>解答</a:t>
                      </a:r>
                      <a:r>
                        <a:rPr lang="en-US" altLang="ja-JP" sz="800"/>
                        <a:t>: </a:t>
                      </a:r>
                      <a:r>
                        <a:rPr lang="en" altLang="ja-JP" sz="800"/>
                        <a:t>Yes, it will. / No, it won’t.</a:t>
                      </a:r>
                      <a:endParaRPr kumimoji="1" lang="ja-JP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02920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5462690-B797-9EA4-314B-63A213BBEB30}"/>
              </a:ext>
            </a:extLst>
          </p:cNvPr>
          <p:cNvSpPr txBox="1"/>
          <p:nvPr/>
        </p:nvSpPr>
        <p:spPr>
          <a:xfrm>
            <a:off x="6235700" y="1114418"/>
            <a:ext cx="18071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{be</a:t>
            </a:r>
            <a:r>
              <a:rPr lang="ja-JP" altLang="en-US" sz="900">
                <a:solidFill>
                  <a:srgbClr val="FF0000"/>
                </a:solidFill>
              </a:rPr>
              <a:t>動詞</a:t>
            </a:r>
            <a:r>
              <a:rPr lang="en-US" altLang="ja-JP" sz="900">
                <a:solidFill>
                  <a:srgbClr val="FF0000"/>
                </a:solidFill>
              </a:rPr>
              <a:t>} {</a:t>
            </a:r>
            <a:r>
              <a:rPr lang="ja-JP" altLang="en-US" sz="900">
                <a:solidFill>
                  <a:srgbClr val="FF0000"/>
                </a:solidFill>
              </a:rPr>
              <a:t>一般動詞過去分詞形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407453-9B80-121B-3099-8FF11A4C9847}"/>
              </a:ext>
            </a:extLst>
          </p:cNvPr>
          <p:cNvSpPr txBox="1"/>
          <p:nvPr/>
        </p:nvSpPr>
        <p:spPr>
          <a:xfrm>
            <a:off x="5667983" y="2014328"/>
            <a:ext cx="273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{be</a:t>
            </a:r>
            <a:r>
              <a:rPr lang="ja-JP" altLang="en-US" sz="900">
                <a:solidFill>
                  <a:srgbClr val="FF0000"/>
                </a:solidFill>
              </a:rPr>
              <a:t>動詞</a:t>
            </a:r>
            <a:r>
              <a:rPr lang="en-US" altLang="ja-JP" sz="900">
                <a:solidFill>
                  <a:srgbClr val="FF0000"/>
                </a:solidFill>
              </a:rPr>
              <a:t>} {be</a:t>
            </a:r>
            <a:r>
              <a:rPr lang="ja-JP" altLang="en-US" sz="900">
                <a:solidFill>
                  <a:srgbClr val="FF0000"/>
                </a:solidFill>
              </a:rPr>
              <a:t>動詞進行形</a:t>
            </a:r>
            <a:r>
              <a:rPr lang="en-US" altLang="ja-JP" sz="900">
                <a:solidFill>
                  <a:srgbClr val="FF0000"/>
                </a:solidFill>
              </a:rPr>
              <a:t>} {</a:t>
            </a:r>
            <a:r>
              <a:rPr lang="ja-JP" altLang="en-US" sz="900">
                <a:solidFill>
                  <a:srgbClr val="FF0000"/>
                </a:solidFill>
              </a:rPr>
              <a:t>一般動詞過去分詞形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13A0C36-F989-5255-C991-20BDA8703E25}"/>
              </a:ext>
            </a:extLst>
          </p:cNvPr>
          <p:cNvSpPr txBox="1"/>
          <p:nvPr/>
        </p:nvSpPr>
        <p:spPr>
          <a:xfrm>
            <a:off x="5667983" y="3000690"/>
            <a:ext cx="27394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have {be</a:t>
            </a:r>
            <a:r>
              <a:rPr lang="ja-JP" altLang="en-US" sz="900">
                <a:solidFill>
                  <a:srgbClr val="FF0000"/>
                </a:solidFill>
              </a:rPr>
              <a:t>動詞過去分詞形</a:t>
            </a:r>
            <a:r>
              <a:rPr lang="en-US" altLang="ja-JP" sz="900">
                <a:solidFill>
                  <a:srgbClr val="FF0000"/>
                </a:solidFill>
              </a:rPr>
              <a:t>} {</a:t>
            </a:r>
            <a:r>
              <a:rPr lang="ja-JP" altLang="en-US" sz="900">
                <a:solidFill>
                  <a:srgbClr val="FF0000"/>
                </a:solidFill>
              </a:rPr>
              <a:t>一般動詞過去分詞形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3CF4312-BBB0-6B6F-B993-44348F6A7A3B}"/>
              </a:ext>
            </a:extLst>
          </p:cNvPr>
          <p:cNvSpPr txBox="1"/>
          <p:nvPr/>
        </p:nvSpPr>
        <p:spPr>
          <a:xfrm>
            <a:off x="5547831" y="3951346"/>
            <a:ext cx="2739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have been {be</a:t>
            </a:r>
            <a:r>
              <a:rPr lang="ja-JP" altLang="en-US" sz="900">
                <a:solidFill>
                  <a:srgbClr val="FF0000"/>
                </a:solidFill>
              </a:rPr>
              <a:t>動詞進行形</a:t>
            </a:r>
            <a:r>
              <a:rPr lang="en-US" altLang="ja-JP" sz="900">
                <a:solidFill>
                  <a:srgbClr val="FF0000"/>
                </a:solidFill>
              </a:rPr>
              <a:t>} {</a:t>
            </a:r>
            <a:r>
              <a:rPr lang="ja-JP" altLang="en-US" sz="900">
                <a:solidFill>
                  <a:srgbClr val="FF0000"/>
                </a:solidFill>
              </a:rPr>
              <a:t>一般動詞過去分詞形</a:t>
            </a:r>
            <a:r>
              <a:rPr lang="en-US" altLang="ja-JP" sz="900">
                <a:solidFill>
                  <a:srgbClr val="FF0000"/>
                </a:solidFill>
              </a:rPr>
              <a:t>}</a:t>
            </a:r>
            <a:endParaRPr kumimoji="1" lang="ja-JP" altLang="en-US" sz="900">
              <a:solidFill>
                <a:srgbClr val="FF0000"/>
              </a:solidFill>
            </a:endParaRPr>
          </a:p>
          <a:p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CF852E0-BD9D-C1DB-9F83-D4710D6B1F62}"/>
              </a:ext>
            </a:extLst>
          </p:cNvPr>
          <p:cNvSpPr txBox="1"/>
          <p:nvPr/>
        </p:nvSpPr>
        <p:spPr>
          <a:xfrm>
            <a:off x="6336016" y="2153497"/>
            <a:ext cx="1403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being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9C8E6E4-E7C7-F4F5-F6E8-F20BAEA0DDEB}"/>
              </a:ext>
            </a:extLst>
          </p:cNvPr>
          <p:cNvSpPr txBox="1"/>
          <p:nvPr/>
        </p:nvSpPr>
        <p:spPr>
          <a:xfrm>
            <a:off x="6334729" y="4096742"/>
            <a:ext cx="1403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being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4CABBC-A2DB-C1C9-EEE6-2C15E641B25A}"/>
              </a:ext>
            </a:extLst>
          </p:cNvPr>
          <p:cNvSpPr txBox="1"/>
          <p:nvPr/>
        </p:nvSpPr>
        <p:spPr>
          <a:xfrm>
            <a:off x="6336016" y="3110346"/>
            <a:ext cx="14033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been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0EFEA5-CDEE-5E1A-561B-81C634128CCE}"/>
              </a:ext>
            </a:extLst>
          </p:cNvPr>
          <p:cNvSpPr/>
          <p:nvPr/>
        </p:nvSpPr>
        <p:spPr>
          <a:xfrm>
            <a:off x="146049" y="383262"/>
            <a:ext cx="284813" cy="38709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助動詞なし</a:t>
            </a:r>
            <a:endParaRPr kumimoji="1" lang="en-US" altLang="ja-JP" sz="120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DA7A86D-2805-61F6-74DB-F936BE3A5C41}"/>
              </a:ext>
            </a:extLst>
          </p:cNvPr>
          <p:cNvSpPr/>
          <p:nvPr/>
        </p:nvSpPr>
        <p:spPr>
          <a:xfrm>
            <a:off x="146049" y="4396227"/>
            <a:ext cx="284813" cy="399287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助動詞あり</a:t>
            </a:r>
            <a:endParaRPr kumimoji="1"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10283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B41CAD2-1610-0925-A62D-3AE16CDA2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1341126"/>
            <a:ext cx="6803136" cy="451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2A206F1-7BB9-EA49-716B-4DFF82A1929C}"/>
              </a:ext>
            </a:extLst>
          </p:cNvPr>
          <p:cNvSpPr txBox="1"/>
          <p:nvPr/>
        </p:nvSpPr>
        <p:spPr>
          <a:xfrm>
            <a:off x="6937248" y="2532968"/>
            <a:ext cx="10728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I am</a:t>
            </a:r>
          </a:p>
          <a:p>
            <a:r>
              <a:rPr lang="en-US" altLang="ja-JP" sz="1000"/>
              <a:t>I speak </a:t>
            </a:r>
          </a:p>
          <a:p>
            <a:r>
              <a:rPr lang="en-US" altLang="ja-JP" sz="1000"/>
              <a:t>I am spoken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1A5C59-4DD9-F11D-1E8E-36C317243B03}"/>
              </a:ext>
            </a:extLst>
          </p:cNvPr>
          <p:cNvSpPr txBox="1"/>
          <p:nvPr/>
        </p:nvSpPr>
        <p:spPr>
          <a:xfrm>
            <a:off x="6937248" y="3517441"/>
            <a:ext cx="1584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/>
              <a:t>I </a:t>
            </a:r>
            <a:r>
              <a:rPr lang="en-US" altLang="ja-JP" sz="1000" b="1"/>
              <a:t>am</a:t>
            </a:r>
            <a:r>
              <a:rPr lang="en-US" altLang="ja-JP" sz="1000"/>
              <a:t> being</a:t>
            </a:r>
          </a:p>
          <a:p>
            <a:r>
              <a:rPr lang="en-US" altLang="ja-JP" sz="1000"/>
              <a:t>I </a:t>
            </a:r>
            <a:r>
              <a:rPr lang="en-US" altLang="ja-JP" sz="1000" b="1"/>
              <a:t>am</a:t>
            </a:r>
            <a:r>
              <a:rPr lang="en-US" altLang="ja-JP" sz="1000"/>
              <a:t> speaking</a:t>
            </a:r>
          </a:p>
          <a:p>
            <a:r>
              <a:rPr lang="en-US" altLang="ja-JP" sz="1000"/>
              <a:t>I </a:t>
            </a:r>
            <a:r>
              <a:rPr lang="en-US" altLang="ja-JP" sz="1000" b="1"/>
              <a:t>am</a:t>
            </a:r>
            <a:r>
              <a:rPr lang="en-US" altLang="ja-JP" sz="1000"/>
              <a:t> being spoken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CAE868-F461-C58A-4639-59A4D991EFB2}"/>
              </a:ext>
            </a:extLst>
          </p:cNvPr>
          <p:cNvSpPr txBox="1"/>
          <p:nvPr/>
        </p:nvSpPr>
        <p:spPr>
          <a:xfrm>
            <a:off x="6937248" y="4275559"/>
            <a:ext cx="1584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/>
              <a:t>I </a:t>
            </a:r>
            <a:r>
              <a:rPr lang="en-US" altLang="ja-JP" sz="1000" b="1"/>
              <a:t>have</a:t>
            </a:r>
            <a:r>
              <a:rPr lang="en-US" altLang="ja-JP" sz="1000"/>
              <a:t> been</a:t>
            </a:r>
          </a:p>
          <a:p>
            <a:r>
              <a:rPr lang="en-US" altLang="ja-JP" sz="1000"/>
              <a:t>I </a:t>
            </a:r>
            <a:r>
              <a:rPr lang="en-US" altLang="ja-JP" sz="1000" b="1"/>
              <a:t>have</a:t>
            </a:r>
            <a:r>
              <a:rPr lang="en-US" altLang="ja-JP" sz="1000"/>
              <a:t> spoken</a:t>
            </a:r>
          </a:p>
          <a:p>
            <a:r>
              <a:rPr lang="en-US" altLang="ja-JP" sz="1000"/>
              <a:t>I </a:t>
            </a:r>
            <a:r>
              <a:rPr lang="en-US" altLang="ja-JP" sz="1000" b="1"/>
              <a:t>heve</a:t>
            </a:r>
            <a:r>
              <a:rPr lang="en-US" altLang="ja-JP" sz="1000"/>
              <a:t> been spoken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2A2623-D049-32A0-29A8-411240A4DAE7}"/>
              </a:ext>
            </a:extLst>
          </p:cNvPr>
          <p:cNvSpPr txBox="1"/>
          <p:nvPr/>
        </p:nvSpPr>
        <p:spPr>
          <a:xfrm>
            <a:off x="6937248" y="5486388"/>
            <a:ext cx="20848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/>
              <a:t>I </a:t>
            </a:r>
            <a:r>
              <a:rPr lang="en-US" altLang="ja-JP" sz="1000" b="1"/>
              <a:t>have been</a:t>
            </a:r>
            <a:r>
              <a:rPr lang="en-US" altLang="ja-JP" sz="1000"/>
              <a:t> being</a:t>
            </a:r>
          </a:p>
          <a:p>
            <a:r>
              <a:rPr lang="en-US" altLang="ja-JP" sz="1000"/>
              <a:t>I </a:t>
            </a:r>
            <a:r>
              <a:rPr lang="en-US" altLang="ja-JP" sz="1000" b="1"/>
              <a:t>have been</a:t>
            </a:r>
            <a:r>
              <a:rPr lang="en-US" altLang="ja-JP" sz="1000"/>
              <a:t> speaking</a:t>
            </a:r>
          </a:p>
          <a:p>
            <a:r>
              <a:rPr lang="en-US" altLang="ja-JP" sz="1000"/>
              <a:t>I </a:t>
            </a:r>
            <a:r>
              <a:rPr lang="en-US" altLang="ja-JP" sz="1000" b="1"/>
              <a:t>have been</a:t>
            </a:r>
            <a:r>
              <a:rPr lang="en-US" altLang="ja-JP" sz="1000"/>
              <a:t> being spoken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44F09BE-7C9B-6252-33E6-6DAF42D85ECD}"/>
              </a:ext>
            </a:extLst>
          </p:cNvPr>
          <p:cNvSpPr txBox="1"/>
          <p:nvPr/>
        </p:nvSpPr>
        <p:spPr>
          <a:xfrm>
            <a:off x="7729727" y="2855685"/>
            <a:ext cx="2498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{be</a:t>
            </a:r>
            <a:r>
              <a:rPr lang="ja-JP" altLang="en-US" sz="900">
                <a:solidFill>
                  <a:srgbClr val="FF0000"/>
                </a:solidFill>
              </a:rPr>
              <a:t>動詞</a:t>
            </a:r>
            <a:r>
              <a:rPr lang="en-US" altLang="ja-JP" sz="900">
                <a:solidFill>
                  <a:srgbClr val="FF0000"/>
                </a:solidFill>
              </a:rPr>
              <a:t>} {</a:t>
            </a:r>
            <a:r>
              <a:rPr lang="ja-JP" altLang="en-US" sz="900">
                <a:solidFill>
                  <a:srgbClr val="FF0000"/>
                </a:solidFill>
              </a:rPr>
              <a:t>過去分詞</a:t>
            </a:r>
            <a:r>
              <a:rPr lang="en-US" altLang="ja-JP" sz="900">
                <a:solidFill>
                  <a:srgbClr val="FF0000"/>
                </a:solidFill>
              </a:rPr>
              <a:t>} = </a:t>
            </a:r>
            <a:r>
              <a:rPr lang="ja-JP" altLang="en-US" sz="900">
                <a:solidFill>
                  <a:srgbClr val="FF0000"/>
                </a:solidFill>
              </a:rPr>
              <a:t>受動態の単純形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7857CB-1CB8-5385-8D65-2EA185770781}"/>
              </a:ext>
            </a:extLst>
          </p:cNvPr>
          <p:cNvSpPr txBox="1"/>
          <p:nvPr/>
        </p:nvSpPr>
        <p:spPr>
          <a:xfrm>
            <a:off x="8117620" y="3831728"/>
            <a:ext cx="26984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being {</a:t>
            </a:r>
            <a:r>
              <a:rPr lang="ja-JP" altLang="en-US" sz="900">
                <a:solidFill>
                  <a:srgbClr val="FF0000"/>
                </a:solidFill>
              </a:rPr>
              <a:t>過去分詞</a:t>
            </a:r>
            <a:r>
              <a:rPr lang="en-US" altLang="ja-JP" sz="900">
                <a:solidFill>
                  <a:srgbClr val="FF0000"/>
                </a:solidFill>
              </a:rPr>
              <a:t>} = </a:t>
            </a:r>
            <a:r>
              <a:rPr lang="ja-JP" altLang="en-US" sz="900">
                <a:solidFill>
                  <a:srgbClr val="FF0000"/>
                </a:solidFill>
              </a:rPr>
              <a:t>受動態の進行形</a:t>
            </a:r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FD7ECF-DBD3-A0F4-8411-8167ED85835B}"/>
              </a:ext>
            </a:extLst>
          </p:cNvPr>
          <p:cNvSpPr txBox="1"/>
          <p:nvPr/>
        </p:nvSpPr>
        <p:spPr>
          <a:xfrm>
            <a:off x="8685418" y="5809554"/>
            <a:ext cx="2352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being {</a:t>
            </a:r>
            <a:r>
              <a:rPr lang="ja-JP" altLang="en-US" sz="900">
                <a:solidFill>
                  <a:srgbClr val="FF0000"/>
                </a:solidFill>
              </a:rPr>
              <a:t>過去分詞</a:t>
            </a:r>
            <a:r>
              <a:rPr lang="en-US" altLang="ja-JP" sz="900">
                <a:solidFill>
                  <a:srgbClr val="FF0000"/>
                </a:solidFill>
              </a:rPr>
              <a:t>} = </a:t>
            </a:r>
            <a:r>
              <a:rPr lang="ja-JP" altLang="en-US" sz="900">
                <a:solidFill>
                  <a:srgbClr val="FF0000"/>
                </a:solidFill>
              </a:rPr>
              <a:t>受動態の進行形</a:t>
            </a:r>
            <a:endParaRPr kumimoji="1" lang="ja-JP" altLang="en-US" sz="900">
              <a:solidFill>
                <a:srgbClr val="FF0000"/>
              </a:solidFill>
            </a:endParaRPr>
          </a:p>
          <a:p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B751F95-1609-07A5-A583-C66149128C40}"/>
              </a:ext>
            </a:extLst>
          </p:cNvPr>
          <p:cNvSpPr txBox="1"/>
          <p:nvPr/>
        </p:nvSpPr>
        <p:spPr>
          <a:xfrm>
            <a:off x="8140622" y="4598725"/>
            <a:ext cx="267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>
                <a:solidFill>
                  <a:srgbClr val="FF0000"/>
                </a:solidFill>
              </a:rPr>
              <a:t>been {</a:t>
            </a:r>
            <a:r>
              <a:rPr lang="ja-JP" altLang="en-US" sz="900">
                <a:solidFill>
                  <a:srgbClr val="FF0000"/>
                </a:solidFill>
              </a:rPr>
              <a:t>過去分詞</a:t>
            </a:r>
            <a:r>
              <a:rPr lang="en-US" altLang="ja-JP" sz="900">
                <a:solidFill>
                  <a:srgbClr val="FF0000"/>
                </a:solidFill>
              </a:rPr>
              <a:t>} = </a:t>
            </a:r>
            <a:r>
              <a:rPr lang="ja-JP" altLang="en-US" sz="900">
                <a:solidFill>
                  <a:srgbClr val="FF0000"/>
                </a:solidFill>
              </a:rPr>
              <a:t>受動態の過去分詞</a:t>
            </a:r>
            <a:endParaRPr kumimoji="1" lang="ja-JP" altLang="en-US" sz="900">
              <a:solidFill>
                <a:srgbClr val="FF0000"/>
              </a:solidFill>
            </a:endParaRPr>
          </a:p>
          <a:p>
            <a:endParaRPr kumimoji="1" lang="ja-JP" altLang="en-US" sz="900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424ACCC-3DA7-989A-0E9E-3A215FA50082}"/>
              </a:ext>
            </a:extLst>
          </p:cNvPr>
          <p:cNvSpPr/>
          <p:nvPr/>
        </p:nvSpPr>
        <p:spPr>
          <a:xfrm>
            <a:off x="6937248" y="5486388"/>
            <a:ext cx="818605" cy="5539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7AE32EC-D224-276E-341D-A31C13B82E28}"/>
              </a:ext>
            </a:extLst>
          </p:cNvPr>
          <p:cNvSpPr/>
          <p:nvPr/>
        </p:nvSpPr>
        <p:spPr>
          <a:xfrm>
            <a:off x="6989500" y="4275559"/>
            <a:ext cx="431943" cy="55399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10DF14F-D050-C715-0A72-73F147792759}"/>
              </a:ext>
            </a:extLst>
          </p:cNvPr>
          <p:cNvSpPr/>
          <p:nvPr/>
        </p:nvSpPr>
        <p:spPr>
          <a:xfrm>
            <a:off x="6989501" y="3517441"/>
            <a:ext cx="299936" cy="572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56CAB31-7900-21CE-7FF3-3CE48E8C3DF4}"/>
              </a:ext>
            </a:extLst>
          </p:cNvPr>
          <p:cNvSpPr/>
          <p:nvPr/>
        </p:nvSpPr>
        <p:spPr>
          <a:xfrm>
            <a:off x="6989500" y="2532968"/>
            <a:ext cx="147718" cy="57231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42001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sz="120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7647</Words>
  <Application>Microsoft Macintosh PowerPoint</Application>
  <PresentationFormat>ワイド画面</PresentationFormat>
  <Paragraphs>800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幸人 中川</dc:creator>
  <cp:lastModifiedBy>幸人 中川</cp:lastModifiedBy>
  <cp:revision>51</cp:revision>
  <dcterms:created xsi:type="dcterms:W3CDTF">2025-01-02T05:42:53Z</dcterms:created>
  <dcterms:modified xsi:type="dcterms:W3CDTF">2025-01-10T04:14:10Z</dcterms:modified>
</cp:coreProperties>
</file>