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0" r:id="rId3"/>
    <p:sldId id="296" r:id="rId4"/>
    <p:sldId id="258" r:id="rId5"/>
    <p:sldId id="262" r:id="rId6"/>
    <p:sldId id="261" r:id="rId7"/>
    <p:sldId id="271" r:id="rId8"/>
    <p:sldId id="270" r:id="rId9"/>
    <p:sldId id="273" r:id="rId10"/>
    <p:sldId id="279" r:id="rId11"/>
    <p:sldId id="280" r:id="rId12"/>
    <p:sldId id="286" r:id="rId13"/>
    <p:sldId id="287" r:id="rId14"/>
    <p:sldId id="283" r:id="rId15"/>
    <p:sldId id="284" r:id="rId16"/>
    <p:sldId id="285" r:id="rId17"/>
    <p:sldId id="264" r:id="rId18"/>
    <p:sldId id="277" r:id="rId19"/>
    <p:sldId id="288" r:id="rId20"/>
    <p:sldId id="295" r:id="rId21"/>
    <p:sldId id="289" r:id="rId22"/>
    <p:sldId id="293" r:id="rId23"/>
    <p:sldId id="297" r:id="rId24"/>
    <p:sldId id="298" r:id="rId25"/>
    <p:sldId id="291"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a:srgbClr val="E9EB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67"/>
    <p:restoredTop sz="95574"/>
  </p:normalViewPr>
  <p:slideViewPr>
    <p:cSldViewPr snapToGrid="0">
      <p:cViewPr>
        <p:scale>
          <a:sx n="90" d="100"/>
          <a:sy n="90" d="100"/>
        </p:scale>
        <p:origin x="104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0688E-30A1-C246-B468-590DCFE078A7}" type="datetimeFigureOut">
              <a:t>2025/1/25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51449-6455-9C4B-A4E7-4A49E87BCC47}" type="slidenum">
              <a:t>‹#›</a:t>
            </a:fld>
            <a:endParaRPr kumimoji="1" lang="ja-JP" altLang="en-US"/>
          </a:p>
        </p:txBody>
      </p:sp>
    </p:spTree>
    <p:extLst>
      <p:ext uri="{BB962C8B-B14F-4D97-AF65-F5344CB8AC3E}">
        <p14:creationId xmlns:p14="http://schemas.microsoft.com/office/powerpoint/2010/main" val="73506507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C851449-6455-9C4B-A4E7-4A49E87BCC47}" type="slidenum">
              <a:rPr lang="en-US" altLang="ja-JP"/>
              <a:t>2</a:t>
            </a:fld>
            <a:endParaRPr kumimoji="1" lang="ja-JP" altLang="en-US"/>
          </a:p>
        </p:txBody>
      </p:sp>
    </p:spTree>
    <p:extLst>
      <p:ext uri="{BB962C8B-B14F-4D97-AF65-F5344CB8AC3E}">
        <p14:creationId xmlns:p14="http://schemas.microsoft.com/office/powerpoint/2010/main" val="359779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815CB-A4F6-DEC3-0647-821BEABD47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B73819-C95C-F962-BF08-D015A7FCE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788C378-9D63-A530-F62B-AD008C4AD5EA}"/>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5" name="フッター プレースホルダー 4">
            <a:extLst>
              <a:ext uri="{FF2B5EF4-FFF2-40B4-BE49-F238E27FC236}">
                <a16:creationId xmlns:a16="http://schemas.microsoft.com/office/drawing/2014/main" id="{54FBD162-BB30-D273-AECB-A95E88DE5B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30D9A2-F6B1-D613-9BB8-ADE555E01BB9}"/>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4854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3DD13-CE23-8683-FD03-34910749FF3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44ED13A-D9BE-8551-BFFB-D3A0564112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88FF7D-8EFD-9854-69D1-720A601A25C6}"/>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5" name="フッター プレースホルダー 4">
            <a:extLst>
              <a:ext uri="{FF2B5EF4-FFF2-40B4-BE49-F238E27FC236}">
                <a16:creationId xmlns:a16="http://schemas.microsoft.com/office/drawing/2014/main" id="{BF8C6BA1-B1DF-7941-D6FF-108F8999B4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48E292-9C4D-505A-A753-B0E718593FA7}"/>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392155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2F0985-2E39-FEE6-D54B-2AA30A70CCE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8EB981-0583-495F-3FA5-2F0F0767FC3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2E6AFF-2250-7C21-FA14-81F3713FF614}"/>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5" name="フッター プレースホルダー 4">
            <a:extLst>
              <a:ext uri="{FF2B5EF4-FFF2-40B4-BE49-F238E27FC236}">
                <a16:creationId xmlns:a16="http://schemas.microsoft.com/office/drawing/2014/main" id="{65B22062-75E6-062C-E427-0D28752CAA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741928-D984-5E8B-C720-97782CCEA08A}"/>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679877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BA0CAA-4B46-BE62-837C-4E82C75FC6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779E72-7530-04B4-C528-94BD4D98D3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C5D1C9-01C3-4C29-D892-209FBFBF9044}"/>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5" name="フッター プレースホルダー 4">
            <a:extLst>
              <a:ext uri="{FF2B5EF4-FFF2-40B4-BE49-F238E27FC236}">
                <a16:creationId xmlns:a16="http://schemas.microsoft.com/office/drawing/2014/main" id="{594CCF6F-D27E-C6CF-95DA-5AE78F0563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82A2C7-5F81-04F9-8F8B-6E89C7AA6404}"/>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19995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5619E9-1813-AD35-3084-E0AA85705A9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4369D04-06AA-CA78-8BAD-372E284B2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7AB24DE-C5C1-B19D-CBA5-7F3503F5F67E}"/>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5" name="フッター プレースホルダー 4">
            <a:extLst>
              <a:ext uri="{FF2B5EF4-FFF2-40B4-BE49-F238E27FC236}">
                <a16:creationId xmlns:a16="http://schemas.microsoft.com/office/drawing/2014/main" id="{48F3C6FF-9AB5-A217-FF79-BE704A1474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85110DB-12E8-0449-DA77-EE289F7B1D15}"/>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1055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B48E88-0A97-4795-4D4A-4BAC0FECB4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D0B3DC-0BDC-5B0C-68AE-335338F4DD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2661D14-2EA0-694D-48B1-17C93ED037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905FEE-54A2-FFDF-760B-E8AEF2C9F2C3}"/>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6" name="フッター プレースホルダー 5">
            <a:extLst>
              <a:ext uri="{FF2B5EF4-FFF2-40B4-BE49-F238E27FC236}">
                <a16:creationId xmlns:a16="http://schemas.microsoft.com/office/drawing/2014/main" id="{57E35A5B-F4B4-30A6-167C-F0AFCC1772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8BF8DF-80A3-4DA2-70A9-65F2E50EA14A}"/>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6533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9CD08-22F9-070C-8A1D-FC483840EE5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0FE365-F4D5-56B0-5DB1-7B0C2F277C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E7D2405-B5C9-0030-8D1D-91C617EB250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796564-F1F7-0594-28C4-424C459A5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46F4BDE-1870-411C-E997-4C4C49B12EA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4CABA6A-1A15-C8E3-89F2-E7E652D417F6}"/>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8" name="フッター プレースホルダー 7">
            <a:extLst>
              <a:ext uri="{FF2B5EF4-FFF2-40B4-BE49-F238E27FC236}">
                <a16:creationId xmlns:a16="http://schemas.microsoft.com/office/drawing/2014/main" id="{7962E96B-14C4-B6E2-63A3-E56598481D2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914E97-4A88-2CB8-A47D-34511FB66768}"/>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407627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4D5664-94BE-974A-4A37-91CEF0EF50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7D10856-09B3-D9FA-D0E1-3C795A084B3F}"/>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4" name="フッター プレースホルダー 3">
            <a:extLst>
              <a:ext uri="{FF2B5EF4-FFF2-40B4-BE49-F238E27FC236}">
                <a16:creationId xmlns:a16="http://schemas.microsoft.com/office/drawing/2014/main" id="{AD83233F-C818-1EF5-3EA4-7466351E847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C4A2571-5451-9EFD-35C8-315DC50F7952}"/>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267965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D6A11F8-2C19-8AF5-94FE-944C453FE750}"/>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3" name="フッター プレースホルダー 2">
            <a:extLst>
              <a:ext uri="{FF2B5EF4-FFF2-40B4-BE49-F238E27FC236}">
                <a16:creationId xmlns:a16="http://schemas.microsoft.com/office/drawing/2014/main" id="{6CF4154D-D485-8309-4D64-3D2FAA1C8CE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79E334E-962F-39A8-49BE-953F147E1FBF}"/>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214192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955CB-F495-9386-2EFF-ADB2539DCB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4719FD4-2349-0899-14D2-A8DCA2CC2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EE9F24-3C90-04BE-F621-7654B715E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542A3E-4F10-F926-614D-E01E94A28E08}"/>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6" name="フッター プレースホルダー 5">
            <a:extLst>
              <a:ext uri="{FF2B5EF4-FFF2-40B4-BE49-F238E27FC236}">
                <a16:creationId xmlns:a16="http://schemas.microsoft.com/office/drawing/2014/main" id="{5401E0E5-4D8A-4DE9-5163-A99B34AC06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F3DB1D-A602-7C6D-F3E0-C2317C7522A0}"/>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152197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59FAF9-63FB-5F3F-9702-710426ED7C5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40EFC8-5396-4E19-D5CC-A36CC6599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81452D-3F0D-E8E0-2501-1453605DD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7D9CDB-F6B1-411D-0601-EF3B9617449F}"/>
              </a:ext>
            </a:extLst>
          </p:cNvPr>
          <p:cNvSpPr>
            <a:spLocks noGrp="1"/>
          </p:cNvSpPr>
          <p:nvPr>
            <p:ph type="dt" sz="half" idx="10"/>
          </p:nvPr>
        </p:nvSpPr>
        <p:spPr/>
        <p:txBody>
          <a:bodyPr/>
          <a:lstStyle/>
          <a:p>
            <a:fld id="{B1099A04-F13F-D34F-B171-38D7DEC7ABBD}" type="datetimeFigureOut">
              <a:t>2025/1/25</a:t>
            </a:fld>
            <a:endParaRPr kumimoji="1" lang="ja-JP" altLang="en-US"/>
          </a:p>
        </p:txBody>
      </p:sp>
      <p:sp>
        <p:nvSpPr>
          <p:cNvPr id="6" name="フッター プレースホルダー 5">
            <a:extLst>
              <a:ext uri="{FF2B5EF4-FFF2-40B4-BE49-F238E27FC236}">
                <a16:creationId xmlns:a16="http://schemas.microsoft.com/office/drawing/2014/main" id="{3D59C2C7-3980-FF3E-3667-61450D11C4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8FE89F5-58EC-6EB6-1906-3772DCCC2244}"/>
              </a:ext>
            </a:extLst>
          </p:cNvPr>
          <p:cNvSpPr>
            <a:spLocks noGrp="1"/>
          </p:cNvSpPr>
          <p:nvPr>
            <p:ph type="sldNum" sz="quarter" idx="12"/>
          </p:nvPr>
        </p:nvSpPr>
        <p:spPr/>
        <p:txBody>
          <a:bodyPr/>
          <a:lstStyle/>
          <a:p>
            <a:fld id="{B6E186BB-C991-7F45-9457-9875984B99A8}" type="slidenum">
              <a:t>‹#›</a:t>
            </a:fld>
            <a:endParaRPr kumimoji="1" lang="ja-JP" altLang="en-US"/>
          </a:p>
        </p:txBody>
      </p:sp>
    </p:spTree>
    <p:extLst>
      <p:ext uri="{BB962C8B-B14F-4D97-AF65-F5344CB8AC3E}">
        <p14:creationId xmlns:p14="http://schemas.microsoft.com/office/powerpoint/2010/main" val="2308421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5CD6A2F-32BF-A459-65BC-B7C20E27C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0554E3-ACFE-F97B-55BE-9AA965A4D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9295D3-D755-5232-0950-A9645DF3F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99A04-F13F-D34F-B171-38D7DEC7ABBD}" type="datetimeFigureOut">
              <a:t>2025/1/25</a:t>
            </a:fld>
            <a:endParaRPr kumimoji="1" lang="ja-JP" altLang="en-US"/>
          </a:p>
        </p:txBody>
      </p:sp>
      <p:sp>
        <p:nvSpPr>
          <p:cNvPr id="5" name="フッター プレースホルダー 4">
            <a:extLst>
              <a:ext uri="{FF2B5EF4-FFF2-40B4-BE49-F238E27FC236}">
                <a16:creationId xmlns:a16="http://schemas.microsoft.com/office/drawing/2014/main" id="{C77F6803-CAAA-75E1-911D-C437970905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BBCE7E-B984-1CBD-404C-1593BE87E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186BB-C991-7F45-9457-9875984B99A8}" type="slidenum">
              <a:t>‹#›</a:t>
            </a:fld>
            <a:endParaRPr kumimoji="1" lang="ja-JP" altLang="en-US"/>
          </a:p>
        </p:txBody>
      </p:sp>
    </p:spTree>
    <p:extLst>
      <p:ext uri="{BB962C8B-B14F-4D97-AF65-F5344CB8AC3E}">
        <p14:creationId xmlns:p14="http://schemas.microsoft.com/office/powerpoint/2010/main" val="2640572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CC2AC9-459F-B44C-5D36-FB87FF7B587E}"/>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7AEEFB4-972C-64B1-6235-9187D43CDBD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155148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B41CAD2-1610-0925-A62D-3AE16CDA2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896" y="1341126"/>
            <a:ext cx="6803136" cy="451346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2A206F1-7BB9-EA49-716B-4DFF82A1929C}"/>
              </a:ext>
            </a:extLst>
          </p:cNvPr>
          <p:cNvSpPr txBox="1"/>
          <p:nvPr/>
        </p:nvSpPr>
        <p:spPr>
          <a:xfrm>
            <a:off x="6937248" y="2532968"/>
            <a:ext cx="1072896" cy="553998"/>
          </a:xfrm>
          <a:prstGeom prst="rect">
            <a:avLst/>
          </a:prstGeom>
          <a:noFill/>
        </p:spPr>
        <p:txBody>
          <a:bodyPr wrap="square" rtlCol="0">
            <a:spAutoFit/>
          </a:bodyPr>
          <a:lstStyle/>
          <a:p>
            <a:r>
              <a:rPr kumimoji="1" lang="en-US" altLang="ja-JP" sz="1000"/>
              <a:t>I am</a:t>
            </a:r>
          </a:p>
          <a:p>
            <a:r>
              <a:rPr lang="en-US" altLang="ja-JP" sz="1000"/>
              <a:t>I speak </a:t>
            </a:r>
          </a:p>
          <a:p>
            <a:r>
              <a:rPr lang="en-US" altLang="ja-JP" sz="1000"/>
              <a:t>I am spoken</a:t>
            </a:r>
          </a:p>
        </p:txBody>
      </p:sp>
      <p:sp>
        <p:nvSpPr>
          <p:cNvPr id="5" name="テキスト ボックス 4">
            <a:extLst>
              <a:ext uri="{FF2B5EF4-FFF2-40B4-BE49-F238E27FC236}">
                <a16:creationId xmlns:a16="http://schemas.microsoft.com/office/drawing/2014/main" id="{621A5C59-4DD9-F11D-1E8E-36C317243B03}"/>
              </a:ext>
            </a:extLst>
          </p:cNvPr>
          <p:cNvSpPr txBox="1"/>
          <p:nvPr/>
        </p:nvSpPr>
        <p:spPr>
          <a:xfrm>
            <a:off x="6937248" y="3517441"/>
            <a:ext cx="1584960" cy="553998"/>
          </a:xfrm>
          <a:prstGeom prst="rect">
            <a:avLst/>
          </a:prstGeom>
          <a:noFill/>
        </p:spPr>
        <p:txBody>
          <a:bodyPr wrap="square" rtlCol="0">
            <a:spAutoFit/>
          </a:bodyPr>
          <a:lstStyle/>
          <a:p>
            <a:r>
              <a:rPr lang="en-US" altLang="ja-JP" sz="1000"/>
              <a:t>I </a:t>
            </a:r>
            <a:r>
              <a:rPr lang="en-US" altLang="ja-JP" sz="1000" b="1"/>
              <a:t>am</a:t>
            </a:r>
            <a:r>
              <a:rPr lang="en-US" altLang="ja-JP" sz="1000"/>
              <a:t> being</a:t>
            </a:r>
          </a:p>
          <a:p>
            <a:r>
              <a:rPr lang="en-US" altLang="ja-JP" sz="1000"/>
              <a:t>I </a:t>
            </a:r>
            <a:r>
              <a:rPr lang="en-US" altLang="ja-JP" sz="1000" b="1"/>
              <a:t>am</a:t>
            </a:r>
            <a:r>
              <a:rPr lang="en-US" altLang="ja-JP" sz="1000"/>
              <a:t> speaking</a:t>
            </a:r>
          </a:p>
          <a:p>
            <a:r>
              <a:rPr lang="en-US" altLang="ja-JP" sz="1000"/>
              <a:t>I </a:t>
            </a:r>
            <a:r>
              <a:rPr lang="en-US" altLang="ja-JP" sz="1000" b="1"/>
              <a:t>am</a:t>
            </a:r>
            <a:r>
              <a:rPr lang="en-US" altLang="ja-JP" sz="1000"/>
              <a:t> being spoken</a:t>
            </a:r>
          </a:p>
        </p:txBody>
      </p:sp>
      <p:sp>
        <p:nvSpPr>
          <p:cNvPr id="6" name="テキスト ボックス 5">
            <a:extLst>
              <a:ext uri="{FF2B5EF4-FFF2-40B4-BE49-F238E27FC236}">
                <a16:creationId xmlns:a16="http://schemas.microsoft.com/office/drawing/2014/main" id="{A4CAE868-F461-C58A-4639-59A4D991EFB2}"/>
              </a:ext>
            </a:extLst>
          </p:cNvPr>
          <p:cNvSpPr txBox="1"/>
          <p:nvPr/>
        </p:nvSpPr>
        <p:spPr>
          <a:xfrm>
            <a:off x="6937248" y="4275559"/>
            <a:ext cx="1584960" cy="553998"/>
          </a:xfrm>
          <a:prstGeom prst="rect">
            <a:avLst/>
          </a:prstGeom>
          <a:noFill/>
        </p:spPr>
        <p:txBody>
          <a:bodyPr wrap="square" rtlCol="0">
            <a:spAutoFit/>
          </a:bodyPr>
          <a:lstStyle/>
          <a:p>
            <a:r>
              <a:rPr lang="en-US" altLang="ja-JP" sz="1000"/>
              <a:t>I </a:t>
            </a:r>
            <a:r>
              <a:rPr lang="en-US" altLang="ja-JP" sz="1000" b="1"/>
              <a:t>have</a:t>
            </a:r>
            <a:r>
              <a:rPr lang="en-US" altLang="ja-JP" sz="1000"/>
              <a:t> been</a:t>
            </a:r>
          </a:p>
          <a:p>
            <a:r>
              <a:rPr lang="en-US" altLang="ja-JP" sz="1000"/>
              <a:t>I </a:t>
            </a:r>
            <a:r>
              <a:rPr lang="en-US" altLang="ja-JP" sz="1000" b="1"/>
              <a:t>have</a:t>
            </a:r>
            <a:r>
              <a:rPr lang="en-US" altLang="ja-JP" sz="1000"/>
              <a:t> spoken</a:t>
            </a:r>
          </a:p>
          <a:p>
            <a:r>
              <a:rPr lang="en-US" altLang="ja-JP" sz="1000"/>
              <a:t>I </a:t>
            </a:r>
            <a:r>
              <a:rPr lang="en-US" altLang="ja-JP" sz="1000" b="1"/>
              <a:t>heve</a:t>
            </a:r>
            <a:r>
              <a:rPr lang="en-US" altLang="ja-JP" sz="1000"/>
              <a:t> been spoken</a:t>
            </a:r>
          </a:p>
        </p:txBody>
      </p:sp>
      <p:sp>
        <p:nvSpPr>
          <p:cNvPr id="7" name="テキスト ボックス 6">
            <a:extLst>
              <a:ext uri="{FF2B5EF4-FFF2-40B4-BE49-F238E27FC236}">
                <a16:creationId xmlns:a16="http://schemas.microsoft.com/office/drawing/2014/main" id="{1C2A2623-D049-32A0-29A8-411240A4DAE7}"/>
              </a:ext>
            </a:extLst>
          </p:cNvPr>
          <p:cNvSpPr txBox="1"/>
          <p:nvPr/>
        </p:nvSpPr>
        <p:spPr>
          <a:xfrm>
            <a:off x="6937248" y="5486388"/>
            <a:ext cx="2084832" cy="553998"/>
          </a:xfrm>
          <a:prstGeom prst="rect">
            <a:avLst/>
          </a:prstGeom>
          <a:noFill/>
        </p:spPr>
        <p:txBody>
          <a:bodyPr wrap="square" rtlCol="0">
            <a:spAutoFit/>
          </a:bodyPr>
          <a:lstStyle/>
          <a:p>
            <a:r>
              <a:rPr lang="en-US" altLang="ja-JP" sz="1000"/>
              <a:t>I </a:t>
            </a:r>
            <a:r>
              <a:rPr lang="en-US" altLang="ja-JP" sz="1000" b="1"/>
              <a:t>have been</a:t>
            </a:r>
            <a:r>
              <a:rPr lang="en-US" altLang="ja-JP" sz="1000"/>
              <a:t> being</a:t>
            </a:r>
          </a:p>
          <a:p>
            <a:r>
              <a:rPr lang="en-US" altLang="ja-JP" sz="1000"/>
              <a:t>I </a:t>
            </a:r>
            <a:r>
              <a:rPr lang="en-US" altLang="ja-JP" sz="1000" b="1"/>
              <a:t>have been</a:t>
            </a:r>
            <a:r>
              <a:rPr lang="en-US" altLang="ja-JP" sz="1000"/>
              <a:t> speaking</a:t>
            </a:r>
          </a:p>
          <a:p>
            <a:r>
              <a:rPr lang="en-US" altLang="ja-JP" sz="1000"/>
              <a:t>I </a:t>
            </a:r>
            <a:r>
              <a:rPr lang="en-US" altLang="ja-JP" sz="1000" b="1"/>
              <a:t>have been</a:t>
            </a:r>
            <a:r>
              <a:rPr lang="en-US" altLang="ja-JP" sz="1000"/>
              <a:t> being spoken</a:t>
            </a:r>
          </a:p>
        </p:txBody>
      </p:sp>
      <p:sp>
        <p:nvSpPr>
          <p:cNvPr id="8" name="テキスト ボックス 7">
            <a:extLst>
              <a:ext uri="{FF2B5EF4-FFF2-40B4-BE49-F238E27FC236}">
                <a16:creationId xmlns:a16="http://schemas.microsoft.com/office/drawing/2014/main" id="{144F09BE-7C9B-6252-33E6-6DAF42D85ECD}"/>
              </a:ext>
            </a:extLst>
          </p:cNvPr>
          <p:cNvSpPr txBox="1"/>
          <p:nvPr/>
        </p:nvSpPr>
        <p:spPr>
          <a:xfrm>
            <a:off x="7729727" y="2855685"/>
            <a:ext cx="2498489"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受動態の単純形</a:t>
            </a:r>
            <a:endParaRPr kumimoji="1" lang="ja-JP" altLang="en-US" sz="900">
              <a:solidFill>
                <a:srgbClr val="FF0000"/>
              </a:solidFill>
            </a:endParaRPr>
          </a:p>
        </p:txBody>
      </p:sp>
      <p:sp>
        <p:nvSpPr>
          <p:cNvPr id="9" name="テキスト ボックス 8">
            <a:extLst>
              <a:ext uri="{FF2B5EF4-FFF2-40B4-BE49-F238E27FC236}">
                <a16:creationId xmlns:a16="http://schemas.microsoft.com/office/drawing/2014/main" id="{317857CB-1CB8-5385-8D65-2EA185770781}"/>
              </a:ext>
            </a:extLst>
          </p:cNvPr>
          <p:cNvSpPr txBox="1"/>
          <p:nvPr/>
        </p:nvSpPr>
        <p:spPr>
          <a:xfrm>
            <a:off x="8117620" y="3831728"/>
            <a:ext cx="2698426" cy="230832"/>
          </a:xfrm>
          <a:prstGeom prst="rect">
            <a:avLst/>
          </a:prstGeom>
          <a:noFill/>
        </p:spPr>
        <p:txBody>
          <a:bodyPr wrap="square" rtlCol="0">
            <a:spAutoFit/>
          </a:bodyPr>
          <a:lstStyle/>
          <a:p>
            <a:r>
              <a:rPr lang="en-US" altLang="ja-JP" sz="900">
                <a:solidFill>
                  <a:srgbClr val="FF0000"/>
                </a:solidFill>
              </a:rPr>
              <a:t>being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受動態の進行形</a:t>
            </a:r>
            <a:endParaRPr kumimoji="1" lang="ja-JP" altLang="en-US" sz="900">
              <a:solidFill>
                <a:srgbClr val="FF0000"/>
              </a:solidFill>
            </a:endParaRPr>
          </a:p>
        </p:txBody>
      </p:sp>
      <p:sp>
        <p:nvSpPr>
          <p:cNvPr id="10" name="テキスト ボックス 9">
            <a:extLst>
              <a:ext uri="{FF2B5EF4-FFF2-40B4-BE49-F238E27FC236}">
                <a16:creationId xmlns:a16="http://schemas.microsoft.com/office/drawing/2014/main" id="{83FD7ECF-DBD3-A0F4-8411-8167ED85835B}"/>
              </a:ext>
            </a:extLst>
          </p:cNvPr>
          <p:cNvSpPr txBox="1"/>
          <p:nvPr/>
        </p:nvSpPr>
        <p:spPr>
          <a:xfrm>
            <a:off x="8685418" y="5809554"/>
            <a:ext cx="2352695" cy="369332"/>
          </a:xfrm>
          <a:prstGeom prst="rect">
            <a:avLst/>
          </a:prstGeom>
          <a:noFill/>
        </p:spPr>
        <p:txBody>
          <a:bodyPr wrap="square" rtlCol="0">
            <a:spAutoFit/>
          </a:bodyPr>
          <a:lstStyle/>
          <a:p>
            <a:r>
              <a:rPr lang="en-US" altLang="ja-JP" sz="900">
                <a:solidFill>
                  <a:srgbClr val="FF0000"/>
                </a:solidFill>
              </a:rPr>
              <a:t>being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受動態の進行形</a:t>
            </a:r>
            <a:endParaRPr kumimoji="1" lang="ja-JP" altLang="en-US" sz="900">
              <a:solidFill>
                <a:srgbClr val="FF0000"/>
              </a:solidFill>
            </a:endParaRPr>
          </a:p>
          <a:p>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EB751F95-1609-07A5-A583-C66149128C40}"/>
              </a:ext>
            </a:extLst>
          </p:cNvPr>
          <p:cNvSpPr txBox="1"/>
          <p:nvPr/>
        </p:nvSpPr>
        <p:spPr>
          <a:xfrm>
            <a:off x="8140622" y="4598725"/>
            <a:ext cx="2675423" cy="369332"/>
          </a:xfrm>
          <a:prstGeom prst="rect">
            <a:avLst/>
          </a:prstGeom>
          <a:noFill/>
        </p:spPr>
        <p:txBody>
          <a:bodyPr wrap="square" rtlCol="0">
            <a:spAutoFit/>
          </a:bodyPr>
          <a:lstStyle/>
          <a:p>
            <a:r>
              <a:rPr lang="en-US" altLang="ja-JP" sz="900">
                <a:solidFill>
                  <a:srgbClr val="FF0000"/>
                </a:solidFill>
              </a:rPr>
              <a:t>been {</a:t>
            </a:r>
            <a:r>
              <a:rPr lang="ja-JP" altLang="en-US" sz="900">
                <a:solidFill>
                  <a:srgbClr val="FF0000"/>
                </a:solidFill>
              </a:rPr>
              <a:t>過去分詞</a:t>
            </a:r>
            <a:r>
              <a:rPr lang="en-US" altLang="ja-JP" sz="900">
                <a:solidFill>
                  <a:srgbClr val="FF0000"/>
                </a:solidFill>
              </a:rPr>
              <a:t>} = </a:t>
            </a:r>
            <a:r>
              <a:rPr lang="ja-JP" altLang="en-US" sz="900">
                <a:solidFill>
                  <a:srgbClr val="FF0000"/>
                </a:solidFill>
              </a:rPr>
              <a:t>受動態の過去分詞</a:t>
            </a:r>
            <a:endParaRPr kumimoji="1" lang="ja-JP" altLang="en-US" sz="900">
              <a:solidFill>
                <a:srgbClr val="FF0000"/>
              </a:solidFill>
            </a:endParaRPr>
          </a:p>
          <a:p>
            <a:endParaRPr kumimoji="1" lang="ja-JP" altLang="en-US" sz="900">
              <a:solidFill>
                <a:srgbClr val="FF0000"/>
              </a:solidFill>
            </a:endParaRPr>
          </a:p>
        </p:txBody>
      </p:sp>
      <p:sp>
        <p:nvSpPr>
          <p:cNvPr id="13" name="正方形/長方形 12">
            <a:extLst>
              <a:ext uri="{FF2B5EF4-FFF2-40B4-BE49-F238E27FC236}">
                <a16:creationId xmlns:a16="http://schemas.microsoft.com/office/drawing/2014/main" id="{9424ACCC-3DA7-989A-0E9E-3A215FA50082}"/>
              </a:ext>
            </a:extLst>
          </p:cNvPr>
          <p:cNvSpPr/>
          <p:nvPr/>
        </p:nvSpPr>
        <p:spPr>
          <a:xfrm>
            <a:off x="6937248" y="5486388"/>
            <a:ext cx="818605" cy="55399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
        <p:nvSpPr>
          <p:cNvPr id="14" name="正方形/長方形 13">
            <a:extLst>
              <a:ext uri="{FF2B5EF4-FFF2-40B4-BE49-F238E27FC236}">
                <a16:creationId xmlns:a16="http://schemas.microsoft.com/office/drawing/2014/main" id="{17AE32EC-D224-276E-341D-A31C13B82E28}"/>
              </a:ext>
            </a:extLst>
          </p:cNvPr>
          <p:cNvSpPr/>
          <p:nvPr/>
        </p:nvSpPr>
        <p:spPr>
          <a:xfrm>
            <a:off x="6989500" y="4275559"/>
            <a:ext cx="431943" cy="55399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
        <p:nvSpPr>
          <p:cNvPr id="15" name="正方形/長方形 14">
            <a:extLst>
              <a:ext uri="{FF2B5EF4-FFF2-40B4-BE49-F238E27FC236}">
                <a16:creationId xmlns:a16="http://schemas.microsoft.com/office/drawing/2014/main" id="{310DF14F-D050-C715-0A72-73F147792759}"/>
              </a:ext>
            </a:extLst>
          </p:cNvPr>
          <p:cNvSpPr/>
          <p:nvPr/>
        </p:nvSpPr>
        <p:spPr>
          <a:xfrm>
            <a:off x="6989501" y="3517441"/>
            <a:ext cx="299936" cy="57231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
        <p:nvSpPr>
          <p:cNvPr id="16" name="正方形/長方形 15">
            <a:extLst>
              <a:ext uri="{FF2B5EF4-FFF2-40B4-BE49-F238E27FC236}">
                <a16:creationId xmlns:a16="http://schemas.microsoft.com/office/drawing/2014/main" id="{756CAB31-7900-21CE-7FF3-3CE48E8C3DF4}"/>
              </a:ext>
            </a:extLst>
          </p:cNvPr>
          <p:cNvSpPr/>
          <p:nvPr/>
        </p:nvSpPr>
        <p:spPr>
          <a:xfrm>
            <a:off x="6989500" y="2532968"/>
            <a:ext cx="147718" cy="572319"/>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200"/>
          </a:p>
        </p:txBody>
      </p:sp>
    </p:spTree>
    <p:extLst>
      <p:ext uri="{BB962C8B-B14F-4D97-AF65-F5344CB8AC3E}">
        <p14:creationId xmlns:p14="http://schemas.microsoft.com/office/powerpoint/2010/main" val="420015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B90A26D-2F86-BDC1-1874-CBE717C73351}"/>
              </a:ext>
            </a:extLst>
          </p:cNvPr>
          <p:cNvSpPr txBox="1"/>
          <p:nvPr/>
        </p:nvSpPr>
        <p:spPr>
          <a:xfrm>
            <a:off x="4132162" y="46295"/>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is happy.</a:t>
            </a:r>
            <a:r>
              <a:rPr lang="ja-JP" altLang="en" sz="700"/>
              <a:t>（</a:t>
            </a:r>
            <a:r>
              <a:rPr lang="ja-JP" altLang="en-US" sz="700"/>
              <a:t>彼女は幸せだ）</a:t>
            </a:r>
            <a:br>
              <a:rPr lang="ja-JP" altLang="en-US" sz="700"/>
            </a:br>
            <a:r>
              <a:rPr lang="ja-JP" altLang="en-US" sz="700"/>
              <a:t>否定</a:t>
            </a:r>
            <a:r>
              <a:rPr lang="en-US" altLang="ja-JP" sz="700"/>
              <a:t>: </a:t>
            </a:r>
            <a:r>
              <a:rPr lang="en" altLang="ja-JP" sz="700"/>
              <a:t>She is not happy.</a:t>
            </a:r>
            <a:r>
              <a:rPr lang="ja-JP" altLang="en" sz="700"/>
              <a:t>（</a:t>
            </a:r>
            <a:r>
              <a:rPr lang="ja-JP" altLang="en-US" sz="700"/>
              <a:t>彼女は幸せではない）</a:t>
            </a:r>
            <a:br>
              <a:rPr lang="ja-JP" altLang="en-US" sz="700"/>
            </a:br>
            <a:r>
              <a:rPr lang="ja-JP" altLang="en-US" sz="700"/>
              <a:t>疑問</a:t>
            </a:r>
            <a:r>
              <a:rPr lang="en-US" altLang="ja-JP" sz="700"/>
              <a:t>: </a:t>
            </a:r>
            <a:r>
              <a:rPr lang="en" altLang="ja-JP" sz="700"/>
              <a:t>Is she happy?</a:t>
            </a:r>
            <a:r>
              <a:rPr lang="ja-JP" altLang="en" sz="700"/>
              <a:t>（</a:t>
            </a:r>
            <a:r>
              <a:rPr lang="ja-JP" altLang="en-US" sz="700"/>
              <a:t>彼女は幸せですか？）</a:t>
            </a:r>
            <a:br>
              <a:rPr lang="ja-JP" altLang="en-US" sz="700"/>
            </a:br>
            <a:r>
              <a:rPr lang="ja-JP" altLang="en-US" sz="700"/>
              <a:t>解答</a:t>
            </a:r>
            <a:r>
              <a:rPr lang="en-US" altLang="ja-JP" sz="700"/>
              <a:t>: </a:t>
            </a:r>
            <a:r>
              <a:rPr lang="en" altLang="ja-JP" sz="700"/>
              <a:t>Yes, she is. / No, she isn’t.</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ja-JP" altLang="en-US" sz="700"/>
          </a:p>
        </p:txBody>
      </p:sp>
      <p:sp>
        <p:nvSpPr>
          <p:cNvPr id="5" name="テキスト ボックス 4">
            <a:extLst>
              <a:ext uri="{FF2B5EF4-FFF2-40B4-BE49-F238E27FC236}">
                <a16:creationId xmlns:a16="http://schemas.microsoft.com/office/drawing/2014/main" id="{4173B8AF-1E30-5344-21D1-184266018F06}"/>
              </a:ext>
            </a:extLst>
          </p:cNvPr>
          <p:cNvSpPr txBox="1"/>
          <p:nvPr/>
        </p:nvSpPr>
        <p:spPr>
          <a:xfrm>
            <a:off x="4132161" y="3280454"/>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been ready.</a:t>
            </a:r>
            <a:r>
              <a:rPr lang="ja-JP" altLang="en" sz="700"/>
              <a:t>（</a:t>
            </a:r>
            <a:r>
              <a:rPr lang="ja-JP" altLang="en-US" sz="700"/>
              <a:t>彼女は準備ができている）</a:t>
            </a:r>
            <a:br>
              <a:rPr lang="ja-JP" altLang="en-US" sz="700"/>
            </a:br>
            <a:r>
              <a:rPr lang="ja-JP" altLang="en-US" sz="700"/>
              <a:t>否定</a:t>
            </a:r>
            <a:r>
              <a:rPr lang="en-US" altLang="ja-JP" sz="700"/>
              <a:t>: </a:t>
            </a:r>
            <a:r>
              <a:rPr lang="en" altLang="ja-JP" sz="700"/>
              <a:t>She has not been ready.</a:t>
            </a:r>
            <a:r>
              <a:rPr lang="ja-JP" altLang="en" sz="700"/>
              <a:t>（</a:t>
            </a:r>
            <a:r>
              <a:rPr lang="ja-JP" altLang="en-US" sz="700"/>
              <a:t>彼女は準備ができていない）</a:t>
            </a:r>
            <a:br>
              <a:rPr lang="ja-JP" altLang="en-US" sz="700"/>
            </a:br>
            <a:r>
              <a:rPr lang="ja-JP" altLang="en-US" sz="700"/>
              <a:t>疑問</a:t>
            </a:r>
            <a:r>
              <a:rPr lang="en-US" altLang="ja-JP" sz="700"/>
              <a:t>: </a:t>
            </a:r>
            <a:r>
              <a:rPr lang="en" altLang="ja-JP" sz="700"/>
              <a:t>Has she been ready?</a:t>
            </a:r>
            <a:r>
              <a:rPr lang="ja-JP" altLang="en" sz="700"/>
              <a:t>（</a:t>
            </a:r>
            <a:r>
              <a:rPr lang="ja-JP" altLang="en-US" sz="700"/>
              <a:t>彼女は準備ができていますか？）</a:t>
            </a:r>
            <a:br>
              <a:rPr lang="ja-JP" altLang="en-US" sz="700"/>
            </a:br>
            <a:r>
              <a:rPr lang="ja-JP" altLang="en-US" sz="700"/>
              <a:t>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6" name="テキスト ボックス 5">
            <a:extLst>
              <a:ext uri="{FF2B5EF4-FFF2-40B4-BE49-F238E27FC236}">
                <a16:creationId xmlns:a16="http://schemas.microsoft.com/office/drawing/2014/main" id="{F8C2C2B0-1D21-1249-CB78-4F9544C2F6BC}"/>
              </a:ext>
            </a:extLst>
          </p:cNvPr>
          <p:cNvSpPr txBox="1"/>
          <p:nvPr/>
        </p:nvSpPr>
        <p:spPr>
          <a:xfrm>
            <a:off x="4132161" y="1415961"/>
            <a:ext cx="3970115" cy="1600438"/>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is being polite.</a:t>
            </a:r>
            <a:r>
              <a:rPr lang="ja-JP" altLang="en" sz="700"/>
              <a:t>（</a:t>
            </a:r>
            <a:r>
              <a:rPr lang="ja-JP" altLang="en-US" sz="700"/>
              <a:t>彼女は礼儀正しくしている）</a:t>
            </a:r>
            <a:br>
              <a:rPr lang="ja-JP" altLang="en-US" sz="700"/>
            </a:br>
            <a:r>
              <a:rPr lang="ja-JP" altLang="en-US" sz="700"/>
              <a:t>否定</a:t>
            </a:r>
            <a:r>
              <a:rPr lang="en-US" altLang="ja-JP" sz="700"/>
              <a:t>: </a:t>
            </a:r>
            <a:r>
              <a:rPr lang="en" altLang="ja-JP" sz="700"/>
              <a:t>She is not being polite.</a:t>
            </a:r>
            <a:r>
              <a:rPr lang="ja-JP" altLang="en" sz="700"/>
              <a:t>（</a:t>
            </a:r>
            <a:r>
              <a:rPr lang="ja-JP" altLang="en-US" sz="700"/>
              <a:t>彼女は礼儀正しくしていない）</a:t>
            </a:r>
            <a:br>
              <a:rPr lang="ja-JP" altLang="en-US" sz="700"/>
            </a:br>
            <a:r>
              <a:rPr lang="ja-JP" altLang="en-US" sz="700"/>
              <a:t>疑問</a:t>
            </a:r>
            <a:r>
              <a:rPr lang="en-US" altLang="ja-JP" sz="700"/>
              <a:t>: </a:t>
            </a:r>
            <a:r>
              <a:rPr lang="en" altLang="ja-JP" sz="700"/>
              <a:t>Is she being polite?</a:t>
            </a:r>
            <a:r>
              <a:rPr lang="ja-JP" altLang="en" sz="700"/>
              <a:t>（</a:t>
            </a:r>
            <a:r>
              <a:rPr lang="ja-JP" altLang="en-US" sz="700"/>
              <a:t>彼女は礼儀正しくしていますか？）</a:t>
            </a:r>
            <a:br>
              <a:rPr lang="ja-JP" altLang="en-US" sz="700"/>
            </a:br>
            <a:r>
              <a:rPr lang="ja-JP" altLang="en-US" sz="700"/>
              <a:t>解答</a:t>
            </a:r>
            <a:r>
              <a:rPr lang="en-US" altLang="ja-JP" sz="700"/>
              <a:t>: </a:t>
            </a:r>
            <a:r>
              <a:rPr lang="en" altLang="ja-JP" sz="700"/>
              <a:t>Yes, she is. / No, she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13" name="テキスト ボックス 12">
            <a:extLst>
              <a:ext uri="{FF2B5EF4-FFF2-40B4-BE49-F238E27FC236}">
                <a16:creationId xmlns:a16="http://schemas.microsoft.com/office/drawing/2014/main" id="{88979EE8-BF37-B33B-12B3-F0819FE30009}"/>
              </a:ext>
            </a:extLst>
          </p:cNvPr>
          <p:cNvSpPr txBox="1"/>
          <p:nvPr/>
        </p:nvSpPr>
        <p:spPr>
          <a:xfrm>
            <a:off x="4110942" y="4914413"/>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been being polite.</a:t>
            </a:r>
            <a:r>
              <a:rPr lang="ja-JP" altLang="en" sz="700"/>
              <a:t>（</a:t>
            </a:r>
            <a:r>
              <a:rPr lang="ja-JP" altLang="en-US" sz="700"/>
              <a:t>彼女は礼儀正しくしている）</a:t>
            </a:r>
            <a:br>
              <a:rPr lang="ja-JP" altLang="en-US" sz="700"/>
            </a:br>
            <a:r>
              <a:rPr lang="ja-JP" altLang="en-US" sz="700"/>
              <a:t>否定</a:t>
            </a:r>
            <a:r>
              <a:rPr lang="en-US" altLang="ja-JP" sz="700"/>
              <a:t>: </a:t>
            </a:r>
            <a:r>
              <a:rPr lang="en" altLang="ja-JP" sz="700"/>
              <a:t>She has not been being polite.</a:t>
            </a:r>
            <a:r>
              <a:rPr lang="ja-JP" altLang="en" sz="700"/>
              <a:t>（</a:t>
            </a:r>
            <a:r>
              <a:rPr lang="ja-JP" altLang="en-US" sz="700"/>
              <a:t>彼女は礼儀正しくしていない）</a:t>
            </a:r>
            <a:br>
              <a:rPr lang="ja-JP" altLang="en-US" sz="700"/>
            </a:br>
            <a:r>
              <a:rPr lang="ja-JP" altLang="en-US" sz="700"/>
              <a:t>疑問</a:t>
            </a:r>
            <a:r>
              <a:rPr lang="en-US" altLang="ja-JP" sz="700"/>
              <a:t>: </a:t>
            </a:r>
            <a:r>
              <a:rPr lang="en" altLang="ja-JP" sz="700"/>
              <a:t>Has she been being polite?</a:t>
            </a:r>
            <a:r>
              <a:rPr lang="ja-JP" altLang="en" sz="700"/>
              <a:t>（</a:t>
            </a:r>
            <a:r>
              <a:rPr lang="ja-JP" altLang="en-US" sz="700"/>
              <a:t>彼女は礼儀正しくしていますか？）</a:t>
            </a:r>
            <a:br>
              <a:rPr lang="ja-JP" altLang="en-US" sz="700"/>
            </a:br>
            <a:r>
              <a:rPr lang="ja-JP" altLang="en-US" sz="700"/>
              <a:t>解答</a:t>
            </a:r>
            <a:r>
              <a:rPr lang="en-US" altLang="ja-JP" sz="700"/>
              <a:t>: </a:t>
            </a:r>
            <a:r>
              <a:rPr lang="en" altLang="ja-JP" sz="700"/>
              <a:t>Yes, she has. / No, she hasn’t.</a:t>
            </a:r>
            <a:endParaRPr kumimoji="1" lang="ja-JP" altLang="en-US" sz="700"/>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4" name="テキスト ボックス 13">
            <a:extLst>
              <a:ext uri="{FF2B5EF4-FFF2-40B4-BE49-F238E27FC236}">
                <a16:creationId xmlns:a16="http://schemas.microsoft.com/office/drawing/2014/main" id="{688AD370-14EC-B415-816C-798C1D11E2FB}"/>
              </a:ext>
            </a:extLst>
          </p:cNvPr>
          <p:cNvSpPr txBox="1"/>
          <p:nvPr/>
        </p:nvSpPr>
        <p:spPr>
          <a:xfrm>
            <a:off x="8221885" y="46295"/>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be happy.</a:t>
            </a:r>
            <a:r>
              <a:rPr lang="ja-JP" altLang="en" sz="700"/>
              <a:t>（</a:t>
            </a:r>
            <a:r>
              <a:rPr lang="ja-JP" altLang="en-US" sz="700"/>
              <a:t>彼女は幸せになるだろう）</a:t>
            </a:r>
          </a:p>
          <a:p>
            <a:r>
              <a:rPr lang="ja-JP" altLang="en-US" sz="700"/>
              <a:t>否定</a:t>
            </a:r>
            <a:r>
              <a:rPr lang="en-US" altLang="ja-JP" sz="700"/>
              <a:t>: </a:t>
            </a:r>
            <a:r>
              <a:rPr lang="en" altLang="ja-JP" sz="700"/>
              <a:t>She will not be happy.</a:t>
            </a:r>
            <a:r>
              <a:rPr lang="ja-JP" altLang="en" sz="700"/>
              <a:t>（</a:t>
            </a:r>
            <a:r>
              <a:rPr lang="ja-JP" altLang="en-US" sz="700"/>
              <a:t>彼女は幸せにならないだろう）</a:t>
            </a:r>
          </a:p>
          <a:p>
            <a:r>
              <a:rPr lang="ja-JP" altLang="en-US" sz="700"/>
              <a:t>疑問</a:t>
            </a:r>
            <a:r>
              <a:rPr lang="en-US" altLang="ja-JP" sz="700"/>
              <a:t>: </a:t>
            </a:r>
            <a:r>
              <a:rPr lang="en" altLang="ja-JP" sz="700"/>
              <a:t>Will she be happy?</a:t>
            </a:r>
            <a:r>
              <a:rPr lang="ja-JP" altLang="en" sz="700"/>
              <a:t>（</a:t>
            </a:r>
            <a:r>
              <a:rPr lang="ja-JP" altLang="en-US" sz="700"/>
              <a:t>彼女は幸せですか？）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ja-JP" altLang="en-US" sz="700"/>
          </a:p>
        </p:txBody>
      </p:sp>
      <p:sp>
        <p:nvSpPr>
          <p:cNvPr id="15" name="テキスト ボックス 14">
            <a:extLst>
              <a:ext uri="{FF2B5EF4-FFF2-40B4-BE49-F238E27FC236}">
                <a16:creationId xmlns:a16="http://schemas.microsoft.com/office/drawing/2014/main" id="{FF1CDA70-B050-3400-C475-BC07E73176A6}"/>
              </a:ext>
            </a:extLst>
          </p:cNvPr>
          <p:cNvSpPr txBox="1"/>
          <p:nvPr/>
        </p:nvSpPr>
        <p:spPr>
          <a:xfrm>
            <a:off x="8221884" y="3280454"/>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been ready.</a:t>
            </a:r>
            <a:r>
              <a:rPr lang="ja-JP" altLang="en" sz="700"/>
              <a:t>（</a:t>
            </a:r>
            <a:r>
              <a:rPr lang="ja-JP" altLang="en-US" sz="700"/>
              <a:t>彼女は準備ができているだろう）</a:t>
            </a:r>
          </a:p>
          <a:p>
            <a:r>
              <a:rPr lang="ja-JP" altLang="en-US" sz="700"/>
              <a:t>否定</a:t>
            </a:r>
            <a:r>
              <a:rPr lang="en-US" altLang="ja-JP" sz="700"/>
              <a:t>: </a:t>
            </a:r>
            <a:r>
              <a:rPr lang="en" altLang="ja-JP" sz="700"/>
              <a:t>She will not have been ready.</a:t>
            </a:r>
            <a:r>
              <a:rPr lang="ja-JP" altLang="en" sz="700"/>
              <a:t>（</a:t>
            </a:r>
            <a:r>
              <a:rPr lang="ja-JP" altLang="en-US" sz="700"/>
              <a:t>彼女は準備ができていないだろう）</a:t>
            </a:r>
          </a:p>
          <a:p>
            <a:r>
              <a:rPr lang="ja-JP" altLang="en-US" sz="700"/>
              <a:t>疑問</a:t>
            </a:r>
            <a:r>
              <a:rPr lang="en-US" altLang="ja-JP" sz="700"/>
              <a:t>: </a:t>
            </a:r>
            <a:r>
              <a:rPr lang="en" altLang="ja-JP" sz="700"/>
              <a:t>Will she have been ready?</a:t>
            </a:r>
            <a:r>
              <a:rPr lang="ja-JP" altLang="en" sz="700"/>
              <a:t>（</a:t>
            </a:r>
            <a:r>
              <a:rPr lang="ja-JP" altLang="en-US" sz="700"/>
              <a:t>彼女は準備ができていますか？）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6" name="テキスト ボックス 15">
            <a:extLst>
              <a:ext uri="{FF2B5EF4-FFF2-40B4-BE49-F238E27FC236}">
                <a16:creationId xmlns:a16="http://schemas.microsoft.com/office/drawing/2014/main" id="{750B6A95-D034-BEB0-B17D-631355285060}"/>
              </a:ext>
            </a:extLst>
          </p:cNvPr>
          <p:cNvSpPr txBox="1"/>
          <p:nvPr/>
        </p:nvSpPr>
        <p:spPr>
          <a:xfrm>
            <a:off x="8221884" y="1415961"/>
            <a:ext cx="3970115" cy="1600438"/>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be being polite.</a:t>
            </a:r>
            <a:r>
              <a:rPr lang="ja-JP" altLang="en" sz="700"/>
              <a:t>（</a:t>
            </a:r>
            <a:r>
              <a:rPr lang="ja-JP" altLang="en-US" sz="700"/>
              <a:t>彼女は礼儀正しくしているだろう）</a:t>
            </a:r>
          </a:p>
          <a:p>
            <a:r>
              <a:rPr lang="ja-JP" altLang="en-US" sz="700"/>
              <a:t>否定</a:t>
            </a:r>
            <a:r>
              <a:rPr lang="en-US" altLang="ja-JP" sz="700"/>
              <a:t>: </a:t>
            </a:r>
            <a:r>
              <a:rPr lang="en" altLang="ja-JP" sz="700"/>
              <a:t>She will not be being polite.</a:t>
            </a:r>
            <a:r>
              <a:rPr lang="ja-JP" altLang="en" sz="700"/>
              <a:t>（</a:t>
            </a:r>
            <a:r>
              <a:rPr lang="ja-JP" altLang="en-US" sz="700"/>
              <a:t>彼女は礼儀正しくしていないだろう）</a:t>
            </a:r>
          </a:p>
          <a:p>
            <a:r>
              <a:rPr lang="ja-JP" altLang="en-US" sz="700"/>
              <a:t>疑問</a:t>
            </a:r>
            <a:r>
              <a:rPr lang="en-US" altLang="ja-JP" sz="700"/>
              <a:t>: </a:t>
            </a:r>
            <a:r>
              <a:rPr lang="en" altLang="ja-JP" sz="700"/>
              <a:t>Will she be being polite?</a:t>
            </a:r>
            <a:r>
              <a:rPr lang="ja-JP" altLang="en" sz="700"/>
              <a:t>（</a:t>
            </a:r>
            <a:r>
              <a:rPr lang="ja-JP" altLang="en-US" sz="700"/>
              <a:t>彼女は礼儀正しくしていますか？）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17" name="テキスト ボックス 16">
            <a:extLst>
              <a:ext uri="{FF2B5EF4-FFF2-40B4-BE49-F238E27FC236}">
                <a16:creationId xmlns:a16="http://schemas.microsoft.com/office/drawing/2014/main" id="{714BE7C1-6982-58C0-CBA5-B2B1E9099641}"/>
              </a:ext>
            </a:extLst>
          </p:cNvPr>
          <p:cNvSpPr txBox="1"/>
          <p:nvPr/>
        </p:nvSpPr>
        <p:spPr>
          <a:xfrm>
            <a:off x="8200665" y="4914413"/>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been being polite.</a:t>
            </a:r>
            <a:r>
              <a:rPr lang="ja-JP" altLang="en" sz="700"/>
              <a:t>（</a:t>
            </a:r>
            <a:r>
              <a:rPr lang="ja-JP" altLang="en-US" sz="700"/>
              <a:t>彼女は礼儀正しくしていることになるだろう）</a:t>
            </a:r>
          </a:p>
          <a:p>
            <a:r>
              <a:rPr lang="ja-JP" altLang="en-US" sz="700"/>
              <a:t>否定</a:t>
            </a:r>
            <a:r>
              <a:rPr lang="en-US" altLang="ja-JP" sz="700"/>
              <a:t>: </a:t>
            </a:r>
            <a:r>
              <a:rPr lang="en" altLang="ja-JP" sz="700"/>
              <a:t>She will not have been being polite.</a:t>
            </a:r>
            <a:r>
              <a:rPr lang="ja-JP" altLang="en" sz="700"/>
              <a:t>（</a:t>
            </a:r>
            <a:r>
              <a:rPr lang="ja-JP" altLang="en-US" sz="700"/>
              <a:t>彼女は礼儀正しくしていないことになるだろう）</a:t>
            </a:r>
          </a:p>
          <a:p>
            <a:r>
              <a:rPr lang="ja-JP" altLang="en-US" sz="700"/>
              <a:t>疑問</a:t>
            </a:r>
            <a:r>
              <a:rPr lang="en-US" altLang="ja-JP" sz="700"/>
              <a:t>: </a:t>
            </a:r>
            <a:r>
              <a:rPr lang="en" altLang="ja-JP" sz="700"/>
              <a:t>Will she have been being polite?</a:t>
            </a:r>
            <a:r>
              <a:rPr lang="ja-JP" altLang="en" sz="700"/>
              <a:t>（</a:t>
            </a:r>
            <a:r>
              <a:rPr lang="ja-JP" altLang="en-US" sz="700"/>
              <a:t>彼女は礼儀正しくしていましたか？）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8" name="テキスト ボックス 17">
            <a:extLst>
              <a:ext uri="{FF2B5EF4-FFF2-40B4-BE49-F238E27FC236}">
                <a16:creationId xmlns:a16="http://schemas.microsoft.com/office/drawing/2014/main" id="{C4557B24-637C-6629-93A3-E9947F4004AC}"/>
              </a:ext>
            </a:extLst>
          </p:cNvPr>
          <p:cNvSpPr txBox="1"/>
          <p:nvPr/>
        </p:nvSpPr>
        <p:spPr>
          <a:xfrm>
            <a:off x="70413" y="46295"/>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was happy.</a:t>
            </a:r>
            <a:r>
              <a:rPr lang="ja-JP" altLang="en" sz="700"/>
              <a:t>（</a:t>
            </a:r>
            <a:r>
              <a:rPr lang="ja-JP" altLang="en-US" sz="700"/>
              <a:t>彼女は幸せだった）</a:t>
            </a:r>
          </a:p>
          <a:p>
            <a:r>
              <a:rPr lang="ja-JP" altLang="en-US" sz="700"/>
              <a:t>否定</a:t>
            </a:r>
            <a:r>
              <a:rPr lang="en-US" altLang="ja-JP" sz="700"/>
              <a:t>: </a:t>
            </a:r>
            <a:r>
              <a:rPr lang="en" altLang="ja-JP" sz="700"/>
              <a:t>She was not happy.</a:t>
            </a:r>
            <a:r>
              <a:rPr lang="ja-JP" altLang="en" sz="700"/>
              <a:t>（</a:t>
            </a:r>
            <a:r>
              <a:rPr lang="ja-JP" altLang="en-US" sz="700"/>
              <a:t>彼女は幸せではなかった）</a:t>
            </a:r>
          </a:p>
          <a:p>
            <a:r>
              <a:rPr lang="ja-JP" altLang="en-US" sz="700"/>
              <a:t>疑問</a:t>
            </a:r>
            <a:r>
              <a:rPr lang="en-US" altLang="ja-JP" sz="700"/>
              <a:t>: </a:t>
            </a:r>
            <a:r>
              <a:rPr lang="en" altLang="ja-JP" sz="700"/>
              <a:t>Was she happy?</a:t>
            </a:r>
            <a:r>
              <a:rPr lang="ja-JP" altLang="en" sz="700"/>
              <a:t>（</a:t>
            </a:r>
            <a:r>
              <a:rPr lang="ja-JP" altLang="en-US" sz="700"/>
              <a:t>彼女は幸せでしたか？）</a:t>
            </a:r>
          </a:p>
          <a:p>
            <a:r>
              <a:rPr lang="ja-JP" altLang="en-US" sz="700"/>
              <a:t>解答</a:t>
            </a:r>
            <a:r>
              <a:rPr lang="en-US" altLang="ja-JP" sz="700"/>
              <a:t>: </a:t>
            </a:r>
            <a:r>
              <a:rPr lang="en" altLang="ja-JP" sz="700"/>
              <a:t>Yes, she was. / No, she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ja-JP" altLang="en-US" sz="700"/>
          </a:p>
        </p:txBody>
      </p:sp>
      <p:sp>
        <p:nvSpPr>
          <p:cNvPr id="19" name="テキスト ボックス 18">
            <a:extLst>
              <a:ext uri="{FF2B5EF4-FFF2-40B4-BE49-F238E27FC236}">
                <a16:creationId xmlns:a16="http://schemas.microsoft.com/office/drawing/2014/main" id="{0F4E7942-086A-525C-E190-2559F7ADF2B5}"/>
              </a:ext>
            </a:extLst>
          </p:cNvPr>
          <p:cNvSpPr txBox="1"/>
          <p:nvPr/>
        </p:nvSpPr>
        <p:spPr>
          <a:xfrm>
            <a:off x="70412" y="3280454"/>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been ready.</a:t>
            </a:r>
            <a:r>
              <a:rPr lang="ja-JP" altLang="en" sz="700"/>
              <a:t>（</a:t>
            </a:r>
            <a:r>
              <a:rPr lang="ja-JP" altLang="en-US" sz="700"/>
              <a:t>彼女は準備ができていた）</a:t>
            </a:r>
          </a:p>
          <a:p>
            <a:r>
              <a:rPr lang="ja-JP" altLang="en-US" sz="700"/>
              <a:t>否定</a:t>
            </a:r>
            <a:r>
              <a:rPr lang="en-US" altLang="ja-JP" sz="700"/>
              <a:t>: </a:t>
            </a:r>
            <a:r>
              <a:rPr lang="en" altLang="ja-JP" sz="700"/>
              <a:t>She had not been ready.</a:t>
            </a:r>
            <a:r>
              <a:rPr lang="ja-JP" altLang="en" sz="700"/>
              <a:t>（</a:t>
            </a:r>
            <a:r>
              <a:rPr lang="ja-JP" altLang="en-US" sz="700"/>
              <a:t>彼女は準備ができていなかった）</a:t>
            </a:r>
          </a:p>
          <a:p>
            <a:r>
              <a:rPr lang="ja-JP" altLang="en-US" sz="700"/>
              <a:t>疑問</a:t>
            </a:r>
            <a:r>
              <a:rPr lang="en-US" altLang="ja-JP" sz="700"/>
              <a:t>: </a:t>
            </a:r>
            <a:r>
              <a:rPr lang="en" altLang="ja-JP" sz="700"/>
              <a:t>Had she been ready?</a:t>
            </a:r>
            <a:r>
              <a:rPr lang="ja-JP" altLang="en" sz="700"/>
              <a:t>（</a:t>
            </a:r>
            <a:r>
              <a:rPr lang="ja-JP" altLang="en-US" sz="700"/>
              <a:t>彼女は準備ができていましたか？）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20" name="テキスト ボックス 19">
            <a:extLst>
              <a:ext uri="{FF2B5EF4-FFF2-40B4-BE49-F238E27FC236}">
                <a16:creationId xmlns:a16="http://schemas.microsoft.com/office/drawing/2014/main" id="{91CB2F9B-B749-5A4A-46D1-ED6EDDD53B2C}"/>
              </a:ext>
            </a:extLst>
          </p:cNvPr>
          <p:cNvSpPr txBox="1"/>
          <p:nvPr/>
        </p:nvSpPr>
        <p:spPr>
          <a:xfrm>
            <a:off x="70412" y="1415961"/>
            <a:ext cx="3970115" cy="1600438"/>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was being careful.</a:t>
            </a:r>
            <a:r>
              <a:rPr lang="ja-JP" altLang="en" sz="700"/>
              <a:t>（</a:t>
            </a:r>
            <a:r>
              <a:rPr lang="ja-JP" altLang="en-US" sz="700"/>
              <a:t>彼女は注意深くしていた）</a:t>
            </a:r>
          </a:p>
          <a:p>
            <a:r>
              <a:rPr lang="ja-JP" altLang="en-US" sz="700"/>
              <a:t>否定</a:t>
            </a:r>
            <a:r>
              <a:rPr lang="en-US" altLang="ja-JP" sz="700"/>
              <a:t>: </a:t>
            </a:r>
            <a:r>
              <a:rPr lang="en" altLang="ja-JP" sz="700"/>
              <a:t>She was not being careful.</a:t>
            </a:r>
            <a:r>
              <a:rPr lang="ja-JP" altLang="en" sz="700"/>
              <a:t>（</a:t>
            </a:r>
            <a:r>
              <a:rPr lang="ja-JP" altLang="en-US" sz="700"/>
              <a:t>彼女は注意深くしていなかった）</a:t>
            </a:r>
          </a:p>
          <a:p>
            <a:r>
              <a:rPr lang="ja-JP" altLang="en-US" sz="700"/>
              <a:t>疑問</a:t>
            </a:r>
            <a:r>
              <a:rPr lang="en-US" altLang="ja-JP" sz="700"/>
              <a:t>: </a:t>
            </a:r>
            <a:r>
              <a:rPr lang="en" altLang="ja-JP" sz="700"/>
              <a:t>Was she being careful?</a:t>
            </a:r>
            <a:r>
              <a:rPr lang="ja-JP" altLang="en" sz="700"/>
              <a:t>（</a:t>
            </a:r>
            <a:r>
              <a:rPr lang="ja-JP" altLang="en-US" sz="700"/>
              <a:t>彼女は注意深くしていましたか？）</a:t>
            </a:r>
          </a:p>
          <a:p>
            <a:r>
              <a:rPr lang="ja-JP" altLang="en-US" sz="700"/>
              <a:t>解答</a:t>
            </a:r>
            <a:r>
              <a:rPr lang="en-US" altLang="ja-JP" sz="700"/>
              <a:t>: </a:t>
            </a:r>
            <a:r>
              <a:rPr lang="en" altLang="ja-JP" sz="700"/>
              <a:t>Yes, she was. / No, she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21" name="テキスト ボックス 20">
            <a:extLst>
              <a:ext uri="{FF2B5EF4-FFF2-40B4-BE49-F238E27FC236}">
                <a16:creationId xmlns:a16="http://schemas.microsoft.com/office/drawing/2014/main" id="{0D9F9160-C4FD-2020-B3AA-414E8EE63F43}"/>
              </a:ext>
            </a:extLst>
          </p:cNvPr>
          <p:cNvSpPr txBox="1"/>
          <p:nvPr/>
        </p:nvSpPr>
        <p:spPr>
          <a:xfrm>
            <a:off x="49193" y="4914413"/>
            <a:ext cx="3970115" cy="1277273"/>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been being careful.</a:t>
            </a:r>
            <a:r>
              <a:rPr lang="ja-JP" altLang="en" sz="700"/>
              <a:t>（</a:t>
            </a:r>
            <a:r>
              <a:rPr lang="ja-JP" altLang="en-US" sz="700"/>
              <a:t>彼女は注意深くしていた）</a:t>
            </a:r>
          </a:p>
          <a:p>
            <a:r>
              <a:rPr lang="ja-JP" altLang="en-US" sz="700"/>
              <a:t>否定</a:t>
            </a:r>
            <a:r>
              <a:rPr lang="en-US" altLang="ja-JP" sz="700"/>
              <a:t>: </a:t>
            </a:r>
            <a:r>
              <a:rPr lang="en" altLang="ja-JP" sz="700"/>
              <a:t>She had not been being careful.</a:t>
            </a:r>
            <a:r>
              <a:rPr lang="ja-JP" altLang="en" sz="700"/>
              <a:t>（</a:t>
            </a:r>
            <a:r>
              <a:rPr lang="ja-JP" altLang="en-US" sz="700"/>
              <a:t>彼女は注意深くしていなかった）</a:t>
            </a:r>
          </a:p>
          <a:p>
            <a:r>
              <a:rPr lang="ja-JP" altLang="en-US" sz="700"/>
              <a:t>疑問</a:t>
            </a:r>
            <a:r>
              <a:rPr lang="en-US" altLang="ja-JP" sz="700"/>
              <a:t>: </a:t>
            </a:r>
            <a:r>
              <a:rPr lang="en" altLang="ja-JP" sz="700"/>
              <a:t>Had she been being careful?</a:t>
            </a:r>
            <a:r>
              <a:rPr lang="ja-JP" altLang="en" sz="700"/>
              <a:t>（</a:t>
            </a:r>
            <a:r>
              <a:rPr lang="ja-JP" altLang="en-US" sz="700"/>
              <a:t>彼女は注意深くしていましたか？）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Tree>
    <p:extLst>
      <p:ext uri="{BB962C8B-B14F-4D97-AF65-F5344CB8AC3E}">
        <p14:creationId xmlns:p14="http://schemas.microsoft.com/office/powerpoint/2010/main" val="377018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A4EF-D91D-A016-98C9-1CE80FA7EB9C}"/>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81C6A-C514-1415-4F47-D759F509A2FA}"/>
              </a:ext>
            </a:extLst>
          </p:cNvPr>
          <p:cNvSpPr txBox="1"/>
          <p:nvPr/>
        </p:nvSpPr>
        <p:spPr>
          <a:xfrm>
            <a:off x="4132162" y="46295"/>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walks to school.</a:t>
            </a:r>
            <a:r>
              <a:rPr lang="ja-JP" altLang="en" sz="700"/>
              <a:t>（</a:t>
            </a:r>
            <a:r>
              <a:rPr lang="ja-JP" altLang="en-US" sz="700"/>
              <a:t>彼女は学校へ歩いて行く）</a:t>
            </a:r>
          </a:p>
          <a:p>
            <a:r>
              <a:rPr lang="ja-JP" altLang="en-US" sz="700"/>
              <a:t>否定</a:t>
            </a:r>
            <a:r>
              <a:rPr lang="en-US" altLang="ja-JP" sz="700"/>
              <a:t>: </a:t>
            </a:r>
            <a:r>
              <a:rPr lang="en" altLang="ja-JP" sz="700"/>
              <a:t>She does not walk to school.</a:t>
            </a:r>
            <a:r>
              <a:rPr lang="ja-JP" altLang="en" sz="700"/>
              <a:t>（</a:t>
            </a:r>
            <a:r>
              <a:rPr lang="ja-JP" altLang="en-US" sz="700"/>
              <a:t>彼女は学校へ歩いて行かない）</a:t>
            </a:r>
          </a:p>
          <a:p>
            <a:r>
              <a:rPr lang="ja-JP" altLang="en-US" sz="700"/>
              <a:t>疑問</a:t>
            </a:r>
            <a:r>
              <a:rPr lang="en-US" altLang="ja-JP" sz="700"/>
              <a:t>: </a:t>
            </a:r>
            <a:r>
              <a:rPr lang="en" altLang="ja-JP" sz="700"/>
              <a:t>Does she walk to school?</a:t>
            </a:r>
            <a:r>
              <a:rPr lang="ja-JP" altLang="en" sz="700"/>
              <a:t>（</a:t>
            </a:r>
            <a:r>
              <a:rPr lang="ja-JP" altLang="en-US" sz="700"/>
              <a:t>彼女は学校へ歩いて行きますか？）</a:t>
            </a:r>
          </a:p>
          <a:p>
            <a:r>
              <a:rPr lang="ja-JP" altLang="en-US" sz="700"/>
              <a:t>解答</a:t>
            </a:r>
            <a:r>
              <a:rPr lang="en-US" altLang="ja-JP" sz="700"/>
              <a:t>: </a:t>
            </a:r>
            <a:r>
              <a:rPr lang="en" altLang="ja-JP" sz="700"/>
              <a:t>Yes, she does. / No, she doesn’t.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5" name="テキスト ボックス 4">
            <a:extLst>
              <a:ext uri="{FF2B5EF4-FFF2-40B4-BE49-F238E27FC236}">
                <a16:creationId xmlns:a16="http://schemas.microsoft.com/office/drawing/2014/main" id="{0013AFC0-21AA-6DD7-8629-BFB93020BF62}"/>
              </a:ext>
            </a:extLst>
          </p:cNvPr>
          <p:cNvSpPr txBox="1"/>
          <p:nvPr/>
        </p:nvSpPr>
        <p:spPr>
          <a:xfrm>
            <a:off x="4146148" y="3429000"/>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walked to school.</a:t>
            </a:r>
            <a:r>
              <a:rPr lang="ja-JP" altLang="en" sz="700"/>
              <a:t>（</a:t>
            </a:r>
            <a:r>
              <a:rPr lang="ja-JP" altLang="en-US" sz="700"/>
              <a:t>彼女は学校へ歩いて行ったことがある）</a:t>
            </a:r>
          </a:p>
          <a:p>
            <a:r>
              <a:rPr lang="ja-JP" altLang="en-US" sz="700"/>
              <a:t>否定</a:t>
            </a:r>
            <a:r>
              <a:rPr lang="en-US" altLang="ja-JP" sz="700"/>
              <a:t>: </a:t>
            </a:r>
            <a:r>
              <a:rPr lang="en" altLang="ja-JP" sz="700"/>
              <a:t>She has not walked to school.</a:t>
            </a:r>
            <a:r>
              <a:rPr lang="ja-JP" altLang="en" sz="700"/>
              <a:t>（</a:t>
            </a:r>
            <a:r>
              <a:rPr lang="ja-JP" altLang="en-US" sz="700"/>
              <a:t>彼女は学校へ歩いて行ったことがない）</a:t>
            </a:r>
          </a:p>
          <a:p>
            <a:r>
              <a:rPr lang="ja-JP" altLang="en-US" sz="700"/>
              <a:t>疑問</a:t>
            </a:r>
            <a:r>
              <a:rPr lang="en-US" altLang="ja-JP" sz="700"/>
              <a:t>: </a:t>
            </a:r>
            <a:r>
              <a:rPr lang="en" altLang="ja-JP" sz="700"/>
              <a:t>Has she walked to school?</a:t>
            </a:r>
            <a:r>
              <a:rPr lang="ja-JP" altLang="en" sz="700"/>
              <a:t>（</a:t>
            </a:r>
            <a:r>
              <a:rPr lang="ja-JP" altLang="en-US" sz="700"/>
              <a:t>彼女は学校へ歩いて行ったことがありますか？）</a:t>
            </a:r>
          </a:p>
          <a:p>
            <a:r>
              <a:rPr lang="ja-JP" altLang="en-US" sz="700"/>
              <a:t>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6" name="テキスト ボックス 5">
            <a:extLst>
              <a:ext uri="{FF2B5EF4-FFF2-40B4-BE49-F238E27FC236}">
                <a16:creationId xmlns:a16="http://schemas.microsoft.com/office/drawing/2014/main" id="{EB95C08A-303A-A0A1-F174-1148A2D39CCE}"/>
              </a:ext>
            </a:extLst>
          </p:cNvPr>
          <p:cNvSpPr txBox="1"/>
          <p:nvPr/>
        </p:nvSpPr>
        <p:spPr>
          <a:xfrm>
            <a:off x="4132161" y="1749631"/>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is walking to school.</a:t>
            </a:r>
            <a:r>
              <a:rPr lang="ja-JP" altLang="en" sz="700"/>
              <a:t>（</a:t>
            </a:r>
            <a:r>
              <a:rPr lang="ja-JP" altLang="en-US" sz="700"/>
              <a:t>彼女は学校へ歩いている）</a:t>
            </a:r>
          </a:p>
          <a:p>
            <a:r>
              <a:rPr lang="ja-JP" altLang="en-US" sz="700"/>
              <a:t>否定</a:t>
            </a:r>
            <a:r>
              <a:rPr lang="en-US" altLang="ja-JP" sz="700"/>
              <a:t>: </a:t>
            </a:r>
            <a:r>
              <a:rPr lang="en" altLang="ja-JP" sz="700"/>
              <a:t>She is not walking to school.</a:t>
            </a:r>
            <a:r>
              <a:rPr lang="ja-JP" altLang="en" sz="700"/>
              <a:t>（</a:t>
            </a:r>
            <a:r>
              <a:rPr lang="ja-JP" altLang="en-US" sz="700"/>
              <a:t>彼女は学校へ歩いていない）</a:t>
            </a:r>
          </a:p>
          <a:p>
            <a:r>
              <a:rPr lang="ja-JP" altLang="en-US" sz="700"/>
              <a:t>疑問</a:t>
            </a:r>
            <a:r>
              <a:rPr lang="en-US" altLang="ja-JP" sz="700"/>
              <a:t>: </a:t>
            </a:r>
            <a:r>
              <a:rPr lang="en" altLang="ja-JP" sz="700"/>
              <a:t>Is she walking to school?</a:t>
            </a:r>
            <a:r>
              <a:rPr lang="ja-JP" altLang="en" sz="700"/>
              <a:t>（</a:t>
            </a:r>
            <a:r>
              <a:rPr lang="ja-JP" altLang="en-US" sz="700"/>
              <a:t>彼女は学校へ歩いていますか？）</a:t>
            </a:r>
          </a:p>
          <a:p>
            <a:r>
              <a:rPr lang="ja-JP" altLang="en-US" sz="700"/>
              <a:t>解答</a:t>
            </a:r>
            <a:r>
              <a:rPr lang="en-US" altLang="ja-JP" sz="700"/>
              <a:t>: </a:t>
            </a:r>
            <a:r>
              <a:rPr lang="en" altLang="ja-JP" sz="700"/>
              <a:t>Yes, she is. / No, she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3" name="テキスト ボックス 12">
            <a:extLst>
              <a:ext uri="{FF2B5EF4-FFF2-40B4-BE49-F238E27FC236}">
                <a16:creationId xmlns:a16="http://schemas.microsoft.com/office/drawing/2014/main" id="{41CFE42C-56D1-46E9-D9BE-E34F712BA67A}"/>
              </a:ext>
            </a:extLst>
          </p:cNvPr>
          <p:cNvSpPr txBox="1"/>
          <p:nvPr/>
        </p:nvSpPr>
        <p:spPr>
          <a:xfrm>
            <a:off x="4132161" y="5108369"/>
            <a:ext cx="3970115" cy="1600438"/>
          </a:xfrm>
          <a:prstGeom prst="rect">
            <a:avLst/>
          </a:prstGeom>
          <a:noFill/>
          <a:ln>
            <a:solidFill>
              <a:schemeClr val="accent1"/>
            </a:solidFill>
          </a:ln>
        </p:spPr>
        <p:txBody>
          <a:bodyPr wrap="square" rtlCol="0">
            <a:spAutoFit/>
          </a:bodyPr>
          <a:lstStyle/>
          <a:p>
            <a:r>
              <a:rPr lang="ja-JP" altLang="en-US" sz="700"/>
              <a:t>動詞が一般動詞で、時制が現在、相が完了進行の日常英会話の英文を日本語で出題して。私が英文で解答するので添削して。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has been walking to school.</a:t>
            </a:r>
            <a:r>
              <a:rPr lang="ja-JP" altLang="en" sz="700"/>
              <a:t>（</a:t>
            </a:r>
            <a:r>
              <a:rPr lang="ja-JP" altLang="en-US" sz="700"/>
              <a:t>彼女は学校へ歩き続けている）</a:t>
            </a:r>
          </a:p>
          <a:p>
            <a:r>
              <a:rPr lang="ja-JP" altLang="en-US" sz="700"/>
              <a:t>否定</a:t>
            </a:r>
            <a:r>
              <a:rPr lang="en-US" altLang="ja-JP" sz="700"/>
              <a:t>: </a:t>
            </a:r>
            <a:r>
              <a:rPr lang="en" altLang="ja-JP" sz="700"/>
              <a:t>She has not been walking to school.</a:t>
            </a:r>
            <a:r>
              <a:rPr lang="ja-JP" altLang="en" sz="700"/>
              <a:t>（</a:t>
            </a:r>
            <a:r>
              <a:rPr lang="ja-JP" altLang="en-US" sz="700"/>
              <a:t>彼女は学校へ歩き続けていない）</a:t>
            </a:r>
          </a:p>
          <a:p>
            <a:r>
              <a:rPr lang="ja-JP" altLang="en-US" sz="700"/>
              <a:t>疑問</a:t>
            </a:r>
            <a:r>
              <a:rPr lang="en-US" altLang="ja-JP" sz="700"/>
              <a:t>: </a:t>
            </a:r>
            <a:r>
              <a:rPr lang="en" altLang="ja-JP" sz="700"/>
              <a:t>Has she been walking to school?</a:t>
            </a:r>
            <a:r>
              <a:rPr lang="ja-JP" altLang="en" sz="700"/>
              <a:t>（</a:t>
            </a:r>
            <a:r>
              <a:rPr lang="ja-JP" altLang="en-US" sz="700"/>
              <a:t>彼女は学校へ歩き続けていますか？）</a:t>
            </a:r>
          </a:p>
          <a:p>
            <a:r>
              <a:rPr lang="ja-JP" altLang="en-US" sz="700"/>
              <a:t>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4" name="テキスト ボックス 13">
            <a:extLst>
              <a:ext uri="{FF2B5EF4-FFF2-40B4-BE49-F238E27FC236}">
                <a16:creationId xmlns:a16="http://schemas.microsoft.com/office/drawing/2014/main" id="{E5DDF56E-A3BB-86B4-EC3F-ABA88BFFCC94}"/>
              </a:ext>
            </a:extLst>
          </p:cNvPr>
          <p:cNvSpPr txBox="1"/>
          <p:nvPr/>
        </p:nvSpPr>
        <p:spPr>
          <a:xfrm>
            <a:off x="8221885" y="46295"/>
            <a:ext cx="3970115" cy="1600438"/>
          </a:xfrm>
          <a:prstGeom prst="rect">
            <a:avLst/>
          </a:prstGeom>
          <a:noFill/>
          <a:ln>
            <a:solidFill>
              <a:schemeClr val="accent1"/>
            </a:solidFill>
          </a:ln>
        </p:spPr>
        <p:txBody>
          <a:bodyPr wrap="square" rtlCol="0">
            <a:spAutoFit/>
          </a:bodyPr>
          <a:lstStyle/>
          <a:p>
            <a:r>
              <a:rPr lang="ja-JP" altLang="en-US" sz="700"/>
              <a:t>動詞が一般動詞で、時制が未来、相が単純の日常英会話の英文を日本語で出題して。私が英文で解答するので添削して。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walk to school.</a:t>
            </a:r>
            <a:r>
              <a:rPr lang="ja-JP" altLang="en" sz="700"/>
              <a:t>（</a:t>
            </a:r>
            <a:r>
              <a:rPr lang="ja-JP" altLang="en-US" sz="700"/>
              <a:t>彼女は学校へ歩いて行くだろう）</a:t>
            </a:r>
          </a:p>
          <a:p>
            <a:r>
              <a:rPr lang="ja-JP" altLang="en-US" sz="700"/>
              <a:t>否定</a:t>
            </a:r>
            <a:r>
              <a:rPr lang="en-US" altLang="ja-JP" sz="700"/>
              <a:t>: </a:t>
            </a:r>
            <a:r>
              <a:rPr lang="en" altLang="ja-JP" sz="700"/>
              <a:t>She will not walk to school.</a:t>
            </a:r>
            <a:r>
              <a:rPr lang="ja-JP" altLang="en" sz="700"/>
              <a:t>（</a:t>
            </a:r>
            <a:r>
              <a:rPr lang="ja-JP" altLang="en-US" sz="700"/>
              <a:t>彼女は学校へ歩いて行かないだろう）</a:t>
            </a:r>
          </a:p>
          <a:p>
            <a:r>
              <a:rPr lang="ja-JP" altLang="en-US" sz="700"/>
              <a:t>疑問</a:t>
            </a:r>
            <a:r>
              <a:rPr lang="en-US" altLang="ja-JP" sz="700"/>
              <a:t>: </a:t>
            </a:r>
            <a:r>
              <a:rPr lang="en" altLang="ja-JP" sz="700"/>
              <a:t>Will she walk to school?</a:t>
            </a:r>
            <a:r>
              <a:rPr lang="ja-JP" altLang="en" sz="700"/>
              <a:t>（</a:t>
            </a:r>
            <a:r>
              <a:rPr lang="ja-JP" altLang="en-US" sz="700"/>
              <a:t>彼女は学校へ歩いて行きますか？）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5" name="テキスト ボックス 14">
            <a:extLst>
              <a:ext uri="{FF2B5EF4-FFF2-40B4-BE49-F238E27FC236}">
                <a16:creationId xmlns:a16="http://schemas.microsoft.com/office/drawing/2014/main" id="{5B40C323-84A9-3676-40E7-4325344D1B34}"/>
              </a:ext>
            </a:extLst>
          </p:cNvPr>
          <p:cNvSpPr txBox="1"/>
          <p:nvPr/>
        </p:nvSpPr>
        <p:spPr>
          <a:xfrm>
            <a:off x="8221884" y="3435989"/>
            <a:ext cx="3970115" cy="1600438"/>
          </a:xfrm>
          <a:prstGeom prst="rect">
            <a:avLst/>
          </a:prstGeom>
          <a:noFill/>
          <a:ln>
            <a:solidFill>
              <a:schemeClr val="accent1"/>
            </a:solidFill>
          </a:ln>
        </p:spPr>
        <p:txBody>
          <a:bodyPr wrap="square" rtlCol="0">
            <a:spAutoFit/>
          </a:bodyPr>
          <a:lstStyle/>
          <a:p>
            <a:r>
              <a:rPr lang="ja-JP" altLang="en-US" sz="700"/>
              <a:t>動詞が一般動詞で、時制が未来、相が完了の日常英会話の英文を日本語で出題して。私が英文で解答するので添削して。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walked to school.</a:t>
            </a:r>
            <a:r>
              <a:rPr lang="ja-JP" altLang="en" sz="700"/>
              <a:t>（</a:t>
            </a:r>
            <a:r>
              <a:rPr lang="ja-JP" altLang="en-US" sz="700"/>
              <a:t>彼女は学校へ歩いて行ったことになるだろう）</a:t>
            </a:r>
          </a:p>
          <a:p>
            <a:r>
              <a:rPr lang="ja-JP" altLang="en-US" sz="700"/>
              <a:t>否定</a:t>
            </a:r>
            <a:r>
              <a:rPr lang="en-US" altLang="ja-JP" sz="700"/>
              <a:t>: </a:t>
            </a:r>
            <a:r>
              <a:rPr lang="en" altLang="ja-JP" sz="700"/>
              <a:t>She will not have walked to school.</a:t>
            </a:r>
            <a:r>
              <a:rPr lang="ja-JP" altLang="en" sz="700"/>
              <a:t>（</a:t>
            </a:r>
            <a:r>
              <a:rPr lang="ja-JP" altLang="en-US" sz="700"/>
              <a:t>彼女は学校へ歩いて行ったことがないだろう）</a:t>
            </a:r>
          </a:p>
          <a:p>
            <a:r>
              <a:rPr lang="ja-JP" altLang="en-US" sz="700"/>
              <a:t>疑問</a:t>
            </a:r>
            <a:r>
              <a:rPr lang="en-US" altLang="ja-JP" sz="700"/>
              <a:t>: </a:t>
            </a:r>
            <a:r>
              <a:rPr lang="en" altLang="ja-JP" sz="700"/>
              <a:t>Will she have walked to school?</a:t>
            </a:r>
            <a:r>
              <a:rPr lang="ja-JP" altLang="en" sz="700"/>
              <a:t>（</a:t>
            </a:r>
            <a:r>
              <a:rPr lang="ja-JP" altLang="en-US" sz="700"/>
              <a:t>彼女は学校へ歩いて行ったことがありますか？）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6" name="テキスト ボックス 15">
            <a:extLst>
              <a:ext uri="{FF2B5EF4-FFF2-40B4-BE49-F238E27FC236}">
                <a16:creationId xmlns:a16="http://schemas.microsoft.com/office/drawing/2014/main" id="{FC0C6723-EC5D-1881-4445-2F815084ECE7}"/>
              </a:ext>
            </a:extLst>
          </p:cNvPr>
          <p:cNvSpPr txBox="1"/>
          <p:nvPr/>
        </p:nvSpPr>
        <p:spPr>
          <a:xfrm>
            <a:off x="8221884" y="1748806"/>
            <a:ext cx="3970115" cy="1600438"/>
          </a:xfrm>
          <a:prstGeom prst="rect">
            <a:avLst/>
          </a:prstGeom>
          <a:noFill/>
          <a:ln>
            <a:solidFill>
              <a:schemeClr val="accent1"/>
            </a:solidFill>
          </a:ln>
        </p:spPr>
        <p:txBody>
          <a:bodyPr wrap="square" rtlCol="0">
            <a:spAutoFit/>
          </a:bodyPr>
          <a:lstStyle/>
          <a:p>
            <a:r>
              <a:rPr lang="ja-JP" altLang="en-US" sz="700"/>
              <a:t>動詞が一般動詞で、時制が未来、相が進行の日常英会話の英文を日本語で出題して。私が英文で解答するので添削して。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be walking to school.</a:t>
            </a:r>
            <a:r>
              <a:rPr lang="ja-JP" altLang="en" sz="700"/>
              <a:t>（</a:t>
            </a:r>
            <a:r>
              <a:rPr lang="ja-JP" altLang="en-US" sz="700"/>
              <a:t>彼女は学校へ歩いているだろう）</a:t>
            </a:r>
          </a:p>
          <a:p>
            <a:r>
              <a:rPr lang="ja-JP" altLang="en-US" sz="700"/>
              <a:t>否定</a:t>
            </a:r>
            <a:r>
              <a:rPr lang="en-US" altLang="ja-JP" sz="700"/>
              <a:t>: </a:t>
            </a:r>
            <a:r>
              <a:rPr lang="en" altLang="ja-JP" sz="700"/>
              <a:t>She will not be walking to school.</a:t>
            </a:r>
            <a:r>
              <a:rPr lang="ja-JP" altLang="en" sz="700"/>
              <a:t>（</a:t>
            </a:r>
            <a:r>
              <a:rPr lang="ja-JP" altLang="en-US" sz="700"/>
              <a:t>彼女は学校へ歩いていないだろう）</a:t>
            </a:r>
          </a:p>
          <a:p>
            <a:r>
              <a:rPr lang="ja-JP" altLang="en-US" sz="700"/>
              <a:t>疑問</a:t>
            </a:r>
            <a:r>
              <a:rPr lang="en-US" altLang="ja-JP" sz="700"/>
              <a:t>: </a:t>
            </a:r>
            <a:r>
              <a:rPr lang="en" altLang="ja-JP" sz="700"/>
              <a:t>Will she be walking to school?</a:t>
            </a:r>
            <a:r>
              <a:rPr lang="ja-JP" altLang="en" sz="700"/>
              <a:t>（</a:t>
            </a:r>
            <a:r>
              <a:rPr lang="ja-JP" altLang="en-US" sz="700"/>
              <a:t>彼女は学校へ歩いていますか？）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7" name="テキスト ボックス 16">
            <a:extLst>
              <a:ext uri="{FF2B5EF4-FFF2-40B4-BE49-F238E27FC236}">
                <a16:creationId xmlns:a16="http://schemas.microsoft.com/office/drawing/2014/main" id="{60A4F823-D334-A926-B242-5484DC93EC61}"/>
              </a:ext>
            </a:extLst>
          </p:cNvPr>
          <p:cNvSpPr txBox="1"/>
          <p:nvPr/>
        </p:nvSpPr>
        <p:spPr>
          <a:xfrm>
            <a:off x="8200665" y="5108369"/>
            <a:ext cx="3970115" cy="1708160"/>
          </a:xfrm>
          <a:prstGeom prst="rect">
            <a:avLst/>
          </a:prstGeom>
          <a:noFill/>
          <a:ln>
            <a:solidFill>
              <a:schemeClr val="accent1"/>
            </a:solidFill>
          </a:ln>
        </p:spPr>
        <p:txBody>
          <a:bodyPr wrap="square" rtlCol="0">
            <a:spAutoFit/>
          </a:bodyPr>
          <a:lstStyle/>
          <a:p>
            <a:r>
              <a:rPr lang="ja-JP" altLang="en-US" sz="700"/>
              <a:t>動詞が一般動詞で、時制が未来、相が完了進行の日常英会話の英文を日本語で出題して。私が英文で解答するので添削して。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will have been walking to school.</a:t>
            </a:r>
            <a:r>
              <a:rPr lang="ja-JP" altLang="en" sz="700"/>
              <a:t>（</a:t>
            </a:r>
            <a:r>
              <a:rPr lang="ja-JP" altLang="en-US" sz="700"/>
              <a:t>彼女は学校へ歩き続けていることになるだろう）</a:t>
            </a:r>
          </a:p>
          <a:p>
            <a:r>
              <a:rPr lang="ja-JP" altLang="en-US" sz="700"/>
              <a:t>否定</a:t>
            </a:r>
            <a:r>
              <a:rPr lang="en-US" altLang="ja-JP" sz="700"/>
              <a:t>: </a:t>
            </a:r>
            <a:r>
              <a:rPr lang="en" altLang="ja-JP" sz="700"/>
              <a:t>She will not have been walking to school.</a:t>
            </a:r>
            <a:r>
              <a:rPr lang="ja-JP" altLang="en" sz="700"/>
              <a:t>（</a:t>
            </a:r>
            <a:r>
              <a:rPr lang="ja-JP" altLang="en-US" sz="700"/>
              <a:t>彼女は学校へ歩き続けていないだろう）</a:t>
            </a:r>
          </a:p>
          <a:p>
            <a:r>
              <a:rPr lang="ja-JP" altLang="en-US" sz="700"/>
              <a:t>疑問</a:t>
            </a:r>
            <a:r>
              <a:rPr lang="en-US" altLang="ja-JP" sz="700"/>
              <a:t>: </a:t>
            </a:r>
            <a:r>
              <a:rPr lang="en" altLang="ja-JP" sz="700"/>
              <a:t>Will she have been walking to school?</a:t>
            </a:r>
            <a:r>
              <a:rPr lang="ja-JP" altLang="en" sz="700"/>
              <a:t>（</a:t>
            </a:r>
            <a:r>
              <a:rPr lang="ja-JP" altLang="en-US" sz="700"/>
              <a:t>彼女は学校へ歩き続けていますか？）</a:t>
            </a:r>
          </a:p>
          <a:p>
            <a:r>
              <a:rPr lang="ja-JP" altLang="en-US" sz="700"/>
              <a:t>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8" name="テキスト ボックス 17">
            <a:extLst>
              <a:ext uri="{FF2B5EF4-FFF2-40B4-BE49-F238E27FC236}">
                <a16:creationId xmlns:a16="http://schemas.microsoft.com/office/drawing/2014/main" id="{21A32818-138E-DB18-4441-60A04925E0D4}"/>
              </a:ext>
            </a:extLst>
          </p:cNvPr>
          <p:cNvSpPr txBox="1"/>
          <p:nvPr/>
        </p:nvSpPr>
        <p:spPr>
          <a:xfrm>
            <a:off x="70413" y="46295"/>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walked to school.</a:t>
            </a:r>
            <a:r>
              <a:rPr lang="ja-JP" altLang="en" sz="700"/>
              <a:t>（</a:t>
            </a:r>
            <a:r>
              <a:rPr lang="ja-JP" altLang="en-US" sz="700"/>
              <a:t>彼女は学校へ歩いて行った）</a:t>
            </a:r>
          </a:p>
          <a:p>
            <a:r>
              <a:rPr lang="ja-JP" altLang="en-US" sz="700"/>
              <a:t>否定</a:t>
            </a:r>
            <a:r>
              <a:rPr lang="en-US" altLang="ja-JP" sz="700"/>
              <a:t>: </a:t>
            </a:r>
            <a:r>
              <a:rPr lang="en" altLang="ja-JP" sz="700"/>
              <a:t>She did not walk to school.</a:t>
            </a:r>
            <a:r>
              <a:rPr lang="ja-JP" altLang="en" sz="700"/>
              <a:t>（</a:t>
            </a:r>
            <a:r>
              <a:rPr lang="ja-JP" altLang="en-US" sz="700"/>
              <a:t>彼女は学校へ歩いて行かなかった）</a:t>
            </a:r>
          </a:p>
          <a:p>
            <a:r>
              <a:rPr lang="ja-JP" altLang="en-US" sz="700"/>
              <a:t>疑問</a:t>
            </a:r>
            <a:r>
              <a:rPr lang="en-US" altLang="ja-JP" sz="700"/>
              <a:t>: </a:t>
            </a:r>
            <a:r>
              <a:rPr lang="en" altLang="ja-JP" sz="700"/>
              <a:t>Did she walk to school?</a:t>
            </a:r>
            <a:r>
              <a:rPr lang="ja-JP" altLang="en" sz="700"/>
              <a:t>（</a:t>
            </a:r>
            <a:r>
              <a:rPr lang="ja-JP" altLang="en-US" sz="700"/>
              <a:t>彼女は学校へ歩いて行きましたか？）</a:t>
            </a:r>
          </a:p>
          <a:p>
            <a:r>
              <a:rPr lang="ja-JP" altLang="en-US" sz="700"/>
              <a:t>解答</a:t>
            </a:r>
            <a:r>
              <a:rPr lang="en-US" altLang="ja-JP" sz="700"/>
              <a:t>: </a:t>
            </a:r>
            <a:r>
              <a:rPr lang="en" altLang="ja-JP" sz="700"/>
              <a:t>Yes, she did. / No, she didn’t.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9" name="テキスト ボックス 18">
            <a:extLst>
              <a:ext uri="{FF2B5EF4-FFF2-40B4-BE49-F238E27FC236}">
                <a16:creationId xmlns:a16="http://schemas.microsoft.com/office/drawing/2014/main" id="{4CDB6033-D096-4B19-22D9-4E1182CCF895}"/>
              </a:ext>
            </a:extLst>
          </p:cNvPr>
          <p:cNvSpPr txBox="1"/>
          <p:nvPr/>
        </p:nvSpPr>
        <p:spPr>
          <a:xfrm>
            <a:off x="70412" y="3428566"/>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walked to school.</a:t>
            </a:r>
            <a:r>
              <a:rPr lang="ja-JP" altLang="en" sz="700"/>
              <a:t>（</a:t>
            </a:r>
            <a:r>
              <a:rPr lang="ja-JP" altLang="en-US" sz="700"/>
              <a:t>彼女は学校へ歩いて行ったことがあった）</a:t>
            </a:r>
          </a:p>
          <a:p>
            <a:r>
              <a:rPr lang="ja-JP" altLang="en-US" sz="700"/>
              <a:t>否定</a:t>
            </a:r>
            <a:r>
              <a:rPr lang="en-US" altLang="ja-JP" sz="700"/>
              <a:t>: </a:t>
            </a:r>
            <a:r>
              <a:rPr lang="en" altLang="ja-JP" sz="700"/>
              <a:t>She had not walked to school.</a:t>
            </a:r>
            <a:r>
              <a:rPr lang="ja-JP" altLang="en" sz="700"/>
              <a:t>（</a:t>
            </a:r>
            <a:r>
              <a:rPr lang="ja-JP" altLang="en-US" sz="700"/>
              <a:t>彼女は学校へ歩いて行ったことがなかった）</a:t>
            </a:r>
          </a:p>
          <a:p>
            <a:r>
              <a:rPr lang="ja-JP" altLang="en-US" sz="700"/>
              <a:t>疑問</a:t>
            </a:r>
            <a:r>
              <a:rPr lang="en-US" altLang="ja-JP" sz="700"/>
              <a:t>: </a:t>
            </a:r>
            <a:r>
              <a:rPr lang="en" altLang="ja-JP" sz="700"/>
              <a:t>Had she walked to school?</a:t>
            </a:r>
            <a:r>
              <a:rPr lang="ja-JP" altLang="en" sz="700"/>
              <a:t>（</a:t>
            </a:r>
            <a:r>
              <a:rPr lang="ja-JP" altLang="en-US" sz="700"/>
              <a:t>彼女は学校へ歩いて行ったことがありますか？）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20" name="テキスト ボックス 19">
            <a:extLst>
              <a:ext uri="{FF2B5EF4-FFF2-40B4-BE49-F238E27FC236}">
                <a16:creationId xmlns:a16="http://schemas.microsoft.com/office/drawing/2014/main" id="{333714BA-E939-0776-7988-E7E1E9CFD6D6}"/>
              </a:ext>
            </a:extLst>
          </p:cNvPr>
          <p:cNvSpPr txBox="1"/>
          <p:nvPr/>
        </p:nvSpPr>
        <p:spPr>
          <a:xfrm>
            <a:off x="70412" y="1749631"/>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was walking to school.</a:t>
            </a:r>
            <a:r>
              <a:rPr lang="ja-JP" altLang="en" sz="700"/>
              <a:t>（</a:t>
            </a:r>
            <a:r>
              <a:rPr lang="ja-JP" altLang="en-US" sz="700"/>
              <a:t>彼女は学校へ歩いているところだった）</a:t>
            </a:r>
          </a:p>
          <a:p>
            <a:r>
              <a:rPr lang="ja-JP" altLang="en-US" sz="700"/>
              <a:t>否定</a:t>
            </a:r>
            <a:r>
              <a:rPr lang="en-US" altLang="ja-JP" sz="700"/>
              <a:t>: </a:t>
            </a:r>
            <a:r>
              <a:rPr lang="en" altLang="ja-JP" sz="700"/>
              <a:t>She was not walking to school.</a:t>
            </a:r>
            <a:r>
              <a:rPr lang="ja-JP" altLang="en" sz="700"/>
              <a:t>（</a:t>
            </a:r>
            <a:r>
              <a:rPr lang="ja-JP" altLang="en-US" sz="700"/>
              <a:t>彼女は学校へ歩いているところではなかった）</a:t>
            </a:r>
          </a:p>
          <a:p>
            <a:r>
              <a:rPr lang="ja-JP" altLang="en-US" sz="700"/>
              <a:t>疑問</a:t>
            </a:r>
            <a:r>
              <a:rPr lang="en-US" altLang="ja-JP" sz="700"/>
              <a:t>: </a:t>
            </a:r>
            <a:r>
              <a:rPr lang="en" altLang="ja-JP" sz="700"/>
              <a:t>Was she walking to school?</a:t>
            </a:r>
            <a:r>
              <a:rPr lang="ja-JP" altLang="en" sz="700"/>
              <a:t>（</a:t>
            </a:r>
            <a:r>
              <a:rPr lang="ja-JP" altLang="en-US" sz="700"/>
              <a:t>彼女は学校へ歩いているところでしたか？）</a:t>
            </a:r>
          </a:p>
          <a:p>
            <a:r>
              <a:rPr lang="ja-JP" altLang="en-US" sz="700"/>
              <a:t>解答</a:t>
            </a:r>
            <a:r>
              <a:rPr lang="en-US" altLang="ja-JP" sz="700"/>
              <a:t>: </a:t>
            </a:r>
            <a:r>
              <a:rPr lang="en" altLang="ja-JP" sz="700"/>
              <a:t>Yes, she was. / No, she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21" name="テキスト ボックス 20">
            <a:extLst>
              <a:ext uri="{FF2B5EF4-FFF2-40B4-BE49-F238E27FC236}">
                <a16:creationId xmlns:a16="http://schemas.microsoft.com/office/drawing/2014/main" id="{6F3F38C1-B953-92F0-32EF-5574FB5AB399}"/>
              </a:ext>
            </a:extLst>
          </p:cNvPr>
          <p:cNvSpPr txBox="1"/>
          <p:nvPr/>
        </p:nvSpPr>
        <p:spPr>
          <a:xfrm>
            <a:off x="63657" y="5108369"/>
            <a:ext cx="3970115" cy="1600438"/>
          </a:xfrm>
          <a:prstGeom prst="rect">
            <a:avLst/>
          </a:prstGeom>
          <a:noFill/>
          <a:ln>
            <a:solidFill>
              <a:schemeClr val="accent1"/>
            </a:solidFill>
          </a:ln>
        </p:spPr>
        <p:txBody>
          <a:bodyPr wrap="square" rtlCol="0">
            <a:spAutoFit/>
          </a:bodyPr>
          <a:lstStyle/>
          <a:p>
            <a:r>
              <a:rPr lang="ja-JP" altLang="en-US" sz="700"/>
              <a:t>動詞が一般動詞で、時制が過去、相が完了進行の日常英会話の英文を日本語で出題して。私が英文で解答するので添削して。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She had been walking to school.</a:t>
            </a:r>
            <a:r>
              <a:rPr lang="ja-JP" altLang="en" sz="700"/>
              <a:t>（</a:t>
            </a:r>
            <a:r>
              <a:rPr lang="ja-JP" altLang="en-US" sz="700"/>
              <a:t>彼女は学校へ歩き続けていた）</a:t>
            </a:r>
          </a:p>
          <a:p>
            <a:r>
              <a:rPr lang="ja-JP" altLang="en-US" sz="700"/>
              <a:t>否定</a:t>
            </a:r>
            <a:r>
              <a:rPr lang="en-US" altLang="ja-JP" sz="700"/>
              <a:t>: </a:t>
            </a:r>
            <a:r>
              <a:rPr lang="en" altLang="ja-JP" sz="700"/>
              <a:t>She had not been walking to school.</a:t>
            </a:r>
            <a:r>
              <a:rPr lang="ja-JP" altLang="en" sz="700"/>
              <a:t>（</a:t>
            </a:r>
            <a:r>
              <a:rPr lang="ja-JP" altLang="en-US" sz="700"/>
              <a:t>彼女は学校へ歩き続けていなかった）</a:t>
            </a:r>
          </a:p>
          <a:p>
            <a:r>
              <a:rPr lang="ja-JP" altLang="en-US" sz="700"/>
              <a:t>疑問</a:t>
            </a:r>
            <a:r>
              <a:rPr lang="en-US" altLang="ja-JP" sz="700"/>
              <a:t>: </a:t>
            </a:r>
            <a:r>
              <a:rPr lang="en" altLang="ja-JP" sz="700"/>
              <a:t>Had she been walking to school?</a:t>
            </a:r>
            <a:r>
              <a:rPr lang="ja-JP" altLang="en" sz="700"/>
              <a:t>（</a:t>
            </a:r>
            <a:r>
              <a:rPr lang="ja-JP" altLang="en-US" sz="700"/>
              <a:t>彼女は学校へ歩き続けていましたか？）</a:t>
            </a:r>
          </a:p>
          <a:p>
            <a:r>
              <a:rPr lang="ja-JP" altLang="en-US" sz="700"/>
              <a:t>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Tree>
    <p:extLst>
      <p:ext uri="{BB962C8B-B14F-4D97-AF65-F5344CB8AC3E}">
        <p14:creationId xmlns:p14="http://schemas.microsoft.com/office/powerpoint/2010/main" val="28879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929CA-7197-C7C9-2EE0-9B2C6F83C147}"/>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F4FDAAB-9303-5B2B-4324-FAB218C5F04E}"/>
              </a:ext>
            </a:extLst>
          </p:cNvPr>
          <p:cNvSpPr txBox="1"/>
          <p:nvPr/>
        </p:nvSpPr>
        <p:spPr>
          <a:xfrm>
            <a:off x="4132162" y="46295"/>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動詞が一般動詞の受動態の受動態で、時制が現在、相が単純の日常英会話の英文を日本語で出題して。私が英文で解答するので添削して。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is read by her.</a:t>
            </a:r>
            <a:r>
              <a:rPr lang="ja-JP" altLang="en" sz="700"/>
              <a:t>（</a:t>
            </a:r>
            <a:r>
              <a:rPr lang="ja-JP" altLang="en-US" sz="700"/>
              <a:t>その本は彼女によって読まれる）</a:t>
            </a:r>
          </a:p>
          <a:p>
            <a:r>
              <a:rPr lang="ja-JP" altLang="en-US" sz="700"/>
              <a:t>否定</a:t>
            </a:r>
            <a:r>
              <a:rPr lang="en-US" altLang="ja-JP" sz="700"/>
              <a:t>: </a:t>
            </a:r>
            <a:r>
              <a:rPr lang="en" altLang="ja-JP" sz="700"/>
              <a:t>The book is not read by her.</a:t>
            </a:r>
            <a:r>
              <a:rPr lang="ja-JP" altLang="en" sz="700"/>
              <a:t>（</a:t>
            </a:r>
            <a:r>
              <a:rPr lang="ja-JP" altLang="en-US" sz="700"/>
              <a:t>その本は彼女によって読まれない）</a:t>
            </a:r>
          </a:p>
          <a:p>
            <a:r>
              <a:rPr lang="ja-JP" altLang="en-US" sz="700"/>
              <a:t>疑問</a:t>
            </a:r>
            <a:r>
              <a:rPr lang="en-US" altLang="ja-JP" sz="700"/>
              <a:t>: </a:t>
            </a:r>
            <a:r>
              <a:rPr lang="en" altLang="ja-JP" sz="700"/>
              <a:t>Is the book read by her?</a:t>
            </a:r>
            <a:r>
              <a:rPr lang="ja-JP" altLang="en" sz="700"/>
              <a:t>（</a:t>
            </a:r>
            <a:r>
              <a:rPr lang="ja-JP" altLang="en-US" sz="700"/>
              <a:t>その本は彼女によって読まれますか？）</a:t>
            </a:r>
          </a:p>
          <a:p>
            <a:r>
              <a:rPr lang="ja-JP" altLang="en-US" sz="700"/>
              <a:t>解答</a:t>
            </a:r>
            <a:r>
              <a:rPr lang="en-US" altLang="ja-JP" sz="700"/>
              <a:t>: </a:t>
            </a:r>
            <a:r>
              <a:rPr lang="en" altLang="ja-JP" sz="700"/>
              <a:t>Yes, it is. / No, it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5" name="テキスト ボックス 4">
            <a:extLst>
              <a:ext uri="{FF2B5EF4-FFF2-40B4-BE49-F238E27FC236}">
                <a16:creationId xmlns:a16="http://schemas.microsoft.com/office/drawing/2014/main" id="{1BDC477B-12BC-9536-9825-D591FE4696B5}"/>
              </a:ext>
            </a:extLst>
          </p:cNvPr>
          <p:cNvSpPr txBox="1"/>
          <p:nvPr/>
        </p:nvSpPr>
        <p:spPr>
          <a:xfrm>
            <a:off x="4146148" y="3429000"/>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has been read by her.</a:t>
            </a:r>
            <a:r>
              <a:rPr lang="ja-JP" altLang="en" sz="700"/>
              <a:t>（</a:t>
            </a:r>
            <a:r>
              <a:rPr lang="ja-JP" altLang="en-US" sz="700"/>
              <a:t>その本は彼女によって読まれている）</a:t>
            </a:r>
          </a:p>
          <a:p>
            <a:r>
              <a:rPr lang="ja-JP" altLang="en-US" sz="700"/>
              <a:t>否定</a:t>
            </a:r>
            <a:r>
              <a:rPr lang="en-US" altLang="ja-JP" sz="700"/>
              <a:t>: </a:t>
            </a:r>
            <a:r>
              <a:rPr lang="en" altLang="ja-JP" sz="700"/>
              <a:t>The book has not been read by her.</a:t>
            </a:r>
            <a:r>
              <a:rPr lang="ja-JP" altLang="en" sz="700"/>
              <a:t>（</a:t>
            </a:r>
            <a:r>
              <a:rPr lang="ja-JP" altLang="en-US" sz="700"/>
              <a:t>その本は彼女によって読まれていない）</a:t>
            </a:r>
          </a:p>
          <a:p>
            <a:r>
              <a:rPr lang="ja-JP" altLang="en-US" sz="700"/>
              <a:t>疑問</a:t>
            </a:r>
            <a:r>
              <a:rPr lang="en-US" altLang="ja-JP" sz="700"/>
              <a:t>: </a:t>
            </a:r>
            <a:r>
              <a:rPr lang="en" altLang="ja-JP" sz="700"/>
              <a:t>Has the book been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has. / No, it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6" name="テキスト ボックス 5">
            <a:extLst>
              <a:ext uri="{FF2B5EF4-FFF2-40B4-BE49-F238E27FC236}">
                <a16:creationId xmlns:a16="http://schemas.microsoft.com/office/drawing/2014/main" id="{733A2352-63C9-2DD7-4D95-126AEB799DC9}"/>
              </a:ext>
            </a:extLst>
          </p:cNvPr>
          <p:cNvSpPr txBox="1"/>
          <p:nvPr/>
        </p:nvSpPr>
        <p:spPr>
          <a:xfrm>
            <a:off x="4132161" y="1749631"/>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is being read by her.</a:t>
            </a:r>
            <a:r>
              <a:rPr lang="ja-JP" altLang="en" sz="700"/>
              <a:t>（</a:t>
            </a:r>
            <a:r>
              <a:rPr lang="ja-JP" altLang="en-US" sz="700"/>
              <a:t>その本は彼女によって読まれている）</a:t>
            </a:r>
          </a:p>
          <a:p>
            <a:r>
              <a:rPr lang="ja-JP" altLang="en-US" sz="700"/>
              <a:t>否定</a:t>
            </a:r>
            <a:r>
              <a:rPr lang="en-US" altLang="ja-JP" sz="700"/>
              <a:t>: </a:t>
            </a:r>
            <a:r>
              <a:rPr lang="en" altLang="ja-JP" sz="700"/>
              <a:t>The book is not being read by her.</a:t>
            </a:r>
            <a:r>
              <a:rPr lang="ja-JP" altLang="en" sz="700"/>
              <a:t>（</a:t>
            </a:r>
            <a:r>
              <a:rPr lang="ja-JP" altLang="en-US" sz="700"/>
              <a:t>その本は彼女によって読まれていない）</a:t>
            </a:r>
          </a:p>
          <a:p>
            <a:r>
              <a:rPr lang="ja-JP" altLang="en-US" sz="700"/>
              <a:t>疑問</a:t>
            </a:r>
            <a:r>
              <a:rPr lang="en-US" altLang="ja-JP" sz="700"/>
              <a:t>: </a:t>
            </a:r>
            <a:r>
              <a:rPr lang="en" altLang="ja-JP" sz="700"/>
              <a:t>Is the book being read by her?</a:t>
            </a:r>
            <a:r>
              <a:rPr lang="ja-JP" altLang="en" sz="700"/>
              <a:t>（</a:t>
            </a:r>
            <a:r>
              <a:rPr lang="ja-JP" altLang="en-US" sz="700"/>
              <a:t>その本は彼女によって読まれていますか？）</a:t>
            </a:r>
          </a:p>
          <a:p>
            <a:r>
              <a:rPr lang="ja-JP" altLang="en-US" sz="700"/>
              <a:t>解答</a:t>
            </a:r>
            <a:r>
              <a:rPr lang="en-US" altLang="ja-JP" sz="700"/>
              <a:t>: </a:t>
            </a:r>
            <a:r>
              <a:rPr lang="en" altLang="ja-JP" sz="700"/>
              <a:t>Yes, it is. / No, it isn’t.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13" name="テキスト ボックス 12">
            <a:extLst>
              <a:ext uri="{FF2B5EF4-FFF2-40B4-BE49-F238E27FC236}">
                <a16:creationId xmlns:a16="http://schemas.microsoft.com/office/drawing/2014/main" id="{E0088907-D2EB-AA54-98C0-A1FFE57F57B8}"/>
              </a:ext>
            </a:extLst>
          </p:cNvPr>
          <p:cNvSpPr txBox="1"/>
          <p:nvPr/>
        </p:nvSpPr>
        <p:spPr>
          <a:xfrm>
            <a:off x="4132161" y="5108369"/>
            <a:ext cx="3970115" cy="1384995"/>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has been being read by her.</a:t>
            </a:r>
            <a:r>
              <a:rPr lang="ja-JP" altLang="en" sz="700"/>
              <a:t>（</a:t>
            </a:r>
            <a:r>
              <a:rPr lang="ja-JP" altLang="en-US" sz="700"/>
              <a:t>その本は彼女によってずっと読まれている）</a:t>
            </a:r>
          </a:p>
          <a:p>
            <a:r>
              <a:rPr lang="ja-JP" altLang="en-US" sz="700"/>
              <a:t>否定</a:t>
            </a:r>
            <a:r>
              <a:rPr lang="en-US" altLang="ja-JP" sz="700"/>
              <a:t>: </a:t>
            </a:r>
            <a:r>
              <a:rPr lang="en" altLang="ja-JP" sz="700"/>
              <a:t>The book has not been being read by her.</a:t>
            </a:r>
            <a:r>
              <a:rPr lang="ja-JP" altLang="en" sz="700"/>
              <a:t>（</a:t>
            </a:r>
            <a:r>
              <a:rPr lang="ja-JP" altLang="en-US" sz="700"/>
              <a:t>その本は彼女によって読まれていない）</a:t>
            </a:r>
          </a:p>
          <a:p>
            <a:r>
              <a:rPr lang="ja-JP" altLang="en-US" sz="700"/>
              <a:t>疑問</a:t>
            </a:r>
            <a:r>
              <a:rPr lang="en-US" altLang="ja-JP" sz="700"/>
              <a:t>: </a:t>
            </a:r>
            <a:r>
              <a:rPr lang="en" altLang="ja-JP" sz="700"/>
              <a:t>Has the book been being read by her?</a:t>
            </a:r>
            <a:r>
              <a:rPr lang="ja-JP" altLang="en" sz="700"/>
              <a:t>（</a:t>
            </a:r>
            <a:r>
              <a:rPr lang="ja-JP" altLang="en-US" sz="700"/>
              <a:t>その本は彼女によってずっと読まれていますか？）</a:t>
            </a:r>
          </a:p>
          <a:p>
            <a:r>
              <a:rPr lang="ja-JP" altLang="en-US" sz="700"/>
              <a:t>解答</a:t>
            </a:r>
            <a:r>
              <a:rPr lang="en-US" altLang="ja-JP" sz="700"/>
              <a:t>: </a:t>
            </a:r>
            <a:r>
              <a:rPr lang="en" altLang="ja-JP" sz="700"/>
              <a:t>Yes, it has. / No, it hasn’t.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4" name="テキスト ボックス 13">
            <a:extLst>
              <a:ext uri="{FF2B5EF4-FFF2-40B4-BE49-F238E27FC236}">
                <a16:creationId xmlns:a16="http://schemas.microsoft.com/office/drawing/2014/main" id="{83DCE829-5A99-F128-8735-58E9F07F906B}"/>
              </a:ext>
            </a:extLst>
          </p:cNvPr>
          <p:cNvSpPr txBox="1"/>
          <p:nvPr/>
        </p:nvSpPr>
        <p:spPr>
          <a:xfrm>
            <a:off x="8221885" y="46295"/>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be read by her.</a:t>
            </a:r>
            <a:r>
              <a:rPr lang="ja-JP" altLang="en" sz="700"/>
              <a:t>（</a:t>
            </a:r>
            <a:r>
              <a:rPr lang="ja-JP" altLang="en-US" sz="700"/>
              <a:t>その本は彼女によって読まれるだろう）</a:t>
            </a:r>
          </a:p>
          <a:p>
            <a:r>
              <a:rPr lang="ja-JP" altLang="en-US" sz="700"/>
              <a:t>否定</a:t>
            </a:r>
            <a:r>
              <a:rPr lang="en-US" altLang="ja-JP" sz="700"/>
              <a:t>: </a:t>
            </a:r>
            <a:r>
              <a:rPr lang="en" altLang="ja-JP" sz="700"/>
              <a:t>The book will not be read by her.</a:t>
            </a:r>
            <a:r>
              <a:rPr lang="ja-JP" altLang="en" sz="700"/>
              <a:t>（</a:t>
            </a:r>
            <a:r>
              <a:rPr lang="ja-JP" altLang="en-US" sz="700"/>
              <a:t>その本は彼女によって読まれないだろう）</a:t>
            </a:r>
          </a:p>
          <a:p>
            <a:r>
              <a:rPr lang="ja-JP" altLang="en-US" sz="700"/>
              <a:t>疑問</a:t>
            </a:r>
            <a:r>
              <a:rPr lang="en-US" altLang="ja-JP" sz="700"/>
              <a:t>: </a:t>
            </a:r>
            <a:r>
              <a:rPr lang="en" altLang="ja-JP" sz="700"/>
              <a:t>Will the book be read by her?</a:t>
            </a:r>
            <a:r>
              <a:rPr lang="ja-JP" altLang="en" sz="700"/>
              <a:t>（</a:t>
            </a:r>
            <a:r>
              <a:rPr lang="ja-JP" altLang="en-US" sz="700"/>
              <a:t>その本は彼女によって読まれますか？）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5" name="テキスト ボックス 14">
            <a:extLst>
              <a:ext uri="{FF2B5EF4-FFF2-40B4-BE49-F238E27FC236}">
                <a16:creationId xmlns:a16="http://schemas.microsoft.com/office/drawing/2014/main" id="{AF9ABFFD-D2A4-4897-A6E8-7BF9C5FDD450}"/>
              </a:ext>
            </a:extLst>
          </p:cNvPr>
          <p:cNvSpPr txBox="1"/>
          <p:nvPr/>
        </p:nvSpPr>
        <p:spPr>
          <a:xfrm>
            <a:off x="8221884" y="3435989"/>
            <a:ext cx="3970115" cy="1384995"/>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have been read by her.</a:t>
            </a:r>
            <a:r>
              <a:rPr lang="ja-JP" altLang="en" sz="700"/>
              <a:t>（</a:t>
            </a:r>
            <a:r>
              <a:rPr lang="ja-JP" altLang="en-US" sz="700"/>
              <a:t>その本は彼女によって読まれているだろう）</a:t>
            </a:r>
          </a:p>
          <a:p>
            <a:r>
              <a:rPr lang="ja-JP" altLang="en-US" sz="700"/>
              <a:t>否定</a:t>
            </a:r>
            <a:r>
              <a:rPr lang="en-US" altLang="ja-JP" sz="700"/>
              <a:t>: </a:t>
            </a:r>
            <a:r>
              <a:rPr lang="en" altLang="ja-JP" sz="700"/>
              <a:t>The book will not have been read by her.</a:t>
            </a:r>
            <a:r>
              <a:rPr lang="ja-JP" altLang="en" sz="700"/>
              <a:t>（</a:t>
            </a:r>
            <a:r>
              <a:rPr lang="ja-JP" altLang="en-US" sz="700"/>
              <a:t>その本は彼女によって読まれていないだろう）</a:t>
            </a:r>
          </a:p>
          <a:p>
            <a:r>
              <a:rPr lang="ja-JP" altLang="en-US" sz="700"/>
              <a:t>疑問</a:t>
            </a:r>
            <a:r>
              <a:rPr lang="en-US" altLang="ja-JP" sz="700"/>
              <a:t>: </a:t>
            </a:r>
            <a:r>
              <a:rPr lang="en" altLang="ja-JP" sz="700"/>
              <a:t>Will the book have been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6" name="テキスト ボックス 15">
            <a:extLst>
              <a:ext uri="{FF2B5EF4-FFF2-40B4-BE49-F238E27FC236}">
                <a16:creationId xmlns:a16="http://schemas.microsoft.com/office/drawing/2014/main" id="{2CFAF70B-AE0B-328F-00D6-AD1FA83A2071}"/>
              </a:ext>
            </a:extLst>
          </p:cNvPr>
          <p:cNvSpPr txBox="1"/>
          <p:nvPr/>
        </p:nvSpPr>
        <p:spPr>
          <a:xfrm>
            <a:off x="8221884" y="1748806"/>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be being read by her.</a:t>
            </a:r>
            <a:r>
              <a:rPr lang="ja-JP" altLang="en" sz="700"/>
              <a:t>（</a:t>
            </a:r>
            <a:r>
              <a:rPr lang="ja-JP" altLang="en-US" sz="700"/>
              <a:t>その本は彼女によって読まれているだろう）</a:t>
            </a:r>
          </a:p>
          <a:p>
            <a:r>
              <a:rPr lang="ja-JP" altLang="en-US" sz="700"/>
              <a:t>否定</a:t>
            </a:r>
            <a:r>
              <a:rPr lang="en-US" altLang="ja-JP" sz="700"/>
              <a:t>: </a:t>
            </a:r>
            <a:r>
              <a:rPr lang="en" altLang="ja-JP" sz="700"/>
              <a:t>The book will not be being read by her.</a:t>
            </a:r>
            <a:r>
              <a:rPr lang="ja-JP" altLang="en" sz="700"/>
              <a:t>（</a:t>
            </a:r>
            <a:r>
              <a:rPr lang="ja-JP" altLang="en-US" sz="700"/>
              <a:t>その本は彼女によって読まれていないだろう）</a:t>
            </a:r>
          </a:p>
          <a:p>
            <a:r>
              <a:rPr lang="ja-JP" altLang="en-US" sz="700"/>
              <a:t>疑問</a:t>
            </a:r>
            <a:r>
              <a:rPr lang="en-US" altLang="ja-JP" sz="700"/>
              <a:t>: </a:t>
            </a:r>
            <a:r>
              <a:rPr lang="en" altLang="ja-JP" sz="700"/>
              <a:t>Will the book be being read by her?</a:t>
            </a:r>
            <a:r>
              <a:rPr lang="ja-JP" altLang="en" sz="700"/>
              <a:t>（</a:t>
            </a:r>
            <a:r>
              <a:rPr lang="ja-JP" altLang="en-US" sz="700"/>
              <a:t>その本は彼女によって読まれていますか？）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7" name="テキスト ボックス 16">
            <a:extLst>
              <a:ext uri="{FF2B5EF4-FFF2-40B4-BE49-F238E27FC236}">
                <a16:creationId xmlns:a16="http://schemas.microsoft.com/office/drawing/2014/main" id="{20BCF904-2E5E-EF89-A62F-97D99AE54624}"/>
              </a:ext>
            </a:extLst>
          </p:cNvPr>
          <p:cNvSpPr txBox="1"/>
          <p:nvPr/>
        </p:nvSpPr>
        <p:spPr>
          <a:xfrm>
            <a:off x="8200665" y="5108369"/>
            <a:ext cx="3970115" cy="1600438"/>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will have been being read by her.</a:t>
            </a:r>
            <a:r>
              <a:rPr lang="ja-JP" altLang="en" sz="700"/>
              <a:t>（</a:t>
            </a:r>
            <a:r>
              <a:rPr lang="ja-JP" altLang="en-US" sz="700"/>
              <a:t>その本は彼女によってずっと読まれているだろう）</a:t>
            </a:r>
          </a:p>
          <a:p>
            <a:r>
              <a:rPr lang="ja-JP" altLang="en-US" sz="700"/>
              <a:t>否定</a:t>
            </a:r>
            <a:r>
              <a:rPr lang="en-US" altLang="ja-JP" sz="700"/>
              <a:t>: </a:t>
            </a:r>
            <a:r>
              <a:rPr lang="en" altLang="ja-JP" sz="700"/>
              <a:t>The book will not have been being read by her.</a:t>
            </a:r>
            <a:r>
              <a:rPr lang="ja-JP" altLang="en" sz="700"/>
              <a:t>（</a:t>
            </a:r>
            <a:r>
              <a:rPr lang="ja-JP" altLang="en-US" sz="700"/>
              <a:t>その本は彼女によってずっと読まれていないだろう）</a:t>
            </a:r>
          </a:p>
          <a:p>
            <a:r>
              <a:rPr lang="ja-JP" altLang="en-US" sz="700"/>
              <a:t>疑問</a:t>
            </a:r>
            <a:r>
              <a:rPr lang="en-US" altLang="ja-JP" sz="700"/>
              <a:t>: </a:t>
            </a:r>
            <a:r>
              <a:rPr lang="en" altLang="ja-JP" sz="700"/>
              <a:t>Will the book have been being read by her?</a:t>
            </a:r>
            <a:r>
              <a:rPr lang="ja-JP" altLang="en" sz="700"/>
              <a:t>（</a:t>
            </a:r>
            <a:r>
              <a:rPr lang="ja-JP" altLang="en-US" sz="700"/>
              <a:t>その本は彼女によってずっと読まれていますか？）</a:t>
            </a:r>
          </a:p>
          <a:p>
            <a:r>
              <a:rPr lang="ja-JP" altLang="en-US" sz="700"/>
              <a:t>解答</a:t>
            </a:r>
            <a:r>
              <a:rPr lang="en-US" altLang="ja-JP" sz="700"/>
              <a:t>: </a:t>
            </a:r>
            <a:r>
              <a:rPr lang="en" altLang="ja-JP" sz="700"/>
              <a:t>Yes, it will. / No, it won’t.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8" name="テキスト ボックス 17">
            <a:extLst>
              <a:ext uri="{FF2B5EF4-FFF2-40B4-BE49-F238E27FC236}">
                <a16:creationId xmlns:a16="http://schemas.microsoft.com/office/drawing/2014/main" id="{C81A084E-D462-998F-550C-C255D02E5E12}"/>
              </a:ext>
            </a:extLst>
          </p:cNvPr>
          <p:cNvSpPr txBox="1"/>
          <p:nvPr/>
        </p:nvSpPr>
        <p:spPr>
          <a:xfrm>
            <a:off x="70413" y="46295"/>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動詞が一般動詞の受動態で、時制が過去、相が単純の日常英会話の英文を日本語で出題して。私が英文で解答するので添削して。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was read by her.</a:t>
            </a:r>
            <a:r>
              <a:rPr lang="ja-JP" altLang="en" sz="700"/>
              <a:t>（</a:t>
            </a:r>
            <a:r>
              <a:rPr lang="ja-JP" altLang="en-US" sz="700"/>
              <a:t>その本は彼女によって読まれた）</a:t>
            </a:r>
          </a:p>
          <a:p>
            <a:r>
              <a:rPr lang="ja-JP" altLang="en-US" sz="700"/>
              <a:t>否定</a:t>
            </a:r>
            <a:r>
              <a:rPr lang="en-US" altLang="ja-JP" sz="700"/>
              <a:t>: </a:t>
            </a:r>
            <a:r>
              <a:rPr lang="en" altLang="ja-JP" sz="700"/>
              <a:t>The book was not read by her.</a:t>
            </a:r>
            <a:r>
              <a:rPr lang="ja-JP" altLang="en" sz="700"/>
              <a:t>（</a:t>
            </a:r>
            <a:r>
              <a:rPr lang="ja-JP" altLang="en-US" sz="700"/>
              <a:t>その本は彼女によって読まれなかった）</a:t>
            </a:r>
          </a:p>
          <a:p>
            <a:r>
              <a:rPr lang="ja-JP" altLang="en-US" sz="700"/>
              <a:t>疑問</a:t>
            </a:r>
            <a:r>
              <a:rPr lang="en-US" altLang="ja-JP" sz="700"/>
              <a:t>: </a:t>
            </a:r>
            <a:r>
              <a:rPr lang="en" altLang="ja-JP" sz="700"/>
              <a:t>Was the book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was. / No, it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19" name="テキスト ボックス 18">
            <a:extLst>
              <a:ext uri="{FF2B5EF4-FFF2-40B4-BE49-F238E27FC236}">
                <a16:creationId xmlns:a16="http://schemas.microsoft.com/office/drawing/2014/main" id="{C4C7FB7A-2BE4-1F49-9D4F-3F6BF5A446A1}"/>
              </a:ext>
            </a:extLst>
          </p:cNvPr>
          <p:cNvSpPr txBox="1"/>
          <p:nvPr/>
        </p:nvSpPr>
        <p:spPr>
          <a:xfrm>
            <a:off x="70412" y="3428566"/>
            <a:ext cx="3970115" cy="1277273"/>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動詞が一般動詞の受動態で、時制が過去、相が完了の日常英会話の英文を日本語で出題して。私が英文で解答するので添削して。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had been read by her.</a:t>
            </a:r>
            <a:r>
              <a:rPr lang="ja-JP" altLang="en" sz="700"/>
              <a:t>（</a:t>
            </a:r>
            <a:r>
              <a:rPr lang="ja-JP" altLang="en-US" sz="700"/>
              <a:t>その本は彼女によって読まれたことがあった）</a:t>
            </a:r>
          </a:p>
          <a:p>
            <a:r>
              <a:rPr lang="ja-JP" altLang="en-US" sz="700"/>
              <a:t>否定</a:t>
            </a:r>
            <a:r>
              <a:rPr lang="en-US" altLang="ja-JP" sz="700"/>
              <a:t>: </a:t>
            </a:r>
            <a:r>
              <a:rPr lang="en" altLang="ja-JP" sz="700"/>
              <a:t>The book had not been read by her.</a:t>
            </a:r>
            <a:r>
              <a:rPr lang="ja-JP" altLang="en" sz="700"/>
              <a:t>（</a:t>
            </a:r>
            <a:r>
              <a:rPr lang="ja-JP" altLang="en-US" sz="700"/>
              <a:t>その本は彼女によって読まれたことがなかった）</a:t>
            </a:r>
          </a:p>
          <a:p>
            <a:r>
              <a:rPr lang="ja-JP" altLang="en-US" sz="700"/>
              <a:t>疑問</a:t>
            </a:r>
            <a:r>
              <a:rPr lang="en-US" altLang="ja-JP" sz="700"/>
              <a:t>: </a:t>
            </a:r>
            <a:r>
              <a:rPr lang="en" altLang="ja-JP" sz="700"/>
              <a:t>Had the book been read by her?</a:t>
            </a:r>
            <a:r>
              <a:rPr lang="ja-JP" altLang="en" sz="700"/>
              <a:t>（</a:t>
            </a:r>
            <a:r>
              <a:rPr lang="ja-JP" altLang="en-US" sz="700"/>
              <a:t>その本は彼女によって読まれましたか？）</a:t>
            </a:r>
          </a:p>
          <a:p>
            <a:r>
              <a:rPr lang="ja-JP" altLang="en-US" sz="700"/>
              <a:t>解答</a:t>
            </a:r>
            <a:r>
              <a:rPr lang="en-US" altLang="ja-JP" sz="700"/>
              <a:t>: </a:t>
            </a:r>
            <a:r>
              <a:rPr lang="en" altLang="ja-JP" sz="700"/>
              <a:t>Yes, it had. / No, it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
        <p:nvSpPr>
          <p:cNvPr id="20" name="テキスト ボックス 19">
            <a:extLst>
              <a:ext uri="{FF2B5EF4-FFF2-40B4-BE49-F238E27FC236}">
                <a16:creationId xmlns:a16="http://schemas.microsoft.com/office/drawing/2014/main" id="{712095D3-0E61-5EC0-260C-6A8B453F65D5}"/>
              </a:ext>
            </a:extLst>
          </p:cNvPr>
          <p:cNvSpPr txBox="1"/>
          <p:nvPr/>
        </p:nvSpPr>
        <p:spPr>
          <a:xfrm>
            <a:off x="70412" y="1749631"/>
            <a:ext cx="3970115" cy="149271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was being read by her.</a:t>
            </a:r>
            <a:r>
              <a:rPr lang="ja-JP" altLang="en" sz="700"/>
              <a:t>（</a:t>
            </a:r>
            <a:r>
              <a:rPr lang="ja-JP" altLang="en-US" sz="700"/>
              <a:t>その本は彼女によって読まれているところだった）</a:t>
            </a:r>
          </a:p>
          <a:p>
            <a:r>
              <a:rPr lang="ja-JP" altLang="en-US" sz="700"/>
              <a:t>否定</a:t>
            </a:r>
            <a:r>
              <a:rPr lang="en-US" altLang="ja-JP" sz="700"/>
              <a:t>: </a:t>
            </a:r>
            <a:r>
              <a:rPr lang="en" altLang="ja-JP" sz="700"/>
              <a:t>The book was not being read by her.</a:t>
            </a:r>
            <a:r>
              <a:rPr lang="ja-JP" altLang="en" sz="700"/>
              <a:t>（</a:t>
            </a:r>
            <a:r>
              <a:rPr lang="ja-JP" altLang="en-US" sz="700"/>
              <a:t>その本は彼女によって読まれているところではなかった）</a:t>
            </a:r>
          </a:p>
          <a:p>
            <a:r>
              <a:rPr lang="ja-JP" altLang="en-US" sz="700"/>
              <a:t>疑問</a:t>
            </a:r>
            <a:r>
              <a:rPr lang="en-US" altLang="ja-JP" sz="700"/>
              <a:t>: </a:t>
            </a:r>
            <a:r>
              <a:rPr lang="en" altLang="ja-JP" sz="700"/>
              <a:t>Was the book being read by her?</a:t>
            </a:r>
            <a:r>
              <a:rPr lang="ja-JP" altLang="en" sz="700"/>
              <a:t>（</a:t>
            </a:r>
            <a:r>
              <a:rPr lang="ja-JP" altLang="en-US" sz="700"/>
              <a:t>その本は彼女によって読まれているところでしたか？）</a:t>
            </a:r>
          </a:p>
          <a:p>
            <a:r>
              <a:rPr lang="ja-JP" altLang="en-US" sz="700"/>
              <a:t>解答</a:t>
            </a:r>
            <a:r>
              <a:rPr lang="en-US" altLang="ja-JP" sz="700"/>
              <a:t>: </a:t>
            </a:r>
            <a:r>
              <a:rPr lang="en" altLang="ja-JP" sz="700"/>
              <a:t>Yes, it was. / No, it wasn’t.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kumimoji="1" lang="en-US" altLang="ja-JP" sz="700"/>
          </a:p>
        </p:txBody>
      </p:sp>
      <p:sp>
        <p:nvSpPr>
          <p:cNvPr id="21" name="テキスト ボックス 20">
            <a:extLst>
              <a:ext uri="{FF2B5EF4-FFF2-40B4-BE49-F238E27FC236}">
                <a16:creationId xmlns:a16="http://schemas.microsoft.com/office/drawing/2014/main" id="{14EECFB3-40FD-FF71-F822-A50730DA1A9C}"/>
              </a:ext>
            </a:extLst>
          </p:cNvPr>
          <p:cNvSpPr txBox="1"/>
          <p:nvPr/>
        </p:nvSpPr>
        <p:spPr>
          <a:xfrm>
            <a:off x="63657" y="5108369"/>
            <a:ext cx="3970115" cy="149271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動詞が一般動詞の受動態で、時制が過去、相が完了進行の日常英会話の英文を日本語で出題して。私が英文で解答するので添削して。</a:t>
            </a:r>
            <a:endParaRPr lang="en-US" altLang="ja-JP" sz="700"/>
          </a:p>
          <a:p>
            <a:r>
              <a:rPr lang="ja-JP" altLang="en-US" sz="700"/>
              <a:t>問題は肯定、否定、疑問と回答の</a:t>
            </a:r>
            <a:r>
              <a:rPr lang="en-US" altLang="ja-JP" sz="700"/>
              <a:t>3</a:t>
            </a:r>
            <a:r>
              <a:rPr lang="ja-JP" altLang="en-US" sz="700"/>
              <a:t>形式それぞれで</a:t>
            </a:r>
            <a:r>
              <a:rPr lang="en-US" altLang="ja-JP" sz="700"/>
              <a:t>1</a:t>
            </a:r>
            <a:r>
              <a:rPr lang="ja-JP" altLang="en-US" sz="700"/>
              <a:t>問ずつ出題して。</a:t>
            </a:r>
            <a:endParaRPr lang="en-US" altLang="ja-JP" sz="700"/>
          </a:p>
          <a:p>
            <a:r>
              <a:rPr lang="en-US" altLang="ja-JP" sz="700"/>
              <a:t>3</a:t>
            </a:r>
            <a:r>
              <a:rPr lang="ja-JP" altLang="en-US" sz="700"/>
              <a:t>形式の例文は以下の通り。</a:t>
            </a:r>
            <a:endParaRPr lang="en-US" altLang="ja-JP" sz="700"/>
          </a:p>
          <a:p>
            <a:endParaRPr lang="en-US" altLang="ja-JP" sz="700"/>
          </a:p>
          <a:p>
            <a:r>
              <a:rPr lang="ja-JP" altLang="en-US" sz="700"/>
              <a:t>肯定</a:t>
            </a:r>
            <a:r>
              <a:rPr lang="en-US" altLang="ja-JP" sz="700"/>
              <a:t>: </a:t>
            </a:r>
            <a:r>
              <a:rPr lang="en" altLang="ja-JP" sz="700"/>
              <a:t>The book had been being read by her.</a:t>
            </a:r>
            <a:r>
              <a:rPr lang="ja-JP" altLang="en" sz="700"/>
              <a:t>（</a:t>
            </a:r>
            <a:r>
              <a:rPr lang="ja-JP" altLang="en-US" sz="700"/>
              <a:t>その本は彼女によってずっと読まれていた）</a:t>
            </a:r>
          </a:p>
          <a:p>
            <a:r>
              <a:rPr lang="ja-JP" altLang="en-US" sz="700"/>
              <a:t>否定</a:t>
            </a:r>
            <a:r>
              <a:rPr lang="en-US" altLang="ja-JP" sz="700"/>
              <a:t>: </a:t>
            </a:r>
            <a:r>
              <a:rPr lang="en" altLang="ja-JP" sz="700"/>
              <a:t>The book had not been being read by her.</a:t>
            </a:r>
            <a:r>
              <a:rPr lang="ja-JP" altLang="en" sz="700"/>
              <a:t>（</a:t>
            </a:r>
            <a:r>
              <a:rPr lang="ja-JP" altLang="en-US" sz="700"/>
              <a:t>その本は彼女によって読まれていなかった）</a:t>
            </a:r>
          </a:p>
          <a:p>
            <a:r>
              <a:rPr lang="ja-JP" altLang="en-US" sz="700"/>
              <a:t>疑問</a:t>
            </a:r>
            <a:r>
              <a:rPr lang="en-US" altLang="ja-JP" sz="700"/>
              <a:t>: </a:t>
            </a:r>
            <a:r>
              <a:rPr lang="en" altLang="ja-JP" sz="700"/>
              <a:t>Had the book been being read by her?</a:t>
            </a:r>
            <a:r>
              <a:rPr lang="ja-JP" altLang="en" sz="700"/>
              <a:t>（</a:t>
            </a:r>
            <a:r>
              <a:rPr lang="ja-JP" altLang="en-US" sz="700"/>
              <a:t>その本は彼女によってずっと読まれていましたか？）</a:t>
            </a:r>
          </a:p>
          <a:p>
            <a:r>
              <a:rPr lang="ja-JP" altLang="en-US" sz="700"/>
              <a:t>解答</a:t>
            </a:r>
            <a:r>
              <a:rPr lang="en-US" altLang="ja-JP" sz="700"/>
              <a:t>: </a:t>
            </a:r>
            <a:r>
              <a:rPr lang="en" altLang="ja-JP" sz="700"/>
              <a:t>Yes, it had. / No, it hadn’t.</a:t>
            </a:r>
          </a:p>
          <a:p>
            <a:endParaRPr kumimoji="1" lang="en-US" altLang="ja-JP" sz="700"/>
          </a:p>
          <a:p>
            <a:r>
              <a:rPr lang="en-US" altLang="ja-JP" sz="700"/>
              <a:t>※</a:t>
            </a:r>
            <a:r>
              <a:rPr lang="ja-JP" altLang="en-US" sz="700"/>
              <a:t>注意事項</a:t>
            </a:r>
            <a:r>
              <a:rPr lang="en-US" altLang="ja-JP" sz="700"/>
              <a:t> </a:t>
            </a:r>
            <a:r>
              <a:rPr lang="ja-JP" altLang="en-US" sz="700"/>
              <a:t>穴抜け問題ではなく、英文全体を解答させる問題にすること。</a:t>
            </a:r>
            <a:endParaRPr lang="en-US" altLang="ja-JP" sz="700"/>
          </a:p>
        </p:txBody>
      </p:sp>
    </p:spTree>
    <p:extLst>
      <p:ext uri="{BB962C8B-B14F-4D97-AF65-F5344CB8AC3E}">
        <p14:creationId xmlns:p14="http://schemas.microsoft.com/office/powerpoint/2010/main" val="2508970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BFAA7-10D7-20D5-36D5-B6C64F5E4661}"/>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66070D-EC44-1768-3B3D-F4EE0C66ABAB}"/>
              </a:ext>
            </a:extLst>
          </p:cNvPr>
          <p:cNvSpPr txBox="1"/>
          <p:nvPr/>
        </p:nvSpPr>
        <p:spPr>
          <a:xfrm>
            <a:off x="4283597" y="581486"/>
            <a:ext cx="947196" cy="4508927"/>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is being polite.</a:t>
            </a:r>
            <a:r>
              <a:rPr lang="ja-JP" altLang="en" sz="700"/>
              <a:t>（</a:t>
            </a:r>
            <a:r>
              <a:rPr lang="ja-JP" altLang="en-US" sz="700"/>
              <a:t>彼女は礼儀正しくしている） </a:t>
            </a:r>
            <a:endParaRPr lang="en-US" altLang="ja-JP" sz="700"/>
          </a:p>
          <a:p>
            <a:r>
              <a:rPr lang="ja-JP" altLang="en-US" sz="700"/>
              <a:t>進行</a:t>
            </a:r>
            <a:r>
              <a:rPr lang="en-US" altLang="ja-JP" sz="700"/>
              <a:t>: </a:t>
            </a:r>
            <a:r>
              <a:rPr lang="en" altLang="ja-JP" sz="700"/>
              <a:t>She is being polite.</a:t>
            </a:r>
            <a:r>
              <a:rPr lang="ja-JP" altLang="en" sz="700"/>
              <a:t>（</a:t>
            </a:r>
            <a:r>
              <a:rPr lang="ja-JP" altLang="en-US" sz="700"/>
              <a:t>彼女は礼儀正しくしている） </a:t>
            </a:r>
            <a:endParaRPr lang="en-US" altLang="ja-JP" sz="700"/>
          </a:p>
          <a:p>
            <a:r>
              <a:rPr lang="ja-JP" altLang="en-US" sz="700"/>
              <a:t>完了</a:t>
            </a:r>
            <a:r>
              <a:rPr lang="en-US" altLang="ja-JP" sz="700"/>
              <a:t>: </a:t>
            </a:r>
            <a:r>
              <a:rPr lang="en" altLang="ja-JP" sz="700"/>
              <a:t>She has been ready.</a:t>
            </a:r>
            <a:r>
              <a:rPr lang="ja-JP" altLang="en" sz="700"/>
              <a:t>（</a:t>
            </a:r>
            <a:r>
              <a:rPr lang="ja-JP" altLang="en-US" sz="700"/>
              <a:t>彼女は準備ができている） </a:t>
            </a:r>
            <a:endParaRPr lang="en-US" altLang="ja-JP" sz="700"/>
          </a:p>
          <a:p>
            <a:r>
              <a:rPr lang="ja-JP" altLang="en-US" sz="700"/>
              <a:t>完了進行</a:t>
            </a:r>
            <a:r>
              <a:rPr lang="en-US" altLang="ja-JP" sz="700"/>
              <a:t>: </a:t>
            </a:r>
            <a:r>
              <a:rPr lang="en" altLang="ja-JP" sz="700"/>
              <a:t>She has been being polite.</a:t>
            </a:r>
            <a:r>
              <a:rPr lang="ja-JP" altLang="en" sz="700"/>
              <a:t>（</a:t>
            </a:r>
            <a:r>
              <a:rPr lang="ja-JP" altLang="en-US" sz="700"/>
              <a:t>彼女は礼儀正しくしている） </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3" name="テキスト ボックス 2">
            <a:extLst>
              <a:ext uri="{FF2B5EF4-FFF2-40B4-BE49-F238E27FC236}">
                <a16:creationId xmlns:a16="http://schemas.microsoft.com/office/drawing/2014/main" id="{85476ECE-F526-181F-4D8F-4074748F3F59}"/>
              </a:ext>
            </a:extLst>
          </p:cNvPr>
          <p:cNvSpPr txBox="1"/>
          <p:nvPr/>
        </p:nvSpPr>
        <p:spPr>
          <a:xfrm>
            <a:off x="219913" y="754181"/>
            <a:ext cx="947196" cy="4401205"/>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was happy.</a:t>
            </a:r>
            <a:r>
              <a:rPr lang="ja-JP" altLang="en" sz="700"/>
              <a:t>（</a:t>
            </a:r>
            <a:r>
              <a:rPr lang="ja-JP" altLang="en-US" sz="700"/>
              <a:t>彼女は幸せだった）</a:t>
            </a:r>
            <a:endParaRPr lang="en-US" altLang="ja-JP" sz="700"/>
          </a:p>
          <a:p>
            <a:r>
              <a:rPr lang="ja-JP" altLang="en-US" sz="700"/>
              <a:t>進行</a:t>
            </a:r>
            <a:r>
              <a:rPr lang="en-US" altLang="ja-JP" sz="700"/>
              <a:t>: </a:t>
            </a:r>
            <a:r>
              <a:rPr lang="en" altLang="ja-JP" sz="700"/>
              <a:t>She was being careful.</a:t>
            </a:r>
            <a:r>
              <a:rPr lang="ja-JP" altLang="en" sz="700"/>
              <a:t>（</a:t>
            </a:r>
            <a:r>
              <a:rPr lang="ja-JP" altLang="en-US" sz="700"/>
              <a:t>彼女は注意深くしていた）</a:t>
            </a:r>
            <a:endParaRPr lang="en-US" altLang="ja-JP" sz="700"/>
          </a:p>
          <a:p>
            <a:r>
              <a:rPr lang="ja-JP" altLang="en-US" sz="700"/>
              <a:t>完了</a:t>
            </a:r>
            <a:r>
              <a:rPr lang="en-US" altLang="ja-JP" sz="700"/>
              <a:t>: </a:t>
            </a:r>
            <a:r>
              <a:rPr lang="en" altLang="ja-JP" sz="700"/>
              <a:t>She had been ready.</a:t>
            </a:r>
            <a:r>
              <a:rPr lang="ja-JP" altLang="en" sz="700"/>
              <a:t>（</a:t>
            </a:r>
            <a:r>
              <a:rPr lang="ja-JP" altLang="en-US" sz="700"/>
              <a:t>彼女は準備ができていた） </a:t>
            </a:r>
            <a:endParaRPr lang="en-US" altLang="ja-JP" sz="700"/>
          </a:p>
          <a:p>
            <a:r>
              <a:rPr lang="ja-JP" altLang="en-US" sz="700"/>
              <a:t>完了進行</a:t>
            </a:r>
            <a:r>
              <a:rPr lang="en-US" altLang="ja-JP" sz="700"/>
              <a:t>: </a:t>
            </a:r>
            <a:r>
              <a:rPr lang="en" altLang="ja-JP" sz="700"/>
              <a:t>She had been being careful.</a:t>
            </a:r>
            <a:r>
              <a:rPr lang="ja-JP" altLang="en" sz="700"/>
              <a:t>（</a:t>
            </a:r>
            <a:r>
              <a:rPr lang="ja-JP" altLang="en-US" sz="700"/>
              <a:t>彼女は注意深くしていた）</a:t>
            </a:r>
            <a:br>
              <a:rPr lang="ja-JP" altLang="en-US" sz="700"/>
            </a:br>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4" name="テキスト ボックス 3">
            <a:extLst>
              <a:ext uri="{FF2B5EF4-FFF2-40B4-BE49-F238E27FC236}">
                <a16:creationId xmlns:a16="http://schemas.microsoft.com/office/drawing/2014/main" id="{5D439065-ED3E-4375-76E1-1630588615D8}"/>
              </a:ext>
            </a:extLst>
          </p:cNvPr>
          <p:cNvSpPr txBox="1"/>
          <p:nvPr/>
        </p:nvSpPr>
        <p:spPr>
          <a:xfrm>
            <a:off x="8194162" y="689208"/>
            <a:ext cx="1113327" cy="4078039"/>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be happy.</a:t>
            </a:r>
            <a:r>
              <a:rPr lang="ja-JP" altLang="en" sz="700"/>
              <a:t>（</a:t>
            </a:r>
            <a:r>
              <a:rPr lang="ja-JP" altLang="en-US" sz="700"/>
              <a:t>彼女は幸せになるだろう）</a:t>
            </a:r>
            <a:endParaRPr lang="en-US" altLang="ja-JP" sz="700"/>
          </a:p>
          <a:p>
            <a:r>
              <a:rPr lang="ja-JP" altLang="en-US" sz="700"/>
              <a:t>進行</a:t>
            </a:r>
            <a:r>
              <a:rPr lang="en-US" altLang="ja-JP" sz="700"/>
              <a:t>: </a:t>
            </a:r>
            <a:r>
              <a:rPr lang="en" altLang="ja-JP" sz="700"/>
              <a:t>She will be being polite.</a:t>
            </a:r>
            <a:r>
              <a:rPr lang="ja-JP" altLang="en" sz="700"/>
              <a:t>（</a:t>
            </a:r>
            <a:r>
              <a:rPr lang="ja-JP" altLang="en-US" sz="700"/>
              <a:t>彼女は礼儀正しくしているだろう）</a:t>
            </a:r>
            <a:endParaRPr lang="en-US" altLang="ja-JP" sz="700"/>
          </a:p>
          <a:p>
            <a:r>
              <a:rPr lang="ja-JP" altLang="en-US" sz="700"/>
              <a:t>完了</a:t>
            </a:r>
            <a:r>
              <a:rPr lang="en-US" altLang="ja-JP" sz="700"/>
              <a:t>: </a:t>
            </a:r>
            <a:r>
              <a:rPr lang="en" altLang="ja-JP" sz="700"/>
              <a:t>She will have been ready.</a:t>
            </a:r>
            <a:r>
              <a:rPr lang="ja-JP" altLang="en" sz="700"/>
              <a:t>（</a:t>
            </a:r>
            <a:r>
              <a:rPr lang="ja-JP" altLang="en-US" sz="700"/>
              <a:t>彼女は準備ができているだろう）</a:t>
            </a:r>
            <a:endParaRPr lang="en-US" altLang="ja-JP" sz="700"/>
          </a:p>
          <a:p>
            <a:r>
              <a:rPr lang="ja-JP" altLang="en-US" sz="700"/>
              <a:t>完了進行</a:t>
            </a:r>
            <a:r>
              <a:rPr lang="en-US" altLang="ja-JP" sz="700"/>
              <a:t>: </a:t>
            </a:r>
            <a:r>
              <a:rPr lang="en" altLang="ja-JP" sz="700"/>
              <a:t>She will have been being polite.</a:t>
            </a:r>
            <a:r>
              <a:rPr lang="ja-JP" altLang="en" sz="700"/>
              <a:t>（</a:t>
            </a:r>
            <a:r>
              <a:rPr lang="ja-JP" altLang="en-US" sz="700"/>
              <a:t>彼女は礼儀正しくしていることになるだろう） </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5" name="テキスト ボックス 4">
            <a:extLst>
              <a:ext uri="{FF2B5EF4-FFF2-40B4-BE49-F238E27FC236}">
                <a16:creationId xmlns:a16="http://schemas.microsoft.com/office/drawing/2014/main" id="{65DD2020-6632-85B9-FC23-5F0F1B221A0E}"/>
              </a:ext>
            </a:extLst>
          </p:cNvPr>
          <p:cNvSpPr txBox="1"/>
          <p:nvPr/>
        </p:nvSpPr>
        <p:spPr>
          <a:xfrm>
            <a:off x="6534634" y="312182"/>
            <a:ext cx="1021454" cy="5586145"/>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a:t>
            </a:r>
          </a:p>
          <a:p>
            <a:r>
              <a:rPr lang="ja-JP" altLang="en-US" sz="700"/>
              <a:t>　疑問</a:t>
            </a:r>
            <a:r>
              <a:rPr lang="en-US" altLang="ja-JP" sz="700"/>
              <a:t>: </a:t>
            </a:r>
            <a:r>
              <a:rPr lang="en" altLang="ja-JP" sz="700"/>
              <a:t>Is she happy?</a:t>
            </a:r>
            <a:r>
              <a:rPr lang="ja-JP" altLang="en" sz="700"/>
              <a:t>（</a:t>
            </a:r>
            <a:r>
              <a:rPr lang="ja-JP" altLang="en-US" sz="700"/>
              <a:t>彼女は幸せですか？）</a:t>
            </a:r>
            <a:br>
              <a:rPr lang="ja-JP" altLang="en-US" sz="700"/>
            </a:br>
            <a:r>
              <a:rPr lang="ja-JP" altLang="en-US" sz="700"/>
              <a:t>　解答</a:t>
            </a:r>
            <a:r>
              <a:rPr lang="en-US" altLang="ja-JP" sz="700"/>
              <a:t>: </a:t>
            </a:r>
            <a:r>
              <a:rPr lang="en" altLang="ja-JP" sz="700"/>
              <a:t>Yes, she is. / No, she isn’t.</a:t>
            </a:r>
            <a:r>
              <a:rPr kumimoji="1" lang="en" altLang="ja-JP" sz="700"/>
              <a:t>	</a:t>
            </a:r>
            <a:r>
              <a:rPr lang="ja-JP" altLang="en-US" sz="700"/>
              <a:t> </a:t>
            </a:r>
            <a:endParaRPr lang="en-US" altLang="ja-JP" sz="700"/>
          </a:p>
          <a:p>
            <a:r>
              <a:rPr lang="ja-JP" altLang="en-US" sz="700"/>
              <a:t>進行</a:t>
            </a:r>
            <a:r>
              <a:rPr lang="en-US" altLang="ja-JP" sz="700"/>
              <a:t>: </a:t>
            </a:r>
          </a:p>
          <a:p>
            <a:r>
              <a:rPr lang="ja-JP" altLang="en-US" sz="700"/>
              <a:t>　疑問</a:t>
            </a:r>
            <a:r>
              <a:rPr lang="en-US" altLang="ja-JP" sz="700"/>
              <a:t>: </a:t>
            </a:r>
            <a:r>
              <a:rPr lang="en" altLang="ja-JP" sz="700"/>
              <a:t>Is she being polite?</a:t>
            </a:r>
            <a:r>
              <a:rPr lang="ja-JP" altLang="en" sz="700"/>
              <a:t>（</a:t>
            </a:r>
            <a:r>
              <a:rPr lang="ja-JP" altLang="en-US" sz="700"/>
              <a:t>彼女は礼儀正しくしていますか？）</a:t>
            </a:r>
            <a:br>
              <a:rPr lang="ja-JP" altLang="en-US" sz="700"/>
            </a:br>
            <a:r>
              <a:rPr lang="ja-JP" altLang="en-US" sz="700"/>
              <a:t>　解答</a:t>
            </a:r>
            <a:r>
              <a:rPr lang="en-US" altLang="ja-JP" sz="700"/>
              <a:t>: </a:t>
            </a:r>
            <a:r>
              <a:rPr lang="en" altLang="ja-JP" sz="700"/>
              <a:t>Yes, she is. / No, she isn’t.</a:t>
            </a:r>
            <a:r>
              <a:rPr lang="ja-JP" altLang="en-US" sz="700"/>
              <a:t>　</a:t>
            </a:r>
            <a:endParaRPr lang="en-US" altLang="ja-JP" sz="700"/>
          </a:p>
          <a:p>
            <a:r>
              <a:rPr lang="ja-JP" altLang="en-US" sz="700"/>
              <a:t>完了</a:t>
            </a:r>
            <a:r>
              <a:rPr lang="en-US" altLang="ja-JP" sz="700"/>
              <a:t>:</a:t>
            </a:r>
          </a:p>
          <a:p>
            <a:r>
              <a:rPr lang="ja-JP" altLang="en-US" sz="700"/>
              <a:t>　疑問</a:t>
            </a:r>
            <a:r>
              <a:rPr lang="en-US" altLang="ja-JP" sz="700"/>
              <a:t>: </a:t>
            </a:r>
            <a:r>
              <a:rPr lang="en" altLang="ja-JP" sz="700"/>
              <a:t>Has she been ready?</a:t>
            </a:r>
            <a:r>
              <a:rPr lang="ja-JP" altLang="en" sz="700"/>
              <a:t>（</a:t>
            </a:r>
            <a:r>
              <a:rPr lang="ja-JP" altLang="en-US" sz="700"/>
              <a:t>彼女は準備ができていますか？）</a:t>
            </a:r>
            <a:br>
              <a:rPr lang="ja-JP" altLang="en-US" sz="700"/>
            </a:br>
            <a:r>
              <a:rPr lang="ja-JP" altLang="en-US" sz="700"/>
              <a:t>　解答</a:t>
            </a:r>
            <a:r>
              <a:rPr lang="en-US" altLang="ja-JP" sz="700"/>
              <a:t>: </a:t>
            </a:r>
            <a:r>
              <a:rPr lang="en" altLang="ja-JP" sz="700"/>
              <a:t>Yes, she has. / No, she hasn’t.</a:t>
            </a:r>
            <a:endParaRPr lang="en-US" altLang="ja-JP" sz="700"/>
          </a:p>
          <a:p>
            <a:r>
              <a:rPr lang="ja-JP" altLang="en-US" sz="700"/>
              <a:t>完了進行</a:t>
            </a:r>
            <a:r>
              <a:rPr lang="en-US" altLang="ja-JP" sz="700"/>
              <a:t>:</a:t>
            </a:r>
          </a:p>
          <a:p>
            <a:r>
              <a:rPr lang="ja-JP" altLang="en-US" sz="700"/>
              <a:t>　疑問</a:t>
            </a:r>
            <a:r>
              <a:rPr lang="en-US" altLang="ja-JP" sz="700"/>
              <a:t>: </a:t>
            </a:r>
            <a:r>
              <a:rPr lang="en" altLang="ja-JP" sz="700"/>
              <a:t>Has she been being polite?</a:t>
            </a:r>
            <a:r>
              <a:rPr lang="ja-JP" altLang="en" sz="700"/>
              <a:t>（</a:t>
            </a:r>
            <a:r>
              <a:rPr lang="ja-JP" altLang="en-US" sz="700"/>
              <a:t>彼女は礼儀正しくしていますか？）</a:t>
            </a:r>
            <a:br>
              <a:rPr lang="ja-JP" altLang="en-US" sz="700"/>
            </a:br>
            <a:r>
              <a:rPr lang="ja-JP" altLang="en-US" sz="700"/>
              <a:t>　解答</a:t>
            </a:r>
            <a:r>
              <a:rPr lang="en-US" altLang="ja-JP" sz="700"/>
              <a:t>: </a:t>
            </a:r>
            <a:r>
              <a:rPr lang="en" altLang="ja-JP" sz="700"/>
              <a:t>Yes, she has. / No, she hasn’t.</a:t>
            </a:r>
            <a:endParaRPr kumimoji="1"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6" name="テキスト ボックス 5">
            <a:extLst>
              <a:ext uri="{FF2B5EF4-FFF2-40B4-BE49-F238E27FC236}">
                <a16:creationId xmlns:a16="http://schemas.microsoft.com/office/drawing/2014/main" id="{D9A3C560-1302-FD40-CAFF-E0BD3521C13F}"/>
              </a:ext>
            </a:extLst>
          </p:cNvPr>
          <p:cNvSpPr txBox="1"/>
          <p:nvPr/>
        </p:nvSpPr>
        <p:spPr>
          <a:xfrm>
            <a:off x="5426840" y="581486"/>
            <a:ext cx="947196" cy="4508927"/>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動詞で、時制が現在、否定形の日常英会話の英文を日本語で出題して。私が英文で解答するので添削して。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is not happy.</a:t>
            </a:r>
            <a:r>
              <a:rPr lang="ja-JP" altLang="en" sz="700"/>
              <a:t>（</a:t>
            </a:r>
            <a:r>
              <a:rPr lang="ja-JP" altLang="en-US" sz="700"/>
              <a:t>彼女は幸せではない）</a:t>
            </a:r>
            <a:endParaRPr lang="en-US" altLang="ja-JP" sz="700"/>
          </a:p>
          <a:p>
            <a:r>
              <a:rPr lang="ja-JP" altLang="en-US" sz="700"/>
              <a:t>進行</a:t>
            </a:r>
            <a:r>
              <a:rPr lang="en-US" altLang="ja-JP" sz="700"/>
              <a:t>: </a:t>
            </a:r>
            <a:r>
              <a:rPr lang="en" altLang="ja-JP" sz="700"/>
              <a:t>She is not being polite.</a:t>
            </a:r>
            <a:r>
              <a:rPr lang="ja-JP" altLang="en" sz="700"/>
              <a:t>（</a:t>
            </a:r>
            <a:r>
              <a:rPr lang="ja-JP" altLang="en-US" sz="700"/>
              <a:t>彼女は礼儀正しくしていない）</a:t>
            </a:r>
            <a:endParaRPr lang="en-US" altLang="ja-JP" sz="700"/>
          </a:p>
          <a:p>
            <a:r>
              <a:rPr lang="ja-JP" altLang="en-US" sz="700"/>
              <a:t>完了</a:t>
            </a:r>
            <a:r>
              <a:rPr lang="en-US" altLang="ja-JP" sz="700"/>
              <a:t>: </a:t>
            </a:r>
            <a:r>
              <a:rPr lang="en" altLang="ja-JP" sz="700"/>
              <a:t>She has not been ready.</a:t>
            </a:r>
            <a:r>
              <a:rPr lang="ja-JP" altLang="en" sz="700"/>
              <a:t>（</a:t>
            </a:r>
            <a:r>
              <a:rPr lang="ja-JP" altLang="en-US" sz="700"/>
              <a:t>彼女は準備ができていない）</a:t>
            </a:r>
            <a:endParaRPr lang="en-US" altLang="ja-JP" sz="700"/>
          </a:p>
          <a:p>
            <a:r>
              <a:rPr lang="ja-JP" altLang="en-US" sz="700"/>
              <a:t>完了進行</a:t>
            </a:r>
            <a:r>
              <a:rPr lang="en-US" altLang="ja-JP" sz="700"/>
              <a:t>: </a:t>
            </a:r>
            <a:r>
              <a:rPr lang="en" altLang="ja-JP" sz="700"/>
              <a:t>She has not been being polite.</a:t>
            </a:r>
            <a:r>
              <a:rPr lang="ja-JP" altLang="en" sz="700"/>
              <a:t>（</a:t>
            </a:r>
            <a:r>
              <a:rPr lang="ja-JP" altLang="en-US" sz="700"/>
              <a:t>彼女は礼儀正しくしていない）</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7" name="テキスト ボックス 6">
            <a:extLst>
              <a:ext uri="{FF2B5EF4-FFF2-40B4-BE49-F238E27FC236}">
                <a16:creationId xmlns:a16="http://schemas.microsoft.com/office/drawing/2014/main" id="{86B37D7E-BD51-6ECF-84C8-E623DEFF3C78}"/>
              </a:ext>
            </a:extLst>
          </p:cNvPr>
          <p:cNvSpPr txBox="1"/>
          <p:nvPr/>
        </p:nvSpPr>
        <p:spPr>
          <a:xfrm>
            <a:off x="9483040" y="581486"/>
            <a:ext cx="1113327" cy="4185761"/>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not be happy.</a:t>
            </a:r>
            <a:r>
              <a:rPr lang="ja-JP" altLang="en" sz="700"/>
              <a:t>（</a:t>
            </a:r>
            <a:r>
              <a:rPr lang="ja-JP" altLang="en-US" sz="700"/>
              <a:t>彼女は幸せにならないだろう）</a:t>
            </a:r>
          </a:p>
          <a:p>
            <a:r>
              <a:rPr lang="ja-JP" altLang="en-US" sz="700"/>
              <a:t>進行</a:t>
            </a:r>
            <a:r>
              <a:rPr lang="en-US" altLang="ja-JP" sz="700"/>
              <a:t>: </a:t>
            </a:r>
            <a:r>
              <a:rPr lang="en" altLang="ja-JP" sz="700"/>
              <a:t>She will not be being polite.</a:t>
            </a:r>
            <a:r>
              <a:rPr lang="ja-JP" altLang="en" sz="700"/>
              <a:t>（</a:t>
            </a:r>
            <a:r>
              <a:rPr lang="ja-JP" altLang="en-US" sz="700"/>
              <a:t>彼女は礼儀正しくしていないだろう）</a:t>
            </a:r>
          </a:p>
          <a:p>
            <a:r>
              <a:rPr lang="ja-JP" altLang="en-US" sz="700"/>
              <a:t>完了</a:t>
            </a:r>
            <a:r>
              <a:rPr lang="en-US" altLang="ja-JP" sz="700"/>
              <a:t>: </a:t>
            </a:r>
            <a:r>
              <a:rPr lang="en" altLang="ja-JP" sz="700"/>
              <a:t>She will not have been ready.</a:t>
            </a:r>
            <a:r>
              <a:rPr lang="ja-JP" altLang="en" sz="700"/>
              <a:t>（</a:t>
            </a:r>
            <a:r>
              <a:rPr lang="ja-JP" altLang="en-US" sz="700"/>
              <a:t>彼女は準備ができていないだろう）</a:t>
            </a:r>
          </a:p>
          <a:p>
            <a:r>
              <a:rPr lang="ja-JP" altLang="en-US" sz="700"/>
              <a:t>完了進行</a:t>
            </a:r>
            <a:r>
              <a:rPr lang="en-US" altLang="ja-JP" sz="700"/>
              <a:t>: </a:t>
            </a:r>
            <a:r>
              <a:rPr lang="en" altLang="ja-JP" sz="700"/>
              <a:t>She will not have been being polite.</a:t>
            </a:r>
            <a:r>
              <a:rPr lang="ja-JP" altLang="en" sz="700"/>
              <a:t>（</a:t>
            </a:r>
            <a:r>
              <a:rPr lang="ja-JP" altLang="en-US" sz="700"/>
              <a:t>彼女は礼儀正しくしていないことになるだろう）</a:t>
            </a:r>
            <a:endParaRPr lang="en-US" altLang="ja-JP" sz="700"/>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8" name="テキスト ボックス 7">
            <a:extLst>
              <a:ext uri="{FF2B5EF4-FFF2-40B4-BE49-F238E27FC236}">
                <a16:creationId xmlns:a16="http://schemas.microsoft.com/office/drawing/2014/main" id="{7A8F5ABD-4B6A-1C3B-52DA-7B34A1824B57}"/>
              </a:ext>
            </a:extLst>
          </p:cNvPr>
          <p:cNvSpPr txBox="1"/>
          <p:nvPr/>
        </p:nvSpPr>
        <p:spPr>
          <a:xfrm>
            <a:off x="10770711" y="419903"/>
            <a:ext cx="1113327" cy="5370701"/>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動詞で、時制が未来、疑問形の日常英会話の英文を日本語で出題して。私が英文で解答するので添削して。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Will she be happy?</a:t>
            </a:r>
            <a:r>
              <a:rPr lang="ja-JP" altLang="en" sz="700"/>
              <a:t>（</a:t>
            </a:r>
            <a:r>
              <a:rPr lang="ja-JP" altLang="en-US" sz="700"/>
              <a:t>彼女は幸せですか？）</a:t>
            </a:r>
          </a:p>
          <a:p>
            <a:r>
              <a:rPr lang="ja-JP" altLang="en-US" sz="700"/>
              <a:t>　解答</a:t>
            </a:r>
            <a:r>
              <a:rPr lang="en-US" altLang="ja-JP" sz="700"/>
              <a:t>: </a:t>
            </a:r>
            <a:r>
              <a:rPr lang="en" altLang="ja-JP" sz="700"/>
              <a:t>Yes, she will. / No, she won’t.</a:t>
            </a:r>
          </a:p>
          <a:p>
            <a:r>
              <a:rPr lang="ja-JP" altLang="en-US" sz="700"/>
              <a:t>進行</a:t>
            </a:r>
            <a:r>
              <a:rPr lang="en-US" altLang="ja-JP" sz="700"/>
              <a:t>: </a:t>
            </a:r>
          </a:p>
          <a:p>
            <a:r>
              <a:rPr lang="ja-JP" altLang="en-US" sz="700"/>
              <a:t>　疑問</a:t>
            </a:r>
            <a:r>
              <a:rPr lang="en-US" altLang="ja-JP" sz="700"/>
              <a:t>: </a:t>
            </a:r>
            <a:r>
              <a:rPr lang="en" altLang="ja-JP" sz="700"/>
              <a:t>Will she be being polite?</a:t>
            </a:r>
            <a:r>
              <a:rPr lang="ja-JP" altLang="en" sz="700"/>
              <a:t>（</a:t>
            </a:r>
            <a:r>
              <a:rPr lang="ja-JP" altLang="en-US" sz="700"/>
              <a:t>彼女は礼儀正しくしていますか？）</a:t>
            </a:r>
          </a:p>
          <a:p>
            <a:r>
              <a:rPr lang="ja-JP" altLang="en-US" sz="700"/>
              <a:t>　解答</a:t>
            </a:r>
            <a:r>
              <a:rPr lang="en-US" altLang="ja-JP" sz="700"/>
              <a:t>: </a:t>
            </a:r>
            <a:r>
              <a:rPr lang="en" altLang="ja-JP" sz="700"/>
              <a:t>Yes, she will. / No, she won’t.</a:t>
            </a:r>
          </a:p>
          <a:p>
            <a:r>
              <a:rPr lang="ja-JP" altLang="en-US" sz="700"/>
              <a:t>完了</a:t>
            </a:r>
            <a:r>
              <a:rPr lang="en-US" altLang="ja-JP" sz="700"/>
              <a:t>: </a:t>
            </a:r>
          </a:p>
          <a:p>
            <a:r>
              <a:rPr lang="ja-JP" altLang="en-US" sz="700"/>
              <a:t>　疑問</a:t>
            </a:r>
            <a:r>
              <a:rPr lang="en-US" altLang="ja-JP" sz="700"/>
              <a:t>: </a:t>
            </a:r>
            <a:r>
              <a:rPr lang="en" altLang="ja-JP" sz="700"/>
              <a:t>Will she have been ready?</a:t>
            </a:r>
            <a:r>
              <a:rPr lang="ja-JP" altLang="en" sz="700"/>
              <a:t>（</a:t>
            </a:r>
            <a:r>
              <a:rPr lang="ja-JP" altLang="en-US" sz="700"/>
              <a:t>彼女は準備ができていますか？）</a:t>
            </a:r>
          </a:p>
          <a:p>
            <a:r>
              <a:rPr lang="ja-JP" altLang="en-US" sz="700"/>
              <a:t>　解答</a:t>
            </a:r>
            <a:r>
              <a:rPr lang="en-US" altLang="ja-JP" sz="700"/>
              <a:t>: </a:t>
            </a:r>
            <a:r>
              <a:rPr lang="en" altLang="ja-JP" sz="700"/>
              <a:t>Yes, she will. / No, she won’t.</a:t>
            </a:r>
          </a:p>
          <a:p>
            <a:r>
              <a:rPr lang="ja-JP" altLang="en-US" sz="700"/>
              <a:t>完了進行</a:t>
            </a:r>
            <a:r>
              <a:rPr lang="en-US" altLang="ja-JP" sz="700"/>
              <a:t>: </a:t>
            </a:r>
          </a:p>
          <a:p>
            <a:r>
              <a:rPr lang="ja-JP" altLang="en-US" sz="700"/>
              <a:t>　疑問</a:t>
            </a:r>
            <a:r>
              <a:rPr lang="en-US" altLang="ja-JP" sz="700"/>
              <a:t>: </a:t>
            </a:r>
            <a:r>
              <a:rPr lang="en" altLang="ja-JP" sz="700"/>
              <a:t>Will she have been being polite?</a:t>
            </a:r>
            <a:r>
              <a:rPr lang="ja-JP" altLang="en" sz="700"/>
              <a:t>（</a:t>
            </a:r>
            <a:r>
              <a:rPr lang="ja-JP" altLang="en-US" sz="700"/>
              <a:t>彼女は礼儀正しくしていましたか？）</a:t>
            </a:r>
          </a:p>
          <a:p>
            <a:r>
              <a:rPr lang="ja-JP" altLang="en-US" sz="700"/>
              <a:t>　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9" name="テキスト ボックス 8">
            <a:extLst>
              <a:ext uri="{FF2B5EF4-FFF2-40B4-BE49-F238E27FC236}">
                <a16:creationId xmlns:a16="http://schemas.microsoft.com/office/drawing/2014/main" id="{4DED1C62-219F-36F3-3580-ADC48D591C2D}"/>
              </a:ext>
            </a:extLst>
          </p:cNvPr>
          <p:cNvSpPr txBox="1"/>
          <p:nvPr/>
        </p:nvSpPr>
        <p:spPr>
          <a:xfrm>
            <a:off x="1255129" y="754181"/>
            <a:ext cx="1055223" cy="4185761"/>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was not happy.</a:t>
            </a:r>
            <a:r>
              <a:rPr lang="ja-JP" altLang="en" sz="700"/>
              <a:t>（</a:t>
            </a:r>
            <a:r>
              <a:rPr lang="ja-JP" altLang="en-US" sz="700"/>
              <a:t>彼女は幸せではなかった）</a:t>
            </a:r>
          </a:p>
          <a:p>
            <a:r>
              <a:rPr lang="ja-JP" altLang="en-US" sz="700"/>
              <a:t>進行</a:t>
            </a:r>
            <a:r>
              <a:rPr lang="en-US" altLang="ja-JP" sz="700"/>
              <a:t>: </a:t>
            </a:r>
            <a:r>
              <a:rPr lang="en" altLang="ja-JP" sz="700"/>
              <a:t>She was not being careful.</a:t>
            </a:r>
            <a:r>
              <a:rPr lang="ja-JP" altLang="en" sz="700"/>
              <a:t>（</a:t>
            </a:r>
            <a:r>
              <a:rPr lang="ja-JP" altLang="en-US" sz="700"/>
              <a:t>彼女は注意深くしていなかった）</a:t>
            </a:r>
          </a:p>
          <a:p>
            <a:r>
              <a:rPr lang="ja-JP" altLang="en-US" sz="700"/>
              <a:t>完了</a:t>
            </a:r>
            <a:r>
              <a:rPr lang="en-US" altLang="ja-JP" sz="700"/>
              <a:t>: </a:t>
            </a:r>
            <a:r>
              <a:rPr lang="en" altLang="ja-JP" sz="700"/>
              <a:t>She had not been ready.</a:t>
            </a:r>
            <a:r>
              <a:rPr lang="ja-JP" altLang="en" sz="700"/>
              <a:t>（</a:t>
            </a:r>
            <a:r>
              <a:rPr lang="ja-JP" altLang="en-US" sz="700"/>
              <a:t>彼女は準備ができていなかった）</a:t>
            </a:r>
          </a:p>
          <a:p>
            <a:r>
              <a:rPr lang="ja-JP" altLang="en-US" sz="700"/>
              <a:t>完了進行</a:t>
            </a:r>
            <a:r>
              <a:rPr lang="en-US" altLang="ja-JP" sz="700"/>
              <a:t>: </a:t>
            </a:r>
            <a:r>
              <a:rPr lang="en" altLang="ja-JP" sz="700"/>
              <a:t>She had not been being careful.</a:t>
            </a:r>
            <a:r>
              <a:rPr lang="ja-JP" altLang="en" sz="700"/>
              <a:t>（</a:t>
            </a:r>
            <a:r>
              <a:rPr lang="ja-JP" altLang="en-US" sz="700"/>
              <a:t>彼女は注意深くしていなかった）</a:t>
            </a:r>
          </a:p>
          <a:p>
            <a:endParaRPr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
        <p:nvSpPr>
          <p:cNvPr id="10" name="テキスト ボックス 9">
            <a:extLst>
              <a:ext uri="{FF2B5EF4-FFF2-40B4-BE49-F238E27FC236}">
                <a16:creationId xmlns:a16="http://schemas.microsoft.com/office/drawing/2014/main" id="{8E84F4FA-DEC9-8396-616A-0986D25647D6}"/>
              </a:ext>
            </a:extLst>
          </p:cNvPr>
          <p:cNvSpPr txBox="1"/>
          <p:nvPr/>
        </p:nvSpPr>
        <p:spPr>
          <a:xfrm>
            <a:off x="2398372" y="754181"/>
            <a:ext cx="1202809" cy="4939814"/>
          </a:xfrm>
          <a:prstGeom prst="rect">
            <a:avLst/>
          </a:prstGeom>
          <a:noFill/>
          <a:ln>
            <a:solidFill>
              <a:schemeClr val="accent2"/>
            </a:solidFill>
          </a:ln>
        </p:spPr>
        <p:txBody>
          <a:bodyPr wrap="square" rtlCol="0">
            <a:spAutoFit/>
          </a:bodyPr>
          <a:lstStyle/>
          <a:p>
            <a:r>
              <a:rPr lang="ja-JP" altLang="en-US" sz="700"/>
              <a:t>動詞が</a:t>
            </a:r>
            <a:r>
              <a:rPr lang="en" altLang="ja-JP" sz="700"/>
              <a:t>be</a:t>
            </a:r>
            <a:r>
              <a:rPr lang="ja-JP" altLang="en-US" sz="700"/>
              <a:t>動詞で、時制が過去、疑問形の日常英会話の英文を日本語で出題して。私が英文で解答するので添削して。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Was she happy?</a:t>
            </a:r>
            <a:r>
              <a:rPr lang="ja-JP" altLang="en" sz="700"/>
              <a:t>（</a:t>
            </a:r>
            <a:r>
              <a:rPr lang="ja-JP" altLang="en-US" sz="700"/>
              <a:t>彼女は幸せでしたか？）</a:t>
            </a:r>
          </a:p>
          <a:p>
            <a:r>
              <a:rPr lang="ja-JP" altLang="en-US" sz="700"/>
              <a:t>　解答</a:t>
            </a:r>
            <a:r>
              <a:rPr lang="en-US" altLang="ja-JP" sz="700"/>
              <a:t>: </a:t>
            </a:r>
            <a:r>
              <a:rPr lang="en" altLang="ja-JP" sz="700"/>
              <a:t>Yes, she was. / No, she wasn’t.</a:t>
            </a:r>
          </a:p>
          <a:p>
            <a:r>
              <a:rPr lang="ja-JP" altLang="en-US" sz="700"/>
              <a:t>進行</a:t>
            </a:r>
            <a:r>
              <a:rPr lang="en-US" altLang="ja-JP" sz="700"/>
              <a:t>: </a:t>
            </a:r>
          </a:p>
          <a:p>
            <a:r>
              <a:rPr lang="ja-JP" altLang="en-US" sz="700"/>
              <a:t>　疑問</a:t>
            </a:r>
            <a:r>
              <a:rPr lang="en-US" altLang="ja-JP" sz="700"/>
              <a:t>: </a:t>
            </a:r>
            <a:r>
              <a:rPr lang="en" altLang="ja-JP" sz="700"/>
              <a:t>Was she being careful?</a:t>
            </a:r>
            <a:r>
              <a:rPr lang="ja-JP" altLang="en" sz="700"/>
              <a:t>（</a:t>
            </a:r>
            <a:r>
              <a:rPr lang="ja-JP" altLang="en-US" sz="700"/>
              <a:t>彼女は注意深くしていましたか？）</a:t>
            </a:r>
          </a:p>
          <a:p>
            <a:r>
              <a:rPr lang="ja-JP" altLang="en-US" sz="700"/>
              <a:t>　解答</a:t>
            </a:r>
            <a:r>
              <a:rPr lang="en-US" altLang="ja-JP" sz="700"/>
              <a:t>: </a:t>
            </a:r>
            <a:r>
              <a:rPr lang="en" altLang="ja-JP" sz="700"/>
              <a:t>Yes, she was. / No, she wasn’t.</a:t>
            </a:r>
          </a:p>
          <a:p>
            <a:r>
              <a:rPr lang="ja-JP" altLang="en-US" sz="700"/>
              <a:t>完了</a:t>
            </a:r>
            <a:r>
              <a:rPr lang="en-US" altLang="ja-JP" sz="700"/>
              <a:t>: </a:t>
            </a:r>
          </a:p>
          <a:p>
            <a:r>
              <a:rPr lang="ja-JP" altLang="en-US" sz="700"/>
              <a:t>　疑問</a:t>
            </a:r>
            <a:r>
              <a:rPr lang="en-US" altLang="ja-JP" sz="700"/>
              <a:t>: </a:t>
            </a:r>
            <a:r>
              <a:rPr lang="en" altLang="ja-JP" sz="700"/>
              <a:t>Had she been ready?</a:t>
            </a:r>
            <a:r>
              <a:rPr lang="ja-JP" altLang="en" sz="700"/>
              <a:t>（</a:t>
            </a:r>
            <a:r>
              <a:rPr lang="ja-JP" altLang="en-US" sz="700"/>
              <a:t>彼女は準備ができていましたか？）</a:t>
            </a:r>
          </a:p>
          <a:p>
            <a:r>
              <a:rPr lang="ja-JP" altLang="en-US" sz="700"/>
              <a:t>　解答</a:t>
            </a:r>
            <a:r>
              <a:rPr lang="en-US" altLang="ja-JP" sz="700"/>
              <a:t>: </a:t>
            </a:r>
            <a:r>
              <a:rPr lang="en" altLang="ja-JP" sz="700"/>
              <a:t>Yes, she had. / No, she hadn’t.</a:t>
            </a:r>
          </a:p>
          <a:p>
            <a:r>
              <a:rPr lang="ja-JP" altLang="en-US" sz="700"/>
              <a:t>完了進行</a:t>
            </a:r>
            <a:r>
              <a:rPr lang="en-US" altLang="ja-JP" sz="700"/>
              <a:t>: </a:t>
            </a:r>
          </a:p>
          <a:p>
            <a:r>
              <a:rPr lang="ja-JP" altLang="en-US" sz="700"/>
              <a:t>　疑問</a:t>
            </a:r>
            <a:r>
              <a:rPr lang="en-US" altLang="ja-JP" sz="700"/>
              <a:t>: </a:t>
            </a:r>
            <a:r>
              <a:rPr lang="en" altLang="ja-JP" sz="700"/>
              <a:t>Had she been being careful?</a:t>
            </a:r>
            <a:r>
              <a:rPr lang="ja-JP" altLang="en" sz="700"/>
              <a:t>（</a:t>
            </a:r>
            <a:r>
              <a:rPr lang="ja-JP" altLang="en-US" sz="700"/>
              <a:t>彼女は注意深くしていましたか？）</a:t>
            </a:r>
          </a:p>
          <a:p>
            <a:r>
              <a:rPr lang="ja-JP" altLang="en-US" sz="700"/>
              <a:t>　解答</a:t>
            </a:r>
            <a:r>
              <a:rPr lang="en-US" altLang="ja-JP" sz="700"/>
              <a:t>: </a:t>
            </a:r>
            <a:r>
              <a:rPr lang="en" altLang="ja-JP" sz="700"/>
              <a:t>Yes, she had. / No, she hadn’t.</a:t>
            </a:r>
          </a:p>
          <a:p>
            <a:endParaRPr lang="en-US" altLang="ja-JP" sz="700"/>
          </a:p>
          <a:p>
            <a:r>
              <a:rPr lang="en-US" altLang="ja-JP" sz="700"/>
              <a:t>※</a:t>
            </a:r>
            <a:r>
              <a:rPr lang="ja-JP" altLang="en-US" sz="700"/>
              <a:t>注意事項</a:t>
            </a:r>
            <a:r>
              <a:rPr lang="en-US" altLang="ja-JP" sz="700"/>
              <a:t> </a:t>
            </a:r>
            <a:r>
              <a:rPr lang="ja-JP" altLang="en-US" sz="700"/>
              <a:t>進行相の問題は一般動詞の受動態ではなく</a:t>
            </a:r>
            <a:r>
              <a:rPr lang="en" altLang="ja-JP" sz="700"/>
              <a:t>be</a:t>
            </a:r>
            <a:r>
              <a:rPr lang="ja-JP" altLang="en-US" sz="700"/>
              <a:t>動詞のみを使うこと。</a:t>
            </a:r>
            <a:endParaRPr lang="en-US" altLang="ja-JP" sz="700"/>
          </a:p>
          <a:p>
            <a:r>
              <a:rPr lang="ja-JP" altLang="en-US" sz="700"/>
              <a:t>悪い例：</a:t>
            </a:r>
            <a:r>
              <a:rPr lang="en" altLang="ja-JP" sz="700"/>
              <a:t>I have been satisfied with the decision. </a:t>
            </a:r>
          </a:p>
          <a:p>
            <a:r>
              <a:rPr lang="ja-JP" altLang="en-US" sz="700"/>
              <a:t>良い例：</a:t>
            </a:r>
            <a:r>
              <a:rPr lang="en" altLang="ja-JP" sz="700"/>
              <a:t>She has been ready.</a:t>
            </a:r>
            <a:endParaRPr kumimoji="1" lang="ja-JP" altLang="en-US" sz="700"/>
          </a:p>
        </p:txBody>
      </p:sp>
    </p:spTree>
    <p:extLst>
      <p:ext uri="{BB962C8B-B14F-4D97-AF65-F5344CB8AC3E}">
        <p14:creationId xmlns:p14="http://schemas.microsoft.com/office/powerpoint/2010/main" val="93312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65609-3D8D-B856-0470-45E4AC7FACE0}"/>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222A866-FE2A-FE89-D993-F216974915A3}"/>
              </a:ext>
            </a:extLst>
          </p:cNvPr>
          <p:cNvSpPr txBox="1"/>
          <p:nvPr/>
        </p:nvSpPr>
        <p:spPr>
          <a:xfrm>
            <a:off x="4259482" y="486133"/>
            <a:ext cx="1226916" cy="3431709"/>
          </a:xfrm>
          <a:prstGeom prst="rect">
            <a:avLst/>
          </a:prstGeom>
          <a:noFill/>
          <a:ln>
            <a:solidFill>
              <a:schemeClr val="accent1"/>
            </a:solidFill>
          </a:ln>
        </p:spPr>
        <p:txBody>
          <a:bodyPr wrap="square" rtlCol="0">
            <a:spAutoFit/>
          </a:bodyPr>
          <a:lstStyle/>
          <a:p>
            <a:r>
              <a:rPr lang="ja-JP" altLang="en-US" sz="700"/>
              <a:t>動詞が一般動詞で、時制が現在、肯定形の日常英会話の英文を日本語で出題して。私が英文で解答するので添削して。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walks to school.</a:t>
            </a:r>
            <a:r>
              <a:rPr lang="ja-JP" altLang="en" sz="700"/>
              <a:t>（</a:t>
            </a:r>
            <a:r>
              <a:rPr lang="ja-JP" altLang="en-US" sz="700"/>
              <a:t>彼女は学校へ歩いて行く）</a:t>
            </a:r>
          </a:p>
          <a:p>
            <a:r>
              <a:rPr lang="ja-JP" altLang="en-US" sz="700"/>
              <a:t>進行</a:t>
            </a:r>
            <a:r>
              <a:rPr lang="en-US" altLang="ja-JP" sz="700"/>
              <a:t>: </a:t>
            </a:r>
            <a:r>
              <a:rPr lang="en" altLang="ja-JP" sz="700"/>
              <a:t>She is walking to school.</a:t>
            </a:r>
            <a:r>
              <a:rPr lang="ja-JP" altLang="en" sz="700"/>
              <a:t>（</a:t>
            </a:r>
            <a:r>
              <a:rPr lang="ja-JP" altLang="en-US" sz="700"/>
              <a:t>彼女は学校へ歩いている）</a:t>
            </a:r>
          </a:p>
          <a:p>
            <a:r>
              <a:rPr lang="ja-JP" altLang="en-US" sz="700"/>
              <a:t>完了</a:t>
            </a:r>
            <a:r>
              <a:rPr lang="en-US" altLang="ja-JP" sz="700"/>
              <a:t>: </a:t>
            </a:r>
            <a:r>
              <a:rPr lang="en" altLang="ja-JP" sz="700"/>
              <a:t>She has walked to school.</a:t>
            </a:r>
            <a:r>
              <a:rPr lang="ja-JP" altLang="en" sz="700"/>
              <a:t>（</a:t>
            </a:r>
            <a:r>
              <a:rPr lang="ja-JP" altLang="en-US" sz="700"/>
              <a:t>彼女は学校へ歩いて行ったことがある）</a:t>
            </a:r>
          </a:p>
          <a:p>
            <a:r>
              <a:rPr lang="ja-JP" altLang="en-US" sz="700"/>
              <a:t>完了進行</a:t>
            </a:r>
            <a:r>
              <a:rPr lang="en-US" altLang="ja-JP" sz="700"/>
              <a:t>: </a:t>
            </a:r>
            <a:r>
              <a:rPr lang="en" altLang="ja-JP" sz="700"/>
              <a:t>She has been walking to school.</a:t>
            </a:r>
            <a:r>
              <a:rPr lang="ja-JP" altLang="en" sz="700"/>
              <a:t>（</a:t>
            </a:r>
            <a:r>
              <a:rPr lang="ja-JP" altLang="en-US" sz="700"/>
              <a:t>彼女は学校へ歩き続けている）</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3" name="テキスト ボックス 2">
            <a:extLst>
              <a:ext uri="{FF2B5EF4-FFF2-40B4-BE49-F238E27FC236}">
                <a16:creationId xmlns:a16="http://schemas.microsoft.com/office/drawing/2014/main" id="{2A239D4D-7814-2D9A-B173-161CF16577F3}"/>
              </a:ext>
            </a:extLst>
          </p:cNvPr>
          <p:cNvSpPr txBox="1"/>
          <p:nvPr/>
        </p:nvSpPr>
        <p:spPr>
          <a:xfrm>
            <a:off x="5590570" y="486133"/>
            <a:ext cx="1226916" cy="3539430"/>
          </a:xfrm>
          <a:prstGeom prst="rect">
            <a:avLst/>
          </a:prstGeom>
          <a:noFill/>
          <a:ln>
            <a:solidFill>
              <a:schemeClr val="accent1"/>
            </a:solidFill>
          </a:ln>
        </p:spPr>
        <p:txBody>
          <a:bodyPr wrap="square" rtlCol="0">
            <a:spAutoFit/>
          </a:bodyPr>
          <a:lstStyle/>
          <a:p>
            <a:r>
              <a:rPr lang="ja-JP" altLang="en-US" sz="700"/>
              <a:t>動詞が一般動詞で、時制が現在、否定形の日常英会話の英文を日本語で出題して。私が英文で解答するので添削して。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does not walk to school.</a:t>
            </a:r>
            <a:r>
              <a:rPr lang="ja-JP" altLang="en" sz="700"/>
              <a:t>（</a:t>
            </a:r>
            <a:r>
              <a:rPr lang="ja-JP" altLang="en-US" sz="700"/>
              <a:t>彼女は学校へ歩いて行かない）</a:t>
            </a:r>
          </a:p>
          <a:p>
            <a:r>
              <a:rPr lang="ja-JP" altLang="en-US" sz="700"/>
              <a:t>進行</a:t>
            </a:r>
            <a:r>
              <a:rPr lang="en-US" altLang="ja-JP" sz="700"/>
              <a:t>: </a:t>
            </a:r>
            <a:r>
              <a:rPr lang="en" altLang="ja-JP" sz="700"/>
              <a:t>She is not walking to school.</a:t>
            </a:r>
            <a:r>
              <a:rPr lang="ja-JP" altLang="en" sz="700"/>
              <a:t>（</a:t>
            </a:r>
            <a:r>
              <a:rPr lang="ja-JP" altLang="en-US" sz="700"/>
              <a:t>彼女は学校へ歩いていない）</a:t>
            </a:r>
          </a:p>
          <a:p>
            <a:r>
              <a:rPr lang="ja-JP" altLang="en-US" sz="700"/>
              <a:t>完了</a:t>
            </a:r>
            <a:r>
              <a:rPr lang="en-US" altLang="ja-JP" sz="700"/>
              <a:t>: </a:t>
            </a:r>
            <a:r>
              <a:rPr lang="en" altLang="ja-JP" sz="700"/>
              <a:t>She has not walked to school.</a:t>
            </a:r>
            <a:r>
              <a:rPr lang="ja-JP" altLang="en" sz="700"/>
              <a:t>（</a:t>
            </a:r>
            <a:r>
              <a:rPr lang="ja-JP" altLang="en-US" sz="700"/>
              <a:t>彼女は学校へ歩いて行ったことがない）</a:t>
            </a:r>
          </a:p>
          <a:p>
            <a:r>
              <a:rPr lang="ja-JP" altLang="en-US" sz="700"/>
              <a:t>完了進行</a:t>
            </a:r>
            <a:r>
              <a:rPr lang="en-US" altLang="ja-JP" sz="700"/>
              <a:t>: </a:t>
            </a:r>
            <a:r>
              <a:rPr lang="en" altLang="ja-JP" sz="700"/>
              <a:t>She has not been walking to school.</a:t>
            </a:r>
            <a:r>
              <a:rPr lang="ja-JP" altLang="en" sz="700"/>
              <a:t>（</a:t>
            </a:r>
            <a:r>
              <a:rPr lang="ja-JP" altLang="en-US" sz="700"/>
              <a:t>彼女は学校へ歩き続けていない）</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4" name="テキスト ボックス 3">
            <a:extLst>
              <a:ext uri="{FF2B5EF4-FFF2-40B4-BE49-F238E27FC236}">
                <a16:creationId xmlns:a16="http://schemas.microsoft.com/office/drawing/2014/main" id="{05B0BDE3-B06E-8398-4020-810B8D2F91D7}"/>
              </a:ext>
            </a:extLst>
          </p:cNvPr>
          <p:cNvSpPr txBox="1"/>
          <p:nvPr/>
        </p:nvSpPr>
        <p:spPr>
          <a:xfrm>
            <a:off x="6904295" y="479879"/>
            <a:ext cx="1226916" cy="4832092"/>
          </a:xfrm>
          <a:prstGeom prst="rect">
            <a:avLst/>
          </a:prstGeom>
          <a:noFill/>
          <a:ln>
            <a:solidFill>
              <a:schemeClr val="accent1"/>
            </a:solidFill>
          </a:ln>
        </p:spPr>
        <p:txBody>
          <a:bodyPr wrap="square" rtlCol="0">
            <a:spAutoFit/>
          </a:bodyPr>
          <a:lstStyle/>
          <a:p>
            <a:r>
              <a:rPr lang="ja-JP" altLang="en-US" sz="700"/>
              <a:t>動詞が一般動詞で、時制が現在、疑問形の日常英会話の英文を日本語で出題して。私が英文で解答するので添削して。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Does she walk to school?</a:t>
            </a:r>
            <a:r>
              <a:rPr lang="ja-JP" altLang="en" sz="700"/>
              <a:t>（</a:t>
            </a:r>
            <a:r>
              <a:rPr lang="ja-JP" altLang="en-US" sz="700"/>
              <a:t>彼女は学校へ歩いて行きますか？）</a:t>
            </a:r>
          </a:p>
          <a:p>
            <a:r>
              <a:rPr lang="ja-JP" altLang="en-US" sz="700"/>
              <a:t>　解答</a:t>
            </a:r>
            <a:r>
              <a:rPr lang="en-US" altLang="ja-JP" sz="700"/>
              <a:t>: </a:t>
            </a:r>
            <a:r>
              <a:rPr lang="en" altLang="ja-JP" sz="700"/>
              <a:t>Yes, she does. / No, she doesn’t.</a:t>
            </a:r>
          </a:p>
          <a:p>
            <a:r>
              <a:rPr lang="ja-JP" altLang="en-US" sz="700"/>
              <a:t>進行</a:t>
            </a:r>
            <a:r>
              <a:rPr lang="en-US" altLang="ja-JP" sz="700"/>
              <a:t>: </a:t>
            </a:r>
          </a:p>
          <a:p>
            <a:r>
              <a:rPr lang="ja-JP" altLang="en-US" sz="700"/>
              <a:t>　疑問</a:t>
            </a:r>
            <a:r>
              <a:rPr lang="en-US" altLang="ja-JP" sz="700"/>
              <a:t>: </a:t>
            </a:r>
            <a:r>
              <a:rPr lang="en" altLang="ja-JP" sz="700"/>
              <a:t>Is she walking to school?</a:t>
            </a:r>
            <a:r>
              <a:rPr lang="ja-JP" altLang="en" sz="700"/>
              <a:t>（</a:t>
            </a:r>
            <a:r>
              <a:rPr lang="ja-JP" altLang="en-US" sz="700"/>
              <a:t>彼女は学校へ歩いていますか？）</a:t>
            </a:r>
          </a:p>
          <a:p>
            <a:r>
              <a:rPr lang="ja-JP" altLang="en-US" sz="700"/>
              <a:t>　解答</a:t>
            </a:r>
            <a:r>
              <a:rPr lang="en-US" altLang="ja-JP" sz="700"/>
              <a:t>: </a:t>
            </a:r>
            <a:r>
              <a:rPr lang="en" altLang="ja-JP" sz="700"/>
              <a:t>Yes, she is. / No, she isn’t.</a:t>
            </a:r>
          </a:p>
          <a:p>
            <a:r>
              <a:rPr lang="ja-JP" altLang="en-US" sz="700"/>
              <a:t>完了</a:t>
            </a:r>
            <a:r>
              <a:rPr lang="en-US" altLang="ja-JP" sz="700"/>
              <a:t>: </a:t>
            </a:r>
          </a:p>
          <a:p>
            <a:r>
              <a:rPr lang="ja-JP" altLang="en-US" sz="700"/>
              <a:t>　疑問</a:t>
            </a:r>
            <a:r>
              <a:rPr lang="en-US" altLang="ja-JP" sz="700"/>
              <a:t>: </a:t>
            </a:r>
            <a:r>
              <a:rPr lang="en" altLang="ja-JP" sz="700"/>
              <a:t>Has she walked to school?</a:t>
            </a:r>
            <a:r>
              <a:rPr lang="ja-JP" altLang="en" sz="700"/>
              <a:t>（</a:t>
            </a:r>
            <a:r>
              <a:rPr lang="ja-JP" altLang="en-US" sz="700"/>
              <a:t>彼女は学校へ歩いて行ったことがありますか？）</a:t>
            </a:r>
          </a:p>
          <a:p>
            <a:r>
              <a:rPr lang="ja-JP" altLang="en-US" sz="700"/>
              <a:t>　解答</a:t>
            </a:r>
            <a:r>
              <a:rPr lang="en-US" altLang="ja-JP" sz="700"/>
              <a:t>: </a:t>
            </a:r>
            <a:r>
              <a:rPr lang="en" altLang="ja-JP" sz="700"/>
              <a:t>Yes, she has. / No, she hasn’t.</a:t>
            </a:r>
          </a:p>
          <a:p>
            <a:r>
              <a:rPr lang="ja-JP" altLang="en-US" sz="700"/>
              <a:t>完了進行</a:t>
            </a:r>
            <a:r>
              <a:rPr lang="en-US" altLang="ja-JP" sz="700"/>
              <a:t>: </a:t>
            </a:r>
          </a:p>
          <a:p>
            <a:r>
              <a:rPr lang="ja-JP" altLang="en-US" sz="700"/>
              <a:t>　疑問</a:t>
            </a:r>
            <a:r>
              <a:rPr lang="en-US" altLang="ja-JP" sz="700"/>
              <a:t>: </a:t>
            </a:r>
            <a:r>
              <a:rPr lang="en" altLang="ja-JP" sz="700"/>
              <a:t>Has she been walking to school?</a:t>
            </a:r>
            <a:r>
              <a:rPr lang="ja-JP" altLang="en" sz="700"/>
              <a:t>（</a:t>
            </a:r>
            <a:r>
              <a:rPr lang="ja-JP" altLang="en-US" sz="700"/>
              <a:t>彼女は学校へ歩き続けていますか？）</a:t>
            </a:r>
          </a:p>
          <a:p>
            <a:r>
              <a:rPr lang="ja-JP" altLang="en-US" sz="700"/>
              <a:t>　解答</a:t>
            </a:r>
            <a:r>
              <a:rPr lang="en-US" altLang="ja-JP" sz="700"/>
              <a:t>: </a:t>
            </a:r>
            <a:r>
              <a:rPr lang="en" altLang="ja-JP" sz="700"/>
              <a:t>Yes, she has. / No, she hasn’t.</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5" name="テキスト ボックス 4">
            <a:extLst>
              <a:ext uri="{FF2B5EF4-FFF2-40B4-BE49-F238E27FC236}">
                <a16:creationId xmlns:a16="http://schemas.microsoft.com/office/drawing/2014/main" id="{E46C8256-73AB-80FD-BAA7-059F3D686D31}"/>
              </a:ext>
            </a:extLst>
          </p:cNvPr>
          <p:cNvSpPr txBox="1"/>
          <p:nvPr/>
        </p:nvSpPr>
        <p:spPr>
          <a:xfrm>
            <a:off x="133110" y="486133"/>
            <a:ext cx="1226916" cy="3539430"/>
          </a:xfrm>
          <a:prstGeom prst="rect">
            <a:avLst/>
          </a:prstGeom>
          <a:noFill/>
          <a:ln>
            <a:solidFill>
              <a:schemeClr val="accent1"/>
            </a:solidFill>
          </a:ln>
        </p:spPr>
        <p:txBody>
          <a:bodyPr wrap="square" rtlCol="0">
            <a:spAutoFit/>
          </a:bodyPr>
          <a:lstStyle/>
          <a:p>
            <a:r>
              <a:rPr lang="ja-JP" altLang="en-US" sz="700"/>
              <a:t>動詞が一般動詞で、時制が過去、肯定形の日常英会話の英文を日本語で出題して。私が英文で解答するので添削して。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walked to school.</a:t>
            </a:r>
            <a:r>
              <a:rPr lang="ja-JP" altLang="en" sz="700"/>
              <a:t>（</a:t>
            </a:r>
            <a:r>
              <a:rPr lang="ja-JP" altLang="en-US" sz="700"/>
              <a:t>彼女は学校へ歩いて行った）</a:t>
            </a:r>
          </a:p>
          <a:p>
            <a:r>
              <a:rPr lang="ja-JP" altLang="en-US" sz="700"/>
              <a:t>進行</a:t>
            </a:r>
            <a:r>
              <a:rPr lang="en-US" altLang="ja-JP" sz="700"/>
              <a:t>: </a:t>
            </a:r>
            <a:r>
              <a:rPr lang="en" altLang="ja-JP" sz="700"/>
              <a:t>She was walking to school.</a:t>
            </a:r>
            <a:r>
              <a:rPr lang="ja-JP" altLang="en" sz="700"/>
              <a:t>（</a:t>
            </a:r>
            <a:r>
              <a:rPr lang="ja-JP" altLang="en-US" sz="700"/>
              <a:t>彼女は学校へ歩いているところだった）</a:t>
            </a:r>
          </a:p>
          <a:p>
            <a:r>
              <a:rPr lang="ja-JP" altLang="en-US" sz="700"/>
              <a:t>完了</a:t>
            </a:r>
            <a:r>
              <a:rPr lang="en-US" altLang="ja-JP" sz="700"/>
              <a:t>: </a:t>
            </a:r>
            <a:r>
              <a:rPr lang="en" altLang="ja-JP" sz="700"/>
              <a:t>She had walked to school.</a:t>
            </a:r>
            <a:r>
              <a:rPr lang="ja-JP" altLang="en" sz="700"/>
              <a:t>（</a:t>
            </a:r>
            <a:r>
              <a:rPr lang="ja-JP" altLang="en-US" sz="700"/>
              <a:t>彼女は学校へ歩いて行ったことがあった）</a:t>
            </a:r>
          </a:p>
          <a:p>
            <a:r>
              <a:rPr lang="ja-JP" altLang="en-US" sz="700"/>
              <a:t>完了進行</a:t>
            </a:r>
            <a:r>
              <a:rPr lang="en-US" altLang="ja-JP" sz="700"/>
              <a:t>: </a:t>
            </a:r>
            <a:r>
              <a:rPr lang="en" altLang="ja-JP" sz="700"/>
              <a:t>She had been walking to school.</a:t>
            </a:r>
            <a:r>
              <a:rPr lang="ja-JP" altLang="en" sz="700"/>
              <a:t>（</a:t>
            </a:r>
            <a:r>
              <a:rPr lang="ja-JP" altLang="en-US" sz="700"/>
              <a:t>彼女は学校へ歩き続けていた）</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6" name="テキスト ボックス 5">
            <a:extLst>
              <a:ext uri="{FF2B5EF4-FFF2-40B4-BE49-F238E27FC236}">
                <a16:creationId xmlns:a16="http://schemas.microsoft.com/office/drawing/2014/main" id="{D9C126BE-895E-B8BC-37F3-CD08EB0131F0}"/>
              </a:ext>
            </a:extLst>
          </p:cNvPr>
          <p:cNvSpPr txBox="1"/>
          <p:nvPr/>
        </p:nvSpPr>
        <p:spPr>
          <a:xfrm>
            <a:off x="1478666" y="486133"/>
            <a:ext cx="1226916" cy="3647152"/>
          </a:xfrm>
          <a:prstGeom prst="rect">
            <a:avLst/>
          </a:prstGeom>
          <a:noFill/>
          <a:ln>
            <a:solidFill>
              <a:schemeClr val="accent1"/>
            </a:solidFill>
          </a:ln>
        </p:spPr>
        <p:txBody>
          <a:bodyPr wrap="square" rtlCol="0">
            <a:spAutoFit/>
          </a:bodyPr>
          <a:lstStyle/>
          <a:p>
            <a:r>
              <a:rPr lang="ja-JP" altLang="en-US" sz="700"/>
              <a:t>動詞が一般動詞で、時制が過去、否定形の日常英会話の英文を日本語で出題して。私が英文で解答するので添削して。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did not walk to school.</a:t>
            </a:r>
            <a:r>
              <a:rPr lang="ja-JP" altLang="en" sz="700"/>
              <a:t>（</a:t>
            </a:r>
            <a:r>
              <a:rPr lang="ja-JP" altLang="en-US" sz="700"/>
              <a:t>彼女は学校へ歩いて行かなかった）</a:t>
            </a:r>
          </a:p>
          <a:p>
            <a:r>
              <a:rPr lang="ja-JP" altLang="en-US" sz="700"/>
              <a:t>進行</a:t>
            </a:r>
            <a:r>
              <a:rPr lang="en-US" altLang="ja-JP" sz="700"/>
              <a:t>: </a:t>
            </a:r>
            <a:r>
              <a:rPr lang="en" altLang="ja-JP" sz="700"/>
              <a:t>She was not walking to school.</a:t>
            </a:r>
            <a:r>
              <a:rPr lang="ja-JP" altLang="en" sz="700"/>
              <a:t>（</a:t>
            </a:r>
            <a:r>
              <a:rPr lang="ja-JP" altLang="en-US" sz="700"/>
              <a:t>彼女は学校へ歩いているところではなかった）</a:t>
            </a:r>
          </a:p>
          <a:p>
            <a:r>
              <a:rPr lang="ja-JP" altLang="en-US" sz="700"/>
              <a:t>完了</a:t>
            </a:r>
            <a:r>
              <a:rPr lang="en-US" altLang="ja-JP" sz="700"/>
              <a:t>: </a:t>
            </a:r>
            <a:r>
              <a:rPr lang="en" altLang="ja-JP" sz="700"/>
              <a:t>She had not walked to school.</a:t>
            </a:r>
            <a:r>
              <a:rPr lang="ja-JP" altLang="en" sz="700"/>
              <a:t>（</a:t>
            </a:r>
            <a:r>
              <a:rPr lang="ja-JP" altLang="en-US" sz="700"/>
              <a:t>彼女は学校へ歩いて行ったことがなかった）</a:t>
            </a:r>
          </a:p>
          <a:p>
            <a:r>
              <a:rPr lang="ja-JP" altLang="en-US" sz="700"/>
              <a:t>完了進行</a:t>
            </a:r>
            <a:r>
              <a:rPr lang="en-US" altLang="ja-JP" sz="700"/>
              <a:t>: </a:t>
            </a:r>
            <a:r>
              <a:rPr lang="en" altLang="ja-JP" sz="700"/>
              <a:t>She had not been walking to school.</a:t>
            </a:r>
            <a:r>
              <a:rPr lang="ja-JP" altLang="en" sz="700"/>
              <a:t>（</a:t>
            </a:r>
            <a:r>
              <a:rPr lang="ja-JP" altLang="en-US" sz="700"/>
              <a:t>彼女は学校へ歩き続けていなかった）</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7" name="テキスト ボックス 6">
            <a:extLst>
              <a:ext uri="{FF2B5EF4-FFF2-40B4-BE49-F238E27FC236}">
                <a16:creationId xmlns:a16="http://schemas.microsoft.com/office/drawing/2014/main" id="{1EDAB98B-ED6F-2BA9-0644-C21B6F51AF18}"/>
              </a:ext>
            </a:extLst>
          </p:cNvPr>
          <p:cNvSpPr txBox="1"/>
          <p:nvPr/>
        </p:nvSpPr>
        <p:spPr>
          <a:xfrm>
            <a:off x="2812648" y="486133"/>
            <a:ext cx="1226916" cy="4939814"/>
          </a:xfrm>
          <a:prstGeom prst="rect">
            <a:avLst/>
          </a:prstGeom>
          <a:noFill/>
          <a:ln>
            <a:solidFill>
              <a:schemeClr val="accent1"/>
            </a:solidFill>
          </a:ln>
        </p:spPr>
        <p:txBody>
          <a:bodyPr wrap="square" rtlCol="0">
            <a:spAutoFit/>
          </a:bodyPr>
          <a:lstStyle/>
          <a:p>
            <a:r>
              <a:rPr lang="ja-JP" altLang="en-US" sz="700"/>
              <a:t>動詞が一般動詞で、時制が過去、疑問形の日常英会話の英文を日本語で出題して。私が英文で解答するので添削して。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Did she walk to school?</a:t>
            </a:r>
            <a:r>
              <a:rPr lang="ja-JP" altLang="en" sz="700"/>
              <a:t>（</a:t>
            </a:r>
            <a:r>
              <a:rPr lang="ja-JP" altLang="en-US" sz="700"/>
              <a:t>彼女は学校へ歩いて行きましたか？）</a:t>
            </a:r>
          </a:p>
          <a:p>
            <a:r>
              <a:rPr lang="ja-JP" altLang="en-US" sz="700"/>
              <a:t>　解答</a:t>
            </a:r>
            <a:r>
              <a:rPr lang="en-US" altLang="ja-JP" sz="700"/>
              <a:t>: </a:t>
            </a:r>
            <a:r>
              <a:rPr lang="en" altLang="ja-JP" sz="700"/>
              <a:t>Yes, she did. / No, she didn’t.</a:t>
            </a:r>
          </a:p>
          <a:p>
            <a:r>
              <a:rPr lang="ja-JP" altLang="en-US" sz="700"/>
              <a:t>進行</a:t>
            </a:r>
            <a:r>
              <a:rPr lang="en-US" altLang="ja-JP" sz="700"/>
              <a:t>: </a:t>
            </a:r>
          </a:p>
          <a:p>
            <a:r>
              <a:rPr lang="ja-JP" altLang="en-US" sz="700"/>
              <a:t>　疑問</a:t>
            </a:r>
            <a:r>
              <a:rPr lang="en-US" altLang="ja-JP" sz="700"/>
              <a:t>: </a:t>
            </a:r>
            <a:r>
              <a:rPr lang="en" altLang="ja-JP" sz="700"/>
              <a:t>Was she walking to school?</a:t>
            </a:r>
            <a:r>
              <a:rPr lang="ja-JP" altLang="en" sz="700"/>
              <a:t>（</a:t>
            </a:r>
            <a:r>
              <a:rPr lang="ja-JP" altLang="en-US" sz="700"/>
              <a:t>彼女は学校へ歩いているところでしたか？）</a:t>
            </a:r>
          </a:p>
          <a:p>
            <a:r>
              <a:rPr lang="ja-JP" altLang="en-US" sz="700"/>
              <a:t>　解答</a:t>
            </a:r>
            <a:r>
              <a:rPr lang="en-US" altLang="ja-JP" sz="700"/>
              <a:t>: </a:t>
            </a:r>
            <a:r>
              <a:rPr lang="en" altLang="ja-JP" sz="700"/>
              <a:t>Yes, she was. / No, she wasn’t.</a:t>
            </a:r>
          </a:p>
          <a:p>
            <a:r>
              <a:rPr lang="ja-JP" altLang="en-US" sz="700"/>
              <a:t>完了</a:t>
            </a:r>
            <a:r>
              <a:rPr lang="en-US" altLang="ja-JP" sz="700"/>
              <a:t>: </a:t>
            </a:r>
          </a:p>
          <a:p>
            <a:r>
              <a:rPr lang="ja-JP" altLang="en-US" sz="700"/>
              <a:t>　疑問</a:t>
            </a:r>
            <a:r>
              <a:rPr lang="en-US" altLang="ja-JP" sz="700"/>
              <a:t>: </a:t>
            </a:r>
            <a:r>
              <a:rPr lang="en" altLang="ja-JP" sz="700"/>
              <a:t>Had she walked to school?</a:t>
            </a:r>
            <a:r>
              <a:rPr lang="ja-JP" altLang="en" sz="700"/>
              <a:t>（</a:t>
            </a:r>
            <a:r>
              <a:rPr lang="ja-JP" altLang="en-US" sz="700"/>
              <a:t>彼女は学校へ歩いて行ったことがありますか？）</a:t>
            </a:r>
          </a:p>
          <a:p>
            <a:r>
              <a:rPr lang="ja-JP" altLang="en-US" sz="700"/>
              <a:t>　解答</a:t>
            </a:r>
            <a:r>
              <a:rPr lang="en-US" altLang="ja-JP" sz="700"/>
              <a:t>: </a:t>
            </a:r>
            <a:r>
              <a:rPr lang="en" altLang="ja-JP" sz="700"/>
              <a:t>Yes, she had. / No, she hadn’t.</a:t>
            </a:r>
          </a:p>
          <a:p>
            <a:r>
              <a:rPr lang="ja-JP" altLang="en-US" sz="700"/>
              <a:t>完了進行</a:t>
            </a:r>
            <a:r>
              <a:rPr lang="en-US" altLang="ja-JP" sz="700"/>
              <a:t>: </a:t>
            </a:r>
          </a:p>
          <a:p>
            <a:r>
              <a:rPr lang="ja-JP" altLang="en-US" sz="700"/>
              <a:t>　疑問</a:t>
            </a:r>
            <a:r>
              <a:rPr lang="en-US" altLang="ja-JP" sz="700"/>
              <a:t>: </a:t>
            </a:r>
            <a:r>
              <a:rPr lang="en" altLang="ja-JP" sz="700"/>
              <a:t>Had she been walking to school?</a:t>
            </a:r>
            <a:r>
              <a:rPr lang="ja-JP" altLang="en" sz="700"/>
              <a:t>（</a:t>
            </a:r>
            <a:r>
              <a:rPr lang="ja-JP" altLang="en-US" sz="700"/>
              <a:t>彼女は学校へ歩き続けていましたか？）</a:t>
            </a:r>
          </a:p>
          <a:p>
            <a:r>
              <a:rPr lang="ja-JP" altLang="en-US" sz="700"/>
              <a:t>　解答</a:t>
            </a:r>
            <a:r>
              <a:rPr lang="en-US" altLang="ja-JP" sz="700"/>
              <a:t>: </a:t>
            </a:r>
            <a:r>
              <a:rPr lang="en" altLang="ja-JP" sz="700"/>
              <a:t>Yes, she had. / No, she hadn’t.</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8" name="テキスト ボックス 7">
            <a:extLst>
              <a:ext uri="{FF2B5EF4-FFF2-40B4-BE49-F238E27FC236}">
                <a16:creationId xmlns:a16="http://schemas.microsoft.com/office/drawing/2014/main" id="{C5FAE2C4-8A13-2C90-DB9C-4B4DAB8E50A3}"/>
              </a:ext>
            </a:extLst>
          </p:cNvPr>
          <p:cNvSpPr txBox="1"/>
          <p:nvPr/>
        </p:nvSpPr>
        <p:spPr>
          <a:xfrm>
            <a:off x="8356917" y="479879"/>
            <a:ext cx="1226916" cy="3647152"/>
          </a:xfrm>
          <a:prstGeom prst="rect">
            <a:avLst/>
          </a:prstGeom>
          <a:noFill/>
          <a:ln>
            <a:solidFill>
              <a:schemeClr val="accent1"/>
            </a:solidFill>
          </a:ln>
        </p:spPr>
        <p:txBody>
          <a:bodyPr wrap="square" rtlCol="0">
            <a:spAutoFit/>
          </a:bodyPr>
          <a:lstStyle/>
          <a:p>
            <a:r>
              <a:rPr lang="ja-JP" altLang="en-US" sz="700"/>
              <a:t>動詞が一般動詞で、時制が未来、肯定形の日常英会話の英文を日本語で出題して。私が英文で解答するので添削して。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walk to school.</a:t>
            </a:r>
            <a:r>
              <a:rPr lang="ja-JP" altLang="en" sz="700"/>
              <a:t>（</a:t>
            </a:r>
            <a:r>
              <a:rPr lang="ja-JP" altLang="en-US" sz="700"/>
              <a:t>彼女は学校へ歩いて行くだろう）</a:t>
            </a:r>
          </a:p>
          <a:p>
            <a:r>
              <a:rPr lang="ja-JP" altLang="en-US" sz="700"/>
              <a:t>進行</a:t>
            </a:r>
            <a:r>
              <a:rPr lang="en-US" altLang="ja-JP" sz="700"/>
              <a:t>: </a:t>
            </a:r>
            <a:r>
              <a:rPr lang="en" altLang="ja-JP" sz="700"/>
              <a:t>She will be walking to school.</a:t>
            </a:r>
            <a:r>
              <a:rPr lang="ja-JP" altLang="en" sz="700"/>
              <a:t>（</a:t>
            </a:r>
            <a:r>
              <a:rPr lang="ja-JP" altLang="en-US" sz="700"/>
              <a:t>彼女は学校へ歩いているだろう）</a:t>
            </a:r>
          </a:p>
          <a:p>
            <a:r>
              <a:rPr lang="ja-JP" altLang="en-US" sz="700"/>
              <a:t>完了</a:t>
            </a:r>
            <a:r>
              <a:rPr lang="en-US" altLang="ja-JP" sz="700"/>
              <a:t>: </a:t>
            </a:r>
            <a:r>
              <a:rPr lang="en" altLang="ja-JP" sz="700"/>
              <a:t>She will have walked to school.</a:t>
            </a:r>
            <a:r>
              <a:rPr lang="ja-JP" altLang="en" sz="700"/>
              <a:t>（</a:t>
            </a:r>
            <a:r>
              <a:rPr lang="ja-JP" altLang="en-US" sz="700"/>
              <a:t>彼女は学校へ歩いて行ったことになるだろう）</a:t>
            </a:r>
          </a:p>
          <a:p>
            <a:r>
              <a:rPr lang="ja-JP" altLang="en-US" sz="700"/>
              <a:t>完了進行</a:t>
            </a:r>
            <a:r>
              <a:rPr lang="en-US" altLang="ja-JP" sz="700"/>
              <a:t>: </a:t>
            </a:r>
            <a:r>
              <a:rPr lang="en" altLang="ja-JP" sz="700"/>
              <a:t>She will have been walking to school.</a:t>
            </a:r>
            <a:r>
              <a:rPr lang="ja-JP" altLang="en" sz="700"/>
              <a:t>（</a:t>
            </a:r>
            <a:r>
              <a:rPr lang="ja-JP" altLang="en-US" sz="700"/>
              <a:t>彼女は学校へ歩き続けていることになるだろう）</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9" name="テキスト ボックス 8">
            <a:extLst>
              <a:ext uri="{FF2B5EF4-FFF2-40B4-BE49-F238E27FC236}">
                <a16:creationId xmlns:a16="http://schemas.microsoft.com/office/drawing/2014/main" id="{97E617D4-8DD3-C58F-7C95-557156EB7889}"/>
              </a:ext>
            </a:extLst>
          </p:cNvPr>
          <p:cNvSpPr txBox="1"/>
          <p:nvPr/>
        </p:nvSpPr>
        <p:spPr>
          <a:xfrm>
            <a:off x="9676433" y="479879"/>
            <a:ext cx="1226916" cy="3647152"/>
          </a:xfrm>
          <a:prstGeom prst="rect">
            <a:avLst/>
          </a:prstGeom>
          <a:noFill/>
          <a:ln>
            <a:solidFill>
              <a:schemeClr val="accent1"/>
            </a:solidFill>
          </a:ln>
        </p:spPr>
        <p:txBody>
          <a:bodyPr wrap="square" rtlCol="0">
            <a:spAutoFit/>
          </a:bodyPr>
          <a:lstStyle/>
          <a:p>
            <a:r>
              <a:rPr lang="ja-JP" altLang="en-US" sz="700"/>
              <a:t>動詞が一般動詞で、時制が未来、否定形の日常英会話の英文を日本語で出題して。私が英文で解答するので添削して。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She will not walk to school.</a:t>
            </a:r>
            <a:r>
              <a:rPr lang="ja-JP" altLang="en" sz="700"/>
              <a:t>（</a:t>
            </a:r>
            <a:r>
              <a:rPr lang="ja-JP" altLang="en-US" sz="700"/>
              <a:t>彼女は学校へ歩いて行かないだろう）</a:t>
            </a:r>
          </a:p>
          <a:p>
            <a:r>
              <a:rPr lang="ja-JP" altLang="en-US" sz="700"/>
              <a:t>進行</a:t>
            </a:r>
            <a:r>
              <a:rPr lang="en-US" altLang="ja-JP" sz="700"/>
              <a:t>: </a:t>
            </a:r>
            <a:r>
              <a:rPr lang="en" altLang="ja-JP" sz="700"/>
              <a:t>She will not be walking to school.</a:t>
            </a:r>
            <a:r>
              <a:rPr lang="ja-JP" altLang="en" sz="700"/>
              <a:t>（</a:t>
            </a:r>
            <a:r>
              <a:rPr lang="ja-JP" altLang="en-US" sz="700"/>
              <a:t>彼女は学校へ歩いていないだろう）</a:t>
            </a:r>
          </a:p>
          <a:p>
            <a:r>
              <a:rPr lang="ja-JP" altLang="en-US" sz="700"/>
              <a:t>完了</a:t>
            </a:r>
            <a:r>
              <a:rPr lang="en-US" altLang="ja-JP" sz="700"/>
              <a:t>: </a:t>
            </a:r>
            <a:r>
              <a:rPr lang="en" altLang="ja-JP" sz="700"/>
              <a:t>She will not have walked to school.</a:t>
            </a:r>
            <a:r>
              <a:rPr lang="ja-JP" altLang="en" sz="700"/>
              <a:t>（</a:t>
            </a:r>
            <a:r>
              <a:rPr lang="ja-JP" altLang="en-US" sz="700"/>
              <a:t>彼女は学校へ歩いて行ったことがないだろう）</a:t>
            </a:r>
          </a:p>
          <a:p>
            <a:r>
              <a:rPr lang="ja-JP" altLang="en-US" sz="700"/>
              <a:t>完了進行</a:t>
            </a:r>
            <a:r>
              <a:rPr lang="en-US" altLang="ja-JP" sz="700"/>
              <a:t>: </a:t>
            </a:r>
            <a:r>
              <a:rPr lang="en" altLang="ja-JP" sz="700"/>
              <a:t>She will not have been walking to school.</a:t>
            </a:r>
            <a:r>
              <a:rPr lang="ja-JP" altLang="en" sz="700"/>
              <a:t>（</a:t>
            </a:r>
            <a:r>
              <a:rPr lang="ja-JP" altLang="en-US" sz="700"/>
              <a:t>彼女は学校へ歩き続けていないだろう）</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
        <p:nvSpPr>
          <p:cNvPr id="10" name="テキスト ボックス 9">
            <a:extLst>
              <a:ext uri="{FF2B5EF4-FFF2-40B4-BE49-F238E27FC236}">
                <a16:creationId xmlns:a16="http://schemas.microsoft.com/office/drawing/2014/main" id="{24ACD170-1FD8-3FC8-9FC9-F3769E3B3656}"/>
              </a:ext>
            </a:extLst>
          </p:cNvPr>
          <p:cNvSpPr txBox="1"/>
          <p:nvPr/>
        </p:nvSpPr>
        <p:spPr>
          <a:xfrm>
            <a:off x="10995949" y="486133"/>
            <a:ext cx="1226916" cy="4939814"/>
          </a:xfrm>
          <a:prstGeom prst="rect">
            <a:avLst/>
          </a:prstGeom>
          <a:noFill/>
          <a:ln>
            <a:solidFill>
              <a:schemeClr val="accent1"/>
            </a:solidFill>
          </a:ln>
        </p:spPr>
        <p:txBody>
          <a:bodyPr wrap="square" rtlCol="0">
            <a:spAutoFit/>
          </a:bodyPr>
          <a:lstStyle/>
          <a:p>
            <a:r>
              <a:rPr lang="ja-JP" altLang="en-US" sz="700"/>
              <a:t>動詞が一般動詞で、時制が未来、疑問形の日常英会話の英文を日本語で出題して。私が英文で解答するので添削して。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Will she walk to school?</a:t>
            </a:r>
            <a:r>
              <a:rPr lang="ja-JP" altLang="en" sz="700"/>
              <a:t>（</a:t>
            </a:r>
            <a:r>
              <a:rPr lang="ja-JP" altLang="en-US" sz="700"/>
              <a:t>彼女は学校へ歩いて行きますか？）</a:t>
            </a:r>
          </a:p>
          <a:p>
            <a:r>
              <a:rPr lang="ja-JP" altLang="en-US" sz="700"/>
              <a:t>　解答</a:t>
            </a:r>
            <a:r>
              <a:rPr lang="en-US" altLang="ja-JP" sz="700"/>
              <a:t>: </a:t>
            </a:r>
            <a:r>
              <a:rPr lang="en" altLang="ja-JP" sz="700"/>
              <a:t>Yes, she will. / No, she won’t.</a:t>
            </a:r>
          </a:p>
          <a:p>
            <a:r>
              <a:rPr lang="ja-JP" altLang="en-US" sz="700"/>
              <a:t>進行</a:t>
            </a:r>
            <a:r>
              <a:rPr lang="en-US" altLang="ja-JP" sz="700"/>
              <a:t>: </a:t>
            </a:r>
          </a:p>
          <a:p>
            <a:r>
              <a:rPr lang="ja-JP" altLang="en-US" sz="700"/>
              <a:t>　疑問</a:t>
            </a:r>
            <a:r>
              <a:rPr lang="en-US" altLang="ja-JP" sz="700"/>
              <a:t>: </a:t>
            </a:r>
            <a:r>
              <a:rPr lang="en" altLang="ja-JP" sz="700"/>
              <a:t>Will she be walking to school?</a:t>
            </a:r>
            <a:r>
              <a:rPr lang="ja-JP" altLang="en" sz="700"/>
              <a:t>（</a:t>
            </a:r>
            <a:r>
              <a:rPr lang="ja-JP" altLang="en-US" sz="700"/>
              <a:t>彼女は学校へ歩いていますか？）</a:t>
            </a:r>
          </a:p>
          <a:p>
            <a:r>
              <a:rPr lang="ja-JP" altLang="en-US" sz="700"/>
              <a:t>　解答</a:t>
            </a:r>
            <a:r>
              <a:rPr lang="en-US" altLang="ja-JP" sz="700"/>
              <a:t>: </a:t>
            </a:r>
            <a:r>
              <a:rPr lang="en" altLang="ja-JP" sz="700"/>
              <a:t>Yes, she will. / No, she won’t.</a:t>
            </a:r>
          </a:p>
          <a:p>
            <a:r>
              <a:rPr lang="ja-JP" altLang="en-US" sz="700"/>
              <a:t>完了</a:t>
            </a:r>
            <a:r>
              <a:rPr lang="en-US" altLang="ja-JP" sz="700"/>
              <a:t>: </a:t>
            </a:r>
          </a:p>
          <a:p>
            <a:r>
              <a:rPr lang="ja-JP" altLang="en-US" sz="700"/>
              <a:t>　疑問</a:t>
            </a:r>
            <a:r>
              <a:rPr lang="en-US" altLang="ja-JP" sz="700"/>
              <a:t>: </a:t>
            </a:r>
            <a:r>
              <a:rPr lang="en" altLang="ja-JP" sz="700"/>
              <a:t>Will she have walked to school?</a:t>
            </a:r>
            <a:r>
              <a:rPr lang="ja-JP" altLang="en" sz="700"/>
              <a:t>（</a:t>
            </a:r>
            <a:r>
              <a:rPr lang="ja-JP" altLang="en-US" sz="700"/>
              <a:t>彼女は学校へ歩いて行ったことがありますか？）</a:t>
            </a:r>
          </a:p>
          <a:p>
            <a:r>
              <a:rPr lang="ja-JP" altLang="en-US" sz="700"/>
              <a:t>　解答</a:t>
            </a:r>
            <a:r>
              <a:rPr lang="en-US" altLang="ja-JP" sz="700"/>
              <a:t>: </a:t>
            </a:r>
            <a:r>
              <a:rPr lang="en" altLang="ja-JP" sz="700"/>
              <a:t>Yes, she will. / No, she won’t.</a:t>
            </a:r>
          </a:p>
          <a:p>
            <a:r>
              <a:rPr lang="ja-JP" altLang="en-US" sz="700"/>
              <a:t>完了進行</a:t>
            </a:r>
            <a:r>
              <a:rPr lang="en-US" altLang="ja-JP" sz="700"/>
              <a:t>: </a:t>
            </a:r>
          </a:p>
          <a:p>
            <a:r>
              <a:rPr lang="ja-JP" altLang="en-US" sz="700"/>
              <a:t>　疑問</a:t>
            </a:r>
            <a:r>
              <a:rPr lang="en-US" altLang="ja-JP" sz="700"/>
              <a:t>: </a:t>
            </a:r>
            <a:r>
              <a:rPr lang="en" altLang="ja-JP" sz="700"/>
              <a:t>Will she have been walking to school?</a:t>
            </a:r>
            <a:r>
              <a:rPr lang="ja-JP" altLang="en" sz="700"/>
              <a:t>（</a:t>
            </a:r>
            <a:r>
              <a:rPr lang="ja-JP" altLang="en-US" sz="700"/>
              <a:t>彼女は学校へ歩き続けていますか？）</a:t>
            </a:r>
          </a:p>
          <a:p>
            <a:r>
              <a:rPr lang="ja-JP" altLang="en-US" sz="700"/>
              <a:t>　解答</a:t>
            </a:r>
            <a:r>
              <a:rPr lang="en-US" altLang="ja-JP" sz="700"/>
              <a:t>: </a:t>
            </a:r>
            <a:r>
              <a:rPr lang="en" altLang="ja-JP" sz="700"/>
              <a:t>Yes, she will. / No, she won’t.</a:t>
            </a:r>
          </a:p>
          <a:p>
            <a:endParaRPr kumimoji="1" lang="en-US" altLang="ja-JP" sz="700"/>
          </a:p>
          <a:p>
            <a:r>
              <a:rPr lang="en-US" altLang="ja-JP" sz="700"/>
              <a:t>※</a:t>
            </a:r>
            <a:r>
              <a:rPr lang="ja-JP" altLang="en-US" sz="700"/>
              <a:t>注意事項</a:t>
            </a:r>
            <a:r>
              <a:rPr lang="en-US" altLang="ja-JP" sz="700"/>
              <a:t> </a:t>
            </a:r>
            <a:r>
              <a:rPr lang="ja-JP" altLang="en-US" sz="700"/>
              <a:t>一般動詞の受動態はここでは使用せず、別の問題とする。</a:t>
            </a:r>
            <a:endParaRPr lang="en-US" altLang="ja-JP" sz="700"/>
          </a:p>
          <a:p>
            <a:r>
              <a:rPr lang="ja-JP" altLang="en-US" sz="700"/>
              <a:t>悪い例：</a:t>
            </a:r>
            <a:r>
              <a:rPr lang="en" altLang="ja-JP" sz="700"/>
              <a:t>The book </a:t>
            </a:r>
            <a:r>
              <a:rPr lang="en" altLang="ja-JP" sz="700" b="0"/>
              <a:t>is read</a:t>
            </a:r>
            <a:r>
              <a:rPr lang="en" altLang="ja-JP" sz="700"/>
              <a:t> by her.</a:t>
            </a:r>
          </a:p>
          <a:p>
            <a:r>
              <a:rPr lang="ja-JP" altLang="en-US" sz="700"/>
              <a:t>良い例：</a:t>
            </a:r>
            <a:r>
              <a:rPr lang="en" altLang="ja-JP" sz="700"/>
              <a:t>She </a:t>
            </a:r>
            <a:r>
              <a:rPr lang="en" altLang="ja-JP" sz="700" b="0"/>
              <a:t>walks</a:t>
            </a:r>
            <a:r>
              <a:rPr lang="en" altLang="ja-JP" sz="700"/>
              <a:t> to school.</a:t>
            </a:r>
            <a:endParaRPr kumimoji="1" lang="ja-JP" altLang="en-US" sz="700"/>
          </a:p>
        </p:txBody>
      </p:sp>
    </p:spTree>
    <p:extLst>
      <p:ext uri="{BB962C8B-B14F-4D97-AF65-F5344CB8AC3E}">
        <p14:creationId xmlns:p14="http://schemas.microsoft.com/office/powerpoint/2010/main" val="92866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CD24D-3F76-5C54-2A6E-5B4133B54353}"/>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703507C-1738-2F54-FD0F-A8C41DADB358}"/>
              </a:ext>
            </a:extLst>
          </p:cNvPr>
          <p:cNvSpPr txBox="1"/>
          <p:nvPr/>
        </p:nvSpPr>
        <p:spPr>
          <a:xfrm>
            <a:off x="4398379" y="154257"/>
            <a:ext cx="995422" cy="3754874"/>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is read by her.</a:t>
            </a:r>
            <a:r>
              <a:rPr lang="ja-JP" altLang="en" sz="700"/>
              <a:t>（</a:t>
            </a:r>
            <a:r>
              <a:rPr lang="ja-JP" altLang="en-US" sz="700"/>
              <a:t>その本は彼女によって読まれる）</a:t>
            </a:r>
          </a:p>
          <a:p>
            <a:r>
              <a:rPr lang="ja-JP" altLang="en-US" sz="700"/>
              <a:t>進行</a:t>
            </a:r>
            <a:r>
              <a:rPr lang="en-US" altLang="ja-JP" sz="700"/>
              <a:t>: </a:t>
            </a:r>
            <a:r>
              <a:rPr lang="en" altLang="ja-JP" sz="700"/>
              <a:t>The book is being read by her.</a:t>
            </a:r>
            <a:r>
              <a:rPr lang="ja-JP" altLang="en" sz="700"/>
              <a:t>（</a:t>
            </a:r>
            <a:r>
              <a:rPr lang="ja-JP" altLang="en-US" sz="700"/>
              <a:t>その本は彼女によって読まれている）</a:t>
            </a:r>
          </a:p>
          <a:p>
            <a:r>
              <a:rPr lang="ja-JP" altLang="en-US" sz="700"/>
              <a:t>完了</a:t>
            </a:r>
            <a:r>
              <a:rPr lang="en-US" altLang="ja-JP" sz="700"/>
              <a:t>: </a:t>
            </a:r>
            <a:r>
              <a:rPr lang="en" altLang="ja-JP" sz="700"/>
              <a:t>The book has been read by her.</a:t>
            </a:r>
            <a:r>
              <a:rPr lang="ja-JP" altLang="en" sz="700"/>
              <a:t>（</a:t>
            </a:r>
            <a:r>
              <a:rPr lang="ja-JP" altLang="en-US" sz="700"/>
              <a:t>その本は彼女によって読まれている）</a:t>
            </a:r>
          </a:p>
          <a:p>
            <a:r>
              <a:rPr lang="ja-JP" altLang="en-US" sz="700"/>
              <a:t>完了進行</a:t>
            </a:r>
            <a:r>
              <a:rPr lang="en-US" altLang="ja-JP" sz="700"/>
              <a:t>: </a:t>
            </a:r>
            <a:r>
              <a:rPr lang="en" altLang="ja-JP" sz="700"/>
              <a:t>The book has been being read by her.</a:t>
            </a:r>
            <a:r>
              <a:rPr lang="ja-JP" altLang="en" sz="700"/>
              <a:t>（</a:t>
            </a:r>
            <a:r>
              <a:rPr lang="ja-JP" altLang="en-US" sz="700"/>
              <a:t>その本は彼女によってずっと読まれている）</a:t>
            </a:r>
          </a:p>
        </p:txBody>
      </p:sp>
      <p:sp>
        <p:nvSpPr>
          <p:cNvPr id="3" name="テキスト ボックス 2">
            <a:extLst>
              <a:ext uri="{FF2B5EF4-FFF2-40B4-BE49-F238E27FC236}">
                <a16:creationId xmlns:a16="http://schemas.microsoft.com/office/drawing/2014/main" id="{1245B96F-C4AC-F675-CD05-379FD0E0A63B}"/>
              </a:ext>
            </a:extLst>
          </p:cNvPr>
          <p:cNvSpPr txBox="1"/>
          <p:nvPr/>
        </p:nvSpPr>
        <p:spPr>
          <a:xfrm>
            <a:off x="5517264" y="154257"/>
            <a:ext cx="995422" cy="3754874"/>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is not read by her.</a:t>
            </a:r>
            <a:r>
              <a:rPr lang="ja-JP" altLang="en" sz="700"/>
              <a:t>（</a:t>
            </a:r>
            <a:r>
              <a:rPr lang="ja-JP" altLang="en-US" sz="700"/>
              <a:t>その本は彼女によって読まれない）</a:t>
            </a:r>
          </a:p>
          <a:p>
            <a:r>
              <a:rPr lang="ja-JP" altLang="en-US" sz="700"/>
              <a:t>進行</a:t>
            </a:r>
            <a:r>
              <a:rPr lang="en-US" altLang="ja-JP" sz="700"/>
              <a:t>: </a:t>
            </a:r>
            <a:r>
              <a:rPr lang="en" altLang="ja-JP" sz="700"/>
              <a:t>The book is not being read by her.</a:t>
            </a:r>
            <a:r>
              <a:rPr lang="ja-JP" altLang="en" sz="700"/>
              <a:t>（</a:t>
            </a:r>
            <a:r>
              <a:rPr lang="ja-JP" altLang="en-US" sz="700"/>
              <a:t>その本は彼女によって読まれていない）</a:t>
            </a:r>
          </a:p>
          <a:p>
            <a:r>
              <a:rPr lang="ja-JP" altLang="en-US" sz="700"/>
              <a:t>完了</a:t>
            </a:r>
            <a:r>
              <a:rPr lang="en-US" altLang="ja-JP" sz="700"/>
              <a:t>: </a:t>
            </a:r>
            <a:r>
              <a:rPr lang="en" altLang="ja-JP" sz="700"/>
              <a:t>The book has not been read by her.</a:t>
            </a:r>
            <a:r>
              <a:rPr lang="ja-JP" altLang="en" sz="700"/>
              <a:t>（</a:t>
            </a:r>
            <a:r>
              <a:rPr lang="ja-JP" altLang="en-US" sz="700"/>
              <a:t>その本は彼女によって読まれていない）</a:t>
            </a:r>
          </a:p>
          <a:p>
            <a:r>
              <a:rPr lang="ja-JP" altLang="en-US" sz="700"/>
              <a:t>完了進行</a:t>
            </a:r>
            <a:r>
              <a:rPr lang="en-US" altLang="ja-JP" sz="700"/>
              <a:t>: </a:t>
            </a:r>
            <a:r>
              <a:rPr lang="en" altLang="ja-JP" sz="700"/>
              <a:t>The book has not been being read by her.</a:t>
            </a:r>
            <a:r>
              <a:rPr lang="ja-JP" altLang="en" sz="700"/>
              <a:t>（</a:t>
            </a:r>
            <a:r>
              <a:rPr lang="ja-JP" altLang="en-US" sz="700"/>
              <a:t>その本は彼女によって読まれていない）</a:t>
            </a:r>
          </a:p>
          <a:p>
            <a:endParaRPr kumimoji="1" lang="en-US" altLang="ja-JP" sz="700"/>
          </a:p>
        </p:txBody>
      </p:sp>
      <p:sp>
        <p:nvSpPr>
          <p:cNvPr id="4" name="テキスト ボックス 3">
            <a:extLst>
              <a:ext uri="{FF2B5EF4-FFF2-40B4-BE49-F238E27FC236}">
                <a16:creationId xmlns:a16="http://schemas.microsoft.com/office/drawing/2014/main" id="{CE1EECE9-12B3-0C5A-6893-B0A9EA92BDD8}"/>
              </a:ext>
            </a:extLst>
          </p:cNvPr>
          <p:cNvSpPr txBox="1"/>
          <p:nvPr/>
        </p:nvSpPr>
        <p:spPr>
          <a:xfrm>
            <a:off x="6622644" y="154257"/>
            <a:ext cx="995422" cy="5155257"/>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動詞が一般動詞の受動態で、時制が現在、疑問形の日常英会話の英文を日本語で出題して。私が英文で解答するので添削して。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Is the book read by her?</a:t>
            </a:r>
            <a:r>
              <a:rPr lang="ja-JP" altLang="en" sz="700"/>
              <a:t>（</a:t>
            </a:r>
            <a:r>
              <a:rPr lang="ja-JP" altLang="en-US" sz="700"/>
              <a:t>その本は彼女によって読まれますか？）</a:t>
            </a:r>
          </a:p>
          <a:p>
            <a:r>
              <a:rPr lang="ja-JP" altLang="en-US" sz="700"/>
              <a:t>　解答</a:t>
            </a:r>
            <a:r>
              <a:rPr lang="en-US" altLang="ja-JP" sz="700"/>
              <a:t>: </a:t>
            </a:r>
            <a:r>
              <a:rPr lang="en" altLang="ja-JP" sz="700"/>
              <a:t>Yes, it is. / No, it isn’t.</a:t>
            </a:r>
          </a:p>
          <a:p>
            <a:r>
              <a:rPr lang="ja-JP" altLang="en-US" sz="700"/>
              <a:t>進行</a:t>
            </a:r>
            <a:r>
              <a:rPr lang="en-US" altLang="ja-JP" sz="700"/>
              <a:t>: </a:t>
            </a:r>
          </a:p>
          <a:p>
            <a:r>
              <a:rPr lang="ja-JP" altLang="en-US" sz="700"/>
              <a:t>　疑問</a:t>
            </a:r>
            <a:r>
              <a:rPr lang="en-US" altLang="ja-JP" sz="700"/>
              <a:t>: </a:t>
            </a:r>
            <a:r>
              <a:rPr lang="en" altLang="ja-JP" sz="700"/>
              <a:t>Is the book being read by her?</a:t>
            </a:r>
            <a:r>
              <a:rPr lang="ja-JP" altLang="en" sz="700"/>
              <a:t>（</a:t>
            </a:r>
            <a:r>
              <a:rPr lang="ja-JP" altLang="en-US" sz="700"/>
              <a:t>その本は彼女によって読まれていますか？）</a:t>
            </a:r>
          </a:p>
          <a:p>
            <a:r>
              <a:rPr lang="ja-JP" altLang="en-US" sz="700"/>
              <a:t>　解答</a:t>
            </a:r>
            <a:r>
              <a:rPr lang="en-US" altLang="ja-JP" sz="700"/>
              <a:t>: </a:t>
            </a:r>
            <a:r>
              <a:rPr lang="en" altLang="ja-JP" sz="700"/>
              <a:t>Yes, it is. / No, it isn’t.</a:t>
            </a:r>
          </a:p>
          <a:p>
            <a:r>
              <a:rPr lang="ja-JP" altLang="en-US" sz="700"/>
              <a:t>完了</a:t>
            </a:r>
            <a:r>
              <a:rPr lang="en-US" altLang="ja-JP" sz="700"/>
              <a:t>: </a:t>
            </a:r>
          </a:p>
          <a:p>
            <a:r>
              <a:rPr lang="ja-JP" altLang="en-US" sz="700"/>
              <a:t>　疑問</a:t>
            </a:r>
            <a:r>
              <a:rPr lang="en-US" altLang="ja-JP" sz="700"/>
              <a:t>: </a:t>
            </a:r>
            <a:r>
              <a:rPr lang="en" altLang="ja-JP" sz="700"/>
              <a:t>Has the book been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has. / No, it hasn’t</a:t>
            </a:r>
          </a:p>
          <a:p>
            <a:r>
              <a:rPr lang="ja-JP" altLang="en-US" sz="700"/>
              <a:t>完了進行</a:t>
            </a:r>
            <a:r>
              <a:rPr lang="en-US" altLang="ja-JP" sz="700"/>
              <a:t>: </a:t>
            </a:r>
          </a:p>
          <a:p>
            <a:r>
              <a:rPr lang="ja-JP" altLang="en-US" sz="700"/>
              <a:t>　疑問</a:t>
            </a:r>
            <a:r>
              <a:rPr lang="en-US" altLang="ja-JP" sz="700"/>
              <a:t>: </a:t>
            </a:r>
            <a:r>
              <a:rPr lang="en" altLang="ja-JP" sz="700"/>
              <a:t>Has the book been being read by her?</a:t>
            </a:r>
            <a:r>
              <a:rPr lang="ja-JP" altLang="en" sz="700"/>
              <a:t>（</a:t>
            </a:r>
            <a:r>
              <a:rPr lang="ja-JP" altLang="en-US" sz="700"/>
              <a:t>その本は彼女によってずっと読まれていますか？）</a:t>
            </a:r>
          </a:p>
          <a:p>
            <a:r>
              <a:rPr lang="ja-JP" altLang="en-US" sz="700"/>
              <a:t>　解答</a:t>
            </a:r>
            <a:r>
              <a:rPr lang="en-US" altLang="ja-JP" sz="700"/>
              <a:t>: </a:t>
            </a:r>
            <a:r>
              <a:rPr lang="en" altLang="ja-JP" sz="700"/>
              <a:t>Yes, it has. / No, it hasn’t.</a:t>
            </a:r>
          </a:p>
          <a:p>
            <a:endParaRPr kumimoji="1" lang="en-US" altLang="ja-JP" sz="700"/>
          </a:p>
        </p:txBody>
      </p:sp>
      <p:sp>
        <p:nvSpPr>
          <p:cNvPr id="5" name="テキスト ボックス 4">
            <a:extLst>
              <a:ext uri="{FF2B5EF4-FFF2-40B4-BE49-F238E27FC236}">
                <a16:creationId xmlns:a16="http://schemas.microsoft.com/office/drawing/2014/main" id="{AC9B69C6-85D4-8800-76C9-E924EF993E52}"/>
              </a:ext>
            </a:extLst>
          </p:cNvPr>
          <p:cNvSpPr txBox="1"/>
          <p:nvPr/>
        </p:nvSpPr>
        <p:spPr>
          <a:xfrm>
            <a:off x="196770" y="154257"/>
            <a:ext cx="995422" cy="386259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was read by her.</a:t>
            </a:r>
            <a:r>
              <a:rPr lang="ja-JP" altLang="en" sz="700"/>
              <a:t>（</a:t>
            </a:r>
            <a:r>
              <a:rPr lang="ja-JP" altLang="en-US" sz="700"/>
              <a:t>その本は彼女によって読まれた）</a:t>
            </a:r>
          </a:p>
          <a:p>
            <a:r>
              <a:rPr lang="ja-JP" altLang="en-US" sz="700"/>
              <a:t>進行</a:t>
            </a:r>
            <a:r>
              <a:rPr lang="en-US" altLang="ja-JP" sz="700"/>
              <a:t>: </a:t>
            </a:r>
            <a:r>
              <a:rPr lang="en" altLang="ja-JP" sz="700"/>
              <a:t>The book was being read by her.</a:t>
            </a:r>
            <a:r>
              <a:rPr lang="ja-JP" altLang="en" sz="700"/>
              <a:t>（</a:t>
            </a:r>
            <a:r>
              <a:rPr lang="ja-JP" altLang="en-US" sz="700"/>
              <a:t>その本は彼女によって読まれているところだった）</a:t>
            </a:r>
          </a:p>
          <a:p>
            <a:r>
              <a:rPr lang="ja-JP" altLang="en-US" sz="700"/>
              <a:t>完了</a:t>
            </a:r>
            <a:r>
              <a:rPr lang="en-US" altLang="ja-JP" sz="700"/>
              <a:t>: </a:t>
            </a:r>
            <a:r>
              <a:rPr lang="en" altLang="ja-JP" sz="700"/>
              <a:t>The book had been read by her.</a:t>
            </a:r>
            <a:r>
              <a:rPr lang="ja-JP" altLang="en" sz="700"/>
              <a:t>（</a:t>
            </a:r>
            <a:r>
              <a:rPr lang="ja-JP" altLang="en-US" sz="700"/>
              <a:t>その本は彼女によって読まれたことがあった）</a:t>
            </a:r>
          </a:p>
          <a:p>
            <a:r>
              <a:rPr lang="ja-JP" altLang="en-US" sz="700"/>
              <a:t>完了進行</a:t>
            </a:r>
            <a:r>
              <a:rPr lang="en-US" altLang="ja-JP" sz="700"/>
              <a:t>: </a:t>
            </a:r>
            <a:r>
              <a:rPr lang="en" altLang="ja-JP" sz="700"/>
              <a:t>The book had been being read by her.</a:t>
            </a:r>
            <a:r>
              <a:rPr lang="ja-JP" altLang="en" sz="700"/>
              <a:t>（</a:t>
            </a:r>
            <a:r>
              <a:rPr lang="ja-JP" altLang="en-US" sz="700"/>
              <a:t>その本は彼女によってずっと読まれていた）</a:t>
            </a:r>
          </a:p>
          <a:p>
            <a:endParaRPr kumimoji="1" lang="en-US" altLang="ja-JP" sz="700"/>
          </a:p>
        </p:txBody>
      </p:sp>
      <p:sp>
        <p:nvSpPr>
          <p:cNvPr id="6" name="テキスト ボックス 5">
            <a:extLst>
              <a:ext uri="{FF2B5EF4-FFF2-40B4-BE49-F238E27FC236}">
                <a16:creationId xmlns:a16="http://schemas.microsoft.com/office/drawing/2014/main" id="{3B03969E-4A07-8984-57AF-031D35818F78}"/>
              </a:ext>
            </a:extLst>
          </p:cNvPr>
          <p:cNvSpPr txBox="1"/>
          <p:nvPr/>
        </p:nvSpPr>
        <p:spPr>
          <a:xfrm>
            <a:off x="1331089" y="154257"/>
            <a:ext cx="995422" cy="3970318"/>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was not read by her.</a:t>
            </a:r>
            <a:r>
              <a:rPr lang="ja-JP" altLang="en" sz="700"/>
              <a:t>（</a:t>
            </a:r>
            <a:r>
              <a:rPr lang="ja-JP" altLang="en-US" sz="700"/>
              <a:t>その本は彼女によって読まれなかった）</a:t>
            </a:r>
          </a:p>
          <a:p>
            <a:r>
              <a:rPr lang="ja-JP" altLang="en-US" sz="700"/>
              <a:t>進行</a:t>
            </a:r>
            <a:r>
              <a:rPr lang="en-US" altLang="ja-JP" sz="700"/>
              <a:t>: </a:t>
            </a:r>
            <a:r>
              <a:rPr lang="en" altLang="ja-JP" sz="700"/>
              <a:t>The book was not being read by her.</a:t>
            </a:r>
            <a:r>
              <a:rPr lang="ja-JP" altLang="en" sz="700"/>
              <a:t>（</a:t>
            </a:r>
            <a:r>
              <a:rPr lang="ja-JP" altLang="en-US" sz="700"/>
              <a:t>その本は彼女によって読まれているところではなかった）</a:t>
            </a:r>
          </a:p>
          <a:p>
            <a:r>
              <a:rPr lang="ja-JP" altLang="en-US" sz="700"/>
              <a:t>完了</a:t>
            </a:r>
            <a:r>
              <a:rPr lang="en-US" altLang="ja-JP" sz="700"/>
              <a:t>: </a:t>
            </a:r>
            <a:r>
              <a:rPr lang="en" altLang="ja-JP" sz="700"/>
              <a:t>The book had not been read by her.</a:t>
            </a:r>
            <a:r>
              <a:rPr lang="ja-JP" altLang="en" sz="700"/>
              <a:t>（</a:t>
            </a:r>
            <a:r>
              <a:rPr lang="ja-JP" altLang="en-US" sz="700"/>
              <a:t>その本は彼女によって読まれたことがなかった）</a:t>
            </a:r>
          </a:p>
          <a:p>
            <a:r>
              <a:rPr lang="ja-JP" altLang="en-US" sz="700"/>
              <a:t>完了進行</a:t>
            </a:r>
            <a:r>
              <a:rPr lang="en-US" altLang="ja-JP" sz="700"/>
              <a:t>: </a:t>
            </a:r>
            <a:r>
              <a:rPr lang="en" altLang="ja-JP" sz="700"/>
              <a:t>The book had not been being read by her.</a:t>
            </a:r>
            <a:r>
              <a:rPr lang="ja-JP" altLang="en" sz="700"/>
              <a:t>（</a:t>
            </a:r>
            <a:r>
              <a:rPr lang="ja-JP" altLang="en-US" sz="700"/>
              <a:t>その本は彼女によって読まれていなかった）</a:t>
            </a:r>
          </a:p>
          <a:p>
            <a:endParaRPr kumimoji="1" lang="en-US" altLang="ja-JP" sz="700"/>
          </a:p>
        </p:txBody>
      </p:sp>
      <p:sp>
        <p:nvSpPr>
          <p:cNvPr id="7" name="テキスト ボックス 6">
            <a:extLst>
              <a:ext uri="{FF2B5EF4-FFF2-40B4-BE49-F238E27FC236}">
                <a16:creationId xmlns:a16="http://schemas.microsoft.com/office/drawing/2014/main" id="{4C12B7CE-0C39-E144-C467-02600E356FBF}"/>
              </a:ext>
            </a:extLst>
          </p:cNvPr>
          <p:cNvSpPr txBox="1"/>
          <p:nvPr/>
        </p:nvSpPr>
        <p:spPr>
          <a:xfrm>
            <a:off x="2449974" y="154257"/>
            <a:ext cx="995422" cy="5262979"/>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動詞が一般動詞の受動態で、時制が過去、疑問形の日常英会話の英文を日本語で出題して。私が英文で解答するので添削して。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Was the book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was. / No, it wasn’t.</a:t>
            </a:r>
          </a:p>
          <a:p>
            <a:r>
              <a:rPr lang="ja-JP" altLang="en-US" sz="700"/>
              <a:t>進行</a:t>
            </a:r>
            <a:r>
              <a:rPr lang="en-US" altLang="ja-JP" sz="700"/>
              <a:t>: </a:t>
            </a:r>
          </a:p>
          <a:p>
            <a:r>
              <a:rPr lang="ja-JP" altLang="en-US" sz="700"/>
              <a:t>　疑問</a:t>
            </a:r>
            <a:r>
              <a:rPr lang="en-US" altLang="ja-JP" sz="700"/>
              <a:t>: </a:t>
            </a:r>
            <a:r>
              <a:rPr lang="en" altLang="ja-JP" sz="700"/>
              <a:t>Was the book being read by her?</a:t>
            </a:r>
            <a:r>
              <a:rPr lang="ja-JP" altLang="en" sz="700"/>
              <a:t>（</a:t>
            </a:r>
            <a:r>
              <a:rPr lang="ja-JP" altLang="en-US" sz="700"/>
              <a:t>その本は彼女によって読まれているところでしたか？）</a:t>
            </a:r>
          </a:p>
          <a:p>
            <a:r>
              <a:rPr lang="ja-JP" altLang="en-US" sz="700"/>
              <a:t>　解答</a:t>
            </a:r>
            <a:r>
              <a:rPr lang="en-US" altLang="ja-JP" sz="700"/>
              <a:t>: </a:t>
            </a:r>
            <a:r>
              <a:rPr lang="en" altLang="ja-JP" sz="700"/>
              <a:t>Yes, it was. / No, it wasn’t.</a:t>
            </a:r>
          </a:p>
          <a:p>
            <a:r>
              <a:rPr lang="ja-JP" altLang="en-US" sz="700"/>
              <a:t>完了</a:t>
            </a:r>
            <a:r>
              <a:rPr lang="en-US" altLang="ja-JP" sz="700"/>
              <a:t>: </a:t>
            </a:r>
          </a:p>
          <a:p>
            <a:r>
              <a:rPr lang="ja-JP" altLang="en-US" sz="700"/>
              <a:t>　疑問</a:t>
            </a:r>
            <a:r>
              <a:rPr lang="en-US" altLang="ja-JP" sz="700"/>
              <a:t>: </a:t>
            </a:r>
            <a:r>
              <a:rPr lang="en" altLang="ja-JP" sz="700"/>
              <a:t>Had the book been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had. / No, it hadn’t.</a:t>
            </a:r>
          </a:p>
          <a:p>
            <a:r>
              <a:rPr lang="ja-JP" altLang="en-US" sz="700"/>
              <a:t>完了進行</a:t>
            </a:r>
            <a:r>
              <a:rPr lang="en-US" altLang="ja-JP" sz="700"/>
              <a:t>: </a:t>
            </a:r>
          </a:p>
          <a:p>
            <a:r>
              <a:rPr lang="ja-JP" altLang="en-US" sz="700"/>
              <a:t>　疑問</a:t>
            </a:r>
            <a:r>
              <a:rPr lang="en-US" altLang="ja-JP" sz="700"/>
              <a:t>: </a:t>
            </a:r>
            <a:r>
              <a:rPr lang="en" altLang="ja-JP" sz="700"/>
              <a:t>Had the book been being read by her?</a:t>
            </a:r>
            <a:r>
              <a:rPr lang="ja-JP" altLang="en" sz="700"/>
              <a:t>（</a:t>
            </a:r>
            <a:r>
              <a:rPr lang="ja-JP" altLang="en-US" sz="700"/>
              <a:t>その本は彼女によってずっと読まれていましたか？）</a:t>
            </a:r>
          </a:p>
          <a:p>
            <a:r>
              <a:rPr lang="ja-JP" altLang="en-US" sz="700"/>
              <a:t>　解答</a:t>
            </a:r>
            <a:r>
              <a:rPr lang="en-US" altLang="ja-JP" sz="700"/>
              <a:t>: </a:t>
            </a:r>
            <a:r>
              <a:rPr lang="en" altLang="ja-JP" sz="700"/>
              <a:t>Yes, it had. / No, it hadn’t.</a:t>
            </a:r>
          </a:p>
        </p:txBody>
      </p:sp>
      <p:sp>
        <p:nvSpPr>
          <p:cNvPr id="8" name="テキスト ボックス 7">
            <a:extLst>
              <a:ext uri="{FF2B5EF4-FFF2-40B4-BE49-F238E27FC236}">
                <a16:creationId xmlns:a16="http://schemas.microsoft.com/office/drawing/2014/main" id="{759AF1FA-5506-A7B6-94A8-B76161B266CD}"/>
              </a:ext>
            </a:extLst>
          </p:cNvPr>
          <p:cNvSpPr txBox="1"/>
          <p:nvPr/>
        </p:nvSpPr>
        <p:spPr>
          <a:xfrm>
            <a:off x="8073338" y="154257"/>
            <a:ext cx="995422" cy="3754874"/>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動詞が一般動詞の受動態で、時制が未来、肯定形の日常英会話の英文を日本語で出題して。私が英文で解答するので添削して。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will be read by her.</a:t>
            </a:r>
            <a:r>
              <a:rPr lang="ja-JP" altLang="en" sz="700"/>
              <a:t>（</a:t>
            </a:r>
            <a:r>
              <a:rPr lang="ja-JP" altLang="en-US" sz="700"/>
              <a:t>その本は彼女によって読まれるだろう）</a:t>
            </a:r>
          </a:p>
          <a:p>
            <a:r>
              <a:rPr lang="ja-JP" altLang="en-US" sz="700"/>
              <a:t>進行</a:t>
            </a:r>
            <a:r>
              <a:rPr lang="en-US" altLang="ja-JP" sz="700"/>
              <a:t>: </a:t>
            </a:r>
            <a:r>
              <a:rPr lang="en" altLang="ja-JP" sz="700"/>
              <a:t>The book will be being read by her.</a:t>
            </a:r>
            <a:r>
              <a:rPr lang="ja-JP" altLang="en" sz="700"/>
              <a:t>（</a:t>
            </a:r>
            <a:r>
              <a:rPr lang="ja-JP" altLang="en-US" sz="700"/>
              <a:t>その本は彼女によって読まれているだろう）</a:t>
            </a:r>
          </a:p>
          <a:p>
            <a:r>
              <a:rPr lang="ja-JP" altLang="en-US" sz="700"/>
              <a:t>完了</a:t>
            </a:r>
            <a:r>
              <a:rPr lang="en-US" altLang="ja-JP" sz="700"/>
              <a:t>: </a:t>
            </a:r>
            <a:r>
              <a:rPr lang="en" altLang="ja-JP" sz="700"/>
              <a:t>The book will have been read by her.</a:t>
            </a:r>
            <a:r>
              <a:rPr lang="ja-JP" altLang="en" sz="700"/>
              <a:t>（</a:t>
            </a:r>
            <a:r>
              <a:rPr lang="ja-JP" altLang="en-US" sz="700"/>
              <a:t>その本は彼女によって読まれているだろう）</a:t>
            </a:r>
          </a:p>
          <a:p>
            <a:r>
              <a:rPr lang="ja-JP" altLang="en-US" sz="700"/>
              <a:t>完了進行</a:t>
            </a:r>
            <a:r>
              <a:rPr lang="en-US" altLang="ja-JP" sz="700"/>
              <a:t>: </a:t>
            </a:r>
            <a:r>
              <a:rPr lang="en" altLang="ja-JP" sz="700"/>
              <a:t>The book will have been being read by her.</a:t>
            </a:r>
            <a:r>
              <a:rPr lang="ja-JP" altLang="en" sz="700"/>
              <a:t>（</a:t>
            </a:r>
            <a:r>
              <a:rPr lang="ja-JP" altLang="en-US" sz="700"/>
              <a:t>その本は彼女によってずっと読まれているだろう）</a:t>
            </a:r>
          </a:p>
        </p:txBody>
      </p:sp>
      <p:sp>
        <p:nvSpPr>
          <p:cNvPr id="9" name="テキスト ボックス 8">
            <a:extLst>
              <a:ext uri="{FF2B5EF4-FFF2-40B4-BE49-F238E27FC236}">
                <a16:creationId xmlns:a16="http://schemas.microsoft.com/office/drawing/2014/main" id="{75F76D5D-D1E5-DC28-F16F-67D2C2F3E37D}"/>
              </a:ext>
            </a:extLst>
          </p:cNvPr>
          <p:cNvSpPr txBox="1"/>
          <p:nvPr/>
        </p:nvSpPr>
        <p:spPr>
          <a:xfrm>
            <a:off x="9192223" y="154257"/>
            <a:ext cx="995422" cy="3862596"/>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動詞が一般動詞の受動態で、時制が未来、否定形の日常英会話の英文を日本語で出題して。私が英文で解答するので添削して。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r>
              <a:rPr lang="en" altLang="ja-JP" sz="700"/>
              <a:t>The book will not be read by her.</a:t>
            </a:r>
            <a:r>
              <a:rPr lang="ja-JP" altLang="en" sz="700"/>
              <a:t>（</a:t>
            </a:r>
            <a:r>
              <a:rPr lang="ja-JP" altLang="en-US" sz="700"/>
              <a:t>その本は彼女によって読まれないだろう）</a:t>
            </a:r>
          </a:p>
          <a:p>
            <a:r>
              <a:rPr lang="ja-JP" altLang="en-US" sz="700"/>
              <a:t>進行</a:t>
            </a:r>
            <a:r>
              <a:rPr lang="en-US" altLang="ja-JP" sz="700"/>
              <a:t>: </a:t>
            </a:r>
            <a:r>
              <a:rPr lang="en" altLang="ja-JP" sz="700"/>
              <a:t>The book will not be being read by her.</a:t>
            </a:r>
            <a:r>
              <a:rPr lang="ja-JP" altLang="en" sz="700"/>
              <a:t>（</a:t>
            </a:r>
            <a:r>
              <a:rPr lang="ja-JP" altLang="en-US" sz="700"/>
              <a:t>その本は彼女によって読まれていないだろう）</a:t>
            </a:r>
          </a:p>
          <a:p>
            <a:r>
              <a:rPr lang="ja-JP" altLang="en-US" sz="700"/>
              <a:t>完了</a:t>
            </a:r>
            <a:r>
              <a:rPr lang="en-US" altLang="ja-JP" sz="700"/>
              <a:t>: </a:t>
            </a:r>
            <a:r>
              <a:rPr lang="en" altLang="ja-JP" sz="700"/>
              <a:t>The book will not have been read by her.</a:t>
            </a:r>
            <a:r>
              <a:rPr lang="ja-JP" altLang="en" sz="700"/>
              <a:t>（</a:t>
            </a:r>
            <a:r>
              <a:rPr lang="ja-JP" altLang="en-US" sz="700"/>
              <a:t>その本は彼女によって読まれていないだろう）</a:t>
            </a:r>
          </a:p>
          <a:p>
            <a:r>
              <a:rPr lang="ja-JP" altLang="en-US" sz="700"/>
              <a:t>完了進行</a:t>
            </a:r>
            <a:r>
              <a:rPr lang="en-US" altLang="ja-JP" sz="700"/>
              <a:t>: </a:t>
            </a:r>
            <a:r>
              <a:rPr lang="en" altLang="ja-JP" sz="700"/>
              <a:t>The book will not have been being read by her.</a:t>
            </a:r>
            <a:r>
              <a:rPr lang="ja-JP" altLang="en" sz="700"/>
              <a:t>（</a:t>
            </a:r>
            <a:r>
              <a:rPr lang="ja-JP" altLang="en-US" sz="700"/>
              <a:t>その本は彼女によってずっと読まれていないだろう）</a:t>
            </a:r>
          </a:p>
        </p:txBody>
      </p:sp>
      <p:sp>
        <p:nvSpPr>
          <p:cNvPr id="10" name="テキスト ボックス 9">
            <a:extLst>
              <a:ext uri="{FF2B5EF4-FFF2-40B4-BE49-F238E27FC236}">
                <a16:creationId xmlns:a16="http://schemas.microsoft.com/office/drawing/2014/main" id="{35B8B5BF-2B63-DFE3-8925-B8610FE25B0B}"/>
              </a:ext>
            </a:extLst>
          </p:cNvPr>
          <p:cNvSpPr txBox="1"/>
          <p:nvPr/>
        </p:nvSpPr>
        <p:spPr>
          <a:xfrm>
            <a:off x="10311108" y="154257"/>
            <a:ext cx="995422" cy="5155257"/>
          </a:xfrm>
          <a:prstGeom prst="rect">
            <a:avLst/>
          </a:prstGeom>
          <a:noFill/>
          <a:ln>
            <a:solidFill>
              <a:schemeClr val="accent1">
                <a:lumMod val="40000"/>
                <a:lumOff val="60000"/>
              </a:schemeClr>
            </a:solidFill>
          </a:ln>
        </p:spPr>
        <p:txBody>
          <a:bodyPr wrap="square" rtlCol="0">
            <a:spAutoFit/>
          </a:bodyPr>
          <a:lstStyle/>
          <a:p>
            <a:r>
              <a:rPr lang="ja-JP" altLang="en-US" sz="700"/>
              <a:t>動詞が一般動詞の受動態で、時制が未来、疑問形の日常英会話の英文を日本語で出題して。私が英文で解答するので添削して。</a:t>
            </a:r>
            <a:endParaRPr lang="en-US" altLang="ja-JP" sz="700"/>
          </a:p>
          <a:p>
            <a:r>
              <a:rPr lang="ja-JP" altLang="en-US" sz="700"/>
              <a:t>問題は単純、進行、完了、完了進行の各相で</a:t>
            </a:r>
            <a:r>
              <a:rPr lang="en-US" altLang="ja-JP" sz="700"/>
              <a:t>1</a:t>
            </a:r>
            <a:r>
              <a:rPr lang="ja-JP" altLang="en-US" sz="700"/>
              <a:t>問ずつ出題して。</a:t>
            </a:r>
            <a:endParaRPr lang="en-US" altLang="ja-JP" sz="700"/>
          </a:p>
          <a:p>
            <a:r>
              <a:rPr lang="ja-JP" altLang="en-US" sz="700"/>
              <a:t>各相の例文は以下の通り。</a:t>
            </a:r>
            <a:endParaRPr lang="en-US" altLang="ja-JP" sz="700"/>
          </a:p>
          <a:p>
            <a:endParaRPr lang="en-US" altLang="ja-JP" sz="700"/>
          </a:p>
          <a:p>
            <a:r>
              <a:rPr lang="ja-JP" altLang="en-US" sz="700"/>
              <a:t>単純</a:t>
            </a:r>
            <a:r>
              <a:rPr lang="en-US" altLang="ja-JP" sz="700"/>
              <a:t>: </a:t>
            </a:r>
          </a:p>
          <a:p>
            <a:r>
              <a:rPr lang="ja-JP" altLang="en-US" sz="700"/>
              <a:t>　疑問</a:t>
            </a:r>
            <a:r>
              <a:rPr lang="en-US" altLang="ja-JP" sz="700"/>
              <a:t>: </a:t>
            </a:r>
            <a:r>
              <a:rPr lang="en" altLang="ja-JP" sz="700"/>
              <a:t>Will the book be read by her?</a:t>
            </a:r>
            <a:r>
              <a:rPr lang="ja-JP" altLang="en" sz="700"/>
              <a:t>（</a:t>
            </a:r>
            <a:r>
              <a:rPr lang="ja-JP" altLang="en-US" sz="700"/>
              <a:t>その本は彼女によって読まれますか？）</a:t>
            </a:r>
          </a:p>
          <a:p>
            <a:r>
              <a:rPr lang="ja-JP" altLang="en-US" sz="700"/>
              <a:t>　解答</a:t>
            </a:r>
            <a:r>
              <a:rPr lang="en-US" altLang="ja-JP" sz="700"/>
              <a:t>: </a:t>
            </a:r>
            <a:r>
              <a:rPr lang="en" altLang="ja-JP" sz="700"/>
              <a:t>Yes, it will. / No, it won’t.</a:t>
            </a:r>
          </a:p>
          <a:p>
            <a:r>
              <a:rPr lang="ja-JP" altLang="en-US" sz="700"/>
              <a:t>進行</a:t>
            </a:r>
            <a:r>
              <a:rPr lang="en-US" altLang="ja-JP" sz="700"/>
              <a:t>: </a:t>
            </a:r>
          </a:p>
          <a:p>
            <a:r>
              <a:rPr lang="ja-JP" altLang="en-US" sz="700"/>
              <a:t>　疑問</a:t>
            </a:r>
            <a:r>
              <a:rPr lang="en-US" altLang="ja-JP" sz="700"/>
              <a:t>: </a:t>
            </a:r>
            <a:r>
              <a:rPr lang="en" altLang="ja-JP" sz="700"/>
              <a:t>Will the book be being read by her?</a:t>
            </a:r>
            <a:r>
              <a:rPr lang="ja-JP" altLang="en" sz="700"/>
              <a:t>（</a:t>
            </a:r>
            <a:r>
              <a:rPr lang="ja-JP" altLang="en-US" sz="700"/>
              <a:t>その本は彼女によって読まれていますか？）</a:t>
            </a:r>
          </a:p>
          <a:p>
            <a:r>
              <a:rPr lang="ja-JP" altLang="en-US" sz="700"/>
              <a:t>　解答</a:t>
            </a:r>
            <a:r>
              <a:rPr lang="en-US" altLang="ja-JP" sz="700"/>
              <a:t>: </a:t>
            </a:r>
            <a:r>
              <a:rPr lang="en" altLang="ja-JP" sz="700"/>
              <a:t>Yes, it will. / No, it won’t.</a:t>
            </a:r>
          </a:p>
          <a:p>
            <a:r>
              <a:rPr lang="ja-JP" altLang="en-US" sz="700"/>
              <a:t>完了</a:t>
            </a:r>
            <a:r>
              <a:rPr lang="en-US" altLang="ja-JP" sz="700"/>
              <a:t>: </a:t>
            </a:r>
          </a:p>
          <a:p>
            <a:r>
              <a:rPr lang="ja-JP" altLang="en-US" sz="700"/>
              <a:t>　疑問</a:t>
            </a:r>
            <a:r>
              <a:rPr lang="en-US" altLang="ja-JP" sz="700"/>
              <a:t>: </a:t>
            </a:r>
            <a:r>
              <a:rPr lang="en" altLang="ja-JP" sz="700"/>
              <a:t>Will the book have been read by her?</a:t>
            </a:r>
            <a:r>
              <a:rPr lang="ja-JP" altLang="en" sz="700"/>
              <a:t>（</a:t>
            </a:r>
            <a:r>
              <a:rPr lang="ja-JP" altLang="en-US" sz="700"/>
              <a:t>その本は彼女によって読まれましたか？）</a:t>
            </a:r>
          </a:p>
          <a:p>
            <a:r>
              <a:rPr lang="ja-JP" altLang="en-US" sz="700"/>
              <a:t>　解答</a:t>
            </a:r>
            <a:r>
              <a:rPr lang="en-US" altLang="ja-JP" sz="700"/>
              <a:t>: </a:t>
            </a:r>
            <a:r>
              <a:rPr lang="en" altLang="ja-JP" sz="700"/>
              <a:t>Yes, it will. / No, it won’t.</a:t>
            </a:r>
          </a:p>
          <a:p>
            <a:r>
              <a:rPr lang="ja-JP" altLang="en-US" sz="700"/>
              <a:t>完了進行</a:t>
            </a:r>
            <a:r>
              <a:rPr lang="en-US" altLang="ja-JP" sz="700"/>
              <a:t>: </a:t>
            </a:r>
          </a:p>
          <a:p>
            <a:r>
              <a:rPr lang="ja-JP" altLang="en-US" sz="700"/>
              <a:t>　疑問</a:t>
            </a:r>
            <a:r>
              <a:rPr lang="en-US" altLang="ja-JP" sz="700"/>
              <a:t>: </a:t>
            </a:r>
            <a:r>
              <a:rPr lang="en" altLang="ja-JP" sz="700"/>
              <a:t>Will the book have been being read by her?</a:t>
            </a:r>
            <a:r>
              <a:rPr lang="ja-JP" altLang="en" sz="700"/>
              <a:t>（</a:t>
            </a:r>
            <a:r>
              <a:rPr lang="ja-JP" altLang="en-US" sz="700"/>
              <a:t>その本は彼女によってずっと読まれていますか？）</a:t>
            </a:r>
          </a:p>
          <a:p>
            <a:r>
              <a:rPr lang="ja-JP" altLang="en-US" sz="700"/>
              <a:t>　解答</a:t>
            </a:r>
            <a:r>
              <a:rPr lang="en-US" altLang="ja-JP" sz="700"/>
              <a:t>: </a:t>
            </a:r>
            <a:r>
              <a:rPr lang="en" altLang="ja-JP" sz="700"/>
              <a:t>Yes, it will. / No, it won’t.</a:t>
            </a:r>
          </a:p>
        </p:txBody>
      </p:sp>
    </p:spTree>
    <p:extLst>
      <p:ext uri="{BB962C8B-B14F-4D97-AF65-F5344CB8AC3E}">
        <p14:creationId xmlns:p14="http://schemas.microsoft.com/office/powerpoint/2010/main" val="208644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4FC70-02D7-65DD-54B3-14458DD56DE2}"/>
            </a:ext>
          </a:extLst>
        </p:cNvPr>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5FFE044B-A0A1-ACBF-22FA-4FDA0C70B230}"/>
              </a:ext>
            </a:extLst>
          </p:cNvPr>
          <p:cNvSpPr txBox="1"/>
          <p:nvPr/>
        </p:nvSpPr>
        <p:spPr>
          <a:xfrm>
            <a:off x="2781300" y="1638300"/>
            <a:ext cx="1447800" cy="2031325"/>
          </a:xfrm>
          <a:prstGeom prst="rect">
            <a:avLst/>
          </a:prstGeom>
          <a:noFill/>
        </p:spPr>
        <p:txBody>
          <a:bodyPr wrap="square" rtlCol="0">
            <a:spAutoFit/>
          </a:bodyPr>
          <a:lstStyle/>
          <a:p>
            <a:r>
              <a:rPr lang="en-US" altLang="ja-JP"/>
              <a:t>【</a:t>
            </a:r>
            <a:r>
              <a:rPr lang="ja-JP" altLang="en-US"/>
              <a:t>文種</a:t>
            </a:r>
            <a:r>
              <a:rPr lang="en-US" altLang="ja-JP"/>
              <a:t>】</a:t>
            </a:r>
          </a:p>
          <a:p>
            <a:r>
              <a:rPr lang="ja-JP" altLang="en-US"/>
              <a:t>肯定</a:t>
            </a:r>
            <a:endParaRPr lang="en-US" altLang="ja-JP"/>
          </a:p>
          <a:p>
            <a:r>
              <a:rPr lang="ja-JP" altLang="en-US"/>
              <a:t>否定</a:t>
            </a:r>
            <a:endParaRPr lang="en-US" altLang="ja-JP"/>
          </a:p>
          <a:p>
            <a:r>
              <a:rPr kumimoji="1" lang="ja-JP" altLang="en-US"/>
              <a:t>疑問</a:t>
            </a:r>
            <a:endParaRPr kumimoji="1" lang="en-US" altLang="ja-JP"/>
          </a:p>
          <a:p>
            <a:r>
              <a:rPr lang="ja-JP" altLang="en-US"/>
              <a:t>命令</a:t>
            </a:r>
            <a:endParaRPr lang="en-US" altLang="ja-JP"/>
          </a:p>
          <a:p>
            <a:r>
              <a:rPr kumimoji="1" lang="ja-JP" altLang="en-US"/>
              <a:t>感嘆</a:t>
            </a:r>
            <a:endParaRPr kumimoji="1" lang="en-US" altLang="ja-JP"/>
          </a:p>
          <a:p>
            <a:endParaRPr kumimoji="1" lang="ja-JP" altLang="en-US"/>
          </a:p>
        </p:txBody>
      </p:sp>
      <p:sp>
        <p:nvSpPr>
          <p:cNvPr id="8" name="テキスト ボックス 7">
            <a:extLst>
              <a:ext uri="{FF2B5EF4-FFF2-40B4-BE49-F238E27FC236}">
                <a16:creationId xmlns:a16="http://schemas.microsoft.com/office/drawing/2014/main" id="{2E077B34-0032-F69A-FF05-3565EB99FE1B}"/>
              </a:ext>
            </a:extLst>
          </p:cNvPr>
          <p:cNvSpPr txBox="1"/>
          <p:nvPr/>
        </p:nvSpPr>
        <p:spPr>
          <a:xfrm>
            <a:off x="4540250" y="1638300"/>
            <a:ext cx="1447800" cy="1477328"/>
          </a:xfrm>
          <a:prstGeom prst="rect">
            <a:avLst/>
          </a:prstGeom>
          <a:noFill/>
        </p:spPr>
        <p:txBody>
          <a:bodyPr wrap="square" rtlCol="0">
            <a:spAutoFit/>
          </a:bodyPr>
          <a:lstStyle/>
          <a:p>
            <a:r>
              <a:rPr kumimoji="1" lang="en-US" altLang="ja-JP"/>
              <a:t>【</a:t>
            </a:r>
            <a:r>
              <a:rPr kumimoji="1" lang="ja-JP" altLang="en-US"/>
              <a:t>品詞</a:t>
            </a:r>
            <a:r>
              <a:rPr kumimoji="1" lang="en-US" altLang="ja-JP"/>
              <a:t>】</a:t>
            </a:r>
          </a:p>
          <a:p>
            <a:r>
              <a:rPr kumimoji="1" lang="ja-JP" altLang="en-US"/>
              <a:t>補語</a:t>
            </a:r>
            <a:endParaRPr kumimoji="1" lang="en-US" altLang="ja-JP"/>
          </a:p>
          <a:p>
            <a:r>
              <a:rPr lang="ja-JP" altLang="en-US"/>
              <a:t>形容詞</a:t>
            </a:r>
            <a:endParaRPr lang="en-US" altLang="ja-JP"/>
          </a:p>
          <a:p>
            <a:r>
              <a:rPr kumimoji="1" lang="ja-JP" altLang="en-US"/>
              <a:t>副詞</a:t>
            </a:r>
            <a:endParaRPr kumimoji="1" lang="en-US" altLang="ja-JP"/>
          </a:p>
          <a:p>
            <a:r>
              <a:rPr lang="en-US" altLang="ja-JP"/>
              <a:t>...</a:t>
            </a:r>
            <a:endParaRPr kumimoji="1" lang="ja-JP" altLang="en-US"/>
          </a:p>
        </p:txBody>
      </p:sp>
      <p:sp>
        <p:nvSpPr>
          <p:cNvPr id="9" name="テキスト ボックス 8">
            <a:extLst>
              <a:ext uri="{FF2B5EF4-FFF2-40B4-BE49-F238E27FC236}">
                <a16:creationId xmlns:a16="http://schemas.microsoft.com/office/drawing/2014/main" id="{2501789A-6419-272D-8DCD-757D7981C3AC}"/>
              </a:ext>
            </a:extLst>
          </p:cNvPr>
          <p:cNvSpPr txBox="1"/>
          <p:nvPr/>
        </p:nvSpPr>
        <p:spPr>
          <a:xfrm>
            <a:off x="7969248" y="3742372"/>
            <a:ext cx="1447800" cy="1200329"/>
          </a:xfrm>
          <a:prstGeom prst="rect">
            <a:avLst/>
          </a:prstGeom>
          <a:noFill/>
        </p:spPr>
        <p:txBody>
          <a:bodyPr wrap="square" rtlCol="0">
            <a:spAutoFit/>
          </a:bodyPr>
          <a:lstStyle/>
          <a:p>
            <a:r>
              <a:rPr kumimoji="1" lang="en-US" altLang="ja-JP"/>
              <a:t>【</a:t>
            </a:r>
            <a:r>
              <a:rPr kumimoji="1" lang="ja-JP" altLang="en-US"/>
              <a:t>時制</a:t>
            </a:r>
            <a:r>
              <a:rPr kumimoji="1" lang="en-US" altLang="ja-JP"/>
              <a:t>】</a:t>
            </a:r>
          </a:p>
          <a:p>
            <a:r>
              <a:rPr kumimoji="1" lang="ja-JP" altLang="en-US"/>
              <a:t>過去</a:t>
            </a:r>
            <a:endParaRPr kumimoji="1" lang="en-US" altLang="ja-JP"/>
          </a:p>
          <a:p>
            <a:r>
              <a:rPr lang="ja-JP" altLang="en-US"/>
              <a:t>現在</a:t>
            </a:r>
            <a:endParaRPr lang="en-US" altLang="ja-JP"/>
          </a:p>
          <a:p>
            <a:r>
              <a:rPr lang="ja-JP" altLang="en-US"/>
              <a:t>未来</a:t>
            </a:r>
            <a:endParaRPr lang="en-US" altLang="ja-JP"/>
          </a:p>
        </p:txBody>
      </p:sp>
      <p:sp>
        <p:nvSpPr>
          <p:cNvPr id="10" name="テキスト ボックス 9">
            <a:extLst>
              <a:ext uri="{FF2B5EF4-FFF2-40B4-BE49-F238E27FC236}">
                <a16:creationId xmlns:a16="http://schemas.microsoft.com/office/drawing/2014/main" id="{2E282D36-3472-448E-AF00-9E1880DD5596}"/>
              </a:ext>
            </a:extLst>
          </p:cNvPr>
          <p:cNvSpPr txBox="1"/>
          <p:nvPr/>
        </p:nvSpPr>
        <p:spPr>
          <a:xfrm>
            <a:off x="9220200" y="3742372"/>
            <a:ext cx="1447800" cy="1477328"/>
          </a:xfrm>
          <a:prstGeom prst="rect">
            <a:avLst/>
          </a:prstGeom>
          <a:noFill/>
        </p:spPr>
        <p:txBody>
          <a:bodyPr wrap="square" rtlCol="0">
            <a:spAutoFit/>
          </a:bodyPr>
          <a:lstStyle/>
          <a:p>
            <a:r>
              <a:rPr lang="en-US" altLang="ja-JP"/>
              <a:t>【</a:t>
            </a:r>
            <a:r>
              <a:rPr lang="ja-JP" altLang="en-US"/>
              <a:t>相</a:t>
            </a:r>
            <a:r>
              <a:rPr lang="en-US" altLang="ja-JP"/>
              <a:t>】</a:t>
            </a:r>
          </a:p>
          <a:p>
            <a:r>
              <a:rPr lang="ja-JP" altLang="en-US"/>
              <a:t>単純</a:t>
            </a:r>
            <a:endParaRPr lang="en-US" altLang="ja-JP"/>
          </a:p>
          <a:p>
            <a:r>
              <a:rPr lang="ja-JP" altLang="en-US"/>
              <a:t>進行</a:t>
            </a:r>
            <a:endParaRPr lang="en-US" altLang="ja-JP"/>
          </a:p>
          <a:p>
            <a:r>
              <a:rPr lang="ja-JP" altLang="en-US"/>
              <a:t>完了</a:t>
            </a:r>
            <a:endParaRPr lang="en-US" altLang="ja-JP"/>
          </a:p>
          <a:p>
            <a:r>
              <a:rPr lang="ja-JP" altLang="en-US"/>
              <a:t>完了進行</a:t>
            </a:r>
            <a:endParaRPr lang="en-US" altLang="ja-JP"/>
          </a:p>
        </p:txBody>
      </p:sp>
      <p:sp>
        <p:nvSpPr>
          <p:cNvPr id="11" name="テキスト ボックス 10">
            <a:extLst>
              <a:ext uri="{FF2B5EF4-FFF2-40B4-BE49-F238E27FC236}">
                <a16:creationId xmlns:a16="http://schemas.microsoft.com/office/drawing/2014/main" id="{13C9469D-B822-A29C-C30C-9D148BC5E959}"/>
              </a:ext>
            </a:extLst>
          </p:cNvPr>
          <p:cNvSpPr txBox="1"/>
          <p:nvPr/>
        </p:nvSpPr>
        <p:spPr>
          <a:xfrm>
            <a:off x="762000" y="3188375"/>
            <a:ext cx="3054350" cy="2031325"/>
          </a:xfrm>
          <a:prstGeom prst="rect">
            <a:avLst/>
          </a:prstGeom>
          <a:noFill/>
        </p:spPr>
        <p:txBody>
          <a:bodyPr wrap="square" rtlCol="0">
            <a:spAutoFit/>
          </a:bodyPr>
          <a:lstStyle/>
          <a:p>
            <a:r>
              <a:rPr kumimoji="1" lang="en-US" altLang="ja-JP"/>
              <a:t>【</a:t>
            </a:r>
            <a:r>
              <a:rPr kumimoji="1" lang="ja-JP" altLang="en-US"/>
              <a:t>主語</a:t>
            </a:r>
            <a:r>
              <a:rPr kumimoji="1" lang="en-US" altLang="ja-JP"/>
              <a:t>】</a:t>
            </a:r>
          </a:p>
          <a:p>
            <a:r>
              <a:rPr kumimoji="1" lang="ja-JP" altLang="en-US"/>
              <a:t>単数</a:t>
            </a:r>
            <a:endParaRPr kumimoji="1" lang="en-US" altLang="ja-JP"/>
          </a:p>
          <a:p>
            <a:r>
              <a:rPr lang="ja-JP" altLang="en-US"/>
              <a:t>複数</a:t>
            </a:r>
            <a:endParaRPr lang="en-US" altLang="ja-JP"/>
          </a:p>
          <a:p>
            <a:r>
              <a:rPr kumimoji="1" lang="ja-JP" altLang="en-US"/>
              <a:t>不可算</a:t>
            </a:r>
            <a:endParaRPr kumimoji="1" lang="en-US" altLang="ja-JP"/>
          </a:p>
          <a:p>
            <a:r>
              <a:rPr kumimoji="1" lang="ja-JP" altLang="en-US"/>
              <a:t>代名詞（３人称以外）</a:t>
            </a:r>
            <a:endParaRPr kumimoji="1" lang="en-US" altLang="ja-JP"/>
          </a:p>
          <a:p>
            <a:r>
              <a:rPr kumimoji="1" lang="ja-JP" altLang="en-US"/>
              <a:t>代名詞（３人称）</a:t>
            </a:r>
            <a:endParaRPr kumimoji="1" lang="en-US" altLang="ja-JP"/>
          </a:p>
          <a:p>
            <a:endParaRPr kumimoji="1" lang="ja-JP" altLang="en-US"/>
          </a:p>
        </p:txBody>
      </p:sp>
      <p:sp>
        <p:nvSpPr>
          <p:cNvPr id="12" name="テキスト ボックス 11">
            <a:extLst>
              <a:ext uri="{FF2B5EF4-FFF2-40B4-BE49-F238E27FC236}">
                <a16:creationId xmlns:a16="http://schemas.microsoft.com/office/drawing/2014/main" id="{7D419F2F-E817-03B1-FB1A-EB8931E1B189}"/>
              </a:ext>
            </a:extLst>
          </p:cNvPr>
          <p:cNvSpPr txBox="1"/>
          <p:nvPr/>
        </p:nvSpPr>
        <p:spPr>
          <a:xfrm>
            <a:off x="923924" y="901700"/>
            <a:ext cx="1447800" cy="1754326"/>
          </a:xfrm>
          <a:prstGeom prst="rect">
            <a:avLst/>
          </a:prstGeom>
          <a:noFill/>
        </p:spPr>
        <p:txBody>
          <a:bodyPr wrap="square" rtlCol="0">
            <a:spAutoFit/>
          </a:bodyPr>
          <a:lstStyle/>
          <a:p>
            <a:r>
              <a:rPr lang="en-US" altLang="ja-JP"/>
              <a:t>【</a:t>
            </a:r>
            <a:r>
              <a:rPr lang="ja-JP" altLang="en-US"/>
              <a:t>文型</a:t>
            </a:r>
            <a:r>
              <a:rPr lang="en-US" altLang="ja-JP"/>
              <a:t>】</a:t>
            </a:r>
          </a:p>
          <a:p>
            <a:r>
              <a:rPr kumimoji="1" lang="en-US" altLang="ja-JP"/>
              <a:t>SV</a:t>
            </a:r>
          </a:p>
          <a:p>
            <a:r>
              <a:rPr lang="en-US" altLang="ja-JP"/>
              <a:t>SVC</a:t>
            </a:r>
          </a:p>
          <a:p>
            <a:r>
              <a:rPr kumimoji="1" lang="en-US" altLang="ja-JP"/>
              <a:t>SVO</a:t>
            </a:r>
          </a:p>
          <a:p>
            <a:r>
              <a:rPr lang="en-US" altLang="ja-JP"/>
              <a:t>SVOO</a:t>
            </a:r>
          </a:p>
          <a:p>
            <a:r>
              <a:rPr lang="en-US" altLang="ja-JP"/>
              <a:t>SVOC</a:t>
            </a:r>
          </a:p>
        </p:txBody>
      </p:sp>
      <p:sp>
        <p:nvSpPr>
          <p:cNvPr id="13" name="テキスト ボックス 12">
            <a:extLst>
              <a:ext uri="{FF2B5EF4-FFF2-40B4-BE49-F238E27FC236}">
                <a16:creationId xmlns:a16="http://schemas.microsoft.com/office/drawing/2014/main" id="{84E7AFF3-8823-CE54-F9DF-EBBB1393693B}"/>
              </a:ext>
            </a:extLst>
          </p:cNvPr>
          <p:cNvSpPr txBox="1"/>
          <p:nvPr/>
        </p:nvSpPr>
        <p:spPr>
          <a:xfrm>
            <a:off x="4441826" y="437970"/>
            <a:ext cx="1447800" cy="1200329"/>
          </a:xfrm>
          <a:prstGeom prst="rect">
            <a:avLst/>
          </a:prstGeom>
          <a:noFill/>
        </p:spPr>
        <p:txBody>
          <a:bodyPr wrap="square" rtlCol="0">
            <a:spAutoFit/>
          </a:bodyPr>
          <a:lstStyle/>
          <a:p>
            <a:r>
              <a:rPr lang="en-US" altLang="ja-JP"/>
              <a:t>【</a:t>
            </a:r>
            <a:r>
              <a:rPr lang="ja-JP" altLang="en-US"/>
              <a:t>動詞</a:t>
            </a:r>
            <a:r>
              <a:rPr lang="en-US" altLang="ja-JP"/>
              <a:t>】</a:t>
            </a:r>
          </a:p>
          <a:p>
            <a:r>
              <a:rPr kumimoji="1" lang="en-US" altLang="ja-JP"/>
              <a:t>be</a:t>
            </a:r>
            <a:r>
              <a:rPr kumimoji="1" lang="ja-JP" altLang="en-US"/>
              <a:t>動詞</a:t>
            </a:r>
            <a:endParaRPr kumimoji="1" lang="en-US" altLang="ja-JP"/>
          </a:p>
          <a:p>
            <a:r>
              <a:rPr kumimoji="1" lang="ja-JP" altLang="en-US"/>
              <a:t>一般動詞</a:t>
            </a:r>
            <a:endParaRPr kumimoji="1" lang="en-US" altLang="ja-JP"/>
          </a:p>
          <a:p>
            <a:endParaRPr kumimoji="1" lang="ja-JP" altLang="en-US"/>
          </a:p>
        </p:txBody>
      </p:sp>
      <p:sp>
        <p:nvSpPr>
          <p:cNvPr id="2" name="テキスト ボックス 1">
            <a:extLst>
              <a:ext uri="{FF2B5EF4-FFF2-40B4-BE49-F238E27FC236}">
                <a16:creationId xmlns:a16="http://schemas.microsoft.com/office/drawing/2014/main" id="{CB0F0DBE-9EE4-8217-E200-CD7EAF9FBA48}"/>
              </a:ext>
            </a:extLst>
          </p:cNvPr>
          <p:cNvSpPr txBox="1"/>
          <p:nvPr/>
        </p:nvSpPr>
        <p:spPr>
          <a:xfrm>
            <a:off x="5372100" y="5219700"/>
            <a:ext cx="1447800" cy="369332"/>
          </a:xfrm>
          <a:prstGeom prst="rect">
            <a:avLst/>
          </a:prstGeom>
          <a:noFill/>
        </p:spPr>
        <p:txBody>
          <a:bodyPr wrap="square" rtlCol="0">
            <a:spAutoFit/>
          </a:bodyPr>
          <a:lstStyle/>
          <a:p>
            <a:r>
              <a:rPr lang="en-US" altLang="ja-JP"/>
              <a:t>【</a:t>
            </a:r>
            <a:r>
              <a:rPr lang="ja-JP" altLang="en-US"/>
              <a:t>疑問詞</a:t>
            </a:r>
            <a:r>
              <a:rPr lang="en-US" altLang="ja-JP"/>
              <a:t>】</a:t>
            </a:r>
          </a:p>
        </p:txBody>
      </p:sp>
      <p:sp>
        <p:nvSpPr>
          <p:cNvPr id="3" name="テキスト ボックス 2">
            <a:extLst>
              <a:ext uri="{FF2B5EF4-FFF2-40B4-BE49-F238E27FC236}">
                <a16:creationId xmlns:a16="http://schemas.microsoft.com/office/drawing/2014/main" id="{DDB2A389-599E-74E7-E8E1-D257B977F393}"/>
              </a:ext>
            </a:extLst>
          </p:cNvPr>
          <p:cNvSpPr txBox="1"/>
          <p:nvPr/>
        </p:nvSpPr>
        <p:spPr>
          <a:xfrm>
            <a:off x="8401052" y="437970"/>
            <a:ext cx="2266948" cy="1200329"/>
          </a:xfrm>
          <a:prstGeom prst="rect">
            <a:avLst/>
          </a:prstGeom>
          <a:noFill/>
        </p:spPr>
        <p:txBody>
          <a:bodyPr wrap="square" rtlCol="0">
            <a:spAutoFit/>
          </a:bodyPr>
          <a:lstStyle/>
          <a:p>
            <a:r>
              <a:rPr lang="en-US" altLang="ja-JP"/>
              <a:t>【</a:t>
            </a:r>
            <a:r>
              <a:rPr lang="ja-JP" altLang="en-US"/>
              <a:t>法助動詞</a:t>
            </a:r>
            <a:r>
              <a:rPr lang="en-US" altLang="ja-JP"/>
              <a:t>】</a:t>
            </a:r>
          </a:p>
          <a:p>
            <a:r>
              <a:rPr lang="en-US" altLang="ja-JP"/>
              <a:t>can</a:t>
            </a:r>
          </a:p>
          <a:p>
            <a:endParaRPr lang="en-US" altLang="ja-JP"/>
          </a:p>
          <a:p>
            <a:endParaRPr lang="en-US" altLang="ja-JP"/>
          </a:p>
        </p:txBody>
      </p:sp>
      <p:sp>
        <p:nvSpPr>
          <p:cNvPr id="4" name="テキスト ボックス 3">
            <a:extLst>
              <a:ext uri="{FF2B5EF4-FFF2-40B4-BE49-F238E27FC236}">
                <a16:creationId xmlns:a16="http://schemas.microsoft.com/office/drawing/2014/main" id="{EA3B8422-18D6-01FC-CA00-45BBE7F1D325}"/>
              </a:ext>
            </a:extLst>
          </p:cNvPr>
          <p:cNvSpPr txBox="1"/>
          <p:nvPr/>
        </p:nvSpPr>
        <p:spPr>
          <a:xfrm>
            <a:off x="4381500" y="3888243"/>
            <a:ext cx="1447800" cy="923330"/>
          </a:xfrm>
          <a:prstGeom prst="rect">
            <a:avLst/>
          </a:prstGeom>
          <a:noFill/>
        </p:spPr>
        <p:txBody>
          <a:bodyPr wrap="square" rtlCol="0">
            <a:spAutoFit/>
          </a:bodyPr>
          <a:lstStyle/>
          <a:p>
            <a:r>
              <a:rPr lang="en-US" altLang="ja-JP"/>
              <a:t>【</a:t>
            </a:r>
            <a:r>
              <a:rPr lang="ja-JP" altLang="en-US"/>
              <a:t>態</a:t>
            </a:r>
            <a:r>
              <a:rPr lang="en-US" altLang="ja-JP"/>
              <a:t>】</a:t>
            </a:r>
          </a:p>
          <a:p>
            <a:r>
              <a:rPr lang="ja-JP" altLang="en-US"/>
              <a:t>能動態</a:t>
            </a:r>
            <a:endParaRPr kumimoji="1" lang="en-US" altLang="ja-JP"/>
          </a:p>
          <a:p>
            <a:r>
              <a:rPr kumimoji="1" lang="ja-JP" altLang="en-US"/>
              <a:t>受動態</a:t>
            </a:r>
          </a:p>
        </p:txBody>
      </p:sp>
      <p:sp>
        <p:nvSpPr>
          <p:cNvPr id="5" name="テキスト ボックス 4">
            <a:extLst>
              <a:ext uri="{FF2B5EF4-FFF2-40B4-BE49-F238E27FC236}">
                <a16:creationId xmlns:a16="http://schemas.microsoft.com/office/drawing/2014/main" id="{7CA57D27-1D9A-7E78-5DDB-F799E8676D39}"/>
              </a:ext>
            </a:extLst>
          </p:cNvPr>
          <p:cNvSpPr txBox="1"/>
          <p:nvPr/>
        </p:nvSpPr>
        <p:spPr>
          <a:xfrm>
            <a:off x="2994026" y="5319404"/>
            <a:ext cx="1447800" cy="1200329"/>
          </a:xfrm>
          <a:prstGeom prst="rect">
            <a:avLst/>
          </a:prstGeom>
          <a:noFill/>
        </p:spPr>
        <p:txBody>
          <a:bodyPr wrap="square" rtlCol="0">
            <a:spAutoFit/>
          </a:bodyPr>
          <a:lstStyle/>
          <a:p>
            <a:r>
              <a:rPr lang="en-US" altLang="ja-JP"/>
              <a:t>【</a:t>
            </a:r>
            <a:r>
              <a:rPr lang="ja-JP" altLang="en-US"/>
              <a:t>法</a:t>
            </a:r>
            <a:r>
              <a:rPr lang="en-US" altLang="ja-JP"/>
              <a:t>】</a:t>
            </a:r>
          </a:p>
          <a:p>
            <a:r>
              <a:rPr lang="ja-JP" altLang="en-US"/>
              <a:t>直接法</a:t>
            </a:r>
            <a:endParaRPr lang="en-US" altLang="ja-JP"/>
          </a:p>
          <a:p>
            <a:r>
              <a:rPr lang="ja-JP" altLang="en-US"/>
              <a:t>仮定法</a:t>
            </a:r>
            <a:endParaRPr lang="en-US" altLang="ja-JP"/>
          </a:p>
          <a:p>
            <a:r>
              <a:rPr lang="ja-JP" altLang="en-US"/>
              <a:t>命令法</a:t>
            </a:r>
            <a:endParaRPr lang="en-US" altLang="ja-JP"/>
          </a:p>
        </p:txBody>
      </p:sp>
      <p:sp>
        <p:nvSpPr>
          <p:cNvPr id="6" name="テキスト ボックス 5">
            <a:extLst>
              <a:ext uri="{FF2B5EF4-FFF2-40B4-BE49-F238E27FC236}">
                <a16:creationId xmlns:a16="http://schemas.microsoft.com/office/drawing/2014/main" id="{5936EE3B-8765-DF41-69B6-4CDEBC599ED5}"/>
              </a:ext>
            </a:extLst>
          </p:cNvPr>
          <p:cNvSpPr txBox="1"/>
          <p:nvPr/>
        </p:nvSpPr>
        <p:spPr>
          <a:xfrm>
            <a:off x="5956298" y="3003708"/>
            <a:ext cx="1782905" cy="1200329"/>
          </a:xfrm>
          <a:prstGeom prst="rect">
            <a:avLst/>
          </a:prstGeom>
          <a:noFill/>
        </p:spPr>
        <p:txBody>
          <a:bodyPr wrap="square" rtlCol="0">
            <a:spAutoFit/>
          </a:bodyPr>
          <a:lstStyle/>
          <a:p>
            <a:r>
              <a:rPr lang="en-US" altLang="ja-JP"/>
              <a:t>【To</a:t>
            </a:r>
            <a:r>
              <a:rPr lang="ja-JP" altLang="en-US"/>
              <a:t>不定詞</a:t>
            </a:r>
            <a:r>
              <a:rPr lang="en-US" altLang="ja-JP"/>
              <a:t>】</a:t>
            </a:r>
          </a:p>
          <a:p>
            <a:r>
              <a:rPr lang="ja-JP" altLang="en-US"/>
              <a:t>名詞句用法</a:t>
            </a:r>
            <a:endParaRPr lang="en-US" altLang="ja-JP"/>
          </a:p>
          <a:p>
            <a:r>
              <a:rPr lang="ja-JP" altLang="en-US"/>
              <a:t>形容詞句用法</a:t>
            </a:r>
            <a:endParaRPr lang="en-US" altLang="ja-JP"/>
          </a:p>
          <a:p>
            <a:r>
              <a:rPr lang="ja-JP" altLang="en-US"/>
              <a:t>副詞句用法</a:t>
            </a:r>
            <a:endParaRPr lang="en-US" altLang="ja-JP"/>
          </a:p>
        </p:txBody>
      </p:sp>
      <p:sp>
        <p:nvSpPr>
          <p:cNvPr id="14" name="テキスト ボックス 13">
            <a:extLst>
              <a:ext uri="{FF2B5EF4-FFF2-40B4-BE49-F238E27FC236}">
                <a16:creationId xmlns:a16="http://schemas.microsoft.com/office/drawing/2014/main" id="{62FF87C1-8A13-FC18-560F-EAC169D6F220}"/>
              </a:ext>
            </a:extLst>
          </p:cNvPr>
          <p:cNvSpPr txBox="1"/>
          <p:nvPr/>
        </p:nvSpPr>
        <p:spPr>
          <a:xfrm>
            <a:off x="6740526" y="1490006"/>
            <a:ext cx="2479674" cy="1200329"/>
          </a:xfrm>
          <a:prstGeom prst="rect">
            <a:avLst/>
          </a:prstGeom>
          <a:noFill/>
        </p:spPr>
        <p:txBody>
          <a:bodyPr wrap="square" rtlCol="0">
            <a:spAutoFit/>
          </a:bodyPr>
          <a:lstStyle/>
          <a:p>
            <a:r>
              <a:rPr lang="en-US" altLang="ja-JP"/>
              <a:t>【</a:t>
            </a:r>
            <a:r>
              <a:rPr lang="ja-JP" altLang="en-US"/>
              <a:t>形容詞の級</a:t>
            </a:r>
            <a:r>
              <a:rPr lang="en-US" altLang="ja-JP"/>
              <a:t>】</a:t>
            </a:r>
          </a:p>
          <a:p>
            <a:r>
              <a:rPr lang="ja-JP" altLang="en-US"/>
              <a:t>原級</a:t>
            </a:r>
            <a:endParaRPr lang="en-US" altLang="ja-JP"/>
          </a:p>
          <a:p>
            <a:r>
              <a:rPr lang="ja-JP" altLang="en-US"/>
              <a:t>比較級</a:t>
            </a:r>
            <a:endParaRPr lang="en-US" altLang="ja-JP"/>
          </a:p>
          <a:p>
            <a:r>
              <a:rPr lang="ja-JP" altLang="en-US"/>
              <a:t>最上級</a:t>
            </a:r>
            <a:endParaRPr lang="en-US" altLang="ja-JP"/>
          </a:p>
        </p:txBody>
      </p:sp>
      <p:sp>
        <p:nvSpPr>
          <p:cNvPr id="15" name="テキスト ボックス 14">
            <a:extLst>
              <a:ext uri="{FF2B5EF4-FFF2-40B4-BE49-F238E27FC236}">
                <a16:creationId xmlns:a16="http://schemas.microsoft.com/office/drawing/2014/main" id="{8197C42E-BF2E-92C2-A398-1E81260417D8}"/>
              </a:ext>
            </a:extLst>
          </p:cNvPr>
          <p:cNvSpPr txBox="1"/>
          <p:nvPr/>
        </p:nvSpPr>
        <p:spPr>
          <a:xfrm>
            <a:off x="9018591" y="1450505"/>
            <a:ext cx="2479674" cy="1200329"/>
          </a:xfrm>
          <a:prstGeom prst="rect">
            <a:avLst/>
          </a:prstGeom>
          <a:noFill/>
        </p:spPr>
        <p:txBody>
          <a:bodyPr wrap="square" rtlCol="0">
            <a:spAutoFit/>
          </a:bodyPr>
          <a:lstStyle/>
          <a:p>
            <a:r>
              <a:rPr lang="en-US" altLang="ja-JP"/>
              <a:t>【</a:t>
            </a:r>
            <a:r>
              <a:rPr lang="ja-JP" altLang="en-US"/>
              <a:t>副詞の級</a:t>
            </a:r>
            <a:r>
              <a:rPr lang="en-US" altLang="ja-JP"/>
              <a:t>】</a:t>
            </a:r>
          </a:p>
          <a:p>
            <a:r>
              <a:rPr lang="ja-JP" altLang="en-US"/>
              <a:t>原級</a:t>
            </a:r>
            <a:endParaRPr lang="en-US" altLang="ja-JP"/>
          </a:p>
          <a:p>
            <a:r>
              <a:rPr lang="ja-JP" altLang="en-US"/>
              <a:t>比較級</a:t>
            </a:r>
            <a:endParaRPr lang="en-US" altLang="ja-JP"/>
          </a:p>
          <a:p>
            <a:r>
              <a:rPr lang="ja-JP" altLang="en-US"/>
              <a:t>最上級</a:t>
            </a:r>
            <a:endParaRPr lang="en-US" altLang="ja-JP"/>
          </a:p>
        </p:txBody>
      </p:sp>
      <p:sp>
        <p:nvSpPr>
          <p:cNvPr id="16" name="テキスト ボックス 15">
            <a:extLst>
              <a:ext uri="{FF2B5EF4-FFF2-40B4-BE49-F238E27FC236}">
                <a16:creationId xmlns:a16="http://schemas.microsoft.com/office/drawing/2014/main" id="{2410AD3B-F7A6-5873-6397-65D6E8BDD384}"/>
              </a:ext>
            </a:extLst>
          </p:cNvPr>
          <p:cNvSpPr txBox="1"/>
          <p:nvPr/>
        </p:nvSpPr>
        <p:spPr>
          <a:xfrm>
            <a:off x="7778754" y="5589032"/>
            <a:ext cx="2479674" cy="923330"/>
          </a:xfrm>
          <a:prstGeom prst="rect">
            <a:avLst/>
          </a:prstGeom>
          <a:noFill/>
        </p:spPr>
        <p:txBody>
          <a:bodyPr wrap="square" rtlCol="0">
            <a:spAutoFit/>
          </a:bodyPr>
          <a:lstStyle/>
          <a:p>
            <a:r>
              <a:rPr lang="en-US" altLang="ja-JP"/>
              <a:t>【</a:t>
            </a:r>
            <a:r>
              <a:rPr lang="ja-JP" altLang="en-US"/>
              <a:t>？</a:t>
            </a:r>
            <a:r>
              <a:rPr lang="en-US" altLang="ja-JP"/>
              <a:t>】</a:t>
            </a:r>
          </a:p>
          <a:p>
            <a:r>
              <a:rPr lang="ja-JP" altLang="en-US"/>
              <a:t>同格比較</a:t>
            </a:r>
            <a:endParaRPr lang="en-US" altLang="ja-JP"/>
          </a:p>
          <a:p>
            <a:r>
              <a:rPr lang="en-US" altLang="ja-JP"/>
              <a:t>as tall as</a:t>
            </a:r>
          </a:p>
        </p:txBody>
      </p:sp>
    </p:spTree>
    <p:extLst>
      <p:ext uri="{BB962C8B-B14F-4D97-AF65-F5344CB8AC3E}">
        <p14:creationId xmlns:p14="http://schemas.microsoft.com/office/powerpoint/2010/main" val="879389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76D8BA1-14D6-1CA4-0765-3855C3A5B6FF}"/>
              </a:ext>
            </a:extLst>
          </p:cNvPr>
          <p:cNvSpPr txBox="1"/>
          <p:nvPr/>
        </p:nvSpPr>
        <p:spPr>
          <a:xfrm>
            <a:off x="203914" y="569354"/>
            <a:ext cx="5235263" cy="738664"/>
          </a:xfrm>
          <a:prstGeom prst="rect">
            <a:avLst/>
          </a:prstGeom>
          <a:noFill/>
        </p:spPr>
        <p:txBody>
          <a:bodyPr wrap="square" rtlCol="0">
            <a:spAutoFit/>
          </a:bodyPr>
          <a:lstStyle/>
          <a:p>
            <a:r>
              <a:rPr kumimoji="1" lang="ja-JP" altLang="en-US" sz="1400"/>
              <a:t>名詞：</a:t>
            </a:r>
            <a:r>
              <a:rPr lang="en-US" altLang="ja-JP" sz="1400"/>
              <a:t>What</a:t>
            </a:r>
            <a:r>
              <a:rPr lang="ja-JP" altLang="en-US" sz="1400"/>
              <a:t>、</a:t>
            </a:r>
            <a:r>
              <a:rPr lang="en-US" altLang="ja-JP" sz="1400"/>
              <a:t>Which</a:t>
            </a:r>
            <a:r>
              <a:rPr lang="ja-JP" altLang="en-US" sz="1400"/>
              <a:t>、</a:t>
            </a:r>
            <a:r>
              <a:rPr lang="en-US" altLang="ja-JP" sz="1400"/>
              <a:t>Who</a:t>
            </a:r>
            <a:r>
              <a:rPr lang="ja-JP" altLang="en-US" sz="1400"/>
              <a:t>、</a:t>
            </a:r>
            <a:r>
              <a:rPr lang="en-US" altLang="ja-JP" sz="1400"/>
              <a:t>Whose, Whom</a:t>
            </a:r>
          </a:p>
          <a:p>
            <a:r>
              <a:rPr lang="ja-JP" altLang="en-US" sz="1400"/>
              <a:t>限定詞：</a:t>
            </a:r>
            <a:r>
              <a:rPr lang="en-US" altLang="ja-JP" sz="1400"/>
              <a:t>What</a:t>
            </a:r>
            <a:r>
              <a:rPr lang="ja-JP" altLang="en-US" sz="1400"/>
              <a:t>、</a:t>
            </a:r>
            <a:r>
              <a:rPr lang="en-US" altLang="ja-JP" sz="1400"/>
              <a:t>Which</a:t>
            </a:r>
            <a:r>
              <a:rPr lang="ja-JP" altLang="en-US" sz="1400"/>
              <a:t>、</a:t>
            </a:r>
            <a:r>
              <a:rPr lang="en-US" altLang="ja-JP" sz="1400"/>
              <a:t>Whose</a:t>
            </a:r>
          </a:p>
          <a:p>
            <a:r>
              <a:rPr lang="ja-JP" altLang="en-US" sz="1400"/>
              <a:t>副詞：</a:t>
            </a:r>
            <a:r>
              <a:rPr lang="en-US" altLang="ja-JP" sz="1400"/>
              <a:t>When</a:t>
            </a:r>
            <a:r>
              <a:rPr lang="ja-JP" altLang="en-US" sz="1400"/>
              <a:t>、</a:t>
            </a:r>
            <a:r>
              <a:rPr lang="en-US" altLang="ja-JP" sz="1400"/>
              <a:t>Where</a:t>
            </a:r>
            <a:r>
              <a:rPr lang="ja-JP" altLang="en-US" sz="1400"/>
              <a:t>、</a:t>
            </a:r>
            <a:r>
              <a:rPr lang="en-US" altLang="ja-JP" sz="1400"/>
              <a:t>Why</a:t>
            </a:r>
            <a:r>
              <a:rPr lang="ja-JP" altLang="en-US" sz="1400"/>
              <a:t>、</a:t>
            </a:r>
            <a:r>
              <a:rPr lang="en-US" altLang="ja-JP" sz="1400"/>
              <a:t>How</a:t>
            </a:r>
          </a:p>
        </p:txBody>
      </p:sp>
      <p:sp>
        <p:nvSpPr>
          <p:cNvPr id="4" name="テキスト ボックス 3">
            <a:extLst>
              <a:ext uri="{FF2B5EF4-FFF2-40B4-BE49-F238E27FC236}">
                <a16:creationId xmlns:a16="http://schemas.microsoft.com/office/drawing/2014/main" id="{C0DC2B1A-790D-3EC1-374D-0047F1246731}"/>
              </a:ext>
            </a:extLst>
          </p:cNvPr>
          <p:cNvSpPr txBox="1"/>
          <p:nvPr/>
        </p:nvSpPr>
        <p:spPr>
          <a:xfrm>
            <a:off x="4316565" y="523188"/>
            <a:ext cx="7767037" cy="523220"/>
          </a:xfrm>
          <a:prstGeom prst="rect">
            <a:avLst/>
          </a:prstGeom>
          <a:noFill/>
        </p:spPr>
        <p:txBody>
          <a:bodyPr wrap="square" rtlCol="0">
            <a:spAutoFit/>
          </a:bodyPr>
          <a:lstStyle/>
          <a:p>
            <a:r>
              <a:rPr lang="ja-JP" altLang="en-US" sz="1400"/>
              <a:t>名詞を問う＝主格、目的格、所有代名詞を問う（疑問代名詞、所有代名詞、疑問限定詞）</a:t>
            </a:r>
            <a:endParaRPr lang="en-US" altLang="ja-JP" sz="1400"/>
          </a:p>
          <a:p>
            <a:r>
              <a:rPr lang="ja-JP" altLang="en-US" sz="1400"/>
              <a:t>それ以外を問う（疑問副詞）</a:t>
            </a:r>
            <a:endParaRPr lang="en-US" altLang="ja-JP" sz="1400"/>
          </a:p>
        </p:txBody>
      </p:sp>
      <p:sp>
        <p:nvSpPr>
          <p:cNvPr id="5" name="テキスト ボックス 4">
            <a:extLst>
              <a:ext uri="{FF2B5EF4-FFF2-40B4-BE49-F238E27FC236}">
                <a16:creationId xmlns:a16="http://schemas.microsoft.com/office/drawing/2014/main" id="{37A7FE8F-1DB3-CD5E-F81A-8080714E0C05}"/>
              </a:ext>
            </a:extLst>
          </p:cNvPr>
          <p:cNvSpPr txBox="1"/>
          <p:nvPr/>
        </p:nvSpPr>
        <p:spPr>
          <a:xfrm>
            <a:off x="-369199" y="1497702"/>
            <a:ext cx="4091189" cy="2031325"/>
          </a:xfrm>
          <a:prstGeom prst="rect">
            <a:avLst/>
          </a:prstGeom>
          <a:noFill/>
        </p:spPr>
        <p:txBody>
          <a:bodyPr wrap="square" rtlCol="0">
            <a:spAutoFit/>
          </a:bodyPr>
          <a:lstStyle/>
          <a:p>
            <a:r>
              <a:rPr kumimoji="1" lang="en-US" altLang="ja-JP" sz="1400"/>
              <a:t>What is this.</a:t>
            </a:r>
          </a:p>
          <a:p>
            <a:r>
              <a:rPr kumimoji="1" lang="en-US" altLang="ja-JP" sz="1400"/>
              <a:t>What are you doing?</a:t>
            </a:r>
          </a:p>
          <a:p>
            <a:r>
              <a:rPr kumimoji="1" lang="en-US" altLang="ja-JP" sz="1400"/>
              <a:t>What sports do you like?</a:t>
            </a:r>
          </a:p>
          <a:p>
            <a:endParaRPr lang="en-US" altLang="ja-JP" sz="1400"/>
          </a:p>
          <a:p>
            <a:r>
              <a:rPr lang="en-US" altLang="ja-JP" sz="1400"/>
              <a:t>this is her pen.</a:t>
            </a:r>
          </a:p>
          <a:p>
            <a:r>
              <a:rPr lang="en-US" altLang="ja-JP" sz="1400"/>
              <a:t>whose is this pen.</a:t>
            </a:r>
          </a:p>
          <a:p>
            <a:endParaRPr lang="en-US" altLang="ja-JP" sz="1400"/>
          </a:p>
          <a:p>
            <a:r>
              <a:rPr lang="en-US" altLang="ja-JP" sz="1400"/>
              <a:t>she is looking for her pen.</a:t>
            </a:r>
          </a:p>
          <a:p>
            <a:r>
              <a:rPr lang="en-US" altLang="ja-JP" sz="1400"/>
              <a:t>whose is she looking for</a:t>
            </a:r>
          </a:p>
        </p:txBody>
      </p:sp>
      <p:sp>
        <p:nvSpPr>
          <p:cNvPr id="7" name="テキスト ボックス 6">
            <a:extLst>
              <a:ext uri="{FF2B5EF4-FFF2-40B4-BE49-F238E27FC236}">
                <a16:creationId xmlns:a16="http://schemas.microsoft.com/office/drawing/2014/main" id="{F1D965C7-8242-DB78-5405-DE2AE3757B32}"/>
              </a:ext>
            </a:extLst>
          </p:cNvPr>
          <p:cNvSpPr txBox="1"/>
          <p:nvPr/>
        </p:nvSpPr>
        <p:spPr>
          <a:xfrm>
            <a:off x="99811" y="6011646"/>
            <a:ext cx="6098146" cy="646331"/>
          </a:xfrm>
          <a:prstGeom prst="rect">
            <a:avLst/>
          </a:prstGeom>
          <a:noFill/>
        </p:spPr>
        <p:txBody>
          <a:bodyPr wrap="square">
            <a:spAutoFit/>
          </a:bodyPr>
          <a:lstStyle/>
          <a:p>
            <a:r>
              <a:rPr lang="ja-JP" altLang="en-US"/>
              <a:t>https://english-club.jp/blog/english-grammar-interrogative/</a:t>
            </a:r>
            <a:endParaRPr lang="en-US" altLang="ja-JP"/>
          </a:p>
        </p:txBody>
      </p:sp>
      <p:sp>
        <p:nvSpPr>
          <p:cNvPr id="8" name="テキスト ボックス 7">
            <a:extLst>
              <a:ext uri="{FF2B5EF4-FFF2-40B4-BE49-F238E27FC236}">
                <a16:creationId xmlns:a16="http://schemas.microsoft.com/office/drawing/2014/main" id="{FC01F330-5023-9D10-1AFC-1A12236CFDCC}"/>
              </a:ext>
            </a:extLst>
          </p:cNvPr>
          <p:cNvSpPr txBox="1"/>
          <p:nvPr/>
        </p:nvSpPr>
        <p:spPr>
          <a:xfrm>
            <a:off x="2270971" y="1482313"/>
            <a:ext cx="3275532" cy="4616648"/>
          </a:xfrm>
          <a:prstGeom prst="rect">
            <a:avLst/>
          </a:prstGeom>
          <a:noFill/>
        </p:spPr>
        <p:txBody>
          <a:bodyPr wrap="square" rtlCol="0">
            <a:spAutoFit/>
          </a:bodyPr>
          <a:lstStyle/>
          <a:p>
            <a:r>
              <a:rPr kumimoji="1" lang="ja-JP" altLang="en-US" sz="1400"/>
              <a:t>主格を問う→主語に疑問詞入れるだけ</a:t>
            </a:r>
            <a:endParaRPr kumimoji="1" lang="en-US" altLang="ja-JP" sz="1400"/>
          </a:p>
          <a:p>
            <a:r>
              <a:rPr lang="ja-JP" altLang="en-US" sz="1400"/>
              <a:t>　</a:t>
            </a:r>
            <a:r>
              <a:rPr lang="en-US" altLang="ja-JP" sz="1400"/>
              <a:t>【be</a:t>
            </a:r>
            <a:r>
              <a:rPr lang="ja-JP" altLang="en-US" sz="1400"/>
              <a:t>動詞</a:t>
            </a:r>
            <a:r>
              <a:rPr lang="en-US" altLang="ja-JP" sz="1400"/>
              <a:t>】</a:t>
            </a:r>
            <a:endParaRPr kumimoji="1" lang="en-US" altLang="ja-JP" sz="1400"/>
          </a:p>
          <a:p>
            <a:r>
              <a:rPr kumimoji="1" lang="ja-JP" altLang="en-US" sz="1400"/>
              <a:t>　</a:t>
            </a:r>
            <a:r>
              <a:rPr kumimoji="1" lang="en-US" altLang="ja-JP" sz="1400"/>
              <a:t>What is this?</a:t>
            </a:r>
          </a:p>
          <a:p>
            <a:r>
              <a:rPr lang="ja-JP" altLang="en-US" sz="1400"/>
              <a:t>　</a:t>
            </a:r>
            <a:r>
              <a:rPr lang="en-US" altLang="ja-JP" sz="1400"/>
              <a:t>Whose is correct?</a:t>
            </a:r>
          </a:p>
          <a:p>
            <a:r>
              <a:rPr kumimoji="1" lang="ja-JP" altLang="en-US" sz="1400"/>
              <a:t>　</a:t>
            </a:r>
            <a:r>
              <a:rPr kumimoji="1" lang="en-US" altLang="ja-JP" sz="1400"/>
              <a:t>Whose answer is correct?</a:t>
            </a:r>
            <a:endParaRPr lang="en-US" altLang="ja-JP" sz="1400"/>
          </a:p>
          <a:p>
            <a:r>
              <a:rPr lang="ja-JP" altLang="en-US" sz="1400"/>
              <a:t>　</a:t>
            </a:r>
            <a:r>
              <a:rPr lang="en-US" altLang="ja-JP" sz="1400"/>
              <a:t>【</a:t>
            </a:r>
            <a:r>
              <a:rPr lang="ja-JP" altLang="en-US" sz="1400"/>
              <a:t>一般動詞</a:t>
            </a:r>
            <a:r>
              <a:rPr lang="en-US" altLang="ja-JP" sz="1400"/>
              <a:t>】</a:t>
            </a:r>
          </a:p>
          <a:p>
            <a:r>
              <a:rPr lang="ja-JP" altLang="en-US" sz="1400"/>
              <a:t>　</a:t>
            </a:r>
            <a:r>
              <a:rPr lang="en-US" altLang="ja-JP" sz="1400"/>
              <a:t>Who plays tennis?</a:t>
            </a:r>
          </a:p>
          <a:p>
            <a:r>
              <a:rPr lang="ja-JP" altLang="en-US" sz="1400"/>
              <a:t>　</a:t>
            </a:r>
            <a:r>
              <a:rPr lang="en-US" altLang="ja-JP" sz="1400"/>
              <a:t>What fell?</a:t>
            </a:r>
          </a:p>
          <a:p>
            <a:r>
              <a:rPr kumimoji="1" lang="ja-JP" altLang="en-US" sz="1400"/>
              <a:t>　</a:t>
            </a:r>
            <a:endParaRPr kumimoji="1" lang="en-US" altLang="ja-JP" sz="1400"/>
          </a:p>
          <a:p>
            <a:r>
              <a:rPr lang="ja-JP" altLang="en-US" sz="1400"/>
              <a:t>目的格を問う→疑問詞＋疑問文</a:t>
            </a:r>
            <a:endParaRPr lang="en-US" altLang="ja-JP" sz="1400"/>
          </a:p>
          <a:p>
            <a:r>
              <a:rPr lang="ja-JP" altLang="en-US" sz="1400"/>
              <a:t>　</a:t>
            </a:r>
            <a:r>
              <a:rPr lang="en-US" altLang="ja-JP" sz="1400"/>
              <a:t>【be</a:t>
            </a:r>
            <a:r>
              <a:rPr lang="ja-JP" altLang="en-US" sz="1400"/>
              <a:t>動詞</a:t>
            </a:r>
            <a:r>
              <a:rPr lang="en-US" altLang="ja-JP" sz="1400"/>
              <a:t>】</a:t>
            </a:r>
          </a:p>
          <a:p>
            <a:r>
              <a:rPr lang="ja-JP" altLang="en-US" sz="1400"/>
              <a:t>　なし</a:t>
            </a:r>
            <a:r>
              <a:rPr lang="en-US" altLang="ja-JP" sz="1400"/>
              <a:t> ※</a:t>
            </a:r>
            <a:r>
              <a:rPr lang="ja-JP" altLang="en-US" sz="1400"/>
              <a:t>基本的に目的格を持たない</a:t>
            </a:r>
            <a:endParaRPr lang="en-US" altLang="ja-JP" sz="1400"/>
          </a:p>
          <a:p>
            <a:r>
              <a:rPr lang="ja-JP" altLang="en-US" sz="1400"/>
              <a:t>　</a:t>
            </a:r>
            <a:r>
              <a:rPr lang="en-US" altLang="ja-JP" sz="1400"/>
              <a:t>【</a:t>
            </a:r>
            <a:r>
              <a:rPr lang="ja-JP" altLang="en-US" sz="1400"/>
              <a:t>一般動詞</a:t>
            </a:r>
            <a:r>
              <a:rPr lang="en-US" altLang="ja-JP" sz="1400"/>
              <a:t>】</a:t>
            </a:r>
          </a:p>
          <a:p>
            <a:r>
              <a:rPr lang="ja-JP" altLang="en-US" sz="1400"/>
              <a:t>　</a:t>
            </a:r>
            <a:r>
              <a:rPr lang="en-US" altLang="ja-JP" sz="1400"/>
              <a:t>What does she look like?</a:t>
            </a:r>
          </a:p>
          <a:p>
            <a:endParaRPr lang="en-US" altLang="ja-JP" sz="1400"/>
          </a:p>
          <a:p>
            <a:r>
              <a:rPr lang="ja-JP" altLang="en-US" sz="1400"/>
              <a:t>それ以外を問う→疑問詞＋疑問文</a:t>
            </a:r>
            <a:endParaRPr lang="en-US" altLang="ja-JP" sz="1400"/>
          </a:p>
          <a:p>
            <a:r>
              <a:rPr lang="ja-JP" altLang="en-US" sz="1400"/>
              <a:t>　</a:t>
            </a:r>
            <a:r>
              <a:rPr lang="en-US" altLang="ja-JP" sz="1400"/>
              <a:t>【be</a:t>
            </a:r>
            <a:r>
              <a:rPr lang="ja-JP" altLang="en-US" sz="1400"/>
              <a:t>動詞</a:t>
            </a:r>
            <a:r>
              <a:rPr lang="en-US" altLang="ja-JP" sz="1400"/>
              <a:t>】</a:t>
            </a:r>
          </a:p>
          <a:p>
            <a:r>
              <a:rPr lang="ja-JP" altLang="en-US" sz="1400"/>
              <a:t>　</a:t>
            </a:r>
            <a:r>
              <a:rPr lang="en-US" altLang="ja-JP" sz="1400"/>
              <a:t>When is she here?</a:t>
            </a:r>
          </a:p>
          <a:p>
            <a:r>
              <a:rPr lang="ja-JP" altLang="en-US" sz="1400"/>
              <a:t>　</a:t>
            </a:r>
            <a:r>
              <a:rPr lang="en-US" altLang="ja-JP" sz="1400"/>
              <a:t>【</a:t>
            </a:r>
            <a:r>
              <a:rPr lang="ja-JP" altLang="en-US" sz="1400"/>
              <a:t>一般動詞</a:t>
            </a:r>
            <a:r>
              <a:rPr lang="en-US" altLang="ja-JP" sz="1400"/>
              <a:t>】</a:t>
            </a:r>
          </a:p>
          <a:p>
            <a:r>
              <a:rPr lang="ja-JP" altLang="en-US" sz="1400"/>
              <a:t>　</a:t>
            </a:r>
            <a:r>
              <a:rPr lang="en-US" altLang="ja-JP" sz="1400"/>
              <a:t>Where do you want to go?</a:t>
            </a:r>
          </a:p>
          <a:p>
            <a:endParaRPr lang="en-US" altLang="ja-JP" sz="1400"/>
          </a:p>
        </p:txBody>
      </p:sp>
      <p:sp>
        <p:nvSpPr>
          <p:cNvPr id="9" name="正方形/長方形 8">
            <a:extLst>
              <a:ext uri="{FF2B5EF4-FFF2-40B4-BE49-F238E27FC236}">
                <a16:creationId xmlns:a16="http://schemas.microsoft.com/office/drawing/2014/main" id="{50635467-FBDB-987F-9C85-F50183796A19}"/>
              </a:ext>
            </a:extLst>
          </p:cNvPr>
          <p:cNvSpPr/>
          <p:nvPr/>
        </p:nvSpPr>
        <p:spPr>
          <a:xfrm>
            <a:off x="8199814" y="1893727"/>
            <a:ext cx="1456911" cy="3477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a:t>be</a:t>
            </a:r>
            <a:r>
              <a:rPr kumimoji="1" lang="ja-JP" altLang="en-US" sz="1200"/>
              <a:t>動詞</a:t>
            </a:r>
          </a:p>
        </p:txBody>
      </p:sp>
      <p:sp>
        <p:nvSpPr>
          <p:cNvPr id="10" name="正方形/長方形 9">
            <a:extLst>
              <a:ext uri="{FF2B5EF4-FFF2-40B4-BE49-F238E27FC236}">
                <a16:creationId xmlns:a16="http://schemas.microsoft.com/office/drawing/2014/main" id="{F1C10213-6A96-DECE-259F-CDE4D08D2811}"/>
              </a:ext>
            </a:extLst>
          </p:cNvPr>
          <p:cNvSpPr/>
          <p:nvPr/>
        </p:nvSpPr>
        <p:spPr>
          <a:xfrm>
            <a:off x="9739101" y="1893727"/>
            <a:ext cx="1456911" cy="3477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一般</a:t>
            </a:r>
            <a:r>
              <a:rPr kumimoji="1" lang="ja-JP" altLang="en-US" sz="1200"/>
              <a:t>動詞</a:t>
            </a:r>
          </a:p>
        </p:txBody>
      </p:sp>
      <p:sp>
        <p:nvSpPr>
          <p:cNvPr id="11" name="正方形/長方形 10">
            <a:extLst>
              <a:ext uri="{FF2B5EF4-FFF2-40B4-BE49-F238E27FC236}">
                <a16:creationId xmlns:a16="http://schemas.microsoft.com/office/drawing/2014/main" id="{F85808AF-D1C8-EBA5-AEC6-786BFC1EDAEA}"/>
              </a:ext>
            </a:extLst>
          </p:cNvPr>
          <p:cNvSpPr/>
          <p:nvPr/>
        </p:nvSpPr>
        <p:spPr>
          <a:xfrm>
            <a:off x="7098490" y="2365348"/>
            <a:ext cx="999172"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主語</a:t>
            </a:r>
            <a:r>
              <a:rPr lang="en-US" altLang="ja-JP" sz="1200"/>
              <a:t>(S)</a:t>
            </a:r>
            <a:r>
              <a:rPr lang="ja-JP" altLang="en-US" sz="1200"/>
              <a:t>を問う</a:t>
            </a:r>
            <a:endParaRPr kumimoji="1" lang="ja-JP" altLang="en-US" sz="1200"/>
          </a:p>
        </p:txBody>
      </p:sp>
      <p:sp>
        <p:nvSpPr>
          <p:cNvPr id="12" name="正方形/長方形 11">
            <a:extLst>
              <a:ext uri="{FF2B5EF4-FFF2-40B4-BE49-F238E27FC236}">
                <a16:creationId xmlns:a16="http://schemas.microsoft.com/office/drawing/2014/main" id="{2B893FBA-2F25-BF6B-7563-4774BB3FBEB5}"/>
              </a:ext>
            </a:extLst>
          </p:cNvPr>
          <p:cNvSpPr/>
          <p:nvPr/>
        </p:nvSpPr>
        <p:spPr>
          <a:xfrm>
            <a:off x="7098490" y="3349708"/>
            <a:ext cx="999172" cy="9844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目的</a:t>
            </a:r>
            <a:r>
              <a:rPr lang="en-US" altLang="ja-JP" sz="1200"/>
              <a:t>(V)</a:t>
            </a:r>
            <a:r>
              <a:rPr lang="ja-JP" altLang="en-US" sz="1200"/>
              <a:t>を問う</a:t>
            </a:r>
            <a:endParaRPr kumimoji="1" lang="ja-JP" altLang="en-US" sz="1200"/>
          </a:p>
        </p:txBody>
      </p:sp>
      <p:sp>
        <p:nvSpPr>
          <p:cNvPr id="13" name="正方形/長方形 12">
            <a:extLst>
              <a:ext uri="{FF2B5EF4-FFF2-40B4-BE49-F238E27FC236}">
                <a16:creationId xmlns:a16="http://schemas.microsoft.com/office/drawing/2014/main" id="{D413CBA5-7B2E-D215-61C4-0D3BE66EC038}"/>
              </a:ext>
            </a:extLst>
          </p:cNvPr>
          <p:cNvSpPr/>
          <p:nvPr/>
        </p:nvSpPr>
        <p:spPr>
          <a:xfrm>
            <a:off x="7098490" y="4425443"/>
            <a:ext cx="999172" cy="674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副詞を問う</a:t>
            </a:r>
            <a:endParaRPr kumimoji="1" lang="ja-JP" altLang="en-US" sz="1200"/>
          </a:p>
        </p:txBody>
      </p:sp>
      <p:sp>
        <p:nvSpPr>
          <p:cNvPr id="14" name="正方形/長方形 13">
            <a:extLst>
              <a:ext uri="{FF2B5EF4-FFF2-40B4-BE49-F238E27FC236}">
                <a16:creationId xmlns:a16="http://schemas.microsoft.com/office/drawing/2014/main" id="{346CEA00-4B96-056F-4370-F44C65B0D4A5}"/>
              </a:ext>
            </a:extLst>
          </p:cNvPr>
          <p:cNvSpPr/>
          <p:nvPr/>
        </p:nvSpPr>
        <p:spPr>
          <a:xfrm>
            <a:off x="5259292" y="2363463"/>
            <a:ext cx="1689209" cy="20189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50"/>
              <a:t>【</a:t>
            </a:r>
            <a:r>
              <a:rPr kumimoji="1" lang="ja-JP" altLang="en-US" sz="1050"/>
              <a:t>名詞</a:t>
            </a:r>
            <a:r>
              <a:rPr kumimoji="1" lang="en-US" altLang="ja-JP" sz="1050"/>
              <a:t>】= </a:t>
            </a:r>
            <a:r>
              <a:rPr kumimoji="1" lang="ja-JP" altLang="en-US" sz="1050"/>
              <a:t>主語か目的語を問える</a:t>
            </a:r>
          </a:p>
          <a:p>
            <a:r>
              <a:rPr kumimoji="1" lang="ja-JP" altLang="en-US" sz="1050"/>
              <a:t>・疑問代名詞</a:t>
            </a:r>
          </a:p>
          <a:p>
            <a:r>
              <a:rPr kumimoji="1" lang="ja-JP" altLang="en-US" sz="1050"/>
              <a:t>　　</a:t>
            </a:r>
            <a:r>
              <a:rPr kumimoji="1" lang="en" altLang="ja-JP" sz="1050"/>
              <a:t>what</a:t>
            </a:r>
          </a:p>
          <a:p>
            <a:r>
              <a:rPr kumimoji="1" lang="ja-JP" altLang="en-US" sz="1050"/>
              <a:t>　　</a:t>
            </a:r>
            <a:r>
              <a:rPr kumimoji="1" lang="en" altLang="ja-JP" sz="1050"/>
              <a:t>which</a:t>
            </a:r>
          </a:p>
          <a:p>
            <a:r>
              <a:rPr kumimoji="1" lang="ja-JP" altLang="en-US" sz="1050"/>
              <a:t>　　</a:t>
            </a:r>
            <a:r>
              <a:rPr kumimoji="1" lang="en" altLang="ja-JP" sz="1050"/>
              <a:t>who(whom)</a:t>
            </a:r>
          </a:p>
          <a:p>
            <a:r>
              <a:rPr kumimoji="1" lang="ja-JP" altLang="en" sz="1050"/>
              <a:t>・</a:t>
            </a:r>
            <a:r>
              <a:rPr kumimoji="1" lang="ja-JP" altLang="en-US" sz="1050"/>
              <a:t>所有代名詞</a:t>
            </a:r>
          </a:p>
          <a:p>
            <a:r>
              <a:rPr kumimoji="1" lang="ja-JP" altLang="en-US" sz="1050"/>
              <a:t>　　</a:t>
            </a:r>
            <a:r>
              <a:rPr kumimoji="1" lang="en" altLang="ja-JP" sz="1050"/>
              <a:t>whose</a:t>
            </a:r>
          </a:p>
          <a:p>
            <a:r>
              <a:rPr kumimoji="1" lang="ja-JP" altLang="en" sz="1050"/>
              <a:t>・</a:t>
            </a:r>
            <a:r>
              <a:rPr kumimoji="1" lang="ja-JP" altLang="en-US" sz="1050"/>
              <a:t>疑問限定詞＋名詞</a:t>
            </a:r>
          </a:p>
          <a:p>
            <a:r>
              <a:rPr kumimoji="1" lang="ja-JP" altLang="en-US" sz="1050"/>
              <a:t>　　</a:t>
            </a:r>
            <a:r>
              <a:rPr kumimoji="1" lang="en" altLang="ja-JP" sz="1050"/>
              <a:t>what + </a:t>
            </a:r>
            <a:r>
              <a:rPr kumimoji="1" lang="ja-JP" altLang="en-US" sz="1050"/>
              <a:t>名詞</a:t>
            </a:r>
          </a:p>
          <a:p>
            <a:r>
              <a:rPr kumimoji="1" lang="ja-JP" altLang="en-US" sz="1050"/>
              <a:t>　　</a:t>
            </a:r>
            <a:r>
              <a:rPr kumimoji="1" lang="en" altLang="ja-JP" sz="1050"/>
              <a:t>which + </a:t>
            </a:r>
            <a:r>
              <a:rPr kumimoji="1" lang="ja-JP" altLang="en-US" sz="1050"/>
              <a:t>名詞</a:t>
            </a:r>
          </a:p>
          <a:p>
            <a:r>
              <a:rPr kumimoji="1" lang="ja-JP" altLang="en-US" sz="1050"/>
              <a:t>　　</a:t>
            </a:r>
            <a:r>
              <a:rPr kumimoji="1" lang="en" altLang="ja-JP" sz="1050"/>
              <a:t>whose + </a:t>
            </a:r>
            <a:r>
              <a:rPr kumimoji="1" lang="ja-JP" altLang="en-US" sz="1050"/>
              <a:t>名詞</a:t>
            </a:r>
          </a:p>
        </p:txBody>
      </p:sp>
      <p:sp>
        <p:nvSpPr>
          <p:cNvPr id="15" name="正方形/長方形 14">
            <a:extLst>
              <a:ext uri="{FF2B5EF4-FFF2-40B4-BE49-F238E27FC236}">
                <a16:creationId xmlns:a16="http://schemas.microsoft.com/office/drawing/2014/main" id="{74516F1F-DC57-FCAC-BB56-930EE12800F2}"/>
              </a:ext>
            </a:extLst>
          </p:cNvPr>
          <p:cNvSpPr/>
          <p:nvPr/>
        </p:nvSpPr>
        <p:spPr>
          <a:xfrm>
            <a:off x="5259291" y="4442520"/>
            <a:ext cx="1689209" cy="674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050"/>
              <a:t>・疑問副詞</a:t>
            </a:r>
            <a:br>
              <a:rPr lang="en-US" altLang="ja-JP" sz="1050"/>
            </a:br>
            <a:r>
              <a:rPr lang="en-US" altLang="ja-JP" sz="1050"/>
              <a:t>When</a:t>
            </a:r>
            <a:r>
              <a:rPr lang="ja-JP" altLang="en-US" sz="1050"/>
              <a:t>、</a:t>
            </a:r>
            <a:r>
              <a:rPr lang="en-US" altLang="ja-JP" sz="1050"/>
              <a:t>Where</a:t>
            </a:r>
            <a:r>
              <a:rPr lang="ja-JP" altLang="en-US" sz="1050"/>
              <a:t>、</a:t>
            </a:r>
            <a:r>
              <a:rPr lang="en-US" altLang="ja-JP" sz="1050"/>
              <a:t>Why</a:t>
            </a:r>
            <a:r>
              <a:rPr lang="ja-JP" altLang="en-US" sz="1050"/>
              <a:t>、</a:t>
            </a:r>
            <a:r>
              <a:rPr lang="en-US" altLang="ja-JP" sz="1050"/>
              <a:t>How</a:t>
            </a:r>
            <a:endParaRPr kumimoji="1" lang="ja-JP" altLang="en-US" sz="1050"/>
          </a:p>
        </p:txBody>
      </p:sp>
      <p:sp>
        <p:nvSpPr>
          <p:cNvPr id="16" name="正方形/長方形 15">
            <a:extLst>
              <a:ext uri="{FF2B5EF4-FFF2-40B4-BE49-F238E27FC236}">
                <a16:creationId xmlns:a16="http://schemas.microsoft.com/office/drawing/2014/main" id="{FB344759-2319-60E3-C5A0-06051F56ACE3}"/>
              </a:ext>
            </a:extLst>
          </p:cNvPr>
          <p:cNvSpPr/>
          <p:nvPr/>
        </p:nvSpPr>
        <p:spPr>
          <a:xfrm>
            <a:off x="8207344" y="2381019"/>
            <a:ext cx="1449381"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主語に疑問詞入れるだけ</a:t>
            </a:r>
          </a:p>
        </p:txBody>
      </p:sp>
      <p:sp>
        <p:nvSpPr>
          <p:cNvPr id="17" name="正方形/長方形 16">
            <a:extLst>
              <a:ext uri="{FF2B5EF4-FFF2-40B4-BE49-F238E27FC236}">
                <a16:creationId xmlns:a16="http://schemas.microsoft.com/office/drawing/2014/main" id="{F8A568AD-B4A7-CE8A-FBAA-892688007CA1}"/>
              </a:ext>
            </a:extLst>
          </p:cNvPr>
          <p:cNvSpPr/>
          <p:nvPr/>
        </p:nvSpPr>
        <p:spPr>
          <a:xfrm>
            <a:off x="9739101" y="3371774"/>
            <a:ext cx="1449381" cy="17624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疑問詞＋疑問文</a:t>
            </a:r>
            <a:endParaRPr kumimoji="1" lang="ja-JP" altLang="en-US" sz="1200"/>
          </a:p>
        </p:txBody>
      </p:sp>
      <p:sp>
        <p:nvSpPr>
          <p:cNvPr id="18" name="正方形/長方形 17">
            <a:extLst>
              <a:ext uri="{FF2B5EF4-FFF2-40B4-BE49-F238E27FC236}">
                <a16:creationId xmlns:a16="http://schemas.microsoft.com/office/drawing/2014/main" id="{075BF616-DB3C-6989-B87E-0ABC1A10ED1F}"/>
              </a:ext>
            </a:extLst>
          </p:cNvPr>
          <p:cNvSpPr/>
          <p:nvPr/>
        </p:nvSpPr>
        <p:spPr>
          <a:xfrm>
            <a:off x="8207344" y="3371774"/>
            <a:ext cx="1456911" cy="997025"/>
          </a:xfrm>
          <a:prstGeom prst="rect">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ない</a:t>
            </a:r>
            <a:endParaRPr kumimoji="1" lang="ja-JP" altLang="en-US" sz="1200"/>
          </a:p>
        </p:txBody>
      </p:sp>
      <p:sp>
        <p:nvSpPr>
          <p:cNvPr id="19" name="正方形/長方形 18">
            <a:extLst>
              <a:ext uri="{FF2B5EF4-FFF2-40B4-BE49-F238E27FC236}">
                <a16:creationId xmlns:a16="http://schemas.microsoft.com/office/drawing/2014/main" id="{E3E5B171-CDB9-310B-0464-C97FCBB25567}"/>
              </a:ext>
            </a:extLst>
          </p:cNvPr>
          <p:cNvSpPr/>
          <p:nvPr/>
        </p:nvSpPr>
        <p:spPr>
          <a:xfrm>
            <a:off x="8207046" y="4460076"/>
            <a:ext cx="1449679" cy="674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疑問詞＋疑問文</a:t>
            </a:r>
            <a:endParaRPr kumimoji="1" lang="ja-JP" altLang="en-US" sz="1200"/>
          </a:p>
        </p:txBody>
      </p:sp>
      <p:sp>
        <p:nvSpPr>
          <p:cNvPr id="20" name="正方形/長方形 19">
            <a:extLst>
              <a:ext uri="{FF2B5EF4-FFF2-40B4-BE49-F238E27FC236}">
                <a16:creationId xmlns:a16="http://schemas.microsoft.com/office/drawing/2014/main" id="{97CFFF81-189C-0E24-5867-465CBC1404B1}"/>
              </a:ext>
            </a:extLst>
          </p:cNvPr>
          <p:cNvSpPr/>
          <p:nvPr/>
        </p:nvSpPr>
        <p:spPr>
          <a:xfrm>
            <a:off x="9739101" y="2379624"/>
            <a:ext cx="1449381" cy="9306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主語に疑問詞入れるだけ</a:t>
            </a:r>
          </a:p>
        </p:txBody>
      </p:sp>
      <p:sp>
        <p:nvSpPr>
          <p:cNvPr id="2" name="テキスト ボックス 1">
            <a:extLst>
              <a:ext uri="{FF2B5EF4-FFF2-40B4-BE49-F238E27FC236}">
                <a16:creationId xmlns:a16="http://schemas.microsoft.com/office/drawing/2014/main" id="{159E4C16-FCB0-7B75-6CB8-ADF6A361DFE9}"/>
              </a:ext>
            </a:extLst>
          </p:cNvPr>
          <p:cNvSpPr txBox="1"/>
          <p:nvPr/>
        </p:nvSpPr>
        <p:spPr>
          <a:xfrm>
            <a:off x="6553200" y="5194300"/>
            <a:ext cx="2895600" cy="1869743"/>
          </a:xfrm>
          <a:prstGeom prst="rect">
            <a:avLst/>
          </a:prstGeom>
          <a:noFill/>
        </p:spPr>
        <p:txBody>
          <a:bodyPr wrap="square" rtlCol="0">
            <a:spAutoFit/>
          </a:bodyPr>
          <a:lstStyle/>
          <a:p>
            <a:r>
              <a:rPr kumimoji="1" lang="en-US" altLang="ja-JP" sz="1050"/>
              <a:t>【</a:t>
            </a:r>
            <a:r>
              <a:rPr kumimoji="1" lang="ja-JP" altLang="en-US" sz="1050"/>
              <a:t>名詞</a:t>
            </a:r>
            <a:r>
              <a:rPr kumimoji="1" lang="en-US" altLang="ja-JP" sz="1050"/>
              <a:t>】= </a:t>
            </a:r>
            <a:r>
              <a:rPr kumimoji="1" lang="ja-JP" altLang="en-US" sz="1050"/>
              <a:t>主語か目的語を問える</a:t>
            </a:r>
          </a:p>
          <a:p>
            <a:r>
              <a:rPr kumimoji="1" lang="ja-JP" altLang="en-US" sz="1050"/>
              <a:t>・疑問代名詞</a:t>
            </a:r>
          </a:p>
          <a:p>
            <a:r>
              <a:rPr kumimoji="1" lang="ja-JP" altLang="en-US" sz="1050"/>
              <a:t>　　</a:t>
            </a:r>
            <a:r>
              <a:rPr kumimoji="1" lang="en" altLang="ja-JP" sz="1050"/>
              <a:t>what</a:t>
            </a:r>
          </a:p>
          <a:p>
            <a:r>
              <a:rPr kumimoji="1" lang="ja-JP" altLang="en-US" sz="1050"/>
              <a:t>　　</a:t>
            </a:r>
            <a:r>
              <a:rPr kumimoji="1" lang="en" altLang="ja-JP" sz="1050"/>
              <a:t>which</a:t>
            </a:r>
          </a:p>
          <a:p>
            <a:r>
              <a:rPr kumimoji="1" lang="ja-JP" altLang="en-US" sz="1050"/>
              <a:t>　　</a:t>
            </a:r>
            <a:r>
              <a:rPr kumimoji="1" lang="en" altLang="ja-JP" sz="1050"/>
              <a:t>who(whom)</a:t>
            </a:r>
          </a:p>
          <a:p>
            <a:r>
              <a:rPr kumimoji="1" lang="ja-JP" altLang="en" sz="1050"/>
              <a:t>・</a:t>
            </a:r>
            <a:r>
              <a:rPr kumimoji="1" lang="ja-JP" altLang="en-US" sz="1050"/>
              <a:t>所有代名詞</a:t>
            </a:r>
          </a:p>
          <a:p>
            <a:r>
              <a:rPr kumimoji="1" lang="ja-JP" altLang="en-US" sz="1050"/>
              <a:t>　　</a:t>
            </a:r>
            <a:r>
              <a:rPr kumimoji="1" lang="en" altLang="ja-JP" sz="1050"/>
              <a:t>whose</a:t>
            </a:r>
          </a:p>
          <a:p>
            <a:r>
              <a:rPr kumimoji="1" lang="ja-JP" altLang="en" sz="1050"/>
              <a:t>・</a:t>
            </a:r>
            <a:r>
              <a:rPr kumimoji="1" lang="ja-JP" altLang="en-US" sz="1050"/>
              <a:t>疑問限定詞</a:t>
            </a:r>
          </a:p>
          <a:p>
            <a:r>
              <a:rPr kumimoji="1" lang="ja-JP" altLang="en-US" sz="1050"/>
              <a:t>　　</a:t>
            </a:r>
            <a:r>
              <a:rPr kumimoji="1" lang="en" altLang="ja-JP" sz="1050"/>
              <a:t>what + </a:t>
            </a:r>
            <a:r>
              <a:rPr kumimoji="1" lang="ja-JP" altLang="en-US" sz="1050"/>
              <a:t>名詞</a:t>
            </a:r>
          </a:p>
          <a:p>
            <a:r>
              <a:rPr kumimoji="1" lang="ja-JP" altLang="en-US" sz="1050"/>
              <a:t>　　</a:t>
            </a:r>
            <a:r>
              <a:rPr kumimoji="1" lang="en" altLang="ja-JP" sz="1050"/>
              <a:t>which + </a:t>
            </a:r>
            <a:r>
              <a:rPr kumimoji="1" lang="ja-JP" altLang="en-US" sz="1050"/>
              <a:t>名詞</a:t>
            </a:r>
          </a:p>
          <a:p>
            <a:r>
              <a:rPr kumimoji="1" lang="ja-JP" altLang="en-US" sz="1050"/>
              <a:t>　　</a:t>
            </a:r>
            <a:r>
              <a:rPr kumimoji="1" lang="en" altLang="ja-JP" sz="1050"/>
              <a:t>whose + </a:t>
            </a:r>
            <a:r>
              <a:rPr kumimoji="1" lang="ja-JP" altLang="en-US" sz="1050"/>
              <a:t>名詞</a:t>
            </a:r>
          </a:p>
        </p:txBody>
      </p:sp>
    </p:spTree>
    <p:extLst>
      <p:ext uri="{BB962C8B-B14F-4D97-AF65-F5344CB8AC3E}">
        <p14:creationId xmlns:p14="http://schemas.microsoft.com/office/powerpoint/2010/main" val="284673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テキスト ボックス 45">
            <a:extLst>
              <a:ext uri="{FF2B5EF4-FFF2-40B4-BE49-F238E27FC236}">
                <a16:creationId xmlns:a16="http://schemas.microsoft.com/office/drawing/2014/main" id="{DA2A0C66-E4C8-4E97-EFC0-6AAFD526FCF6}"/>
              </a:ext>
            </a:extLst>
          </p:cNvPr>
          <p:cNvSpPr txBox="1"/>
          <p:nvPr/>
        </p:nvSpPr>
        <p:spPr>
          <a:xfrm>
            <a:off x="9208217" y="6937511"/>
            <a:ext cx="2085290" cy="646331"/>
          </a:xfrm>
          <a:prstGeom prst="rect">
            <a:avLst/>
          </a:prstGeom>
          <a:noFill/>
        </p:spPr>
        <p:txBody>
          <a:bodyPr wrap="square">
            <a:spAutoFit/>
          </a:bodyPr>
          <a:lstStyle/>
          <a:p>
            <a:r>
              <a:rPr lang="en-US" altLang="ja-JP" sz="1200"/>
              <a:t>that</a:t>
            </a:r>
            <a:r>
              <a:rPr lang="ja-JP" altLang="en-US" sz="1200"/>
              <a:t>が好ましい場合</a:t>
            </a:r>
            <a:endParaRPr lang="en-US" altLang="ja-JP" sz="1200"/>
          </a:p>
          <a:p>
            <a:r>
              <a:rPr lang="en-US" altLang="ja-JP" sz="1200"/>
              <a:t>TODO</a:t>
            </a:r>
          </a:p>
          <a:p>
            <a:endParaRPr lang="ja-JP" altLang="en-US" sz="1200"/>
          </a:p>
        </p:txBody>
      </p:sp>
      <p:sp>
        <p:nvSpPr>
          <p:cNvPr id="4" name="正方形/長方形 3">
            <a:extLst>
              <a:ext uri="{FF2B5EF4-FFF2-40B4-BE49-F238E27FC236}">
                <a16:creationId xmlns:a16="http://schemas.microsoft.com/office/drawing/2014/main" id="{9B647B70-6BB3-C773-9732-9EE924A1AD7F}"/>
              </a:ext>
            </a:extLst>
          </p:cNvPr>
          <p:cNvSpPr/>
          <p:nvPr/>
        </p:nvSpPr>
        <p:spPr>
          <a:xfrm>
            <a:off x="3424721" y="3737730"/>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名詞が動詞の主語</a:t>
            </a:r>
            <a:br>
              <a:rPr lang="en-US" altLang="ja-JP" sz="800"/>
            </a:br>
            <a:r>
              <a:rPr lang="en-US" altLang="ja-JP" sz="800"/>
              <a:t>〜</a:t>
            </a:r>
            <a:r>
              <a:rPr lang="ja-JP" altLang="en-US" sz="800"/>
              <a:t>する</a:t>
            </a:r>
            <a:endParaRPr kumimoji="1" lang="en-US" altLang="ja-JP" sz="800"/>
          </a:p>
        </p:txBody>
      </p:sp>
      <p:sp>
        <p:nvSpPr>
          <p:cNvPr id="7" name="正方形/長方形 6">
            <a:extLst>
              <a:ext uri="{FF2B5EF4-FFF2-40B4-BE49-F238E27FC236}">
                <a16:creationId xmlns:a16="http://schemas.microsoft.com/office/drawing/2014/main" id="{BEE829E5-E924-DE37-D66C-AB522D427B6E}"/>
              </a:ext>
            </a:extLst>
          </p:cNvPr>
          <p:cNvSpPr/>
          <p:nvPr/>
        </p:nvSpPr>
        <p:spPr>
          <a:xfrm>
            <a:off x="1183189" y="3754264"/>
            <a:ext cx="2129493" cy="10204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en" altLang="ja-JP" sz="800"/>
              <a:t>to+</a:t>
            </a:r>
            <a:r>
              <a:rPr kumimoji="1" lang="ja-JP" altLang="en-US" sz="800"/>
              <a:t>動詞の原型」</a:t>
            </a:r>
            <a:endParaRPr kumimoji="1" lang="en-US" altLang="ja-JP" sz="800"/>
          </a:p>
          <a:p>
            <a:pPr algn="ctr"/>
            <a:r>
              <a:rPr lang="en-US" altLang="ja-JP" sz="800"/>
              <a:t> </a:t>
            </a:r>
            <a:r>
              <a:rPr lang="ja-JP" altLang="en-US" sz="800"/>
              <a:t>（</a:t>
            </a:r>
            <a:r>
              <a:rPr lang="en-US" altLang="ja-JP" sz="800"/>
              <a:t>t</a:t>
            </a:r>
            <a:r>
              <a:rPr kumimoji="1" lang="en-US" altLang="ja-JP" sz="800"/>
              <a:t>o</a:t>
            </a:r>
            <a:r>
              <a:rPr kumimoji="1" lang="ja-JP" altLang="en-US" sz="800"/>
              <a:t>不定詞）</a:t>
            </a:r>
          </a:p>
        </p:txBody>
      </p:sp>
      <p:sp>
        <p:nvSpPr>
          <p:cNvPr id="12" name="正方形/長方形 11">
            <a:extLst>
              <a:ext uri="{FF2B5EF4-FFF2-40B4-BE49-F238E27FC236}">
                <a16:creationId xmlns:a16="http://schemas.microsoft.com/office/drawing/2014/main" id="{0763FADC-34CC-153D-E1D3-B929B4783FAF}"/>
              </a:ext>
            </a:extLst>
          </p:cNvPr>
          <p:cNvSpPr/>
          <p:nvPr/>
        </p:nvSpPr>
        <p:spPr>
          <a:xfrm>
            <a:off x="454947" y="5575273"/>
            <a:ext cx="682143" cy="237069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形容詞節</a:t>
            </a:r>
          </a:p>
        </p:txBody>
      </p:sp>
      <p:sp>
        <p:nvSpPr>
          <p:cNvPr id="13" name="正方形/長方形 12">
            <a:extLst>
              <a:ext uri="{FF2B5EF4-FFF2-40B4-BE49-F238E27FC236}">
                <a16:creationId xmlns:a16="http://schemas.microsoft.com/office/drawing/2014/main" id="{36404C1A-247A-059B-D0A2-A06C84CC247E}"/>
              </a:ext>
            </a:extLst>
          </p:cNvPr>
          <p:cNvSpPr/>
          <p:nvPr/>
        </p:nvSpPr>
        <p:spPr>
          <a:xfrm>
            <a:off x="435843" y="269702"/>
            <a:ext cx="657240" cy="28680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形容詞</a:t>
            </a:r>
            <a:r>
              <a:rPr lang="ja-JP" altLang="en-US" sz="800"/>
              <a:t>（</a:t>
            </a:r>
            <a:r>
              <a:rPr kumimoji="1" lang="ja-JP" altLang="en-US" sz="800"/>
              <a:t>語）</a:t>
            </a:r>
            <a:endParaRPr kumimoji="1" lang="en-US" altLang="ja-JP" sz="800"/>
          </a:p>
        </p:txBody>
      </p:sp>
      <p:sp>
        <p:nvSpPr>
          <p:cNvPr id="19" name="正方形/長方形 18">
            <a:extLst>
              <a:ext uri="{FF2B5EF4-FFF2-40B4-BE49-F238E27FC236}">
                <a16:creationId xmlns:a16="http://schemas.microsoft.com/office/drawing/2014/main" id="{2C5D13C2-0A70-0560-9EF2-30782CF4389A}"/>
              </a:ext>
            </a:extLst>
          </p:cNvPr>
          <p:cNvSpPr/>
          <p:nvPr/>
        </p:nvSpPr>
        <p:spPr>
          <a:xfrm>
            <a:off x="435843" y="3230881"/>
            <a:ext cx="682143" cy="22651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形容詞</a:t>
            </a:r>
            <a:r>
              <a:rPr kumimoji="1" lang="ja-JP" altLang="en-US" sz="800"/>
              <a:t>句</a:t>
            </a:r>
          </a:p>
        </p:txBody>
      </p:sp>
      <p:sp>
        <p:nvSpPr>
          <p:cNvPr id="20" name="正方形/長方形 19">
            <a:extLst>
              <a:ext uri="{FF2B5EF4-FFF2-40B4-BE49-F238E27FC236}">
                <a16:creationId xmlns:a16="http://schemas.microsoft.com/office/drawing/2014/main" id="{4A71835D-14B2-13E0-253E-AD3E6C23B8E2}"/>
              </a:ext>
            </a:extLst>
          </p:cNvPr>
          <p:cNvSpPr/>
          <p:nvPr/>
        </p:nvSpPr>
        <p:spPr>
          <a:xfrm>
            <a:off x="1190528" y="4815110"/>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動詞の現在分詞形</a:t>
            </a:r>
            <a:r>
              <a:rPr kumimoji="1" lang="en-US" altLang="ja-JP" sz="800"/>
              <a:t> + </a:t>
            </a:r>
            <a:r>
              <a:rPr kumimoji="1" lang="ja-JP" altLang="en-US" sz="800"/>
              <a:t>名詞や副詞」</a:t>
            </a:r>
          </a:p>
        </p:txBody>
      </p:sp>
      <p:sp>
        <p:nvSpPr>
          <p:cNvPr id="21" name="正方形/長方形 20">
            <a:extLst>
              <a:ext uri="{FF2B5EF4-FFF2-40B4-BE49-F238E27FC236}">
                <a16:creationId xmlns:a16="http://schemas.microsoft.com/office/drawing/2014/main" id="{7D1FC3BA-8423-FC45-66D9-529FB981C20C}"/>
              </a:ext>
            </a:extLst>
          </p:cNvPr>
          <p:cNvSpPr/>
          <p:nvPr/>
        </p:nvSpPr>
        <p:spPr>
          <a:xfrm>
            <a:off x="1182678" y="5204658"/>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「動詞の過去分詞形</a:t>
            </a:r>
            <a:r>
              <a:rPr kumimoji="1" lang="en-US" altLang="ja-JP" sz="800"/>
              <a:t>+ </a:t>
            </a:r>
            <a:r>
              <a:rPr kumimoji="1" lang="ja-JP" altLang="en-US" sz="800"/>
              <a:t>名詞や副詞」</a:t>
            </a:r>
          </a:p>
        </p:txBody>
      </p:sp>
      <p:sp>
        <p:nvSpPr>
          <p:cNvPr id="22" name="正方形/長方形 21">
            <a:extLst>
              <a:ext uri="{FF2B5EF4-FFF2-40B4-BE49-F238E27FC236}">
                <a16:creationId xmlns:a16="http://schemas.microsoft.com/office/drawing/2014/main" id="{6B2FF9A2-BEEC-9447-20E6-142326A3587F}"/>
              </a:ext>
            </a:extLst>
          </p:cNvPr>
          <p:cNvSpPr/>
          <p:nvPr/>
        </p:nvSpPr>
        <p:spPr>
          <a:xfrm>
            <a:off x="3424721" y="4098587"/>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名詞が動詞の目的語</a:t>
            </a:r>
            <a:endParaRPr kumimoji="1" lang="en-US" altLang="ja-JP" sz="800"/>
          </a:p>
          <a:p>
            <a:pPr algn="ctr"/>
            <a:r>
              <a:rPr lang="en-US" altLang="ja-JP" sz="800"/>
              <a:t>〜</a:t>
            </a:r>
            <a:r>
              <a:rPr lang="ja-JP" altLang="en-US" sz="800"/>
              <a:t>するための、すべき</a:t>
            </a:r>
            <a:endParaRPr kumimoji="1" lang="en-US" altLang="ja-JP" sz="800"/>
          </a:p>
        </p:txBody>
      </p:sp>
      <p:sp>
        <p:nvSpPr>
          <p:cNvPr id="23" name="正方形/長方形 22">
            <a:extLst>
              <a:ext uri="{FF2B5EF4-FFF2-40B4-BE49-F238E27FC236}">
                <a16:creationId xmlns:a16="http://schemas.microsoft.com/office/drawing/2014/main" id="{E5BC89E0-FFF3-2A1E-68DD-3FCA14C7AE0B}"/>
              </a:ext>
            </a:extLst>
          </p:cNvPr>
          <p:cNvSpPr/>
          <p:nvPr/>
        </p:nvSpPr>
        <p:spPr>
          <a:xfrm>
            <a:off x="3424721" y="4478362"/>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名詞と動詞が同格</a:t>
            </a:r>
            <a:br>
              <a:rPr lang="en-US" altLang="ja-JP" sz="800"/>
            </a:br>
            <a:r>
              <a:rPr lang="en-US" altLang="ja-JP" sz="800"/>
              <a:t>〜</a:t>
            </a:r>
            <a:r>
              <a:rPr lang="ja-JP" altLang="en-US" sz="800"/>
              <a:t>するという</a:t>
            </a:r>
            <a:endParaRPr kumimoji="1" lang="en-US" altLang="ja-JP" sz="800"/>
          </a:p>
        </p:txBody>
      </p:sp>
      <p:sp>
        <p:nvSpPr>
          <p:cNvPr id="29" name="正方形/長方形 28">
            <a:extLst>
              <a:ext uri="{FF2B5EF4-FFF2-40B4-BE49-F238E27FC236}">
                <a16:creationId xmlns:a16="http://schemas.microsoft.com/office/drawing/2014/main" id="{B283DAC0-56F9-9A62-EC7D-2AD4D19714C1}"/>
              </a:ext>
            </a:extLst>
          </p:cNvPr>
          <p:cNvSpPr/>
          <p:nvPr/>
        </p:nvSpPr>
        <p:spPr>
          <a:xfrm>
            <a:off x="3400988" y="-12139"/>
            <a:ext cx="135839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意味</a:t>
            </a:r>
            <a:endParaRPr kumimoji="1" lang="en-US" altLang="ja-JP" sz="800"/>
          </a:p>
        </p:txBody>
      </p:sp>
      <p:sp>
        <p:nvSpPr>
          <p:cNvPr id="30" name="正方形/長方形 29">
            <a:extLst>
              <a:ext uri="{FF2B5EF4-FFF2-40B4-BE49-F238E27FC236}">
                <a16:creationId xmlns:a16="http://schemas.microsoft.com/office/drawing/2014/main" id="{CE9E26DB-86E3-4BA0-E43B-BD52A61CC1B4}"/>
              </a:ext>
            </a:extLst>
          </p:cNvPr>
          <p:cNvSpPr/>
          <p:nvPr/>
        </p:nvSpPr>
        <p:spPr>
          <a:xfrm>
            <a:off x="3409883" y="269702"/>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な</a:t>
            </a:r>
          </a:p>
        </p:txBody>
      </p:sp>
      <p:sp>
        <p:nvSpPr>
          <p:cNvPr id="31" name="正方形/長方形 30">
            <a:extLst>
              <a:ext uri="{FF2B5EF4-FFF2-40B4-BE49-F238E27FC236}">
                <a16:creationId xmlns:a16="http://schemas.microsoft.com/office/drawing/2014/main" id="{8943B06E-1961-2B3A-C675-DA6524CA559B}"/>
              </a:ext>
            </a:extLst>
          </p:cNvPr>
          <p:cNvSpPr/>
          <p:nvPr/>
        </p:nvSpPr>
        <p:spPr>
          <a:xfrm>
            <a:off x="3409883" y="4817205"/>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している</a:t>
            </a:r>
          </a:p>
        </p:txBody>
      </p:sp>
      <p:sp>
        <p:nvSpPr>
          <p:cNvPr id="32" name="正方形/長方形 31">
            <a:extLst>
              <a:ext uri="{FF2B5EF4-FFF2-40B4-BE49-F238E27FC236}">
                <a16:creationId xmlns:a16="http://schemas.microsoft.com/office/drawing/2014/main" id="{D722ABBD-D9AF-F9B2-B37F-457673E3B932}"/>
              </a:ext>
            </a:extLst>
          </p:cNvPr>
          <p:cNvSpPr/>
          <p:nvPr/>
        </p:nvSpPr>
        <p:spPr>
          <a:xfrm>
            <a:off x="3399552" y="5197593"/>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された</a:t>
            </a:r>
          </a:p>
        </p:txBody>
      </p:sp>
      <p:sp>
        <p:nvSpPr>
          <p:cNvPr id="48" name="正方形/長方形 47">
            <a:extLst>
              <a:ext uri="{FF2B5EF4-FFF2-40B4-BE49-F238E27FC236}">
                <a16:creationId xmlns:a16="http://schemas.microsoft.com/office/drawing/2014/main" id="{DB476071-33C6-EA49-03B9-F4F370B6B0F3}"/>
              </a:ext>
            </a:extLst>
          </p:cNvPr>
          <p:cNvSpPr/>
          <p:nvPr/>
        </p:nvSpPr>
        <p:spPr>
          <a:xfrm>
            <a:off x="3409883" y="5577369"/>
            <a:ext cx="1383056" cy="5085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名詞が主語</a:t>
            </a:r>
            <a:r>
              <a:rPr lang="en-US" altLang="ja-JP" sz="800"/>
              <a:t>(S)</a:t>
            </a:r>
          </a:p>
          <a:p>
            <a:pPr algn="ctr"/>
            <a:r>
              <a:rPr lang="en-US" altLang="ja-JP" sz="800"/>
              <a:t>〜</a:t>
            </a:r>
            <a:r>
              <a:rPr lang="ja-JP" altLang="en-US" sz="800"/>
              <a:t>する</a:t>
            </a:r>
            <a:endParaRPr kumimoji="1" lang="en-US" altLang="ja-JP" sz="800"/>
          </a:p>
        </p:txBody>
      </p:sp>
      <p:sp>
        <p:nvSpPr>
          <p:cNvPr id="49" name="正方形/長方形 48">
            <a:extLst>
              <a:ext uri="{FF2B5EF4-FFF2-40B4-BE49-F238E27FC236}">
                <a16:creationId xmlns:a16="http://schemas.microsoft.com/office/drawing/2014/main" id="{E41CB927-8440-B555-57BF-323DF703EDA1}"/>
              </a:ext>
            </a:extLst>
          </p:cNvPr>
          <p:cNvSpPr/>
          <p:nvPr/>
        </p:nvSpPr>
        <p:spPr>
          <a:xfrm>
            <a:off x="3409883" y="6220894"/>
            <a:ext cx="1383056"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a:t>
            </a:r>
            <a:r>
              <a:rPr kumimoji="1" lang="ja-JP" altLang="en-US" sz="800"/>
              <a:t>目的語</a:t>
            </a:r>
            <a:endParaRPr kumimoji="1" lang="en-US" altLang="ja-JP" sz="800"/>
          </a:p>
          <a:p>
            <a:pPr algn="ctr"/>
            <a:r>
              <a:rPr lang="en-US" altLang="ja-JP" sz="800"/>
              <a:t>〜</a:t>
            </a:r>
            <a:r>
              <a:rPr lang="ja-JP" altLang="en-US" sz="800"/>
              <a:t>するための、すべき</a:t>
            </a:r>
            <a:endParaRPr kumimoji="1" lang="en-US" altLang="ja-JP" sz="800"/>
          </a:p>
        </p:txBody>
      </p:sp>
      <p:sp>
        <p:nvSpPr>
          <p:cNvPr id="50" name="正方形/長方形 49">
            <a:extLst>
              <a:ext uri="{FF2B5EF4-FFF2-40B4-BE49-F238E27FC236}">
                <a16:creationId xmlns:a16="http://schemas.microsoft.com/office/drawing/2014/main" id="{ACF8B406-B5C7-16B6-98CA-9C64639209A8}"/>
              </a:ext>
            </a:extLst>
          </p:cNvPr>
          <p:cNvSpPr/>
          <p:nvPr/>
        </p:nvSpPr>
        <p:spPr>
          <a:xfrm>
            <a:off x="1230441" y="5575274"/>
            <a:ext cx="2066448" cy="18590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「関係代名詞」</a:t>
            </a:r>
            <a:endParaRPr kumimoji="1" lang="ja-JP" altLang="en-US" sz="800"/>
          </a:p>
          <a:p>
            <a:r>
              <a:rPr kumimoji="1" lang="ja-JP" altLang="en-US" sz="800"/>
              <a:t>・疑問代名詞</a:t>
            </a:r>
          </a:p>
          <a:p>
            <a:r>
              <a:rPr kumimoji="1" lang="ja-JP" altLang="en-US" sz="800"/>
              <a:t>　　</a:t>
            </a:r>
            <a:r>
              <a:rPr kumimoji="1" lang="en" altLang="ja-JP" sz="800">
                <a:solidFill>
                  <a:schemeClr val="tx1"/>
                </a:solidFill>
              </a:rPr>
              <a:t>what</a:t>
            </a:r>
          </a:p>
          <a:p>
            <a:r>
              <a:rPr kumimoji="1" lang="ja-JP" altLang="en-US" sz="800"/>
              <a:t>　　</a:t>
            </a:r>
            <a:r>
              <a:rPr kumimoji="1" lang="en" altLang="ja-JP" sz="800"/>
              <a:t>which</a:t>
            </a:r>
          </a:p>
          <a:p>
            <a:r>
              <a:rPr kumimoji="1" lang="ja-JP" altLang="en-US" sz="800"/>
              <a:t>　　</a:t>
            </a:r>
            <a:r>
              <a:rPr kumimoji="1" lang="en" altLang="ja-JP" sz="800"/>
              <a:t>who(whom)</a:t>
            </a:r>
          </a:p>
          <a:p>
            <a:r>
              <a:rPr kumimoji="1" lang="ja-JP" altLang="en" sz="800"/>
              <a:t>・</a:t>
            </a:r>
            <a:r>
              <a:rPr kumimoji="1" lang="ja-JP" altLang="en-US" sz="800"/>
              <a:t>所有代名詞</a:t>
            </a:r>
          </a:p>
          <a:p>
            <a:r>
              <a:rPr kumimoji="1" lang="ja-JP" altLang="en-US" sz="800"/>
              <a:t>　　</a:t>
            </a:r>
            <a:r>
              <a:rPr kumimoji="1" lang="en" altLang="ja-JP" sz="800"/>
              <a:t>whose</a:t>
            </a:r>
          </a:p>
          <a:p>
            <a:r>
              <a:rPr kumimoji="1" lang="ja-JP" altLang="en" sz="800"/>
              <a:t>・</a:t>
            </a:r>
            <a:r>
              <a:rPr kumimoji="1" lang="ja-JP" altLang="en-US" sz="800"/>
              <a:t>疑問限定詞＋名詞</a:t>
            </a:r>
          </a:p>
          <a:p>
            <a:r>
              <a:rPr kumimoji="1" lang="ja-JP" altLang="en-US" sz="800"/>
              <a:t>　　</a:t>
            </a:r>
            <a:r>
              <a:rPr kumimoji="1" lang="en" altLang="ja-JP" sz="800">
                <a:solidFill>
                  <a:schemeClr val="tx1"/>
                </a:solidFill>
              </a:rPr>
              <a:t>what + </a:t>
            </a:r>
            <a:r>
              <a:rPr kumimoji="1" lang="ja-JP" altLang="en-US" sz="800">
                <a:solidFill>
                  <a:schemeClr val="tx1"/>
                </a:solidFill>
              </a:rPr>
              <a:t>名詞</a:t>
            </a:r>
          </a:p>
          <a:p>
            <a:r>
              <a:rPr kumimoji="1" lang="ja-JP" altLang="en-US" sz="800">
                <a:solidFill>
                  <a:schemeClr val="tx1"/>
                </a:solidFill>
              </a:rPr>
              <a:t>　　</a:t>
            </a:r>
            <a:r>
              <a:rPr kumimoji="1" lang="en" altLang="ja-JP" sz="800">
                <a:solidFill>
                  <a:schemeClr val="tx1"/>
                </a:solidFill>
              </a:rPr>
              <a:t>which + </a:t>
            </a:r>
            <a:r>
              <a:rPr kumimoji="1" lang="ja-JP" altLang="en-US" sz="800">
                <a:solidFill>
                  <a:schemeClr val="tx1"/>
                </a:solidFill>
              </a:rPr>
              <a:t>名詞</a:t>
            </a:r>
          </a:p>
          <a:p>
            <a:r>
              <a:rPr kumimoji="1" lang="ja-JP" altLang="en-US" sz="800"/>
              <a:t>　　</a:t>
            </a:r>
            <a:r>
              <a:rPr kumimoji="1" lang="en" altLang="ja-JP" sz="800"/>
              <a:t>whose + </a:t>
            </a:r>
            <a:r>
              <a:rPr kumimoji="1" lang="ja-JP" altLang="en-US" sz="800"/>
              <a:t>名詞</a:t>
            </a:r>
            <a:endParaRPr kumimoji="1" lang="en-US" altLang="ja-JP" sz="800"/>
          </a:p>
          <a:p>
            <a:r>
              <a:rPr lang="ja-JP" altLang="en-US" sz="800"/>
              <a:t>・関係代名詞としての</a:t>
            </a:r>
            <a:r>
              <a:rPr lang="en-US" altLang="ja-JP" sz="800"/>
              <a:t>that</a:t>
            </a:r>
          </a:p>
          <a:p>
            <a:r>
              <a:rPr kumimoji="1" lang="ja-JP" altLang="en-US" sz="800"/>
              <a:t>　　</a:t>
            </a:r>
            <a:r>
              <a:rPr kumimoji="1" lang="en-US" altLang="ja-JP" sz="800"/>
              <a:t>that</a:t>
            </a:r>
          </a:p>
        </p:txBody>
      </p:sp>
      <p:sp>
        <p:nvSpPr>
          <p:cNvPr id="51" name="正方形/長方形 50">
            <a:extLst>
              <a:ext uri="{FF2B5EF4-FFF2-40B4-BE49-F238E27FC236}">
                <a16:creationId xmlns:a16="http://schemas.microsoft.com/office/drawing/2014/main" id="{2ED259C9-7CB7-9A89-5D12-3B975B77070C}"/>
              </a:ext>
            </a:extLst>
          </p:cNvPr>
          <p:cNvSpPr/>
          <p:nvPr/>
        </p:nvSpPr>
        <p:spPr>
          <a:xfrm>
            <a:off x="4905632" y="5315247"/>
            <a:ext cx="1092147" cy="2269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be</a:t>
            </a:r>
            <a:r>
              <a:rPr kumimoji="1" lang="ja-JP" altLang="en-US" sz="800"/>
              <a:t>動詞</a:t>
            </a:r>
          </a:p>
        </p:txBody>
      </p:sp>
      <p:sp>
        <p:nvSpPr>
          <p:cNvPr id="52" name="正方形/長方形 51">
            <a:extLst>
              <a:ext uri="{FF2B5EF4-FFF2-40B4-BE49-F238E27FC236}">
                <a16:creationId xmlns:a16="http://schemas.microsoft.com/office/drawing/2014/main" id="{4D4DFCA1-86A6-D48A-0E0F-5E98A1EE7D5C}"/>
              </a:ext>
            </a:extLst>
          </p:cNvPr>
          <p:cNvSpPr/>
          <p:nvPr/>
        </p:nvSpPr>
        <p:spPr>
          <a:xfrm>
            <a:off x="6059531" y="5315247"/>
            <a:ext cx="1092147" cy="2269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一般</a:t>
            </a:r>
            <a:r>
              <a:rPr kumimoji="1" lang="ja-JP" altLang="en-US" sz="800"/>
              <a:t>動詞</a:t>
            </a:r>
          </a:p>
        </p:txBody>
      </p:sp>
      <p:sp>
        <p:nvSpPr>
          <p:cNvPr id="53" name="正方形/長方形 52">
            <a:extLst>
              <a:ext uri="{FF2B5EF4-FFF2-40B4-BE49-F238E27FC236}">
                <a16:creationId xmlns:a16="http://schemas.microsoft.com/office/drawing/2014/main" id="{AF3F7E06-CB51-8F93-B897-0189BF6D02C7}"/>
              </a:ext>
            </a:extLst>
          </p:cNvPr>
          <p:cNvSpPr/>
          <p:nvPr/>
        </p:nvSpPr>
        <p:spPr>
          <a:xfrm>
            <a:off x="4916921" y="5578279"/>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主語に疑問詞入れるだけ</a:t>
            </a:r>
            <a:endParaRPr kumimoji="1" lang="en-US" altLang="ja-JP" sz="800"/>
          </a:p>
          <a:p>
            <a:pPr algn="ctr"/>
            <a:r>
              <a:rPr lang="en-US" altLang="ja-JP" sz="800"/>
              <a:t>which is </a:t>
            </a:r>
            <a:endParaRPr kumimoji="1" lang="ja-JP" altLang="en-US" sz="800"/>
          </a:p>
        </p:txBody>
      </p:sp>
      <p:sp>
        <p:nvSpPr>
          <p:cNvPr id="54" name="正方形/長方形 53">
            <a:extLst>
              <a:ext uri="{FF2B5EF4-FFF2-40B4-BE49-F238E27FC236}">
                <a16:creationId xmlns:a16="http://schemas.microsoft.com/office/drawing/2014/main" id="{89773372-B704-2F73-8FB8-74B408DD6370}"/>
              </a:ext>
            </a:extLst>
          </p:cNvPr>
          <p:cNvSpPr/>
          <p:nvPr/>
        </p:nvSpPr>
        <p:spPr>
          <a:xfrm>
            <a:off x="6065175" y="5577369"/>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主語に疑問詞入れるだけ</a:t>
            </a:r>
            <a:endParaRPr kumimoji="1" lang="en-US" altLang="ja-JP" sz="800"/>
          </a:p>
          <a:p>
            <a:pPr algn="ctr"/>
            <a:r>
              <a:rPr lang="en-US" altLang="ja-JP" sz="800"/>
              <a:t>who plays</a:t>
            </a:r>
            <a:endParaRPr kumimoji="1" lang="ja-JP" altLang="en-US" sz="800"/>
          </a:p>
        </p:txBody>
      </p:sp>
      <p:sp>
        <p:nvSpPr>
          <p:cNvPr id="55" name="正方形/長方形 54">
            <a:extLst>
              <a:ext uri="{FF2B5EF4-FFF2-40B4-BE49-F238E27FC236}">
                <a16:creationId xmlns:a16="http://schemas.microsoft.com/office/drawing/2014/main" id="{5A2B71C0-BC95-5721-A29E-CAD3CE19A76A}"/>
              </a:ext>
            </a:extLst>
          </p:cNvPr>
          <p:cNvSpPr/>
          <p:nvPr/>
        </p:nvSpPr>
        <p:spPr>
          <a:xfrm>
            <a:off x="6059531" y="6217028"/>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主語＋動詞</a:t>
            </a:r>
            <a:endParaRPr kumimoji="1" lang="en-US" altLang="ja-JP" sz="800"/>
          </a:p>
          <a:p>
            <a:pPr algn="ctr"/>
            <a:r>
              <a:rPr kumimoji="1" lang="en-US" altLang="ja-JP" sz="800"/>
              <a:t>which she plays</a:t>
            </a:r>
          </a:p>
        </p:txBody>
      </p:sp>
      <p:sp>
        <p:nvSpPr>
          <p:cNvPr id="56" name="正方形/長方形 55">
            <a:extLst>
              <a:ext uri="{FF2B5EF4-FFF2-40B4-BE49-F238E27FC236}">
                <a16:creationId xmlns:a16="http://schemas.microsoft.com/office/drawing/2014/main" id="{E6E3256A-E5C9-774B-2010-77232514447C}"/>
              </a:ext>
            </a:extLst>
          </p:cNvPr>
          <p:cNvSpPr/>
          <p:nvPr/>
        </p:nvSpPr>
        <p:spPr>
          <a:xfrm>
            <a:off x="4902558" y="6211522"/>
            <a:ext cx="1092147" cy="542956"/>
          </a:xfrm>
          <a:prstGeom prst="rect">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ない</a:t>
            </a:r>
            <a:endParaRPr kumimoji="1" lang="ja-JP" altLang="en-US" sz="800"/>
          </a:p>
        </p:txBody>
      </p:sp>
      <p:sp>
        <p:nvSpPr>
          <p:cNvPr id="57" name="正方形/長方形 56">
            <a:extLst>
              <a:ext uri="{FF2B5EF4-FFF2-40B4-BE49-F238E27FC236}">
                <a16:creationId xmlns:a16="http://schemas.microsoft.com/office/drawing/2014/main" id="{8172E420-C871-8354-6855-022FCE3CB3B5}"/>
              </a:ext>
            </a:extLst>
          </p:cNvPr>
          <p:cNvSpPr/>
          <p:nvPr/>
        </p:nvSpPr>
        <p:spPr>
          <a:xfrm>
            <a:off x="3409883" y="6898520"/>
            <a:ext cx="1383056"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名詞が</a:t>
            </a:r>
            <a:r>
              <a:rPr kumimoji="1" lang="ja-JP" altLang="en-US" sz="800"/>
              <a:t>同格</a:t>
            </a:r>
            <a:endParaRPr kumimoji="1" lang="en-US" altLang="ja-JP" sz="800"/>
          </a:p>
          <a:p>
            <a:pPr algn="ctr"/>
            <a:r>
              <a:rPr lang="en-US" altLang="ja-JP" sz="800"/>
              <a:t>〜</a:t>
            </a:r>
            <a:r>
              <a:rPr lang="ja-JP" altLang="en-US" sz="800"/>
              <a:t>するという</a:t>
            </a:r>
            <a:endParaRPr kumimoji="1" lang="ja-JP" altLang="en-US" sz="800"/>
          </a:p>
        </p:txBody>
      </p:sp>
      <p:sp>
        <p:nvSpPr>
          <p:cNvPr id="59" name="正方形/長方形 58">
            <a:extLst>
              <a:ext uri="{FF2B5EF4-FFF2-40B4-BE49-F238E27FC236}">
                <a16:creationId xmlns:a16="http://schemas.microsoft.com/office/drawing/2014/main" id="{1320456C-9C6E-233C-4256-F726A0EDAE9E}"/>
              </a:ext>
            </a:extLst>
          </p:cNvPr>
          <p:cNvSpPr/>
          <p:nvPr/>
        </p:nvSpPr>
        <p:spPr>
          <a:xfrm>
            <a:off x="6053885" y="6898269"/>
            <a:ext cx="1086503" cy="5379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同格の</a:t>
            </a:r>
            <a:r>
              <a:rPr kumimoji="1" lang="en-US" altLang="ja-JP" sz="800"/>
              <a:t>that</a:t>
            </a:r>
          </a:p>
        </p:txBody>
      </p:sp>
      <p:sp>
        <p:nvSpPr>
          <p:cNvPr id="62" name="正方形/長方形 61">
            <a:extLst>
              <a:ext uri="{FF2B5EF4-FFF2-40B4-BE49-F238E27FC236}">
                <a16:creationId xmlns:a16="http://schemas.microsoft.com/office/drawing/2014/main" id="{C5018B8C-E336-A7F9-1630-7287B7583CEA}"/>
              </a:ext>
            </a:extLst>
          </p:cNvPr>
          <p:cNvSpPr/>
          <p:nvPr/>
        </p:nvSpPr>
        <p:spPr>
          <a:xfrm>
            <a:off x="1183310" y="826969"/>
            <a:ext cx="214681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「比較級」</a:t>
            </a:r>
            <a:endParaRPr lang="en-US" altLang="ja-JP" sz="800"/>
          </a:p>
          <a:p>
            <a:pPr algn="ctr"/>
            <a:r>
              <a:rPr lang="en-US" altLang="ja-JP" sz="800"/>
              <a:t>〜er, more 〜</a:t>
            </a:r>
          </a:p>
          <a:p>
            <a:pPr algn="ctr"/>
            <a:r>
              <a:rPr lang="en-US" altLang="ja-JP" sz="800"/>
              <a:t>※</a:t>
            </a:r>
            <a:r>
              <a:rPr lang="ja-JP" altLang="en-US" sz="800"/>
              <a:t>特殊系は別表</a:t>
            </a:r>
            <a:endParaRPr lang="en-US" altLang="ja-JP" sz="800"/>
          </a:p>
        </p:txBody>
      </p:sp>
      <p:sp>
        <p:nvSpPr>
          <p:cNvPr id="63" name="正方形/長方形 62">
            <a:extLst>
              <a:ext uri="{FF2B5EF4-FFF2-40B4-BE49-F238E27FC236}">
                <a16:creationId xmlns:a16="http://schemas.microsoft.com/office/drawing/2014/main" id="{A5DA9296-16AF-1699-B2FA-D59B7BE6B10B}"/>
              </a:ext>
            </a:extLst>
          </p:cNvPr>
          <p:cNvSpPr/>
          <p:nvPr/>
        </p:nvSpPr>
        <p:spPr>
          <a:xfrm>
            <a:off x="1183310" y="1371880"/>
            <a:ext cx="214681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「最上級」</a:t>
            </a:r>
            <a:endParaRPr lang="en-US" altLang="ja-JP" sz="800"/>
          </a:p>
          <a:p>
            <a:pPr algn="ctr"/>
            <a:r>
              <a:rPr kumimoji="1" lang="en-US" altLang="ja-JP" sz="800"/>
              <a:t>〜est, most 〜</a:t>
            </a:r>
          </a:p>
          <a:p>
            <a:pPr algn="ctr"/>
            <a:r>
              <a:rPr lang="en-US" altLang="ja-JP" sz="800"/>
              <a:t>※</a:t>
            </a:r>
            <a:r>
              <a:rPr lang="ja-JP" altLang="en-US" sz="800"/>
              <a:t>特殊系は別表</a:t>
            </a:r>
            <a:endParaRPr lang="en-US" altLang="ja-JP" sz="800"/>
          </a:p>
        </p:txBody>
      </p:sp>
      <p:sp>
        <p:nvSpPr>
          <p:cNvPr id="64" name="正方形/長方形 63">
            <a:extLst>
              <a:ext uri="{FF2B5EF4-FFF2-40B4-BE49-F238E27FC236}">
                <a16:creationId xmlns:a16="http://schemas.microsoft.com/office/drawing/2014/main" id="{27AF543D-7592-5431-E3A7-13EB7B846005}"/>
              </a:ext>
            </a:extLst>
          </p:cNvPr>
          <p:cNvSpPr/>
          <p:nvPr/>
        </p:nvSpPr>
        <p:spPr>
          <a:xfrm>
            <a:off x="1183309" y="269701"/>
            <a:ext cx="2146816"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「原級」</a:t>
            </a:r>
            <a:endParaRPr lang="en-US" altLang="ja-JP" sz="800"/>
          </a:p>
        </p:txBody>
      </p:sp>
      <p:sp>
        <p:nvSpPr>
          <p:cNvPr id="65" name="正方形/長方形 64">
            <a:extLst>
              <a:ext uri="{FF2B5EF4-FFF2-40B4-BE49-F238E27FC236}">
                <a16:creationId xmlns:a16="http://schemas.microsoft.com/office/drawing/2014/main" id="{C3BD38D3-B350-87E7-4974-8464C3DAAF27}"/>
              </a:ext>
            </a:extLst>
          </p:cNvPr>
          <p:cNvSpPr/>
          <p:nvPr/>
        </p:nvSpPr>
        <p:spPr>
          <a:xfrm>
            <a:off x="3422186" y="824857"/>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〇〇より</a:t>
            </a:r>
            <a:r>
              <a:rPr kumimoji="1" lang="en-US" altLang="ja-JP" sz="800"/>
              <a:t>〜</a:t>
            </a:r>
            <a:r>
              <a:rPr kumimoji="1" lang="ja-JP" altLang="en-US" sz="800"/>
              <a:t>な</a:t>
            </a:r>
          </a:p>
        </p:txBody>
      </p:sp>
      <p:sp>
        <p:nvSpPr>
          <p:cNvPr id="66" name="正方形/長方形 65">
            <a:extLst>
              <a:ext uri="{FF2B5EF4-FFF2-40B4-BE49-F238E27FC236}">
                <a16:creationId xmlns:a16="http://schemas.microsoft.com/office/drawing/2014/main" id="{38B8B803-FD9B-2113-52C5-47DA47B2C4E6}"/>
              </a:ext>
            </a:extLst>
          </p:cNvPr>
          <p:cNvSpPr/>
          <p:nvPr/>
        </p:nvSpPr>
        <p:spPr>
          <a:xfrm>
            <a:off x="3422186" y="1369769"/>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一番</a:t>
            </a:r>
            <a:r>
              <a:rPr kumimoji="1" lang="en-US" altLang="ja-JP" sz="800"/>
              <a:t>〜</a:t>
            </a:r>
            <a:r>
              <a:rPr kumimoji="1" lang="ja-JP" altLang="en-US" sz="800"/>
              <a:t>な</a:t>
            </a:r>
          </a:p>
        </p:txBody>
      </p:sp>
      <p:sp>
        <p:nvSpPr>
          <p:cNvPr id="67" name="正方形/長方形 66">
            <a:extLst>
              <a:ext uri="{FF2B5EF4-FFF2-40B4-BE49-F238E27FC236}">
                <a16:creationId xmlns:a16="http://schemas.microsoft.com/office/drawing/2014/main" id="{BF07AEDA-98B3-A461-D4FC-B90B67FB9985}"/>
              </a:ext>
            </a:extLst>
          </p:cNvPr>
          <p:cNvSpPr/>
          <p:nvPr/>
        </p:nvSpPr>
        <p:spPr>
          <a:xfrm>
            <a:off x="4873001" y="814601"/>
            <a:ext cx="2025000" cy="503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than</a:t>
            </a:r>
          </a:p>
          <a:p>
            <a:pPr algn="ctr"/>
            <a:r>
              <a:rPr kumimoji="1" lang="ja-JP" altLang="en-US" sz="800"/>
              <a:t>・</a:t>
            </a:r>
            <a:r>
              <a:rPr kumimoji="1" lang="en-US" altLang="ja-JP" sz="800"/>
              <a:t>than</a:t>
            </a:r>
            <a:r>
              <a:rPr kumimoji="1" lang="ja-JP" altLang="en-US" sz="800"/>
              <a:t>の後は本来完全文だが省略して主語だけにしている。</a:t>
            </a:r>
            <a:endParaRPr lang="en-US" altLang="ja-JP" sz="800"/>
          </a:p>
          <a:p>
            <a:pPr algn="ctr"/>
            <a:r>
              <a:rPr kumimoji="1" lang="en-US" altLang="ja-JP" sz="800"/>
              <a:t>You are cleverer than I (am cleverer).</a:t>
            </a:r>
          </a:p>
        </p:txBody>
      </p:sp>
      <p:sp>
        <p:nvSpPr>
          <p:cNvPr id="68" name="正方形/長方形 67">
            <a:extLst>
              <a:ext uri="{FF2B5EF4-FFF2-40B4-BE49-F238E27FC236}">
                <a16:creationId xmlns:a16="http://schemas.microsoft.com/office/drawing/2014/main" id="{B485B8CB-489A-AD43-79AE-B837A401E9E1}"/>
              </a:ext>
            </a:extLst>
          </p:cNvPr>
          <p:cNvSpPr/>
          <p:nvPr/>
        </p:nvSpPr>
        <p:spPr>
          <a:xfrm>
            <a:off x="4873001" y="1371881"/>
            <a:ext cx="2025000" cy="10345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in</a:t>
            </a:r>
          </a:p>
          <a:p>
            <a:pPr algn="ctr"/>
            <a:r>
              <a:rPr kumimoji="1" lang="en-US" altLang="ja-JP" sz="800"/>
              <a:t>of</a:t>
            </a:r>
          </a:p>
        </p:txBody>
      </p:sp>
      <p:sp>
        <p:nvSpPr>
          <p:cNvPr id="70" name="正方形/長方形 69">
            <a:extLst>
              <a:ext uri="{FF2B5EF4-FFF2-40B4-BE49-F238E27FC236}">
                <a16:creationId xmlns:a16="http://schemas.microsoft.com/office/drawing/2014/main" id="{C8388EBF-F7D6-019D-BF03-E1D911A11F6D}"/>
              </a:ext>
            </a:extLst>
          </p:cNvPr>
          <p:cNvSpPr/>
          <p:nvPr/>
        </p:nvSpPr>
        <p:spPr>
          <a:xfrm>
            <a:off x="3422186" y="1913539"/>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〇〇番目に</a:t>
            </a:r>
            <a:r>
              <a:rPr kumimoji="1" lang="en-US" altLang="ja-JP" sz="800"/>
              <a:t>〜</a:t>
            </a:r>
            <a:r>
              <a:rPr kumimoji="1" lang="ja-JP" altLang="en-US" sz="800"/>
              <a:t>な</a:t>
            </a:r>
          </a:p>
        </p:txBody>
      </p:sp>
      <p:sp>
        <p:nvSpPr>
          <p:cNvPr id="71" name="正方形/長方形 70">
            <a:extLst>
              <a:ext uri="{FF2B5EF4-FFF2-40B4-BE49-F238E27FC236}">
                <a16:creationId xmlns:a16="http://schemas.microsoft.com/office/drawing/2014/main" id="{FCD06C56-FF9A-8404-49B5-B0B6ACD2EAE4}"/>
              </a:ext>
            </a:extLst>
          </p:cNvPr>
          <p:cNvSpPr/>
          <p:nvPr/>
        </p:nvSpPr>
        <p:spPr>
          <a:xfrm>
            <a:off x="1173783" y="1931360"/>
            <a:ext cx="214681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r>
              <a:rPr lang="ja-JP" altLang="en-US" sz="800"/>
              <a:t> ◯◯番目</a:t>
            </a:r>
            <a:r>
              <a:rPr kumimoji="1" lang="ja-JP" altLang="en-US" sz="800"/>
              <a:t>」</a:t>
            </a:r>
            <a:endParaRPr lang="en-US" altLang="ja-JP" sz="800"/>
          </a:p>
          <a:p>
            <a:pPr algn="ctr"/>
            <a:r>
              <a:rPr kumimoji="1" lang="en-US" altLang="ja-JP" sz="800"/>
              <a:t>{</a:t>
            </a:r>
            <a:r>
              <a:rPr kumimoji="1" lang="ja-JP" altLang="en-US" sz="800"/>
              <a:t>序数</a:t>
            </a:r>
            <a:r>
              <a:rPr kumimoji="1" lang="en-US" altLang="ja-JP" sz="800"/>
              <a:t>} 〜est, {</a:t>
            </a:r>
            <a:r>
              <a:rPr kumimoji="1" lang="ja-JP" altLang="en-US" sz="800"/>
              <a:t>序数</a:t>
            </a:r>
            <a:r>
              <a:rPr kumimoji="1" lang="en-US" altLang="ja-JP" sz="800"/>
              <a:t>} most 〜</a:t>
            </a:r>
          </a:p>
        </p:txBody>
      </p:sp>
      <p:sp>
        <p:nvSpPr>
          <p:cNvPr id="74" name="正方形/長方形 73">
            <a:extLst>
              <a:ext uri="{FF2B5EF4-FFF2-40B4-BE49-F238E27FC236}">
                <a16:creationId xmlns:a16="http://schemas.microsoft.com/office/drawing/2014/main" id="{C0A7FD5C-986F-43B0-E520-21164E94476B}"/>
              </a:ext>
            </a:extLst>
          </p:cNvPr>
          <p:cNvSpPr/>
          <p:nvPr/>
        </p:nvSpPr>
        <p:spPr>
          <a:xfrm>
            <a:off x="4937477" y="-18454"/>
            <a:ext cx="1960523"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後続の文</a:t>
            </a:r>
            <a:endParaRPr kumimoji="1" lang="en-US" altLang="ja-JP" sz="800"/>
          </a:p>
        </p:txBody>
      </p:sp>
      <p:sp>
        <p:nvSpPr>
          <p:cNvPr id="2" name="正方形/長方形 1">
            <a:extLst>
              <a:ext uri="{FF2B5EF4-FFF2-40B4-BE49-F238E27FC236}">
                <a16:creationId xmlns:a16="http://schemas.microsoft.com/office/drawing/2014/main" id="{9C9891A1-CC8E-905B-1C14-EB16FB4C2576}"/>
              </a:ext>
            </a:extLst>
          </p:cNvPr>
          <p:cNvSpPr/>
          <p:nvPr/>
        </p:nvSpPr>
        <p:spPr>
          <a:xfrm>
            <a:off x="1174526" y="3258705"/>
            <a:ext cx="2162547" cy="4425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「前置詞</a:t>
            </a:r>
            <a:r>
              <a:rPr kumimoji="1" lang="en-US" altLang="ja-JP" sz="800"/>
              <a:t> + </a:t>
            </a:r>
            <a:r>
              <a:rPr kumimoji="1" lang="ja-JP" altLang="en-US" sz="800"/>
              <a:t>名詞」</a:t>
            </a:r>
            <a:endParaRPr kumimoji="1" lang="en-US" altLang="ja-JP" sz="800"/>
          </a:p>
        </p:txBody>
      </p:sp>
      <p:sp>
        <p:nvSpPr>
          <p:cNvPr id="3" name="正方形/長方形 2">
            <a:extLst>
              <a:ext uri="{FF2B5EF4-FFF2-40B4-BE49-F238E27FC236}">
                <a16:creationId xmlns:a16="http://schemas.microsoft.com/office/drawing/2014/main" id="{9692E765-3AC9-5DA3-7C38-18A08AEC2683}"/>
              </a:ext>
            </a:extLst>
          </p:cNvPr>
          <p:cNvSpPr/>
          <p:nvPr/>
        </p:nvSpPr>
        <p:spPr>
          <a:xfrm>
            <a:off x="3427092" y="3240049"/>
            <a:ext cx="1372726" cy="4611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な</a:t>
            </a:r>
          </a:p>
        </p:txBody>
      </p:sp>
      <p:sp>
        <p:nvSpPr>
          <p:cNvPr id="6" name="正方形/長方形 5">
            <a:extLst>
              <a:ext uri="{FF2B5EF4-FFF2-40B4-BE49-F238E27FC236}">
                <a16:creationId xmlns:a16="http://schemas.microsoft.com/office/drawing/2014/main" id="{1914BA07-1AE5-517A-4F56-325867D4EA28}"/>
              </a:ext>
            </a:extLst>
          </p:cNvPr>
          <p:cNvSpPr/>
          <p:nvPr/>
        </p:nvSpPr>
        <p:spPr>
          <a:xfrm>
            <a:off x="1181755" y="2466296"/>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動詞の現在分詞形」</a:t>
            </a:r>
          </a:p>
        </p:txBody>
      </p:sp>
      <p:sp>
        <p:nvSpPr>
          <p:cNvPr id="8" name="正方形/長方形 7">
            <a:extLst>
              <a:ext uri="{FF2B5EF4-FFF2-40B4-BE49-F238E27FC236}">
                <a16:creationId xmlns:a16="http://schemas.microsoft.com/office/drawing/2014/main" id="{C401EB60-E480-D0CA-DCC9-61C5E12FD80A}"/>
              </a:ext>
            </a:extLst>
          </p:cNvPr>
          <p:cNvSpPr/>
          <p:nvPr/>
        </p:nvSpPr>
        <p:spPr>
          <a:xfrm>
            <a:off x="1173905" y="2807076"/>
            <a:ext cx="2085699"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「動詞の過去分詞形」</a:t>
            </a:r>
          </a:p>
        </p:txBody>
      </p:sp>
      <p:sp>
        <p:nvSpPr>
          <p:cNvPr id="9" name="正方形/長方形 8">
            <a:extLst>
              <a:ext uri="{FF2B5EF4-FFF2-40B4-BE49-F238E27FC236}">
                <a16:creationId xmlns:a16="http://schemas.microsoft.com/office/drawing/2014/main" id="{D4FE8526-83AC-B363-4E59-3580AA7D9B7D}"/>
              </a:ext>
            </a:extLst>
          </p:cNvPr>
          <p:cNvSpPr/>
          <p:nvPr/>
        </p:nvSpPr>
        <p:spPr>
          <a:xfrm>
            <a:off x="3401110" y="2468391"/>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している</a:t>
            </a:r>
          </a:p>
        </p:txBody>
      </p:sp>
      <p:sp>
        <p:nvSpPr>
          <p:cNvPr id="10" name="正方形/長方形 9">
            <a:extLst>
              <a:ext uri="{FF2B5EF4-FFF2-40B4-BE49-F238E27FC236}">
                <a16:creationId xmlns:a16="http://schemas.microsoft.com/office/drawing/2014/main" id="{3ACE6C26-4B4D-861D-2EF5-27B44C9367BC}"/>
              </a:ext>
            </a:extLst>
          </p:cNvPr>
          <p:cNvSpPr/>
          <p:nvPr/>
        </p:nvSpPr>
        <p:spPr>
          <a:xfrm>
            <a:off x="3390779" y="2800011"/>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された</a:t>
            </a:r>
          </a:p>
        </p:txBody>
      </p:sp>
      <p:sp>
        <p:nvSpPr>
          <p:cNvPr id="11" name="正方形/長方形 10">
            <a:extLst>
              <a:ext uri="{FF2B5EF4-FFF2-40B4-BE49-F238E27FC236}">
                <a16:creationId xmlns:a16="http://schemas.microsoft.com/office/drawing/2014/main" id="{6458FF54-4518-B046-8655-AFC1DDF1D1B2}"/>
              </a:ext>
            </a:extLst>
          </p:cNvPr>
          <p:cNvSpPr/>
          <p:nvPr/>
        </p:nvSpPr>
        <p:spPr>
          <a:xfrm>
            <a:off x="7283355" y="0"/>
            <a:ext cx="1362395"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配置場所</a:t>
            </a:r>
            <a:endParaRPr kumimoji="1" lang="en-US" altLang="ja-JP" sz="800"/>
          </a:p>
        </p:txBody>
      </p:sp>
      <p:sp>
        <p:nvSpPr>
          <p:cNvPr id="14" name="正方形/長方形 13">
            <a:extLst>
              <a:ext uri="{FF2B5EF4-FFF2-40B4-BE49-F238E27FC236}">
                <a16:creationId xmlns:a16="http://schemas.microsoft.com/office/drawing/2014/main" id="{4C962CF2-2D15-1FDC-F445-9394F2B4295F}"/>
              </a:ext>
            </a:extLst>
          </p:cNvPr>
          <p:cNvSpPr/>
          <p:nvPr/>
        </p:nvSpPr>
        <p:spPr>
          <a:xfrm>
            <a:off x="7283355" y="259447"/>
            <a:ext cx="1362395" cy="28390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基本、名詞の前</a:t>
            </a:r>
            <a:endParaRPr kumimoji="1" lang="en-US" altLang="ja-JP" sz="800"/>
          </a:p>
          <a:p>
            <a:pPr algn="ctr"/>
            <a:endParaRPr kumimoji="1" lang="en-US" altLang="ja-JP" sz="800"/>
          </a:p>
          <a:p>
            <a:r>
              <a:rPr lang="ja-JP" altLang="en-US" sz="800"/>
              <a:t>後ろに配置するパターン</a:t>
            </a:r>
            <a:endParaRPr lang="en-US" altLang="ja-JP" sz="800"/>
          </a:p>
          <a:p>
            <a:r>
              <a:rPr lang="ja-JP" altLang="en-US" sz="800"/>
              <a:t>① 一時的なニュアンス</a:t>
            </a:r>
          </a:p>
          <a:p>
            <a:r>
              <a:rPr lang="ja-JP" altLang="en-US" sz="800"/>
              <a:t>２ somethingなど複合代名詞を修飾する場合</a:t>
            </a:r>
          </a:p>
          <a:p>
            <a:pPr algn="ctr"/>
            <a:endParaRPr kumimoji="1" lang="en-US" altLang="ja-JP" sz="800"/>
          </a:p>
        </p:txBody>
      </p:sp>
      <p:sp>
        <p:nvSpPr>
          <p:cNvPr id="15" name="正方形/長方形 14">
            <a:extLst>
              <a:ext uri="{FF2B5EF4-FFF2-40B4-BE49-F238E27FC236}">
                <a16:creationId xmlns:a16="http://schemas.microsoft.com/office/drawing/2014/main" id="{FF3D3FFC-D7C5-EF62-5F7B-1D822EEF514A}"/>
              </a:ext>
            </a:extLst>
          </p:cNvPr>
          <p:cNvSpPr/>
          <p:nvPr/>
        </p:nvSpPr>
        <p:spPr>
          <a:xfrm>
            <a:off x="7276485" y="3230880"/>
            <a:ext cx="1362395" cy="46019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名詞の後ろ</a:t>
            </a:r>
            <a:endParaRPr kumimoji="1" lang="en-US" altLang="ja-JP" sz="800"/>
          </a:p>
        </p:txBody>
      </p:sp>
      <p:sp>
        <p:nvSpPr>
          <p:cNvPr id="38" name="テキスト ボックス 37">
            <a:extLst>
              <a:ext uri="{FF2B5EF4-FFF2-40B4-BE49-F238E27FC236}">
                <a16:creationId xmlns:a16="http://schemas.microsoft.com/office/drawing/2014/main" id="{DF68E95A-F655-36F0-B916-75A04B50FD1A}"/>
              </a:ext>
            </a:extLst>
          </p:cNvPr>
          <p:cNvSpPr txBox="1"/>
          <p:nvPr/>
        </p:nvSpPr>
        <p:spPr>
          <a:xfrm>
            <a:off x="-525938" y="6451624"/>
            <a:ext cx="1932045" cy="900246"/>
          </a:xfrm>
          <a:prstGeom prst="rect">
            <a:avLst/>
          </a:prstGeom>
          <a:noFill/>
        </p:spPr>
        <p:txBody>
          <a:bodyPr wrap="square" rtlCol="0">
            <a:spAutoFit/>
          </a:bodyPr>
          <a:lstStyle/>
          <a:p>
            <a:r>
              <a:rPr kumimoji="1" lang="ja-JP" altLang="en-US" sz="1050"/>
              <a:t>疑問限定詞の</a:t>
            </a:r>
            <a:endParaRPr kumimoji="1" lang="en-US" altLang="ja-JP" sz="1050"/>
          </a:p>
          <a:p>
            <a:r>
              <a:rPr kumimoji="1" lang="en-US" altLang="ja-JP" sz="1050"/>
              <a:t>what + </a:t>
            </a:r>
            <a:r>
              <a:rPr kumimoji="1" lang="ja-JP" altLang="en-US" sz="1050"/>
              <a:t>名詞と</a:t>
            </a:r>
            <a:endParaRPr kumimoji="1" lang="en-US" altLang="ja-JP" sz="1050"/>
          </a:p>
          <a:p>
            <a:r>
              <a:rPr lang="en-US" altLang="ja-JP" sz="1050"/>
              <a:t>which + </a:t>
            </a:r>
            <a:r>
              <a:rPr lang="ja-JP" altLang="en-US" sz="1050"/>
              <a:t>名詞は、</a:t>
            </a:r>
            <a:endParaRPr lang="en-US" altLang="ja-JP" sz="1050"/>
          </a:p>
          <a:p>
            <a:r>
              <a:rPr kumimoji="1" lang="ja-JP" altLang="en-US" sz="1050"/>
              <a:t>先行詞の名詞と重複するため使わない</a:t>
            </a:r>
          </a:p>
        </p:txBody>
      </p:sp>
      <p:sp>
        <p:nvSpPr>
          <p:cNvPr id="40" name="テキスト ボックス 39">
            <a:extLst>
              <a:ext uri="{FF2B5EF4-FFF2-40B4-BE49-F238E27FC236}">
                <a16:creationId xmlns:a16="http://schemas.microsoft.com/office/drawing/2014/main" id="{1D0744D7-ABFC-909D-8883-6C3F17C2C162}"/>
              </a:ext>
            </a:extLst>
          </p:cNvPr>
          <p:cNvSpPr txBox="1"/>
          <p:nvPr/>
        </p:nvSpPr>
        <p:spPr>
          <a:xfrm>
            <a:off x="-526216" y="5738117"/>
            <a:ext cx="1932045" cy="415498"/>
          </a:xfrm>
          <a:prstGeom prst="rect">
            <a:avLst/>
          </a:prstGeom>
          <a:noFill/>
        </p:spPr>
        <p:txBody>
          <a:bodyPr wrap="square" rtlCol="0">
            <a:spAutoFit/>
          </a:bodyPr>
          <a:lstStyle/>
          <a:p>
            <a:r>
              <a:rPr kumimoji="1" lang="en-US" altLang="ja-JP" sz="1050"/>
              <a:t>what</a:t>
            </a:r>
            <a:r>
              <a:rPr kumimoji="1" lang="ja-JP" altLang="en-US" sz="1050"/>
              <a:t>は先行詞を含む</a:t>
            </a:r>
            <a:r>
              <a:rPr lang="ja-JP" altLang="en-US" sz="1050"/>
              <a:t>ため</a:t>
            </a:r>
            <a:endParaRPr lang="en-US" altLang="ja-JP" sz="1050"/>
          </a:p>
          <a:p>
            <a:r>
              <a:rPr lang="ja-JP" altLang="en-US" sz="1050"/>
              <a:t>名詞節扱い</a:t>
            </a:r>
            <a:endParaRPr kumimoji="1" lang="ja-JP" altLang="en-US" sz="1050"/>
          </a:p>
        </p:txBody>
      </p:sp>
      <p:sp>
        <p:nvSpPr>
          <p:cNvPr id="16" name="正方形/長方形 15">
            <a:extLst>
              <a:ext uri="{FF2B5EF4-FFF2-40B4-BE49-F238E27FC236}">
                <a16:creationId xmlns:a16="http://schemas.microsoft.com/office/drawing/2014/main" id="{29ECE3AF-F1EF-0C9C-511A-0FF30CF2F982}"/>
              </a:ext>
            </a:extLst>
          </p:cNvPr>
          <p:cNvSpPr/>
          <p:nvPr/>
        </p:nvSpPr>
        <p:spPr>
          <a:xfrm>
            <a:off x="9098211" y="669023"/>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good</a:t>
            </a:r>
            <a:r>
              <a:rPr lang="ja-JP" altLang="en-US" sz="800"/>
              <a:t>・</a:t>
            </a:r>
            <a:r>
              <a:rPr lang="en-US" altLang="ja-JP" sz="800"/>
              <a:t>well</a:t>
            </a:r>
          </a:p>
          <a:p>
            <a:pPr algn="ctr"/>
            <a:r>
              <a:rPr lang="ja-JP" altLang="en-US" sz="800"/>
              <a:t>（形容詞・副詞）</a:t>
            </a:r>
            <a:endParaRPr lang="en-US" altLang="ja-JP" sz="800"/>
          </a:p>
        </p:txBody>
      </p:sp>
      <p:sp>
        <p:nvSpPr>
          <p:cNvPr id="17" name="正方形/長方形 16">
            <a:extLst>
              <a:ext uri="{FF2B5EF4-FFF2-40B4-BE49-F238E27FC236}">
                <a16:creationId xmlns:a16="http://schemas.microsoft.com/office/drawing/2014/main" id="{39F3E904-647F-28D2-8A7E-84A1B8426828}"/>
              </a:ext>
            </a:extLst>
          </p:cNvPr>
          <p:cNvSpPr/>
          <p:nvPr/>
        </p:nvSpPr>
        <p:spPr>
          <a:xfrm>
            <a:off x="9098211" y="401123"/>
            <a:ext cx="1069621" cy="2071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原級</a:t>
            </a:r>
            <a:endParaRPr kumimoji="1" lang="en-US" altLang="ja-JP" sz="800"/>
          </a:p>
        </p:txBody>
      </p:sp>
      <p:sp>
        <p:nvSpPr>
          <p:cNvPr id="18" name="正方形/長方形 17">
            <a:extLst>
              <a:ext uri="{FF2B5EF4-FFF2-40B4-BE49-F238E27FC236}">
                <a16:creationId xmlns:a16="http://schemas.microsoft.com/office/drawing/2014/main" id="{AC8EAFBD-902A-3044-3548-36785F30FF65}"/>
              </a:ext>
            </a:extLst>
          </p:cNvPr>
          <p:cNvSpPr/>
          <p:nvPr/>
        </p:nvSpPr>
        <p:spPr>
          <a:xfrm>
            <a:off x="10250862" y="401123"/>
            <a:ext cx="97002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比較級</a:t>
            </a:r>
            <a:endParaRPr kumimoji="1" lang="en-US" altLang="ja-JP" sz="800"/>
          </a:p>
        </p:txBody>
      </p:sp>
      <p:sp>
        <p:nvSpPr>
          <p:cNvPr id="24" name="正方形/長方形 23">
            <a:extLst>
              <a:ext uri="{FF2B5EF4-FFF2-40B4-BE49-F238E27FC236}">
                <a16:creationId xmlns:a16="http://schemas.microsoft.com/office/drawing/2014/main" id="{B069F663-1BBE-8468-57A8-E41CF8105781}"/>
              </a:ext>
            </a:extLst>
          </p:cNvPr>
          <p:cNvSpPr/>
          <p:nvPr/>
        </p:nvSpPr>
        <p:spPr>
          <a:xfrm>
            <a:off x="11303317" y="401123"/>
            <a:ext cx="97002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最上級</a:t>
            </a:r>
            <a:endParaRPr kumimoji="1" lang="en-US" altLang="ja-JP" sz="800"/>
          </a:p>
        </p:txBody>
      </p:sp>
      <p:sp>
        <p:nvSpPr>
          <p:cNvPr id="26" name="正方形/長方形 25">
            <a:extLst>
              <a:ext uri="{FF2B5EF4-FFF2-40B4-BE49-F238E27FC236}">
                <a16:creationId xmlns:a16="http://schemas.microsoft.com/office/drawing/2014/main" id="{888AC8F6-3D9C-818C-AB50-8E5C43083D99}"/>
              </a:ext>
            </a:extLst>
          </p:cNvPr>
          <p:cNvSpPr/>
          <p:nvPr/>
        </p:nvSpPr>
        <p:spPr>
          <a:xfrm>
            <a:off x="9098211" y="1226274"/>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bad</a:t>
            </a:r>
            <a:r>
              <a:rPr lang="ja-JP" altLang="en-US" sz="800"/>
              <a:t>・</a:t>
            </a:r>
            <a:r>
              <a:rPr lang="en-US" altLang="ja-JP" sz="800"/>
              <a:t>ill</a:t>
            </a:r>
          </a:p>
          <a:p>
            <a:pPr algn="ctr"/>
            <a:r>
              <a:rPr lang="ja-JP" altLang="en-US" sz="800"/>
              <a:t>（形容詞）</a:t>
            </a:r>
            <a:endParaRPr lang="en-US" altLang="ja-JP" sz="800"/>
          </a:p>
        </p:txBody>
      </p:sp>
      <p:sp>
        <p:nvSpPr>
          <p:cNvPr id="27" name="正方形/長方形 26">
            <a:extLst>
              <a:ext uri="{FF2B5EF4-FFF2-40B4-BE49-F238E27FC236}">
                <a16:creationId xmlns:a16="http://schemas.microsoft.com/office/drawing/2014/main" id="{64B1A543-D7D7-4AE7-D7E7-45A514A2D2E4}"/>
              </a:ext>
            </a:extLst>
          </p:cNvPr>
          <p:cNvSpPr/>
          <p:nvPr/>
        </p:nvSpPr>
        <p:spPr>
          <a:xfrm>
            <a:off x="9098211" y="1795981"/>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many</a:t>
            </a:r>
          </a:p>
          <a:p>
            <a:pPr algn="ctr"/>
            <a:r>
              <a:rPr lang="ja-JP" altLang="en-US" sz="800"/>
              <a:t>（形容詞）</a:t>
            </a:r>
            <a:endParaRPr lang="en-US" altLang="ja-JP" sz="800"/>
          </a:p>
        </p:txBody>
      </p:sp>
      <p:sp>
        <p:nvSpPr>
          <p:cNvPr id="33" name="正方形/長方形 32">
            <a:extLst>
              <a:ext uri="{FF2B5EF4-FFF2-40B4-BE49-F238E27FC236}">
                <a16:creationId xmlns:a16="http://schemas.microsoft.com/office/drawing/2014/main" id="{F0F7E68E-993A-CC72-D126-94CC4E9FFCA3}"/>
              </a:ext>
            </a:extLst>
          </p:cNvPr>
          <p:cNvSpPr/>
          <p:nvPr/>
        </p:nvSpPr>
        <p:spPr>
          <a:xfrm>
            <a:off x="9098211" y="2878427"/>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little</a:t>
            </a:r>
          </a:p>
          <a:p>
            <a:pPr algn="ctr"/>
            <a:r>
              <a:rPr lang="ja-JP" altLang="en-US" sz="800"/>
              <a:t>（形容詞・副詞）</a:t>
            </a:r>
            <a:endParaRPr lang="en-US" altLang="ja-JP" sz="800"/>
          </a:p>
        </p:txBody>
      </p:sp>
      <p:sp>
        <p:nvSpPr>
          <p:cNvPr id="34" name="正方形/長方形 33">
            <a:extLst>
              <a:ext uri="{FF2B5EF4-FFF2-40B4-BE49-F238E27FC236}">
                <a16:creationId xmlns:a16="http://schemas.microsoft.com/office/drawing/2014/main" id="{0C5DB4DD-2455-6CAC-33DC-3301F293371A}"/>
              </a:ext>
            </a:extLst>
          </p:cNvPr>
          <p:cNvSpPr/>
          <p:nvPr/>
        </p:nvSpPr>
        <p:spPr>
          <a:xfrm>
            <a:off x="9098211" y="3435678"/>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far</a:t>
            </a:r>
          </a:p>
          <a:p>
            <a:pPr algn="ctr"/>
            <a:r>
              <a:rPr lang="ja-JP" altLang="en-US" sz="800"/>
              <a:t>（形容詞・副詞）</a:t>
            </a:r>
            <a:endParaRPr lang="en-US" altLang="ja-JP" sz="800"/>
          </a:p>
        </p:txBody>
      </p:sp>
      <p:sp>
        <p:nvSpPr>
          <p:cNvPr id="35" name="正方形/長方形 34">
            <a:extLst>
              <a:ext uri="{FF2B5EF4-FFF2-40B4-BE49-F238E27FC236}">
                <a16:creationId xmlns:a16="http://schemas.microsoft.com/office/drawing/2014/main" id="{9A431E7B-C7A3-4BB4-4C32-F0057B0B098E}"/>
              </a:ext>
            </a:extLst>
          </p:cNvPr>
          <p:cNvSpPr/>
          <p:nvPr/>
        </p:nvSpPr>
        <p:spPr>
          <a:xfrm>
            <a:off x="9098211" y="3992929"/>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late</a:t>
            </a:r>
          </a:p>
          <a:p>
            <a:pPr algn="ctr"/>
            <a:r>
              <a:rPr lang="ja-JP" altLang="en-US" sz="800"/>
              <a:t>（形容詞・副詞）</a:t>
            </a:r>
            <a:endParaRPr lang="en-US" altLang="ja-JP" sz="800"/>
          </a:p>
        </p:txBody>
      </p:sp>
      <p:sp>
        <p:nvSpPr>
          <p:cNvPr id="36" name="正方形/長方形 35">
            <a:extLst>
              <a:ext uri="{FF2B5EF4-FFF2-40B4-BE49-F238E27FC236}">
                <a16:creationId xmlns:a16="http://schemas.microsoft.com/office/drawing/2014/main" id="{6953970B-0AFE-35B4-40B0-F1F177595718}"/>
              </a:ext>
            </a:extLst>
          </p:cNvPr>
          <p:cNvSpPr/>
          <p:nvPr/>
        </p:nvSpPr>
        <p:spPr>
          <a:xfrm>
            <a:off x="10250862" y="669023"/>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better</a:t>
            </a:r>
          </a:p>
        </p:txBody>
      </p:sp>
      <p:sp>
        <p:nvSpPr>
          <p:cNvPr id="37" name="正方形/長方形 36">
            <a:extLst>
              <a:ext uri="{FF2B5EF4-FFF2-40B4-BE49-F238E27FC236}">
                <a16:creationId xmlns:a16="http://schemas.microsoft.com/office/drawing/2014/main" id="{504E4883-C1A6-C8C9-94D1-786CCA15317C}"/>
              </a:ext>
            </a:extLst>
          </p:cNvPr>
          <p:cNvSpPr/>
          <p:nvPr/>
        </p:nvSpPr>
        <p:spPr>
          <a:xfrm>
            <a:off x="10250862" y="1226274"/>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worse</a:t>
            </a:r>
          </a:p>
        </p:txBody>
      </p:sp>
      <p:sp>
        <p:nvSpPr>
          <p:cNvPr id="39" name="正方形/長方形 38">
            <a:extLst>
              <a:ext uri="{FF2B5EF4-FFF2-40B4-BE49-F238E27FC236}">
                <a16:creationId xmlns:a16="http://schemas.microsoft.com/office/drawing/2014/main" id="{D3338E1D-1ADE-EF73-0019-84E1789B1BD6}"/>
              </a:ext>
            </a:extLst>
          </p:cNvPr>
          <p:cNvSpPr/>
          <p:nvPr/>
        </p:nvSpPr>
        <p:spPr>
          <a:xfrm>
            <a:off x="10250862" y="179598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more</a:t>
            </a:r>
          </a:p>
        </p:txBody>
      </p:sp>
      <p:sp>
        <p:nvSpPr>
          <p:cNvPr id="41" name="正方形/長方形 40">
            <a:extLst>
              <a:ext uri="{FF2B5EF4-FFF2-40B4-BE49-F238E27FC236}">
                <a16:creationId xmlns:a16="http://schemas.microsoft.com/office/drawing/2014/main" id="{E22CB4F9-D96E-8588-7803-242C29E5FBE9}"/>
              </a:ext>
            </a:extLst>
          </p:cNvPr>
          <p:cNvSpPr/>
          <p:nvPr/>
        </p:nvSpPr>
        <p:spPr>
          <a:xfrm>
            <a:off x="10250862" y="2878427"/>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less</a:t>
            </a:r>
          </a:p>
        </p:txBody>
      </p:sp>
      <p:sp>
        <p:nvSpPr>
          <p:cNvPr id="42" name="正方形/長方形 41">
            <a:extLst>
              <a:ext uri="{FF2B5EF4-FFF2-40B4-BE49-F238E27FC236}">
                <a16:creationId xmlns:a16="http://schemas.microsoft.com/office/drawing/2014/main" id="{61F5BC5F-DF07-0AEC-433E-9EB26D4D0656}"/>
              </a:ext>
            </a:extLst>
          </p:cNvPr>
          <p:cNvSpPr/>
          <p:nvPr/>
        </p:nvSpPr>
        <p:spPr>
          <a:xfrm>
            <a:off x="10250862" y="3435678"/>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farther</a:t>
            </a:r>
          </a:p>
          <a:p>
            <a:pPr algn="ctr"/>
            <a:r>
              <a:rPr lang="en-US" altLang="ja-JP" sz="800"/>
              <a:t>further</a:t>
            </a:r>
          </a:p>
        </p:txBody>
      </p:sp>
      <p:sp>
        <p:nvSpPr>
          <p:cNvPr id="43" name="正方形/長方形 42">
            <a:extLst>
              <a:ext uri="{FF2B5EF4-FFF2-40B4-BE49-F238E27FC236}">
                <a16:creationId xmlns:a16="http://schemas.microsoft.com/office/drawing/2014/main" id="{689A1F68-2EF5-1D14-C9D0-2086942ED0C9}"/>
              </a:ext>
            </a:extLst>
          </p:cNvPr>
          <p:cNvSpPr/>
          <p:nvPr/>
        </p:nvSpPr>
        <p:spPr>
          <a:xfrm>
            <a:off x="10250862" y="3992929"/>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later</a:t>
            </a:r>
          </a:p>
          <a:p>
            <a:pPr algn="ctr"/>
            <a:r>
              <a:rPr lang="en-US" altLang="ja-JP" sz="800"/>
              <a:t>latter</a:t>
            </a:r>
          </a:p>
        </p:txBody>
      </p:sp>
      <p:sp>
        <p:nvSpPr>
          <p:cNvPr id="44" name="正方形/長方形 43">
            <a:extLst>
              <a:ext uri="{FF2B5EF4-FFF2-40B4-BE49-F238E27FC236}">
                <a16:creationId xmlns:a16="http://schemas.microsoft.com/office/drawing/2014/main" id="{AAA57576-03BF-E984-C07A-D0277352803F}"/>
              </a:ext>
            </a:extLst>
          </p:cNvPr>
          <p:cNvSpPr/>
          <p:nvPr/>
        </p:nvSpPr>
        <p:spPr>
          <a:xfrm>
            <a:off x="11303317" y="669023"/>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best</a:t>
            </a:r>
          </a:p>
        </p:txBody>
      </p:sp>
      <p:sp>
        <p:nvSpPr>
          <p:cNvPr id="45" name="正方形/長方形 44">
            <a:extLst>
              <a:ext uri="{FF2B5EF4-FFF2-40B4-BE49-F238E27FC236}">
                <a16:creationId xmlns:a16="http://schemas.microsoft.com/office/drawing/2014/main" id="{7B1C1B8D-F371-8086-D006-D510E7C71404}"/>
              </a:ext>
            </a:extLst>
          </p:cNvPr>
          <p:cNvSpPr/>
          <p:nvPr/>
        </p:nvSpPr>
        <p:spPr>
          <a:xfrm>
            <a:off x="11303317" y="1226274"/>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worst</a:t>
            </a:r>
          </a:p>
        </p:txBody>
      </p:sp>
      <p:sp>
        <p:nvSpPr>
          <p:cNvPr id="47" name="正方形/長方形 46">
            <a:extLst>
              <a:ext uri="{FF2B5EF4-FFF2-40B4-BE49-F238E27FC236}">
                <a16:creationId xmlns:a16="http://schemas.microsoft.com/office/drawing/2014/main" id="{9FF02F23-14B7-22F4-EF90-4956E6C13071}"/>
              </a:ext>
            </a:extLst>
          </p:cNvPr>
          <p:cNvSpPr/>
          <p:nvPr/>
        </p:nvSpPr>
        <p:spPr>
          <a:xfrm>
            <a:off x="11303317" y="179598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most</a:t>
            </a:r>
          </a:p>
        </p:txBody>
      </p:sp>
      <p:sp>
        <p:nvSpPr>
          <p:cNvPr id="60" name="正方形/長方形 59">
            <a:extLst>
              <a:ext uri="{FF2B5EF4-FFF2-40B4-BE49-F238E27FC236}">
                <a16:creationId xmlns:a16="http://schemas.microsoft.com/office/drawing/2014/main" id="{C5E32BA2-10FF-A2EF-A5D1-B7CE8A2A53B3}"/>
              </a:ext>
            </a:extLst>
          </p:cNvPr>
          <p:cNvSpPr/>
          <p:nvPr/>
        </p:nvSpPr>
        <p:spPr>
          <a:xfrm>
            <a:off x="11303317" y="2878427"/>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least</a:t>
            </a:r>
          </a:p>
        </p:txBody>
      </p:sp>
      <p:sp>
        <p:nvSpPr>
          <p:cNvPr id="61" name="正方形/長方形 60">
            <a:extLst>
              <a:ext uri="{FF2B5EF4-FFF2-40B4-BE49-F238E27FC236}">
                <a16:creationId xmlns:a16="http://schemas.microsoft.com/office/drawing/2014/main" id="{86C3AF04-243D-244D-9EDF-9CD5A501661F}"/>
              </a:ext>
            </a:extLst>
          </p:cNvPr>
          <p:cNvSpPr/>
          <p:nvPr/>
        </p:nvSpPr>
        <p:spPr>
          <a:xfrm>
            <a:off x="11303317" y="3435678"/>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farthest</a:t>
            </a:r>
          </a:p>
          <a:p>
            <a:pPr algn="ctr"/>
            <a:r>
              <a:rPr lang="en-US" altLang="ja-JP" sz="800"/>
              <a:t>furthest</a:t>
            </a:r>
          </a:p>
        </p:txBody>
      </p:sp>
      <p:sp>
        <p:nvSpPr>
          <p:cNvPr id="69" name="正方形/長方形 68">
            <a:extLst>
              <a:ext uri="{FF2B5EF4-FFF2-40B4-BE49-F238E27FC236}">
                <a16:creationId xmlns:a16="http://schemas.microsoft.com/office/drawing/2014/main" id="{6EC146BF-982C-83F2-11DA-1E8786F50648}"/>
              </a:ext>
            </a:extLst>
          </p:cNvPr>
          <p:cNvSpPr/>
          <p:nvPr/>
        </p:nvSpPr>
        <p:spPr>
          <a:xfrm>
            <a:off x="11303317" y="3992929"/>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latest</a:t>
            </a:r>
          </a:p>
          <a:p>
            <a:pPr algn="ctr"/>
            <a:r>
              <a:rPr lang="en-US" altLang="ja-JP" sz="800"/>
              <a:t>last</a:t>
            </a:r>
          </a:p>
        </p:txBody>
      </p:sp>
      <p:sp>
        <p:nvSpPr>
          <p:cNvPr id="75" name="テキスト ボックス 74">
            <a:extLst>
              <a:ext uri="{FF2B5EF4-FFF2-40B4-BE49-F238E27FC236}">
                <a16:creationId xmlns:a16="http://schemas.microsoft.com/office/drawing/2014/main" id="{57376482-60C2-3279-7AFA-81377E6C0DAB}"/>
              </a:ext>
            </a:extLst>
          </p:cNvPr>
          <p:cNvSpPr txBox="1"/>
          <p:nvPr/>
        </p:nvSpPr>
        <p:spPr>
          <a:xfrm>
            <a:off x="8861672" y="4619604"/>
            <a:ext cx="4507749" cy="1938992"/>
          </a:xfrm>
          <a:prstGeom prst="rect">
            <a:avLst/>
          </a:prstGeom>
          <a:noFill/>
        </p:spPr>
        <p:txBody>
          <a:bodyPr wrap="square" rtlCol="0">
            <a:spAutoFit/>
          </a:bodyPr>
          <a:lstStyle/>
          <a:p>
            <a:r>
              <a:rPr kumimoji="1" lang="en-US" altLang="ja-JP" sz="1200"/>
              <a:t>※</a:t>
            </a:r>
            <a:r>
              <a:rPr kumimoji="1" lang="ja-JP" altLang="en-US" sz="1200"/>
              <a:t>最上級の前によく付く</a:t>
            </a:r>
            <a:r>
              <a:rPr kumimoji="1" lang="en-US" altLang="ja-JP" sz="1200"/>
              <a:t>the</a:t>
            </a:r>
            <a:r>
              <a:rPr kumimoji="1" lang="ja-JP" altLang="en-US" sz="1200"/>
              <a:t>は、名詞に対して付与されている（なぜなら最上級の名詞は基本的に一つであり特定できるものだから限定詞の</a:t>
            </a:r>
            <a:r>
              <a:rPr kumimoji="1" lang="en-US" altLang="ja-JP" sz="1200"/>
              <a:t>the</a:t>
            </a:r>
            <a:r>
              <a:rPr kumimoji="1" lang="ja-JP" altLang="en-US" sz="1200"/>
              <a:t>を付けている）。</a:t>
            </a:r>
            <a:endParaRPr kumimoji="1" lang="en-US" altLang="ja-JP" sz="1200"/>
          </a:p>
          <a:p>
            <a:r>
              <a:rPr lang="ja-JP" altLang="en-US" sz="1200"/>
              <a:t>つまり、</a:t>
            </a:r>
            <a:endParaRPr lang="en-US" altLang="ja-JP" sz="1200"/>
          </a:p>
          <a:p>
            <a:r>
              <a:rPr lang="ja-JP" altLang="en-US" sz="1200"/>
              <a:t>　</a:t>
            </a:r>
            <a:r>
              <a:rPr lang="en-US" altLang="ja-JP" sz="1200"/>
              <a:t>1. </a:t>
            </a:r>
            <a:r>
              <a:rPr lang="ja-JP" altLang="en-US" sz="1200"/>
              <a:t>形容詞の最上級が補語として使われているとき</a:t>
            </a:r>
            <a:endParaRPr lang="en-US" altLang="ja-JP" sz="1200"/>
          </a:p>
          <a:p>
            <a:r>
              <a:rPr kumimoji="1" lang="ja-JP" altLang="en-US" sz="1200"/>
              <a:t>　</a:t>
            </a:r>
            <a:r>
              <a:rPr kumimoji="1" lang="en-US" altLang="ja-JP" sz="1200"/>
              <a:t>2. </a:t>
            </a:r>
            <a:r>
              <a:rPr kumimoji="1" lang="ja-JP" altLang="en-US" sz="1200"/>
              <a:t>副詞の最上級</a:t>
            </a:r>
            <a:endParaRPr kumimoji="1" lang="en-US" altLang="ja-JP" sz="1200"/>
          </a:p>
          <a:p>
            <a:r>
              <a:rPr lang="ja-JP" altLang="en-US" sz="1200"/>
              <a:t>は名詞を修飾していないため</a:t>
            </a:r>
            <a:r>
              <a:rPr lang="en-US" altLang="ja-JP" sz="1200"/>
              <a:t>the</a:t>
            </a:r>
            <a:r>
              <a:rPr lang="ja-JP" altLang="en-US" sz="1200"/>
              <a:t>は付けない。</a:t>
            </a:r>
            <a:endParaRPr lang="en-US" altLang="ja-JP" sz="1200"/>
          </a:p>
          <a:p>
            <a:r>
              <a:rPr lang="ja-JP" altLang="en-US" sz="1200"/>
              <a:t>ただし</a:t>
            </a:r>
            <a:r>
              <a:rPr lang="en-US" altLang="ja-JP" sz="1200"/>
              <a:t>1</a:t>
            </a:r>
            <a:r>
              <a:rPr lang="ja-JP" altLang="en-US" sz="1200"/>
              <a:t>の場合は以下のように名詞が省略されていると考えることもできるため、付けても文法的に間違いではない。</a:t>
            </a:r>
            <a:endParaRPr lang="en-US" altLang="ja-JP" sz="1200"/>
          </a:p>
          <a:p>
            <a:r>
              <a:rPr lang="en-US" altLang="ja-JP" sz="1200"/>
              <a:t>He is the brightest (student) in his class.</a:t>
            </a:r>
          </a:p>
        </p:txBody>
      </p:sp>
      <p:sp>
        <p:nvSpPr>
          <p:cNvPr id="76" name="正方形/長方形 75">
            <a:extLst>
              <a:ext uri="{FF2B5EF4-FFF2-40B4-BE49-F238E27FC236}">
                <a16:creationId xmlns:a16="http://schemas.microsoft.com/office/drawing/2014/main" id="{1ABF96C0-CCA5-C0CC-45B3-6B2BB57C290F}"/>
              </a:ext>
            </a:extLst>
          </p:cNvPr>
          <p:cNvSpPr/>
          <p:nvPr/>
        </p:nvSpPr>
        <p:spPr>
          <a:xfrm>
            <a:off x="9098211" y="2332861"/>
            <a:ext cx="1069621"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much</a:t>
            </a:r>
          </a:p>
          <a:p>
            <a:pPr algn="ctr"/>
            <a:r>
              <a:rPr lang="ja-JP" altLang="en-US" sz="800"/>
              <a:t>（形容詞・副詞）</a:t>
            </a:r>
            <a:endParaRPr lang="en-US" altLang="ja-JP" sz="800"/>
          </a:p>
        </p:txBody>
      </p:sp>
      <p:sp>
        <p:nvSpPr>
          <p:cNvPr id="77" name="正方形/長方形 76">
            <a:extLst>
              <a:ext uri="{FF2B5EF4-FFF2-40B4-BE49-F238E27FC236}">
                <a16:creationId xmlns:a16="http://schemas.microsoft.com/office/drawing/2014/main" id="{B2C834DA-3CFF-49C6-4B75-53228C1AEC6F}"/>
              </a:ext>
            </a:extLst>
          </p:cNvPr>
          <p:cNvSpPr/>
          <p:nvPr/>
        </p:nvSpPr>
        <p:spPr>
          <a:xfrm>
            <a:off x="10250862" y="233286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more</a:t>
            </a:r>
          </a:p>
        </p:txBody>
      </p:sp>
      <p:sp>
        <p:nvSpPr>
          <p:cNvPr id="78" name="正方形/長方形 77">
            <a:extLst>
              <a:ext uri="{FF2B5EF4-FFF2-40B4-BE49-F238E27FC236}">
                <a16:creationId xmlns:a16="http://schemas.microsoft.com/office/drawing/2014/main" id="{7FA7F603-1AFE-F8FF-3BE6-F4DEC7559534}"/>
              </a:ext>
            </a:extLst>
          </p:cNvPr>
          <p:cNvSpPr/>
          <p:nvPr/>
        </p:nvSpPr>
        <p:spPr>
          <a:xfrm>
            <a:off x="11303317" y="2332861"/>
            <a:ext cx="970028" cy="496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most</a:t>
            </a:r>
          </a:p>
        </p:txBody>
      </p:sp>
      <p:sp>
        <p:nvSpPr>
          <p:cNvPr id="82" name="テキスト ボックス 81">
            <a:extLst>
              <a:ext uri="{FF2B5EF4-FFF2-40B4-BE49-F238E27FC236}">
                <a16:creationId xmlns:a16="http://schemas.microsoft.com/office/drawing/2014/main" id="{D7F39C93-24EF-0896-0A6D-E886CB9D50E9}"/>
              </a:ext>
            </a:extLst>
          </p:cNvPr>
          <p:cNvSpPr txBox="1"/>
          <p:nvPr/>
        </p:nvSpPr>
        <p:spPr>
          <a:xfrm>
            <a:off x="9181000" y="7386259"/>
            <a:ext cx="2085290" cy="461665"/>
          </a:xfrm>
          <a:prstGeom prst="rect">
            <a:avLst/>
          </a:prstGeom>
          <a:noFill/>
        </p:spPr>
        <p:txBody>
          <a:bodyPr wrap="square">
            <a:spAutoFit/>
          </a:bodyPr>
          <a:lstStyle/>
          <a:p>
            <a:r>
              <a:rPr lang="en-US" altLang="ja-JP" sz="1200"/>
              <a:t>that</a:t>
            </a:r>
            <a:r>
              <a:rPr lang="ja-JP" altLang="en-US" sz="1200"/>
              <a:t>も先行詞含むかも？名詞節？→接続詞</a:t>
            </a:r>
            <a:r>
              <a:rPr lang="en-US" altLang="ja-JP" sz="1200"/>
              <a:t>that</a:t>
            </a:r>
            <a:r>
              <a:rPr lang="ja-JP" altLang="en-US" sz="1200"/>
              <a:t>っぽい</a:t>
            </a:r>
            <a:endParaRPr lang="en-US" altLang="ja-JP" sz="1200"/>
          </a:p>
        </p:txBody>
      </p:sp>
      <p:sp>
        <p:nvSpPr>
          <p:cNvPr id="83" name="正方形/長方形 82">
            <a:extLst>
              <a:ext uri="{FF2B5EF4-FFF2-40B4-BE49-F238E27FC236}">
                <a16:creationId xmlns:a16="http://schemas.microsoft.com/office/drawing/2014/main" id="{1C5F2229-F9BB-6426-96B7-80B4DA27531D}"/>
              </a:ext>
            </a:extLst>
          </p:cNvPr>
          <p:cNvSpPr/>
          <p:nvPr/>
        </p:nvSpPr>
        <p:spPr>
          <a:xfrm>
            <a:off x="4902558" y="6896380"/>
            <a:ext cx="1092147" cy="542956"/>
          </a:xfrm>
          <a:prstGeom prst="rect">
            <a:avLst/>
          </a:prstGeom>
          <a:solidFill>
            <a:schemeClr val="bg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ない</a:t>
            </a:r>
            <a:endParaRPr kumimoji="1" lang="ja-JP" altLang="en-US" sz="800"/>
          </a:p>
        </p:txBody>
      </p:sp>
      <p:sp>
        <p:nvSpPr>
          <p:cNvPr id="84" name="正方形/長方形 83">
            <a:extLst>
              <a:ext uri="{FF2B5EF4-FFF2-40B4-BE49-F238E27FC236}">
                <a16:creationId xmlns:a16="http://schemas.microsoft.com/office/drawing/2014/main" id="{76A04C4F-F3E2-478C-A35C-02E6474BE4D2}"/>
              </a:ext>
            </a:extLst>
          </p:cNvPr>
          <p:cNvSpPr/>
          <p:nvPr/>
        </p:nvSpPr>
        <p:spPr>
          <a:xfrm>
            <a:off x="1220110" y="7474885"/>
            <a:ext cx="2066448" cy="4710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「その他様々な従属接続詞」</a:t>
            </a:r>
            <a:endParaRPr kumimoji="1" lang="ja-JP" altLang="en-US" sz="800"/>
          </a:p>
        </p:txBody>
      </p:sp>
      <p:sp>
        <p:nvSpPr>
          <p:cNvPr id="85" name="正方形/長方形 84">
            <a:extLst>
              <a:ext uri="{FF2B5EF4-FFF2-40B4-BE49-F238E27FC236}">
                <a16:creationId xmlns:a16="http://schemas.microsoft.com/office/drawing/2014/main" id="{363D1E46-249D-A727-38EF-9372F20E3726}"/>
              </a:ext>
            </a:extLst>
          </p:cNvPr>
          <p:cNvSpPr/>
          <p:nvPr/>
        </p:nvSpPr>
        <p:spPr>
          <a:xfrm>
            <a:off x="3418657" y="7474885"/>
            <a:ext cx="1383056" cy="4710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endParaRPr kumimoji="1" lang="ja-JP" altLang="en-US" sz="800"/>
          </a:p>
        </p:txBody>
      </p:sp>
    </p:spTree>
    <p:extLst>
      <p:ext uri="{BB962C8B-B14F-4D97-AF65-F5344CB8AC3E}">
        <p14:creationId xmlns:p14="http://schemas.microsoft.com/office/powerpoint/2010/main" val="176024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0BAE097B-380F-37C8-05AB-593CE3FD008F}"/>
              </a:ext>
            </a:extLst>
          </p:cNvPr>
          <p:cNvGraphicFramePr>
            <a:graphicFrameLocks noGrp="1"/>
          </p:cNvGraphicFramePr>
          <p:nvPr>
            <p:extLst>
              <p:ext uri="{D42A27DB-BD31-4B8C-83A1-F6EECF244321}">
                <p14:modId xmlns:p14="http://schemas.microsoft.com/office/powerpoint/2010/main" val="611084601"/>
              </p:ext>
            </p:extLst>
          </p:nvPr>
        </p:nvGraphicFramePr>
        <p:xfrm>
          <a:off x="190500" y="246888"/>
          <a:ext cx="11531596" cy="2572191"/>
        </p:xfrm>
        <a:graphic>
          <a:graphicData uri="http://schemas.openxmlformats.org/drawingml/2006/table">
            <a:tbl>
              <a:tblPr firstRow="1" firstCol="1" bandRow="1">
                <a:tableStyleId>{5C22544A-7EE6-4342-B048-85BDC9FD1C3A}</a:tableStyleId>
              </a:tblPr>
              <a:tblGrid>
                <a:gridCol w="609600">
                  <a:extLst>
                    <a:ext uri="{9D8B030D-6E8A-4147-A177-3AD203B41FA5}">
                      <a16:colId xmlns:a16="http://schemas.microsoft.com/office/drawing/2014/main" val="1791610228"/>
                    </a:ext>
                  </a:extLst>
                </a:gridCol>
                <a:gridCol w="812800">
                  <a:extLst>
                    <a:ext uri="{9D8B030D-6E8A-4147-A177-3AD203B41FA5}">
                      <a16:colId xmlns:a16="http://schemas.microsoft.com/office/drawing/2014/main" val="1435709942"/>
                    </a:ext>
                  </a:extLst>
                </a:gridCol>
                <a:gridCol w="883919">
                  <a:extLst>
                    <a:ext uri="{9D8B030D-6E8A-4147-A177-3AD203B41FA5}">
                      <a16:colId xmlns:a16="http://schemas.microsoft.com/office/drawing/2014/main" val="3003669599"/>
                    </a:ext>
                  </a:extLst>
                </a:gridCol>
                <a:gridCol w="768773">
                  <a:extLst>
                    <a:ext uri="{9D8B030D-6E8A-4147-A177-3AD203B41FA5}">
                      <a16:colId xmlns:a16="http://schemas.microsoft.com/office/drawing/2014/main" val="6864601"/>
                    </a:ext>
                  </a:extLst>
                </a:gridCol>
                <a:gridCol w="768773">
                  <a:extLst>
                    <a:ext uri="{9D8B030D-6E8A-4147-A177-3AD203B41FA5}">
                      <a16:colId xmlns:a16="http://schemas.microsoft.com/office/drawing/2014/main" val="2157086902"/>
                    </a:ext>
                  </a:extLst>
                </a:gridCol>
                <a:gridCol w="768773">
                  <a:extLst>
                    <a:ext uri="{9D8B030D-6E8A-4147-A177-3AD203B41FA5}">
                      <a16:colId xmlns:a16="http://schemas.microsoft.com/office/drawing/2014/main" val="1948856976"/>
                    </a:ext>
                  </a:extLst>
                </a:gridCol>
                <a:gridCol w="632462">
                  <a:extLst>
                    <a:ext uri="{9D8B030D-6E8A-4147-A177-3AD203B41FA5}">
                      <a16:colId xmlns:a16="http://schemas.microsoft.com/office/drawing/2014/main" val="2462751569"/>
                    </a:ext>
                  </a:extLst>
                </a:gridCol>
                <a:gridCol w="622300">
                  <a:extLst>
                    <a:ext uri="{9D8B030D-6E8A-4147-A177-3AD203B41FA5}">
                      <a16:colId xmlns:a16="http://schemas.microsoft.com/office/drawing/2014/main" val="4254762929"/>
                    </a:ext>
                  </a:extLst>
                </a:gridCol>
                <a:gridCol w="914400">
                  <a:extLst>
                    <a:ext uri="{9D8B030D-6E8A-4147-A177-3AD203B41FA5}">
                      <a16:colId xmlns:a16="http://schemas.microsoft.com/office/drawing/2014/main" val="1643380405"/>
                    </a:ext>
                  </a:extLst>
                </a:gridCol>
                <a:gridCol w="767903">
                  <a:extLst>
                    <a:ext uri="{9D8B030D-6E8A-4147-A177-3AD203B41FA5}">
                      <a16:colId xmlns:a16="http://schemas.microsoft.com/office/drawing/2014/main" val="2393537255"/>
                    </a:ext>
                  </a:extLst>
                </a:gridCol>
                <a:gridCol w="908497">
                  <a:extLst>
                    <a:ext uri="{9D8B030D-6E8A-4147-A177-3AD203B41FA5}">
                      <a16:colId xmlns:a16="http://schemas.microsoft.com/office/drawing/2014/main" val="4065092688"/>
                    </a:ext>
                  </a:extLst>
                </a:gridCol>
                <a:gridCol w="787908">
                  <a:extLst>
                    <a:ext uri="{9D8B030D-6E8A-4147-A177-3AD203B41FA5}">
                      <a16:colId xmlns:a16="http://schemas.microsoft.com/office/drawing/2014/main" val="535640130"/>
                    </a:ext>
                  </a:extLst>
                </a:gridCol>
                <a:gridCol w="950976">
                  <a:extLst>
                    <a:ext uri="{9D8B030D-6E8A-4147-A177-3AD203B41FA5}">
                      <a16:colId xmlns:a16="http://schemas.microsoft.com/office/drawing/2014/main" val="986485218"/>
                    </a:ext>
                  </a:extLst>
                </a:gridCol>
                <a:gridCol w="682752">
                  <a:extLst>
                    <a:ext uri="{9D8B030D-6E8A-4147-A177-3AD203B41FA5}">
                      <a16:colId xmlns:a16="http://schemas.microsoft.com/office/drawing/2014/main" val="672662538"/>
                    </a:ext>
                  </a:extLst>
                </a:gridCol>
                <a:gridCol w="651760">
                  <a:extLst>
                    <a:ext uri="{9D8B030D-6E8A-4147-A177-3AD203B41FA5}">
                      <a16:colId xmlns:a16="http://schemas.microsoft.com/office/drawing/2014/main" val="3267196680"/>
                    </a:ext>
                  </a:extLst>
                </a:gridCol>
              </a:tblGrid>
              <a:tr h="286191">
                <a:tc rowSpan="3">
                  <a:txBody>
                    <a:bodyPr/>
                    <a:lstStyle/>
                    <a:p>
                      <a:endParaRPr kumimoji="1" lang="ja-JP" altLang="en-US" sz="1050"/>
                    </a:p>
                  </a:txBody>
                  <a:tcPr>
                    <a:lnR w="12700" cap="flat" cmpd="sng" algn="ctr">
                      <a:solidFill>
                        <a:schemeClr val="bg1"/>
                      </a:solidFill>
                      <a:prstDash val="solid"/>
                      <a:round/>
                      <a:headEnd type="none" w="med" len="med"/>
                      <a:tailEnd type="none" w="med" len="med"/>
                    </a:lnR>
                  </a:tcPr>
                </a:tc>
                <a:tc gridSpan="2">
                  <a:txBody>
                    <a:bodyPr/>
                    <a:lstStyle/>
                    <a:p>
                      <a:pPr algn="ctr"/>
                      <a:r>
                        <a:rPr kumimoji="1" lang="ja-JP" altLang="en-US" sz="1050"/>
                        <a:t>加算名詞</a:t>
                      </a:r>
                    </a:p>
                  </a:txBody>
                  <a:tcPr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gridSpan="3">
                  <a:txBody>
                    <a:bodyPr/>
                    <a:lstStyle/>
                    <a:p>
                      <a:pPr algn="ctr"/>
                      <a:r>
                        <a:rPr kumimoji="1" lang="ja-JP" altLang="en-US" sz="1050"/>
                        <a:t>不可算名詞</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9">
                  <a:txBody>
                    <a:bodyPr/>
                    <a:lstStyle/>
                    <a:p>
                      <a:pPr algn="ctr"/>
                      <a:r>
                        <a:rPr kumimoji="1" lang="ja-JP" altLang="en-US" sz="1050"/>
                        <a:t>代名詞（</a:t>
                      </a:r>
                      <a:r>
                        <a:rPr lang="ja-JP" altLang="en-US" sz="1050" b="1">
                          <a:solidFill>
                            <a:schemeClr val="bg1"/>
                          </a:solidFill>
                        </a:rPr>
                        <a:t>括弧内は目的格）</a:t>
                      </a:r>
                      <a:endParaRPr kumimoji="1" lang="ja-JP" altLang="en-US" sz="1050"/>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tc hMerge="1">
                  <a:txBody>
                    <a:bodyPr/>
                    <a:lstStyle/>
                    <a:p>
                      <a:endParaRPr kumimoji="1" lang="ja-JP" altLang="en-US" sz="1050"/>
                    </a:p>
                  </a:txBody>
                  <a:tcP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47467387"/>
                  </a:ext>
                </a:extLst>
              </a:tr>
              <a:tr h="211621">
                <a:tc vMerge="1">
                  <a:txBody>
                    <a:bodyPr/>
                    <a:lstStyle/>
                    <a:p>
                      <a:endParaRPr kumimoji="1" lang="ja-JP" altLang="en-US"/>
                    </a:p>
                  </a:txBody>
                  <a:tcPr/>
                </a:tc>
                <a:tc rowSpan="2">
                  <a:txBody>
                    <a:bodyPr/>
                    <a:lstStyle/>
                    <a:p>
                      <a:pPr algn="ctr"/>
                      <a:r>
                        <a:rPr kumimoji="1" lang="ja-JP" altLang="en-US" sz="1050" b="1">
                          <a:solidFill>
                            <a:schemeClr val="bg1"/>
                          </a:solidFill>
                        </a:rPr>
                        <a:t>普通名詞</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集合名詞</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物質名詞</a:t>
                      </a: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抽象名詞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固有名詞</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a:solidFill>
                            <a:schemeClr val="bg1"/>
                          </a:solidFill>
                        </a:rPr>
                        <a:t>人称代名詞</a:t>
                      </a:r>
                      <a:endParaRPr kumimoji="1" lang="en-US" altLang="ja-JP" sz="1050" b="1">
                        <a:solidFill>
                          <a:schemeClr val="bg1"/>
                        </a:solidFill>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hMerge="1">
                  <a:txBody>
                    <a:bodyPr/>
                    <a:lstStyle/>
                    <a:p>
                      <a:endParaRPr kumimoji="1" lang="ja-JP" altLang="en-US"/>
                    </a:p>
                  </a:txBody>
                  <a:tcPr/>
                </a:tc>
                <a:tc hMerge="1">
                  <a:txBody>
                    <a:bodyPr/>
                    <a:lstStyle/>
                    <a:p>
                      <a:endParaRPr kumimoji="1" lang="ja-JP" altLang="en-US"/>
                    </a:p>
                  </a:txBody>
                  <a:tcPr/>
                </a:tc>
                <a:tc rowSpan="2">
                  <a:txBody>
                    <a:bodyPr/>
                    <a:lstStyle/>
                    <a:p>
                      <a:pPr algn="ctr"/>
                      <a:r>
                        <a:rPr kumimoji="1" lang="ja-JP" altLang="en-US" sz="1050" b="1">
                          <a:solidFill>
                            <a:schemeClr val="bg1"/>
                          </a:solidFill>
                        </a:rPr>
                        <a:t>所有代名詞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再帰代名詞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指示代名詞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疑問代名詞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不定代名詞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rowSpan="2">
                  <a:txBody>
                    <a:bodyPr/>
                    <a:lstStyle/>
                    <a:p>
                      <a:pPr algn="ctr"/>
                      <a:r>
                        <a:rPr kumimoji="1" lang="ja-JP" altLang="en-US" sz="1050" b="1">
                          <a:solidFill>
                            <a:schemeClr val="bg1"/>
                          </a:solidFill>
                        </a:rPr>
                        <a:t>複合代名詞</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08356473"/>
                  </a:ext>
                </a:extLst>
              </a:tr>
              <a:tr h="211621">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a:txBody>
                    <a:bodyPr/>
                    <a:lstStyle/>
                    <a:p>
                      <a:pPr algn="ctr"/>
                      <a:r>
                        <a:rPr kumimoji="1" lang="en-US" altLang="ja-JP" sz="1050" b="1">
                          <a:solidFill>
                            <a:schemeClr val="bg1"/>
                          </a:solidFill>
                        </a:rPr>
                        <a:t>1</a:t>
                      </a:r>
                      <a:r>
                        <a:rPr kumimoji="1" lang="ja-JP" altLang="en-US" sz="1050" b="1">
                          <a:solidFill>
                            <a:schemeClr val="bg1"/>
                          </a:solidFill>
                        </a:rPr>
                        <a:t>人称</a:t>
                      </a: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050" b="1">
                          <a:solidFill>
                            <a:schemeClr val="bg1"/>
                          </a:solidFill>
                        </a:rPr>
                        <a:t>2</a:t>
                      </a:r>
                      <a:r>
                        <a:rPr kumimoji="1" lang="ja-JP" altLang="en-US" sz="1050" b="1">
                          <a:solidFill>
                            <a:schemeClr val="bg1"/>
                          </a:solidFill>
                        </a:rPr>
                        <a:t>人称</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050" b="1">
                          <a:solidFill>
                            <a:schemeClr val="bg1"/>
                          </a:solidFill>
                        </a:rPr>
                        <a:t>3</a:t>
                      </a:r>
                      <a:r>
                        <a:rPr kumimoji="1" lang="ja-JP" altLang="en-US" sz="1050" b="1">
                          <a:solidFill>
                            <a:schemeClr val="bg1"/>
                          </a:solidFill>
                        </a:rPr>
                        <a:t>人称</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443773093"/>
                  </a:ext>
                </a:extLst>
              </a:tr>
              <a:tr h="572383">
                <a:tc>
                  <a:txBody>
                    <a:bodyPr/>
                    <a:lstStyle/>
                    <a:p>
                      <a:pPr algn="ctr"/>
                      <a:r>
                        <a:rPr kumimoji="1" lang="ja-JP" altLang="en-US" sz="1050"/>
                        <a:t>単数</a:t>
                      </a:r>
                      <a:endParaRPr kumimoji="1" lang="en-US" altLang="ja-JP" sz="1050"/>
                    </a:p>
                  </a:txBody>
                  <a:tcPr anchor="ctr"/>
                </a:tc>
                <a:tc>
                  <a:txBody>
                    <a:bodyPr/>
                    <a:lstStyle/>
                    <a:p>
                      <a:r>
                        <a:rPr kumimoji="1" lang="en-US" altLang="ja-JP" sz="1050"/>
                        <a:t>pen</a:t>
                      </a:r>
                    </a:p>
                  </a:txBody>
                  <a:tcPr>
                    <a:lnT w="38100" cap="flat" cmpd="sng" algn="ctr">
                      <a:solidFill>
                        <a:schemeClr val="bg1"/>
                      </a:solidFill>
                      <a:prstDash val="solid"/>
                      <a:round/>
                      <a:headEnd type="none" w="med" len="med"/>
                      <a:tailEnd type="none" w="med" len="med"/>
                    </a:lnT>
                  </a:tcPr>
                </a:tc>
                <a:tc>
                  <a:txBody>
                    <a:bodyPr/>
                    <a:lstStyle/>
                    <a:p>
                      <a:r>
                        <a:rPr kumimoji="1" lang="en-US" altLang="ja-JP" sz="1050"/>
                        <a:t>family</a:t>
                      </a:r>
                    </a:p>
                  </a:txBody>
                  <a:tcPr>
                    <a:lnT w="38100" cap="flat" cmpd="sng" algn="ctr">
                      <a:solidFill>
                        <a:schemeClr val="bg1"/>
                      </a:solidFill>
                      <a:prstDash val="solid"/>
                      <a:round/>
                      <a:headEnd type="none" w="med" len="med"/>
                      <a:tailEnd type="none" w="med" len="med"/>
                    </a:lnT>
                  </a:tcPr>
                </a:tc>
                <a:tc>
                  <a:txBody>
                    <a:bodyPr/>
                    <a:lstStyle/>
                    <a:p>
                      <a:r>
                        <a:rPr kumimoji="1" lang="en-US" altLang="ja-JP" sz="1050"/>
                        <a:t>water</a:t>
                      </a:r>
                    </a:p>
                    <a:p>
                      <a:r>
                        <a:rPr kumimoji="1" lang="en-US" altLang="ja-JP" sz="1050"/>
                        <a:t>paper</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love</a:t>
                      </a:r>
                    </a:p>
                    <a:p>
                      <a:r>
                        <a:rPr kumimoji="1" lang="en-US" altLang="ja-JP" sz="1050"/>
                        <a:t>peace</a:t>
                      </a:r>
                    </a:p>
                    <a:p>
                      <a:r>
                        <a:rPr kumimoji="1" lang="en-US" altLang="ja-JP" sz="1050"/>
                        <a:t>tennis</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Taro</a:t>
                      </a:r>
                    </a:p>
                    <a:p>
                      <a:r>
                        <a:rPr kumimoji="1" lang="en-US" altLang="ja-JP" sz="1050"/>
                        <a:t>SONY</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I(me)</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you</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he(him)</a:t>
                      </a:r>
                    </a:p>
                    <a:p>
                      <a:r>
                        <a:rPr kumimoji="1" lang="en-US" altLang="ja-JP" sz="1050"/>
                        <a:t>she(her)</a:t>
                      </a:r>
                    </a:p>
                    <a:p>
                      <a:r>
                        <a:rPr kumimoji="1" lang="en-US" altLang="ja-JP" sz="1050"/>
                        <a:t>it</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mine</a:t>
                      </a:r>
                    </a:p>
                    <a:p>
                      <a:r>
                        <a:rPr kumimoji="1" lang="en-US" altLang="ja-JP" sz="1050"/>
                        <a:t>yours</a:t>
                      </a:r>
                    </a:p>
                    <a:p>
                      <a:r>
                        <a:rPr kumimoji="1" lang="en-US" altLang="ja-JP" sz="1050"/>
                        <a:t>his,hers</a:t>
                      </a:r>
                    </a:p>
                    <a:p>
                      <a:r>
                        <a:rPr kumimoji="1" lang="en-US" altLang="ja-JP" sz="1050"/>
                        <a:t>its</a:t>
                      </a:r>
                    </a:p>
                    <a:p>
                      <a:r>
                        <a:rPr kumimoji="1" lang="en-US" altLang="ja-JP" sz="1050"/>
                        <a:t>whose</a:t>
                      </a:r>
                    </a:p>
                  </a:txBody>
                  <a:tcPr>
                    <a:lnT w="38100" cap="flat" cmpd="sng" algn="ctr">
                      <a:solidFill>
                        <a:schemeClr val="bg1"/>
                      </a:solidFill>
                      <a:prstDash val="solid"/>
                      <a:round/>
                      <a:headEnd type="none" w="med" len="med"/>
                      <a:tailEnd type="none" w="med" len="med"/>
                    </a:lnT>
                  </a:tcPr>
                </a:tc>
                <a:tc>
                  <a:txBody>
                    <a:bodyPr/>
                    <a:lstStyle/>
                    <a:p>
                      <a:r>
                        <a:rPr kumimoji="1" lang="en-US" altLang="ja-JP" sz="1050"/>
                        <a:t>(myself)</a:t>
                      </a:r>
                    </a:p>
                    <a:p>
                      <a:r>
                        <a:rPr kumimoji="1" lang="en-US" altLang="ja-JP" sz="1050"/>
                        <a:t>(yourself)</a:t>
                      </a:r>
                    </a:p>
                    <a:p>
                      <a:r>
                        <a:rPr kumimoji="1" lang="en-US" altLang="ja-JP" sz="1050"/>
                        <a:t>(himself)</a:t>
                      </a:r>
                    </a:p>
                    <a:p>
                      <a:r>
                        <a:rPr kumimoji="1" lang="en-US" altLang="ja-JP" sz="1050"/>
                        <a:t>(herself)</a:t>
                      </a:r>
                    </a:p>
                    <a:p>
                      <a:r>
                        <a:rPr kumimoji="1" lang="en-US" altLang="ja-JP" sz="1050"/>
                        <a:t>(itself)</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this</a:t>
                      </a:r>
                    </a:p>
                    <a:p>
                      <a:r>
                        <a:rPr kumimoji="1" lang="en-US" altLang="ja-JP" sz="1050"/>
                        <a:t>that</a:t>
                      </a:r>
                    </a:p>
                    <a:p>
                      <a:r>
                        <a:rPr kumimoji="1" lang="en-US" altLang="ja-JP" sz="1050"/>
                        <a:t>such</a:t>
                      </a:r>
                    </a:p>
                    <a:p>
                      <a:r>
                        <a:rPr kumimoji="1" lang="en-US" altLang="ja-JP" sz="1050"/>
                        <a:t>same</a:t>
                      </a:r>
                    </a:p>
                    <a:p>
                      <a:r>
                        <a:rPr kumimoji="1" lang="en-US" altLang="ja-JP" sz="1050"/>
                        <a:t>there</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en-US" altLang="ja-JP" sz="1050"/>
                        <a:t>what</a:t>
                      </a:r>
                    </a:p>
                    <a:p>
                      <a:r>
                        <a:rPr kumimoji="1" lang="en-US" altLang="ja-JP" sz="1050"/>
                        <a:t>which</a:t>
                      </a:r>
                    </a:p>
                    <a:p>
                      <a:r>
                        <a:rPr kumimoji="1" lang="en-US" altLang="ja-JP" sz="1050"/>
                        <a:t>who(whom)</a:t>
                      </a:r>
                    </a:p>
                    <a:p>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ja-JP" altLang="en-US" sz="1050"/>
                        <a:t>別表</a:t>
                      </a:r>
                    </a:p>
                  </a:txBody>
                  <a:tcPr>
                    <a:lnT w="38100" cap="flat" cmpd="sng" algn="ctr">
                      <a:solidFill>
                        <a:schemeClr val="bg1"/>
                      </a:solidFill>
                      <a:prstDash val="solid"/>
                      <a:round/>
                      <a:headEnd type="none" w="med" len="med"/>
                      <a:tailEnd type="none" w="med" len="med"/>
                    </a:lnT>
                  </a:tcPr>
                </a:tc>
                <a:tc>
                  <a:txBody>
                    <a:bodyPr/>
                    <a:lstStyle/>
                    <a:p>
                      <a:r>
                        <a:rPr kumimoji="1" lang="ja-JP" altLang="en-US" sz="1050"/>
                        <a:t>別表</a:t>
                      </a:r>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28916882"/>
                  </a:ext>
                </a:extLst>
              </a:tr>
              <a:tr h="572383">
                <a:tc>
                  <a:txBody>
                    <a:bodyPr/>
                    <a:lstStyle/>
                    <a:p>
                      <a:pPr algn="ctr"/>
                      <a:r>
                        <a:rPr kumimoji="1" lang="ja-JP" altLang="en-US" sz="1050"/>
                        <a:t>複数</a:t>
                      </a:r>
                      <a:endParaRPr kumimoji="1" lang="en-US" altLang="ja-JP" sz="1050"/>
                    </a:p>
                  </a:txBody>
                  <a:tcPr anchor="ctr"/>
                </a:tc>
                <a:tc>
                  <a:txBody>
                    <a:bodyPr/>
                    <a:lstStyle/>
                    <a:p>
                      <a:r>
                        <a:rPr kumimoji="1" lang="en-US" altLang="ja-JP" sz="1050"/>
                        <a:t>pens</a:t>
                      </a:r>
                      <a:endParaRPr kumimoji="1" lang="ja-JP" altLang="en-US" sz="1050"/>
                    </a:p>
                  </a:txBody>
                  <a:tcPr/>
                </a:tc>
                <a:tc>
                  <a:txBody>
                    <a:bodyPr/>
                    <a:lstStyle/>
                    <a:p>
                      <a:r>
                        <a:rPr kumimoji="1" lang="en-US" altLang="ja-JP" sz="1050"/>
                        <a:t>families</a:t>
                      </a:r>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R w="12700" cap="flat" cmpd="sng" algn="ctr">
                      <a:solidFill>
                        <a:schemeClr val="bg1">
                          <a:lumMod val="75000"/>
                        </a:schemeClr>
                      </a:solidFill>
                      <a:prstDash val="solid"/>
                      <a:round/>
                      <a:headEnd type="none" w="med" len="med"/>
                      <a:tailEnd type="none" w="med" len="med"/>
                    </a:ln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lumMod val="75000"/>
                        </a:schemeClr>
                      </a:solidFill>
                      <a:prstDash val="solid"/>
                      <a:round/>
                      <a:headEnd type="none" w="med" len="med"/>
                      <a:tailEnd type="none" w="med" len="med"/>
                    </a:lnL>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we(us)</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you</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they(them)</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ours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yours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theirs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whose</a:t>
                      </a:r>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(ourselves)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(yourself)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(themselves)</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those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such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same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there</a:t>
                      </a:r>
                      <a:endParaRPr kumimoji="1" lang="ja-JP" altLang="en-US" sz="1050"/>
                    </a:p>
                  </a:txBody>
                  <a:tcPr>
                    <a:solidFill>
                      <a:srgbClr val="E9EBF6"/>
                    </a:solidFill>
                  </a:tcPr>
                </a:tc>
                <a:tc>
                  <a:txBody>
                    <a:bodyPr/>
                    <a:lstStyle/>
                    <a:p>
                      <a:r>
                        <a:rPr kumimoji="1" lang="en-US" altLang="ja-JP" sz="1050"/>
                        <a:t>what</a:t>
                      </a:r>
                    </a:p>
                    <a:p>
                      <a:r>
                        <a:rPr kumimoji="1" lang="en-US" altLang="ja-JP" sz="1050"/>
                        <a:t>which</a:t>
                      </a:r>
                    </a:p>
                    <a:p>
                      <a:r>
                        <a:rPr kumimoji="1" lang="en-US" altLang="ja-JP" sz="1050"/>
                        <a:t>who(whom)</a:t>
                      </a:r>
                      <a:endParaRPr kumimoji="1" lang="ja-JP" altLang="en-US" sz="1050"/>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別表</a:t>
                      </a:r>
                    </a:p>
                  </a:txBody>
                  <a:tcPr>
                    <a:solidFill>
                      <a:srgbClr val="E9EBF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別表</a:t>
                      </a:r>
                    </a:p>
                  </a:txBody>
                  <a:tcPr>
                    <a:solidFill>
                      <a:srgbClr val="E9EBF6"/>
                    </a:solidFill>
                  </a:tcPr>
                </a:tc>
                <a:extLst>
                  <a:ext uri="{0D108BD9-81ED-4DB2-BD59-A6C34878D82A}">
                    <a16:rowId xmlns:a16="http://schemas.microsoft.com/office/drawing/2014/main" val="1491834214"/>
                  </a:ext>
                </a:extLst>
              </a:tr>
            </a:tbl>
          </a:graphicData>
        </a:graphic>
      </p:graphicFrame>
      <p:graphicFrame>
        <p:nvGraphicFramePr>
          <p:cNvPr id="27" name="表 26">
            <a:extLst>
              <a:ext uri="{FF2B5EF4-FFF2-40B4-BE49-F238E27FC236}">
                <a16:creationId xmlns:a16="http://schemas.microsoft.com/office/drawing/2014/main" id="{FFCFE6AD-255C-673B-B648-3B4CE324306F}"/>
              </a:ext>
            </a:extLst>
          </p:cNvPr>
          <p:cNvGraphicFramePr>
            <a:graphicFrameLocks noGrp="1"/>
          </p:cNvGraphicFramePr>
          <p:nvPr>
            <p:extLst>
              <p:ext uri="{D42A27DB-BD31-4B8C-83A1-F6EECF244321}">
                <p14:modId xmlns:p14="http://schemas.microsoft.com/office/powerpoint/2010/main" val="651812078"/>
              </p:ext>
            </p:extLst>
          </p:nvPr>
        </p:nvGraphicFramePr>
        <p:xfrm>
          <a:off x="4026090" y="3192060"/>
          <a:ext cx="7996256" cy="3431237"/>
        </p:xfrm>
        <a:graphic>
          <a:graphicData uri="http://schemas.openxmlformats.org/drawingml/2006/table">
            <a:tbl>
              <a:tblPr firstRow="1" firstCol="1" bandRow="1">
                <a:tableStyleId>{5C22544A-7EE6-4342-B048-85BDC9FD1C3A}</a:tableStyleId>
              </a:tblPr>
              <a:tblGrid>
                <a:gridCol w="547819">
                  <a:extLst>
                    <a:ext uri="{9D8B030D-6E8A-4147-A177-3AD203B41FA5}">
                      <a16:colId xmlns:a16="http://schemas.microsoft.com/office/drawing/2014/main" val="1791610228"/>
                    </a:ext>
                  </a:extLst>
                </a:gridCol>
                <a:gridCol w="1172528">
                  <a:extLst>
                    <a:ext uri="{9D8B030D-6E8A-4147-A177-3AD203B41FA5}">
                      <a16:colId xmlns:a16="http://schemas.microsoft.com/office/drawing/2014/main" val="1435709942"/>
                    </a:ext>
                  </a:extLst>
                </a:gridCol>
                <a:gridCol w="1201361">
                  <a:extLst>
                    <a:ext uri="{9D8B030D-6E8A-4147-A177-3AD203B41FA5}">
                      <a16:colId xmlns:a16="http://schemas.microsoft.com/office/drawing/2014/main" val="3003669599"/>
                    </a:ext>
                  </a:extLst>
                </a:gridCol>
                <a:gridCol w="1062989">
                  <a:extLst>
                    <a:ext uri="{9D8B030D-6E8A-4147-A177-3AD203B41FA5}">
                      <a16:colId xmlns:a16="http://schemas.microsoft.com/office/drawing/2014/main" val="1132031367"/>
                    </a:ext>
                  </a:extLst>
                </a:gridCol>
                <a:gridCol w="1468517">
                  <a:extLst>
                    <a:ext uri="{9D8B030D-6E8A-4147-A177-3AD203B41FA5}">
                      <a16:colId xmlns:a16="http://schemas.microsoft.com/office/drawing/2014/main" val="6864601"/>
                    </a:ext>
                  </a:extLst>
                </a:gridCol>
                <a:gridCol w="1210333">
                  <a:extLst>
                    <a:ext uri="{9D8B030D-6E8A-4147-A177-3AD203B41FA5}">
                      <a16:colId xmlns:a16="http://schemas.microsoft.com/office/drawing/2014/main" val="2157086902"/>
                    </a:ext>
                  </a:extLst>
                </a:gridCol>
                <a:gridCol w="1332709">
                  <a:extLst>
                    <a:ext uri="{9D8B030D-6E8A-4147-A177-3AD203B41FA5}">
                      <a16:colId xmlns:a16="http://schemas.microsoft.com/office/drawing/2014/main" val="1948856976"/>
                    </a:ext>
                  </a:extLst>
                </a:gridCol>
              </a:tblGrid>
              <a:tr h="294337">
                <a:tc rowSpan="2">
                  <a:txBody>
                    <a:bodyPr/>
                    <a:lstStyle/>
                    <a:p>
                      <a:endParaRPr kumimoji="1" lang="ja-JP" altLang="en-US" sz="1050"/>
                    </a:p>
                  </a:txBody>
                  <a:tcPr>
                    <a:lnR w="12700" cap="flat" cmpd="sng" algn="ctr">
                      <a:solidFill>
                        <a:schemeClr val="bg1"/>
                      </a:solidFill>
                      <a:prstDash val="solid"/>
                      <a:round/>
                      <a:headEnd type="none" w="med" len="med"/>
                      <a:tailEnd type="none" w="med" len="med"/>
                    </a:lnR>
                  </a:tcPr>
                </a:tc>
                <a:tc gridSpan="3">
                  <a:txBody>
                    <a:bodyPr/>
                    <a:lstStyle/>
                    <a:p>
                      <a:pPr algn="ctr"/>
                      <a:r>
                        <a:rPr kumimoji="1" lang="ja-JP" altLang="en-US" sz="1050"/>
                        <a:t>不定代名詞</a:t>
                      </a:r>
                    </a:p>
                  </a:txBody>
                  <a:tcPr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ja-JP" altLang="en-US" sz="1050"/>
                        <a:t>複合代名詞</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347467387"/>
                  </a:ext>
                </a:extLst>
              </a:tr>
              <a:tr h="393700">
                <a:tc vMerge="1">
                  <a:txBody>
                    <a:bodyPr/>
                    <a:lstStyle/>
                    <a:p>
                      <a:endParaRPr kumimoji="1" lang="ja-JP" altLang="en-US"/>
                    </a:p>
                  </a:txBody>
                  <a:tcPr/>
                </a:tc>
                <a:tc>
                  <a:txBody>
                    <a:bodyPr/>
                    <a:lstStyle/>
                    <a:p>
                      <a:pPr algn="ctr"/>
                      <a:r>
                        <a:rPr kumimoji="1" lang="ja-JP" altLang="en-US" sz="1050" b="1">
                          <a:solidFill>
                            <a:schemeClr val="bg1"/>
                          </a:solidFill>
                        </a:rPr>
                        <a:t>全体が</a:t>
                      </a:r>
                      <a:r>
                        <a:rPr kumimoji="1" lang="en-US" altLang="ja-JP" sz="1050" b="1">
                          <a:solidFill>
                            <a:schemeClr val="bg1"/>
                          </a:solidFill>
                        </a:rPr>
                        <a:t>2</a:t>
                      </a:r>
                      <a:r>
                        <a:rPr kumimoji="1" lang="ja-JP" altLang="en-US" sz="1050" b="1">
                          <a:solidFill>
                            <a:schemeClr val="bg1"/>
                          </a:solidFill>
                        </a:rPr>
                        <a:t>つ</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全体が</a:t>
                      </a:r>
                      <a:r>
                        <a:rPr kumimoji="1" lang="en-US" altLang="ja-JP" sz="1050" b="1">
                          <a:solidFill>
                            <a:schemeClr val="bg1"/>
                          </a:solidFill>
                        </a:rPr>
                        <a:t>3</a:t>
                      </a:r>
                      <a:r>
                        <a:rPr kumimoji="1" lang="ja-JP" altLang="en-US" sz="1050" b="1">
                          <a:solidFill>
                            <a:schemeClr val="bg1"/>
                          </a:solidFill>
                        </a:rPr>
                        <a:t>つ以上</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残り</a:t>
                      </a:r>
                    </a:p>
                  </a:txBody>
                  <a:tcPr anchor="ctr">
                    <a:lnL w="127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人</a:t>
                      </a: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物</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ja-JP" altLang="en-US" sz="1050" b="1">
                          <a:solidFill>
                            <a:schemeClr val="bg1"/>
                          </a:solidFill>
                        </a:rPr>
                        <a:t>場所</a:t>
                      </a: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08356473"/>
                  </a:ext>
                </a:extLst>
              </a:tr>
              <a:tr h="788007">
                <a:tc>
                  <a:txBody>
                    <a:bodyPr/>
                    <a:lstStyle/>
                    <a:p>
                      <a:pPr algn="ctr"/>
                      <a:r>
                        <a:rPr kumimoji="1" lang="ja-JP" altLang="en-US" sz="1050"/>
                        <a:t>単数</a:t>
                      </a:r>
                      <a:endParaRPr kumimoji="1" lang="en-US" altLang="ja-JP" sz="1050"/>
                    </a:p>
                  </a:txBody>
                  <a:tcPr anchor="ctr"/>
                </a:tc>
                <a:tc>
                  <a:txBody>
                    <a:bodyPr/>
                    <a:lstStyle/>
                    <a:p>
                      <a:r>
                        <a:rPr kumimoji="1" lang="en-US" altLang="ja-JP" sz="1050"/>
                        <a:t>2</a:t>
                      </a:r>
                      <a:r>
                        <a:rPr kumimoji="1" lang="ja-JP" altLang="en-US" sz="1050"/>
                        <a:t>つのどちらか</a:t>
                      </a:r>
                      <a:r>
                        <a:rPr kumimoji="1" lang="en-US" altLang="ja-JP" sz="1050"/>
                        <a:t> either</a:t>
                      </a:r>
                    </a:p>
                    <a:p>
                      <a:r>
                        <a:rPr lang="en-US" altLang="ja-JP" sz="1050"/>
                        <a:t>2</a:t>
                      </a:r>
                      <a:r>
                        <a:rPr lang="ja-JP" altLang="en-US" sz="1050"/>
                        <a:t>つのどちらでもない</a:t>
                      </a:r>
                      <a:r>
                        <a:rPr lang="en-US" altLang="ja-JP" sz="1050"/>
                        <a:t> neither</a:t>
                      </a:r>
                    </a:p>
                  </a:txBody>
                  <a:tcPr>
                    <a:lnT w="38100" cap="flat" cmpd="sng" algn="ctr">
                      <a:solidFill>
                        <a:schemeClr val="bg1"/>
                      </a:solidFill>
                      <a:prstDash val="solid"/>
                      <a:round/>
                      <a:headEnd type="none" w="med" len="med"/>
                      <a:tailEnd type="none" w="med" len="med"/>
                    </a:lnT>
                  </a:tcPr>
                </a:tc>
                <a:tc>
                  <a:txBody>
                    <a:bodyPr/>
                    <a:lstStyle/>
                    <a:p>
                      <a:r>
                        <a:rPr lang="ja-JP" altLang="en-US" sz="1050"/>
                        <a:t>全て</a:t>
                      </a:r>
                      <a:r>
                        <a:rPr lang="en-US" altLang="ja-JP" sz="1050"/>
                        <a:t> every</a:t>
                      </a:r>
                      <a:endParaRPr kumimoji="1" lang="en-US" altLang="ja-JP" sz="1050"/>
                    </a:p>
                    <a:p>
                      <a:r>
                        <a:rPr lang="ja-JP" altLang="en-US" sz="1050"/>
                        <a:t>それぞれ</a:t>
                      </a:r>
                      <a:r>
                        <a:rPr lang="en-US" altLang="ja-JP" sz="1050"/>
                        <a:t> each</a:t>
                      </a:r>
                      <a:endParaRPr kumimoji="1" lang="en-US" altLang="ja-JP" sz="1050"/>
                    </a:p>
                    <a:p>
                      <a:r>
                        <a:rPr kumimoji="1" lang="ja-JP" altLang="en-US" sz="1050"/>
                        <a:t>特定の</a:t>
                      </a:r>
                      <a:r>
                        <a:rPr kumimoji="1" lang="en-US" altLang="ja-JP" sz="1050"/>
                        <a:t>1</a:t>
                      </a:r>
                      <a:r>
                        <a:rPr kumimoji="1" lang="ja-JP" altLang="en-US" sz="1050"/>
                        <a:t>つ</a:t>
                      </a:r>
                      <a:r>
                        <a:rPr kumimoji="1" lang="en-US" altLang="ja-JP" sz="1050"/>
                        <a:t> one</a:t>
                      </a:r>
                    </a:p>
                    <a:p>
                      <a:r>
                        <a:rPr lang="ja-JP" altLang="en-US" sz="1050"/>
                        <a:t>特定の</a:t>
                      </a:r>
                      <a:r>
                        <a:rPr lang="en-US" altLang="ja-JP" sz="1050"/>
                        <a:t>1</a:t>
                      </a:r>
                      <a:r>
                        <a:rPr lang="ja-JP" altLang="en-US" sz="1050"/>
                        <a:t>つ以上</a:t>
                      </a:r>
                      <a:r>
                        <a:rPr lang="en-US" altLang="ja-JP" sz="1050"/>
                        <a:t> some</a:t>
                      </a:r>
                      <a:endParaRPr kumimoji="1" lang="en-US" altLang="ja-JP" sz="1050"/>
                    </a:p>
                    <a:p>
                      <a:r>
                        <a:rPr kumimoji="1" lang="ja-JP" altLang="en-US" sz="1050"/>
                        <a:t>適当な</a:t>
                      </a:r>
                      <a:r>
                        <a:rPr kumimoji="1" lang="en-US" altLang="ja-JP" sz="1050"/>
                        <a:t>1</a:t>
                      </a:r>
                      <a:r>
                        <a:rPr kumimoji="1" lang="ja-JP" altLang="en-US" sz="1050"/>
                        <a:t>つ以上</a:t>
                      </a:r>
                      <a:r>
                        <a:rPr kumimoji="1" lang="en-US" altLang="ja-JP" sz="1050"/>
                        <a:t> any</a:t>
                      </a:r>
                    </a:p>
                    <a:p>
                      <a:r>
                        <a:rPr kumimoji="1" lang="ja-JP" altLang="en-US" sz="1050"/>
                        <a:t>どれでもない</a:t>
                      </a:r>
                      <a:r>
                        <a:rPr kumimoji="1" lang="en-US" altLang="ja-JP" sz="1050"/>
                        <a:t> none</a:t>
                      </a:r>
                    </a:p>
                  </a:txBody>
                  <a:tcPr>
                    <a:lnT w="38100" cap="flat" cmpd="sng" algn="ctr">
                      <a:solidFill>
                        <a:schemeClr val="bg1"/>
                      </a:solidFill>
                      <a:prstDash val="solid"/>
                      <a:round/>
                      <a:headEnd type="none" w="med" len="med"/>
                      <a:tailEnd type="none" w="med" len="med"/>
                    </a:lnT>
                  </a:tcPr>
                </a:tc>
                <a:tc>
                  <a:txBody>
                    <a:bodyPr/>
                    <a:lstStyle/>
                    <a:p>
                      <a:r>
                        <a:rPr kumimoji="1" lang="ja-JP" altLang="en-US" sz="1050"/>
                        <a:t>残りの中の特定の</a:t>
                      </a:r>
                      <a:r>
                        <a:rPr kumimoji="1" lang="en-US" altLang="ja-JP" sz="1050"/>
                        <a:t>1</a:t>
                      </a:r>
                      <a:r>
                        <a:rPr kumimoji="1" lang="ja-JP" altLang="en-US" sz="1050"/>
                        <a:t>つ</a:t>
                      </a:r>
                      <a:r>
                        <a:rPr lang="en-US" altLang="ja-JP" sz="1050"/>
                        <a:t> another</a:t>
                      </a:r>
                    </a:p>
                    <a:p>
                      <a:r>
                        <a:rPr kumimoji="1" lang="ja-JP" altLang="en-US" sz="1050"/>
                        <a:t>残った最後の一つ</a:t>
                      </a:r>
                      <a:r>
                        <a:rPr kumimoji="1" lang="en-US" altLang="ja-JP" sz="1050"/>
                        <a:t> the other</a:t>
                      </a:r>
                    </a:p>
                  </a:txBody>
                  <a:tcPr>
                    <a:lnT w="38100" cap="flat" cmpd="sng" algn="ctr">
                      <a:solidFill>
                        <a:schemeClr val="bg1"/>
                      </a:solidFill>
                      <a:prstDash val="solid"/>
                      <a:round/>
                      <a:headEnd type="none" w="med" len="med"/>
                      <a:tailEnd type="none" w="med" len="med"/>
                    </a:lnT>
                  </a:tcPr>
                </a:tc>
                <a:tc>
                  <a:txBody>
                    <a:bodyPr/>
                    <a:lstStyle/>
                    <a:p>
                      <a:r>
                        <a:rPr kumimoji="1" lang="ja-JP" altLang="en-US" sz="1050"/>
                        <a:t>誰でも</a:t>
                      </a:r>
                      <a:r>
                        <a:rPr kumimoji="1" lang="en-US" altLang="ja-JP" sz="1050"/>
                        <a:t> anybody/anyone</a:t>
                      </a:r>
                    </a:p>
                    <a:p>
                      <a:r>
                        <a:rPr kumimoji="1" lang="ja-JP" altLang="en-US" sz="1050"/>
                        <a:t>全ての人</a:t>
                      </a:r>
                      <a:r>
                        <a:rPr kumimoji="1" lang="en-US" altLang="ja-JP" sz="1050"/>
                        <a:t> everybody/everyone</a:t>
                      </a:r>
                    </a:p>
                    <a:p>
                      <a:r>
                        <a:rPr kumimoji="1" lang="ja-JP" altLang="en-US" sz="1050"/>
                        <a:t>ある人</a:t>
                      </a:r>
                      <a:r>
                        <a:rPr kumimoji="1" lang="en-US" altLang="ja-JP" sz="1050"/>
                        <a:t> somebody/someone</a:t>
                      </a:r>
                    </a:p>
                    <a:p>
                      <a:r>
                        <a:rPr kumimoji="1" lang="ja-JP" altLang="en-US" sz="1050"/>
                        <a:t>誰も</a:t>
                      </a:r>
                      <a:r>
                        <a:rPr kumimoji="1" lang="en-US" altLang="ja-JP" sz="1050"/>
                        <a:t>〜</a:t>
                      </a:r>
                      <a:r>
                        <a:rPr kumimoji="1" lang="ja-JP" altLang="en-US" sz="1050"/>
                        <a:t>ない</a:t>
                      </a:r>
                      <a:r>
                        <a:rPr kumimoji="1" lang="en-US" altLang="ja-JP" sz="1050"/>
                        <a:t> nobody/no one</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ja-JP" altLang="en-US" sz="1050"/>
                        <a:t>何でも</a:t>
                      </a:r>
                      <a:r>
                        <a:rPr kumimoji="1" lang="en-US" altLang="ja-JP" sz="1050"/>
                        <a:t> </a:t>
                      </a:r>
                      <a:r>
                        <a:rPr kumimoji="1" lang="en" altLang="ja-JP" sz="1050"/>
                        <a:t>anything</a:t>
                      </a:r>
                    </a:p>
                    <a:p>
                      <a:r>
                        <a:rPr kumimoji="1" lang="ja-JP" altLang="en-US" sz="1050"/>
                        <a:t>全ての物</a:t>
                      </a:r>
                      <a:r>
                        <a:rPr kumimoji="1" lang="en-US" altLang="ja-JP" sz="1050"/>
                        <a:t> everything</a:t>
                      </a:r>
                    </a:p>
                    <a:p>
                      <a:r>
                        <a:rPr kumimoji="1" lang="ja-JP" altLang="en-US" sz="1050"/>
                        <a:t>ある物</a:t>
                      </a:r>
                      <a:r>
                        <a:rPr kumimoji="1" lang="en-US" altLang="ja-JP" sz="1050"/>
                        <a:t> something</a:t>
                      </a:r>
                    </a:p>
                    <a:p>
                      <a:r>
                        <a:rPr kumimoji="1" lang="ja-JP" altLang="en-US" sz="1050"/>
                        <a:t>何も</a:t>
                      </a:r>
                      <a:r>
                        <a:rPr kumimoji="1" lang="en-US" altLang="ja-JP" sz="1050"/>
                        <a:t>〜</a:t>
                      </a:r>
                      <a:r>
                        <a:rPr kumimoji="1" lang="ja-JP" altLang="en-US" sz="1050"/>
                        <a:t>ない</a:t>
                      </a:r>
                      <a:r>
                        <a:rPr kumimoji="1" lang="en-US" altLang="ja-JP" sz="1050"/>
                        <a:t> nothing</a:t>
                      </a:r>
                      <a:endParaRPr kumimoji="1" lang="ja-JP" altLang="en-US" sz="1050"/>
                    </a:p>
                  </a:txBody>
                  <a:tcPr>
                    <a:lnT w="38100" cap="flat" cmpd="sng" algn="ctr">
                      <a:solidFill>
                        <a:schemeClr val="bg1"/>
                      </a:solidFill>
                      <a:prstDash val="solid"/>
                      <a:round/>
                      <a:headEnd type="none" w="med" len="med"/>
                      <a:tailEnd type="none" w="med" len="med"/>
                    </a:lnT>
                  </a:tcPr>
                </a:tc>
                <a:tc>
                  <a:txBody>
                    <a:bodyPr/>
                    <a:lstStyle/>
                    <a:p>
                      <a:r>
                        <a:rPr kumimoji="1" lang="ja-JP" altLang="en-US" sz="1050"/>
                        <a:t>どこでも</a:t>
                      </a:r>
                      <a:r>
                        <a:rPr kumimoji="1" lang="en-US" altLang="ja-JP" sz="1050"/>
                        <a:t> anywhere</a:t>
                      </a:r>
                    </a:p>
                    <a:p>
                      <a:r>
                        <a:rPr kumimoji="1" lang="ja-JP" altLang="en-US" sz="1050"/>
                        <a:t>全ての場所</a:t>
                      </a:r>
                      <a:r>
                        <a:rPr kumimoji="1" lang="en-US" altLang="ja-JP" sz="1050"/>
                        <a:t> everywhere</a:t>
                      </a:r>
                    </a:p>
                    <a:p>
                      <a:r>
                        <a:rPr kumimoji="1" lang="ja-JP" altLang="en-US" sz="1050"/>
                        <a:t>ある場所</a:t>
                      </a:r>
                      <a:r>
                        <a:rPr kumimoji="1" lang="en-US" altLang="ja-JP" sz="1050"/>
                        <a:t> somewhere</a:t>
                      </a:r>
                    </a:p>
                    <a:p>
                      <a:r>
                        <a:rPr kumimoji="1" lang="ja-JP" altLang="en-US" sz="1050"/>
                        <a:t>どこも</a:t>
                      </a:r>
                      <a:r>
                        <a:rPr kumimoji="1" lang="en-US" altLang="ja-JP" sz="1050"/>
                        <a:t>〜</a:t>
                      </a:r>
                      <a:r>
                        <a:rPr kumimoji="1" lang="ja-JP" altLang="en-US" sz="1050"/>
                        <a:t>ない</a:t>
                      </a:r>
                      <a:r>
                        <a:rPr kumimoji="1" lang="en-US" altLang="ja-JP" sz="1050"/>
                        <a:t> nowhere</a:t>
                      </a:r>
                      <a:endParaRPr kumimoji="1" lang="ja-JP" altLang="en-US" sz="1050"/>
                    </a:p>
                  </a:txBody>
                  <a:tcPr>
                    <a:lnT w="381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228916882"/>
                  </a:ext>
                </a:extLst>
              </a:tr>
              <a:tr h="788007">
                <a:tc>
                  <a:txBody>
                    <a:bodyPr/>
                    <a:lstStyle/>
                    <a:p>
                      <a:pPr algn="ctr"/>
                      <a:r>
                        <a:rPr kumimoji="1" lang="ja-JP" altLang="en-US" sz="1050"/>
                        <a:t>複数</a:t>
                      </a:r>
                      <a:endParaRPr kumimoji="1" lang="en-US" altLang="ja-JP" sz="1050"/>
                    </a:p>
                  </a:txBody>
                  <a:tcPr anchor="ctr"/>
                </a:tc>
                <a:tc>
                  <a:txBody>
                    <a:bodyPr/>
                    <a:lstStyle/>
                    <a:p>
                      <a:r>
                        <a:rPr kumimoji="1" lang="en-US" altLang="ja-JP" sz="1050"/>
                        <a:t>2</a:t>
                      </a:r>
                      <a:r>
                        <a:rPr lang="ja-JP" altLang="en-US" sz="1050"/>
                        <a:t>つの両方</a:t>
                      </a:r>
                      <a:r>
                        <a:rPr lang="en-US" altLang="ja-JP" sz="1050"/>
                        <a:t> both</a:t>
                      </a:r>
                      <a:endParaRPr kumimoji="1" lang="ja-JP" altLang="en-US" sz="1050"/>
                    </a:p>
                  </a:txBody>
                  <a:tcPr/>
                </a:tc>
                <a:tc>
                  <a:txBody>
                    <a:bodyPr/>
                    <a:lstStyle/>
                    <a:p>
                      <a:r>
                        <a:rPr kumimoji="1" lang="ja-JP" altLang="en-US" sz="1050"/>
                        <a:t>全て</a:t>
                      </a:r>
                      <a:r>
                        <a:rPr kumimoji="1" lang="en-US" altLang="ja-JP" sz="1050"/>
                        <a:t> all</a:t>
                      </a:r>
                    </a:p>
                    <a:p>
                      <a:r>
                        <a:rPr lang="ja-JP" altLang="en-US" sz="1050"/>
                        <a:t>特定の</a:t>
                      </a:r>
                      <a:r>
                        <a:rPr lang="en-US" altLang="ja-JP" sz="1050"/>
                        <a:t>1</a:t>
                      </a:r>
                      <a:r>
                        <a:rPr lang="ja-JP" altLang="en-US" sz="1050"/>
                        <a:t>つ以上</a:t>
                      </a:r>
                      <a:r>
                        <a:rPr lang="en-US" altLang="ja-JP" sz="1050"/>
                        <a:t> some</a:t>
                      </a:r>
                      <a:endParaRPr kumimoji="1" lang="en-US" altLang="ja-JP" sz="1050"/>
                    </a:p>
                    <a:p>
                      <a:r>
                        <a:rPr kumimoji="1" lang="ja-JP" altLang="en-US" sz="1050"/>
                        <a:t>適当な</a:t>
                      </a:r>
                      <a:r>
                        <a:rPr kumimoji="1" lang="en-US" altLang="ja-JP" sz="1050"/>
                        <a:t>1</a:t>
                      </a:r>
                      <a:r>
                        <a:rPr kumimoji="1" lang="ja-JP" altLang="en-US" sz="1050"/>
                        <a:t>つ以上</a:t>
                      </a:r>
                      <a:r>
                        <a:rPr kumimoji="1" lang="en-US" altLang="ja-JP" sz="1050"/>
                        <a:t> any</a:t>
                      </a:r>
                    </a:p>
                    <a:p>
                      <a:r>
                        <a:rPr kumimoji="1" lang="ja-JP" altLang="en-US" sz="1050"/>
                        <a:t>どれでもない</a:t>
                      </a:r>
                      <a:r>
                        <a:rPr kumimoji="1" lang="en-US" altLang="ja-JP" sz="1050"/>
                        <a:t> none</a:t>
                      </a:r>
                    </a:p>
                  </a:txBody>
                  <a:tcPr/>
                </a:tc>
                <a:tc>
                  <a:txBody>
                    <a:bodyPr/>
                    <a:lstStyle/>
                    <a:p>
                      <a:r>
                        <a:rPr kumimoji="1" lang="ja-JP" altLang="en-US" sz="1050"/>
                        <a:t>残り全て</a:t>
                      </a:r>
                      <a:r>
                        <a:rPr kumimoji="1" lang="en-US" altLang="ja-JP" sz="1050"/>
                        <a:t> the others</a:t>
                      </a:r>
                    </a:p>
                    <a:p>
                      <a:r>
                        <a:rPr kumimoji="1" lang="ja-JP" altLang="en-US" sz="1050"/>
                        <a:t>残りの中の適当な</a:t>
                      </a:r>
                      <a:r>
                        <a:rPr kumimoji="1" lang="en-US" altLang="ja-JP" sz="1050"/>
                        <a:t>1</a:t>
                      </a:r>
                      <a:r>
                        <a:rPr kumimoji="1" lang="ja-JP" altLang="en-US" sz="1050"/>
                        <a:t>つ以上</a:t>
                      </a:r>
                      <a:r>
                        <a:rPr lang="en-US" altLang="ja-JP" sz="1050"/>
                        <a:t> others</a:t>
                      </a:r>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R w="12700" cap="flat" cmpd="sng" algn="ctr">
                      <a:solidFill>
                        <a:schemeClr val="bg1"/>
                      </a:solidFill>
                      <a:prstDash val="solid"/>
                      <a:round/>
                      <a:headEnd type="none" w="med" len="med"/>
                      <a:tailEnd type="none" w="med" len="med"/>
                    </a:ln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CFD5EA"/>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lnL w="12700" cap="flat" cmpd="sng" algn="ctr">
                      <a:solidFill>
                        <a:schemeClr val="bg1"/>
                      </a:solidFill>
                      <a:prstDash val="solid"/>
                      <a:round/>
                      <a:headEnd type="none" w="med" len="med"/>
                      <a:tailEnd type="none" w="med" len="med"/>
                    </a:lnL>
                    <a:solidFill>
                      <a:srgbClr val="CFD5EA"/>
                    </a:solidFill>
                  </a:tcPr>
                </a:tc>
                <a:extLst>
                  <a:ext uri="{0D108BD9-81ED-4DB2-BD59-A6C34878D82A}">
                    <a16:rowId xmlns:a16="http://schemas.microsoft.com/office/drawing/2014/main" val="1491834214"/>
                  </a:ext>
                </a:extLst>
              </a:tr>
            </a:tbl>
          </a:graphicData>
        </a:graphic>
      </p:graphicFrame>
      <p:sp>
        <p:nvSpPr>
          <p:cNvPr id="28" name="テキスト ボックス 27">
            <a:extLst>
              <a:ext uri="{FF2B5EF4-FFF2-40B4-BE49-F238E27FC236}">
                <a16:creationId xmlns:a16="http://schemas.microsoft.com/office/drawing/2014/main" id="{3142362E-5ACA-B200-7B82-034B8C9F9390}"/>
              </a:ext>
            </a:extLst>
          </p:cNvPr>
          <p:cNvSpPr txBox="1"/>
          <p:nvPr/>
        </p:nvSpPr>
        <p:spPr>
          <a:xfrm>
            <a:off x="1978023" y="2503979"/>
            <a:ext cx="1587500" cy="276999"/>
          </a:xfrm>
          <a:prstGeom prst="rect">
            <a:avLst/>
          </a:prstGeom>
          <a:noFill/>
        </p:spPr>
        <p:txBody>
          <a:bodyPr wrap="square" rtlCol="0">
            <a:spAutoFit/>
          </a:bodyPr>
          <a:lstStyle/>
          <a:p>
            <a:r>
              <a:rPr kumimoji="1" lang="ja-JP" altLang="en-US" sz="1200" b="1">
                <a:solidFill>
                  <a:srgbClr val="FF0000"/>
                </a:solidFill>
              </a:rPr>
              <a:t>限定詞がつく</a:t>
            </a:r>
          </a:p>
        </p:txBody>
      </p:sp>
      <p:sp>
        <p:nvSpPr>
          <p:cNvPr id="29" name="角丸四角形 28">
            <a:extLst>
              <a:ext uri="{FF2B5EF4-FFF2-40B4-BE49-F238E27FC236}">
                <a16:creationId xmlns:a16="http://schemas.microsoft.com/office/drawing/2014/main" id="{6E9EA941-3987-7901-9151-28F14D00C810}"/>
              </a:ext>
            </a:extLst>
          </p:cNvPr>
          <p:cNvSpPr/>
          <p:nvPr/>
        </p:nvSpPr>
        <p:spPr>
          <a:xfrm>
            <a:off x="711963" y="988471"/>
            <a:ext cx="4133844" cy="183060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0" name="角丸四角形 29">
            <a:extLst>
              <a:ext uri="{FF2B5EF4-FFF2-40B4-BE49-F238E27FC236}">
                <a16:creationId xmlns:a16="http://schemas.microsoft.com/office/drawing/2014/main" id="{775DC769-87E5-C84A-12D5-4155E1095CDE}"/>
              </a:ext>
            </a:extLst>
          </p:cNvPr>
          <p:cNvSpPr/>
          <p:nvPr/>
        </p:nvSpPr>
        <p:spPr>
          <a:xfrm>
            <a:off x="781050" y="1044144"/>
            <a:ext cx="3981449" cy="82834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1" name="角丸四角形 30">
            <a:extLst>
              <a:ext uri="{FF2B5EF4-FFF2-40B4-BE49-F238E27FC236}">
                <a16:creationId xmlns:a16="http://schemas.microsoft.com/office/drawing/2014/main" id="{DC349778-68D3-E64A-4AAC-6F54874D2788}"/>
              </a:ext>
            </a:extLst>
          </p:cNvPr>
          <p:cNvSpPr/>
          <p:nvPr/>
        </p:nvSpPr>
        <p:spPr>
          <a:xfrm>
            <a:off x="6096000" y="1044144"/>
            <a:ext cx="5626096" cy="828344"/>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2" name="テキスト ボックス 31">
            <a:extLst>
              <a:ext uri="{FF2B5EF4-FFF2-40B4-BE49-F238E27FC236}">
                <a16:creationId xmlns:a16="http://schemas.microsoft.com/office/drawing/2014/main" id="{78B036B5-789F-4BF1-53AA-104D65EDDA25}"/>
              </a:ext>
            </a:extLst>
          </p:cNvPr>
          <p:cNvSpPr txBox="1"/>
          <p:nvPr/>
        </p:nvSpPr>
        <p:spPr>
          <a:xfrm>
            <a:off x="9965943" y="1595489"/>
            <a:ext cx="1587500" cy="276999"/>
          </a:xfrm>
          <a:prstGeom prst="rect">
            <a:avLst/>
          </a:prstGeom>
          <a:noFill/>
        </p:spPr>
        <p:txBody>
          <a:bodyPr wrap="square" rtlCol="0">
            <a:spAutoFit/>
          </a:bodyPr>
          <a:lstStyle/>
          <a:p>
            <a:r>
              <a:rPr kumimoji="1" lang="en-US" altLang="ja-JP" sz="1200" b="1">
                <a:solidFill>
                  <a:srgbClr val="00B050"/>
                </a:solidFill>
              </a:rPr>
              <a:t>3</a:t>
            </a:r>
            <a:r>
              <a:rPr kumimoji="1" lang="ja-JP" altLang="en-US" sz="1200" b="1">
                <a:solidFill>
                  <a:srgbClr val="00B050"/>
                </a:solidFill>
              </a:rPr>
              <a:t>単現の</a:t>
            </a:r>
            <a:r>
              <a:rPr kumimoji="1" lang="en-US" altLang="ja-JP" sz="1200" b="1">
                <a:solidFill>
                  <a:srgbClr val="00B050"/>
                </a:solidFill>
              </a:rPr>
              <a:t>s</a:t>
            </a:r>
            <a:r>
              <a:rPr kumimoji="1" lang="ja-JP" altLang="en-US" sz="1200" b="1">
                <a:solidFill>
                  <a:srgbClr val="00B050"/>
                </a:solidFill>
              </a:rPr>
              <a:t>がつく</a:t>
            </a:r>
            <a:endParaRPr kumimoji="1" lang="en-US" altLang="ja-JP" sz="1200" b="1">
              <a:solidFill>
                <a:srgbClr val="00B050"/>
              </a:solidFill>
            </a:endParaRPr>
          </a:p>
        </p:txBody>
      </p:sp>
      <p:sp>
        <p:nvSpPr>
          <p:cNvPr id="35" name="テキスト ボックス 34">
            <a:extLst>
              <a:ext uri="{FF2B5EF4-FFF2-40B4-BE49-F238E27FC236}">
                <a16:creationId xmlns:a16="http://schemas.microsoft.com/office/drawing/2014/main" id="{7A89E463-B248-0707-A350-85C190958E4F}"/>
              </a:ext>
            </a:extLst>
          </p:cNvPr>
          <p:cNvSpPr txBox="1"/>
          <p:nvPr/>
        </p:nvSpPr>
        <p:spPr>
          <a:xfrm>
            <a:off x="2717812" y="1590347"/>
            <a:ext cx="1981570" cy="230832"/>
          </a:xfrm>
          <a:prstGeom prst="rect">
            <a:avLst/>
          </a:prstGeom>
          <a:noFill/>
        </p:spPr>
        <p:txBody>
          <a:bodyPr wrap="square" rtlCol="0">
            <a:spAutoFit/>
          </a:bodyPr>
          <a:lstStyle/>
          <a:p>
            <a:r>
              <a:rPr kumimoji="1" lang="en-US" altLang="ja-JP" sz="900">
                <a:solidFill>
                  <a:srgbClr val="FF0000"/>
                </a:solidFill>
              </a:rPr>
              <a:t>※</a:t>
            </a:r>
            <a:r>
              <a:rPr kumimoji="1" lang="ja-JP" altLang="en-US" sz="900">
                <a:solidFill>
                  <a:srgbClr val="FF0000"/>
                </a:solidFill>
              </a:rPr>
              <a:t>概念</a:t>
            </a:r>
            <a:r>
              <a:rPr lang="ja-JP" altLang="en-US" sz="900">
                <a:solidFill>
                  <a:srgbClr val="FF0000"/>
                </a:solidFill>
              </a:rPr>
              <a:t>を指す場合は不要</a:t>
            </a:r>
            <a:endParaRPr kumimoji="1" lang="ja-JP" altLang="en-US" sz="900">
              <a:solidFill>
                <a:srgbClr val="FF0000"/>
              </a:solidFill>
            </a:endParaRPr>
          </a:p>
        </p:txBody>
      </p:sp>
      <p:sp>
        <p:nvSpPr>
          <p:cNvPr id="36" name="テキスト ボックス 35">
            <a:extLst>
              <a:ext uri="{FF2B5EF4-FFF2-40B4-BE49-F238E27FC236}">
                <a16:creationId xmlns:a16="http://schemas.microsoft.com/office/drawing/2014/main" id="{93298EF4-2E33-60FD-2A51-8B6C8778671B}"/>
              </a:ext>
            </a:extLst>
          </p:cNvPr>
          <p:cNvSpPr txBox="1"/>
          <p:nvPr/>
        </p:nvSpPr>
        <p:spPr>
          <a:xfrm>
            <a:off x="1238256" y="1590347"/>
            <a:ext cx="1022350" cy="230832"/>
          </a:xfrm>
          <a:prstGeom prst="rect">
            <a:avLst/>
          </a:prstGeom>
          <a:noFill/>
        </p:spPr>
        <p:txBody>
          <a:bodyPr wrap="square" rtlCol="0">
            <a:spAutoFit/>
          </a:bodyPr>
          <a:lstStyle/>
          <a:p>
            <a:r>
              <a:rPr kumimoji="1" lang="en-US" altLang="ja-JP" sz="900">
                <a:solidFill>
                  <a:srgbClr val="FF0000"/>
                </a:solidFill>
              </a:rPr>
              <a:t>※</a:t>
            </a:r>
            <a:r>
              <a:rPr kumimoji="1" lang="ja-JP" altLang="en-US" sz="900">
                <a:solidFill>
                  <a:srgbClr val="FF0000"/>
                </a:solidFill>
              </a:rPr>
              <a:t>限定詞必須</a:t>
            </a:r>
          </a:p>
        </p:txBody>
      </p:sp>
      <p:sp>
        <p:nvSpPr>
          <p:cNvPr id="37" name="テキスト ボックス 36">
            <a:extLst>
              <a:ext uri="{FF2B5EF4-FFF2-40B4-BE49-F238E27FC236}">
                <a16:creationId xmlns:a16="http://schemas.microsoft.com/office/drawing/2014/main" id="{5A35D3CA-EA85-92DA-609E-13DA3DAE9383}"/>
              </a:ext>
            </a:extLst>
          </p:cNvPr>
          <p:cNvSpPr txBox="1"/>
          <p:nvPr/>
        </p:nvSpPr>
        <p:spPr>
          <a:xfrm>
            <a:off x="941696" y="2319485"/>
            <a:ext cx="1522104" cy="230832"/>
          </a:xfrm>
          <a:prstGeom prst="rect">
            <a:avLst/>
          </a:prstGeom>
          <a:noFill/>
        </p:spPr>
        <p:txBody>
          <a:bodyPr wrap="square" rtlCol="0">
            <a:spAutoFit/>
          </a:bodyPr>
          <a:lstStyle/>
          <a:p>
            <a:r>
              <a:rPr kumimoji="1" lang="en-US" altLang="ja-JP" sz="900">
                <a:solidFill>
                  <a:srgbClr val="FF0000"/>
                </a:solidFill>
              </a:rPr>
              <a:t>※</a:t>
            </a:r>
            <a:r>
              <a:rPr lang="ja-JP" altLang="en-US" sz="900">
                <a:solidFill>
                  <a:srgbClr val="FF0000"/>
                </a:solidFill>
              </a:rPr>
              <a:t>概念を指す場合は不要</a:t>
            </a:r>
            <a:endParaRPr kumimoji="1" lang="ja-JP" altLang="en-US" sz="900">
              <a:solidFill>
                <a:srgbClr val="FF0000"/>
              </a:solidFill>
            </a:endParaRPr>
          </a:p>
        </p:txBody>
      </p:sp>
      <p:cxnSp>
        <p:nvCxnSpPr>
          <p:cNvPr id="4" name="直線コネクタ 3">
            <a:extLst>
              <a:ext uri="{FF2B5EF4-FFF2-40B4-BE49-F238E27FC236}">
                <a16:creationId xmlns:a16="http://schemas.microsoft.com/office/drawing/2014/main" id="{CE77FECC-54A3-A233-BC30-E5FF8C30631B}"/>
              </a:ext>
            </a:extLst>
          </p:cNvPr>
          <p:cNvCxnSpPr>
            <a:cxnSpLocks/>
          </p:cNvCxnSpPr>
          <p:nvPr/>
        </p:nvCxnSpPr>
        <p:spPr>
          <a:xfrm flipV="1">
            <a:off x="4155311" y="2793170"/>
            <a:ext cx="6192456" cy="398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60C944FD-D2D4-E513-1916-E99171F1A930}"/>
              </a:ext>
            </a:extLst>
          </p:cNvPr>
          <p:cNvCxnSpPr>
            <a:cxnSpLocks/>
          </p:cNvCxnSpPr>
          <p:nvPr/>
        </p:nvCxnSpPr>
        <p:spPr>
          <a:xfrm flipH="1" flipV="1">
            <a:off x="11722096" y="2793170"/>
            <a:ext cx="279404" cy="398890"/>
          </a:xfrm>
          <a:prstGeom prst="line">
            <a:avLst/>
          </a:prstGeom>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1C0E7761-14EB-5478-43A1-B65822612FF8}"/>
              </a:ext>
            </a:extLst>
          </p:cNvPr>
          <p:cNvSpPr/>
          <p:nvPr/>
        </p:nvSpPr>
        <p:spPr>
          <a:xfrm>
            <a:off x="1183189" y="3754264"/>
            <a:ext cx="1191711" cy="3497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en" altLang="ja-JP" sz="800"/>
              <a:t>to+</a:t>
            </a:r>
            <a:r>
              <a:rPr kumimoji="1" lang="ja-JP" altLang="en-US" sz="800"/>
              <a:t>動詞の原型」</a:t>
            </a:r>
            <a:endParaRPr kumimoji="1" lang="en-US" altLang="ja-JP" sz="800"/>
          </a:p>
          <a:p>
            <a:pPr algn="ctr"/>
            <a:r>
              <a:rPr lang="en-US" altLang="ja-JP" sz="800"/>
              <a:t> </a:t>
            </a:r>
            <a:r>
              <a:rPr lang="ja-JP" altLang="en-US" sz="800"/>
              <a:t>（</a:t>
            </a:r>
            <a:r>
              <a:rPr lang="en-US" altLang="ja-JP" sz="800"/>
              <a:t>t</a:t>
            </a:r>
            <a:r>
              <a:rPr kumimoji="1" lang="en-US" altLang="ja-JP" sz="800"/>
              <a:t>o</a:t>
            </a:r>
            <a:r>
              <a:rPr kumimoji="1" lang="ja-JP" altLang="en-US" sz="800"/>
              <a:t>不定詞）</a:t>
            </a:r>
          </a:p>
        </p:txBody>
      </p:sp>
      <p:sp>
        <p:nvSpPr>
          <p:cNvPr id="6" name="正方形/長方形 5">
            <a:extLst>
              <a:ext uri="{FF2B5EF4-FFF2-40B4-BE49-F238E27FC236}">
                <a16:creationId xmlns:a16="http://schemas.microsoft.com/office/drawing/2014/main" id="{1127FAC7-A79B-E118-0DCE-0D9BEEA040B7}"/>
              </a:ext>
            </a:extLst>
          </p:cNvPr>
          <p:cNvSpPr/>
          <p:nvPr/>
        </p:nvSpPr>
        <p:spPr>
          <a:xfrm>
            <a:off x="430982" y="3754265"/>
            <a:ext cx="682143" cy="7400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名詞句</a:t>
            </a:r>
          </a:p>
        </p:txBody>
      </p:sp>
      <p:sp>
        <p:nvSpPr>
          <p:cNvPr id="7" name="正方形/長方形 6">
            <a:extLst>
              <a:ext uri="{FF2B5EF4-FFF2-40B4-BE49-F238E27FC236}">
                <a16:creationId xmlns:a16="http://schemas.microsoft.com/office/drawing/2014/main" id="{D9FA730C-2672-F118-0852-BBAF5172EE39}"/>
              </a:ext>
            </a:extLst>
          </p:cNvPr>
          <p:cNvSpPr/>
          <p:nvPr/>
        </p:nvSpPr>
        <p:spPr>
          <a:xfrm>
            <a:off x="1183189" y="4144514"/>
            <a:ext cx="1191711" cy="34977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動詞の現在分詞形</a:t>
            </a:r>
            <a:r>
              <a:rPr kumimoji="1" lang="en-US" altLang="ja-JP" sz="800"/>
              <a:t> </a:t>
            </a:r>
            <a:r>
              <a:rPr kumimoji="1" lang="ja-JP" altLang="en-US" sz="800"/>
              <a:t>（</a:t>
            </a:r>
            <a:r>
              <a:rPr kumimoji="1" lang="en-US" altLang="ja-JP" sz="800"/>
              <a:t>+ </a:t>
            </a:r>
            <a:r>
              <a:rPr kumimoji="1" lang="ja-JP" altLang="en-US" sz="800"/>
              <a:t>名詞や副詞）」</a:t>
            </a:r>
          </a:p>
        </p:txBody>
      </p:sp>
      <p:sp>
        <p:nvSpPr>
          <p:cNvPr id="8" name="正方形/長方形 7">
            <a:extLst>
              <a:ext uri="{FF2B5EF4-FFF2-40B4-BE49-F238E27FC236}">
                <a16:creationId xmlns:a16="http://schemas.microsoft.com/office/drawing/2014/main" id="{DC0F29D2-52C4-C8FD-7E49-80E080935D12}"/>
              </a:ext>
            </a:extLst>
          </p:cNvPr>
          <p:cNvSpPr/>
          <p:nvPr/>
        </p:nvSpPr>
        <p:spPr>
          <a:xfrm>
            <a:off x="430981" y="4563068"/>
            <a:ext cx="682143" cy="7400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名詞節</a:t>
            </a:r>
            <a:endParaRPr kumimoji="1" lang="ja-JP" altLang="en-US" sz="800"/>
          </a:p>
        </p:txBody>
      </p:sp>
    </p:spTree>
    <p:extLst>
      <p:ext uri="{BB962C8B-B14F-4D97-AF65-F5344CB8AC3E}">
        <p14:creationId xmlns:p14="http://schemas.microsoft.com/office/powerpoint/2010/main" val="3187862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8995B74B-3F63-0B40-A5E5-2AA7739389F2}"/>
              </a:ext>
            </a:extLst>
          </p:cNvPr>
          <p:cNvGraphicFramePr>
            <a:graphicFrameLocks noGrp="1"/>
          </p:cNvGraphicFramePr>
          <p:nvPr>
            <p:extLst>
              <p:ext uri="{D42A27DB-BD31-4B8C-83A1-F6EECF244321}">
                <p14:modId xmlns:p14="http://schemas.microsoft.com/office/powerpoint/2010/main" val="728247185"/>
              </p:ext>
            </p:extLst>
          </p:nvPr>
        </p:nvGraphicFramePr>
        <p:xfrm>
          <a:off x="474912" y="688700"/>
          <a:ext cx="2323432" cy="3391390"/>
        </p:xfrm>
        <a:graphic>
          <a:graphicData uri="http://schemas.openxmlformats.org/drawingml/2006/table">
            <a:tbl>
              <a:tblPr firstRow="1" bandRow="1">
                <a:tableStyleId>{5C22544A-7EE6-4342-B048-85BDC9FD1C3A}</a:tableStyleId>
              </a:tblPr>
              <a:tblGrid>
                <a:gridCol w="1161716">
                  <a:extLst>
                    <a:ext uri="{9D8B030D-6E8A-4147-A177-3AD203B41FA5}">
                      <a16:colId xmlns:a16="http://schemas.microsoft.com/office/drawing/2014/main" val="3948078924"/>
                    </a:ext>
                  </a:extLst>
                </a:gridCol>
                <a:gridCol w="1161716">
                  <a:extLst>
                    <a:ext uri="{9D8B030D-6E8A-4147-A177-3AD203B41FA5}">
                      <a16:colId xmlns:a16="http://schemas.microsoft.com/office/drawing/2014/main" val="1654468407"/>
                    </a:ext>
                  </a:extLst>
                </a:gridCol>
              </a:tblGrid>
              <a:tr h="149976">
                <a:tc>
                  <a:txBody>
                    <a:bodyPr/>
                    <a:lstStyle/>
                    <a:p>
                      <a:r>
                        <a:rPr kumimoji="1" lang="ja-JP" altLang="en-US" sz="900"/>
                        <a:t>形容詞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daily（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毎日の）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daily（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毎日）</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weekly（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毎週の）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weekly（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毎週）</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monthly（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毎月の）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monthly（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毎月）</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yearly（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毎年の）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yearly（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毎年）</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early（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早い）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early（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早く）</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fast（</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速い）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fast（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速く）</a:t>
                      </a:r>
                    </a:p>
                  </a:txBody>
                  <a:tcPr marL="9525" marR="9525" marT="9525" marB="0" anchor="ctr"/>
                </a:tc>
                <a:extLst>
                  <a:ext uri="{0D108BD9-81ED-4DB2-BD59-A6C34878D82A}">
                    <a16:rowId xmlns:a16="http://schemas.microsoft.com/office/drawing/2014/main" val="1101750239"/>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last（</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最後の）</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last（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最後に）</a:t>
                      </a:r>
                    </a:p>
                  </a:txBody>
                  <a:tcPr marL="9525" marR="9525" marT="9525" marB="0" anchor="ctr"/>
                </a:tc>
                <a:extLst>
                  <a:ext uri="{0D108BD9-81ED-4DB2-BD59-A6C34878D82A}">
                    <a16:rowId xmlns:a16="http://schemas.microsoft.com/office/drawing/2014/main" val="32522078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long（</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長い）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long（</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長く）</a:t>
                      </a:r>
                    </a:p>
                  </a:txBody>
                  <a:tcPr marL="9525" marR="9525" marT="9525" marB="0" anchor="ctr"/>
                </a:tc>
                <a:extLst>
                  <a:ext uri="{0D108BD9-81ED-4DB2-BD59-A6C34878D82A}">
                    <a16:rowId xmlns:a16="http://schemas.microsoft.com/office/drawing/2014/main" val="1955540333"/>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late（</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遅い）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late（</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遅く）</a:t>
                      </a:r>
                    </a:p>
                  </a:txBody>
                  <a:tcPr marL="9525" marR="9525" marT="9525" marB="0" anchor="ctr"/>
                </a:tc>
                <a:extLst>
                  <a:ext uri="{0D108BD9-81ED-4DB2-BD59-A6C34878D82A}">
                    <a16:rowId xmlns:a16="http://schemas.microsoft.com/office/drawing/2014/main" val="370457267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far（</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遠い）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far（</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遠くに）</a:t>
                      </a:r>
                    </a:p>
                  </a:txBody>
                  <a:tcPr marL="9525" marR="9525" marT="9525" marB="0" anchor="ctr"/>
                </a:tc>
                <a:extLst>
                  <a:ext uri="{0D108BD9-81ED-4DB2-BD59-A6C34878D82A}">
                    <a16:rowId xmlns:a16="http://schemas.microsoft.com/office/drawing/2014/main" val="325291805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high（</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高い）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high（</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高く）</a:t>
                      </a:r>
                    </a:p>
                  </a:txBody>
                  <a:tcPr marL="9525" marR="9525" marT="9525" marB="0" anchor="ctr"/>
                </a:tc>
                <a:extLst>
                  <a:ext uri="{0D108BD9-81ED-4DB2-BD59-A6C34878D82A}">
                    <a16:rowId xmlns:a16="http://schemas.microsoft.com/office/drawing/2014/main" val="157806751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well（</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健康な）</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well（</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よく）</a:t>
                      </a:r>
                    </a:p>
                  </a:txBody>
                  <a:tcPr marL="9525" marR="9525" marT="9525" marB="0" anchor="ctr"/>
                </a:tc>
                <a:extLst>
                  <a:ext uri="{0D108BD9-81ED-4DB2-BD59-A6C34878D82A}">
                    <a16:rowId xmlns:a16="http://schemas.microsoft.com/office/drawing/2014/main" val="212402080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hard（</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硬い）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hard（</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激しく）</a:t>
                      </a:r>
                    </a:p>
                  </a:txBody>
                  <a:tcPr marL="9525" marR="9525" marT="9525" marB="0" anchor="ctr"/>
                </a:tc>
                <a:extLst>
                  <a:ext uri="{0D108BD9-81ED-4DB2-BD59-A6C34878D82A}">
                    <a16:rowId xmlns:a16="http://schemas.microsoft.com/office/drawing/2014/main" val="35637560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pretty（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かわいい）</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pretty（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かなり）</a:t>
                      </a:r>
                    </a:p>
                  </a:txBody>
                  <a:tcPr marL="9525" marR="9525" marT="9525" marB="0" anchor="ctr"/>
                </a:tc>
                <a:extLst>
                  <a:ext uri="{0D108BD9-81ED-4DB2-BD59-A6C34878D82A}">
                    <a16:rowId xmlns:a16="http://schemas.microsoft.com/office/drawing/2014/main" val="857629236"/>
                  </a:ext>
                </a:extLst>
              </a:tr>
              <a:tr h="209585">
                <a:tc>
                  <a:txBody>
                    <a:bodyPr/>
                    <a:lstStyle/>
                    <a:p>
                      <a:endParaRPr kumimoji="1" lang="ja-JP" altLang="en-US" sz="900"/>
                    </a:p>
                  </a:txBody>
                  <a:tcPr/>
                </a:tc>
                <a:tc>
                  <a:txBody>
                    <a:bodyPr/>
                    <a:lstStyle/>
                    <a:p>
                      <a:endParaRPr kumimoji="1" lang="ja-JP" altLang="en-US" sz="900"/>
                    </a:p>
                  </a:txBody>
                  <a:tcPr/>
                </a:tc>
                <a:extLst>
                  <a:ext uri="{0D108BD9-81ED-4DB2-BD59-A6C34878D82A}">
                    <a16:rowId xmlns:a16="http://schemas.microsoft.com/office/drawing/2014/main" val="745373838"/>
                  </a:ext>
                </a:extLst>
              </a:tr>
            </a:tbl>
          </a:graphicData>
        </a:graphic>
      </p:graphicFrame>
      <p:graphicFrame>
        <p:nvGraphicFramePr>
          <p:cNvPr id="3" name="表 2">
            <a:extLst>
              <a:ext uri="{FF2B5EF4-FFF2-40B4-BE49-F238E27FC236}">
                <a16:creationId xmlns:a16="http://schemas.microsoft.com/office/drawing/2014/main" id="{E18E2270-8477-6547-0EFD-5DD6993F24C2}"/>
              </a:ext>
            </a:extLst>
          </p:cNvPr>
          <p:cNvGraphicFramePr>
            <a:graphicFrameLocks noGrp="1"/>
          </p:cNvGraphicFramePr>
          <p:nvPr>
            <p:extLst>
              <p:ext uri="{D42A27DB-BD31-4B8C-83A1-F6EECF244321}">
                <p14:modId xmlns:p14="http://schemas.microsoft.com/office/powerpoint/2010/main" val="671725783"/>
              </p:ext>
            </p:extLst>
          </p:nvPr>
        </p:nvGraphicFramePr>
        <p:xfrm>
          <a:off x="6954253" y="688700"/>
          <a:ext cx="2430380" cy="1695695"/>
        </p:xfrm>
        <a:graphic>
          <a:graphicData uri="http://schemas.openxmlformats.org/drawingml/2006/table">
            <a:tbl>
              <a:tblPr firstRow="1" bandRow="1">
                <a:tableStyleId>{5C22544A-7EE6-4342-B048-85BDC9FD1C3A}</a:tableStyleId>
              </a:tblPr>
              <a:tblGrid>
                <a:gridCol w="1215190">
                  <a:extLst>
                    <a:ext uri="{9D8B030D-6E8A-4147-A177-3AD203B41FA5}">
                      <a16:colId xmlns:a16="http://schemas.microsoft.com/office/drawing/2014/main" val="3948078924"/>
                    </a:ext>
                  </a:extLst>
                </a:gridCol>
                <a:gridCol w="1215190">
                  <a:extLst>
                    <a:ext uri="{9D8B030D-6E8A-4147-A177-3AD203B41FA5}">
                      <a16:colId xmlns:a16="http://schemas.microsoft.com/office/drawing/2014/main" val="1654468407"/>
                    </a:ext>
                  </a:extLst>
                </a:gridCol>
              </a:tblGrid>
              <a:tr h="149976">
                <a:tc>
                  <a:txBody>
                    <a:bodyPr/>
                    <a:lstStyle/>
                    <a:p>
                      <a:r>
                        <a:rPr kumimoji="1" lang="ja-JP" altLang="en-US" sz="900"/>
                        <a:t>名詞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today（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今日）</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today（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今日に）</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yesterday（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昨日）</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yesterday（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昨日に）</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tomorrow（</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明日）</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tomorrow（</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明日に）</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tonight（</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今夜）</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tonight（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今夜に）</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home（</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家）</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home（</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家に）</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upstairs（</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上階）</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upstairs（</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上階で）</a:t>
                      </a: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5" name="表 4">
            <a:extLst>
              <a:ext uri="{FF2B5EF4-FFF2-40B4-BE49-F238E27FC236}">
                <a16:creationId xmlns:a16="http://schemas.microsoft.com/office/drawing/2014/main" id="{BE610E97-18B9-6965-B0BF-45DDCB402A11}"/>
              </a:ext>
            </a:extLst>
          </p:cNvPr>
          <p:cNvGraphicFramePr>
            <a:graphicFrameLocks noGrp="1"/>
          </p:cNvGraphicFramePr>
          <p:nvPr>
            <p:extLst>
              <p:ext uri="{D42A27DB-BD31-4B8C-83A1-F6EECF244321}">
                <p14:modId xmlns:p14="http://schemas.microsoft.com/office/powerpoint/2010/main" val="3410671125"/>
              </p:ext>
            </p:extLst>
          </p:nvPr>
        </p:nvGraphicFramePr>
        <p:xfrm>
          <a:off x="4363368" y="4836760"/>
          <a:ext cx="1999916" cy="1844215"/>
        </p:xfrm>
        <a:graphic>
          <a:graphicData uri="http://schemas.openxmlformats.org/drawingml/2006/table">
            <a:tbl>
              <a:tblPr firstRow="1" bandRow="1">
                <a:tableStyleId>{5C22544A-7EE6-4342-B048-85BDC9FD1C3A}</a:tableStyleId>
              </a:tblPr>
              <a:tblGrid>
                <a:gridCol w="980080">
                  <a:extLst>
                    <a:ext uri="{9D8B030D-6E8A-4147-A177-3AD203B41FA5}">
                      <a16:colId xmlns:a16="http://schemas.microsoft.com/office/drawing/2014/main" val="3948078924"/>
                    </a:ext>
                  </a:extLst>
                </a:gridCol>
                <a:gridCol w="1019836">
                  <a:extLst>
                    <a:ext uri="{9D8B030D-6E8A-4147-A177-3AD203B41FA5}">
                      <a16:colId xmlns:a16="http://schemas.microsoft.com/office/drawing/2014/main" val="1654468407"/>
                    </a:ext>
                  </a:extLst>
                </a:gridCol>
              </a:tblGrid>
              <a:tr h="149976">
                <a:tc>
                  <a:txBody>
                    <a:bodyPr/>
                    <a:lstStyle/>
                    <a:p>
                      <a:r>
                        <a:rPr kumimoji="1" lang="en-US" altLang="ja-JP" sz="900"/>
                        <a:t>1</a:t>
                      </a:r>
                      <a:r>
                        <a:rPr kumimoji="1" lang="ja-JP" altLang="en-US" sz="900"/>
                        <a:t>の形容詞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hard</a:t>
                      </a:r>
                      <a:r>
                        <a:rPr lang="en" altLang="ja-JP" sz="900" b="0" i="0" u="none" strike="noStrike">
                          <a:solidFill>
                            <a:srgbClr val="000000"/>
                          </a:solidFill>
                          <a:effectLst/>
                          <a:latin typeface="游ゴシック" panose="020B0400000000000000" pitchFamily="34" charset="-128"/>
                          <a:ea typeface="+mn-ea"/>
                        </a:rPr>
                        <a:t>（</a:t>
                      </a:r>
                      <a:r>
                        <a:rPr lang="ja-JP" altLang="en-US" sz="900" b="0" i="0" u="none" strike="noStrike">
                          <a:solidFill>
                            <a:srgbClr val="000000"/>
                          </a:solidFill>
                          <a:effectLst/>
                          <a:latin typeface="游ゴシック" panose="020B0400000000000000" pitchFamily="34" charset="-128"/>
                          <a:ea typeface="+mn-ea"/>
                        </a:rPr>
                        <a:t>硬い）</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hardly（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ほとんど～ない）</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late（遅い</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lately（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最近）</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most（最も</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mostly（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たいてい）</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near（</a:t>
                      </a:r>
                      <a:r>
                        <a:rPr lang="en-US" sz="900" b="0" i="0" u="none" strike="noStrike">
                          <a:solidFill>
                            <a:srgbClr val="000000"/>
                          </a:solidFill>
                          <a:effectLst/>
                          <a:latin typeface="游ゴシック" panose="020B0400000000000000" pitchFamily="34" charset="-128"/>
                          <a:ea typeface="游ゴシック" panose="020B0400000000000000" pitchFamily="34" charset="-128"/>
                        </a:rPr>
                        <a:t>近い</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nearly（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ほぼ）</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just（ちょうど</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p>
                  </a:txBody>
                  <a:tcPr marL="9525" marR="9525" marT="9525" marB="0" anchor="ctr"/>
                </a:tc>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justly（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公正に）</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7" name="表 6">
            <a:extLst>
              <a:ext uri="{FF2B5EF4-FFF2-40B4-BE49-F238E27FC236}">
                <a16:creationId xmlns:a16="http://schemas.microsoft.com/office/drawing/2014/main" id="{174C57E8-8789-7D06-D1D1-1F0E17E49B06}"/>
              </a:ext>
            </a:extLst>
          </p:cNvPr>
          <p:cNvGraphicFramePr>
            <a:graphicFrameLocks noGrp="1"/>
          </p:cNvGraphicFramePr>
          <p:nvPr>
            <p:extLst>
              <p:ext uri="{D42A27DB-BD31-4B8C-83A1-F6EECF244321}">
                <p14:modId xmlns:p14="http://schemas.microsoft.com/office/powerpoint/2010/main" val="60427018"/>
              </p:ext>
            </p:extLst>
          </p:nvPr>
        </p:nvGraphicFramePr>
        <p:xfrm>
          <a:off x="3389312" y="679565"/>
          <a:ext cx="2973973" cy="3581960"/>
        </p:xfrm>
        <a:graphic>
          <a:graphicData uri="http://schemas.openxmlformats.org/drawingml/2006/table">
            <a:tbl>
              <a:tblPr firstRow="1" bandRow="1">
                <a:tableStyleId>{5C22544A-7EE6-4342-B048-85BDC9FD1C3A}</a:tableStyleId>
              </a:tblPr>
              <a:tblGrid>
                <a:gridCol w="1036888">
                  <a:extLst>
                    <a:ext uri="{9D8B030D-6E8A-4147-A177-3AD203B41FA5}">
                      <a16:colId xmlns:a16="http://schemas.microsoft.com/office/drawing/2014/main" val="1527691603"/>
                    </a:ext>
                  </a:extLst>
                </a:gridCol>
                <a:gridCol w="938463">
                  <a:extLst>
                    <a:ext uri="{9D8B030D-6E8A-4147-A177-3AD203B41FA5}">
                      <a16:colId xmlns:a16="http://schemas.microsoft.com/office/drawing/2014/main" val="3948078924"/>
                    </a:ext>
                  </a:extLst>
                </a:gridCol>
                <a:gridCol w="998622">
                  <a:extLst>
                    <a:ext uri="{9D8B030D-6E8A-4147-A177-3AD203B41FA5}">
                      <a16:colId xmlns:a16="http://schemas.microsoft.com/office/drawing/2014/main" val="1654468407"/>
                    </a:ext>
                  </a:extLst>
                </a:gridCol>
              </a:tblGrid>
              <a:tr h="149976">
                <a:tc>
                  <a:txBody>
                    <a:bodyPr/>
                    <a:lstStyle/>
                    <a:p>
                      <a:r>
                        <a:rPr kumimoji="1" lang="ja-JP" altLang="en-US" sz="900"/>
                        <a:t>「</a:t>
                      </a:r>
                      <a:r>
                        <a:rPr kumimoji="1" lang="en-US" altLang="ja-JP" sz="900"/>
                        <a:t>-ly</a:t>
                      </a:r>
                      <a:r>
                        <a:rPr kumimoji="1" lang="ja-JP" altLang="en-US" sz="900"/>
                        <a:t>」の付け方</a:t>
                      </a:r>
                    </a:p>
                  </a:txBody>
                  <a:tcPr/>
                </a:tc>
                <a:tc>
                  <a:txBody>
                    <a:bodyPr/>
                    <a:lstStyle/>
                    <a:p>
                      <a:r>
                        <a:rPr kumimoji="1" lang="ja-JP" altLang="en-US" sz="900"/>
                        <a:t>形容詞</a:t>
                      </a:r>
                    </a:p>
                  </a:txBody>
                  <a:tcPr/>
                </a:tc>
                <a:tc>
                  <a:txBody>
                    <a:bodyPr/>
                    <a:lstStyle/>
                    <a:p>
                      <a:r>
                        <a:rPr kumimoji="1" lang="ja-JP" altLang="en-US" sz="900"/>
                        <a:t>副詞</a:t>
                      </a:r>
                    </a:p>
                  </a:txBody>
                  <a:tcPr/>
                </a:tc>
                <a:extLst>
                  <a:ext uri="{0D108BD9-81ED-4DB2-BD59-A6C34878D82A}">
                    <a16:rowId xmlns:a16="http://schemas.microsoft.com/office/drawing/2014/main" val="3107963051"/>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」を付ける</a:t>
                      </a: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slow</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slowly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326648548"/>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quick</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quickly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526261492"/>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bad</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badly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652491840"/>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careful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carefully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4026109775"/>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i</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」にかえて「</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」を付ける</a:t>
                      </a:r>
                      <a:endParaRPr lang="en-US" altLang="ja-JP"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happy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happily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416929636"/>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lucky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luckily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01750239"/>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heavy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heavily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767334121"/>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angry</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angrily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555193328"/>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e</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」を取って</a:t>
                      </a:r>
                      <a:endParaRPr lang="en-US" altLang="ja-JP" sz="900" b="0" i="0" u="none" strike="noStrike">
                        <a:solidFill>
                          <a:srgbClr val="000000"/>
                        </a:solidFill>
                        <a:effectLst/>
                        <a:latin typeface="游ゴシック" panose="020B0400000000000000" pitchFamily="34" charset="-128"/>
                        <a:ea typeface="游ゴシック" panose="020B0400000000000000" pitchFamily="34" charset="-128"/>
                      </a:endParaRPr>
                    </a:p>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」にする</a:t>
                      </a:r>
                      <a:endParaRPr lang="en-US" altLang="ja-JP"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gentle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gently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761050699"/>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probable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probably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20243077"/>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reasonable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reasonably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311758672"/>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true</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truly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62211617"/>
                  </a:ext>
                </a:extLst>
              </a:tr>
              <a:tr h="209585">
                <a:tc rowSpan="4">
                  <a:txBody>
                    <a:bodyPr/>
                    <a:lstStyle/>
                    <a:p>
                      <a:pPr algn="l" fontAlgn="ct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a:t>
                      </a: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」だけ付ける</a:t>
                      </a: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full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fully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65841245"/>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chill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chilly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871133895"/>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0" i="0" u="none" strike="noStrike">
                          <a:solidFill>
                            <a:srgbClr val="000000"/>
                          </a:solidFill>
                          <a:effectLst/>
                          <a:latin typeface="游ゴシック" panose="020B0400000000000000" pitchFamily="34" charset="-128"/>
                          <a:ea typeface="游ゴシック" panose="020B0400000000000000" pitchFamily="34" charset="-128"/>
                        </a:rPr>
                        <a:t>dull</a:t>
                      </a: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r>
                        <a:rPr lang="en-US" altLang="ja-JP" sz="900" b="1" i="0" u="none" strike="noStrike">
                          <a:solidFill>
                            <a:srgbClr val="000000"/>
                          </a:solidFill>
                          <a:effectLst/>
                          <a:latin typeface="游ゴシック" panose="020B0400000000000000" pitchFamily="34" charset="-128"/>
                          <a:ea typeface="游ゴシック" panose="020B0400000000000000" pitchFamily="34" charset="-128"/>
                        </a:rPr>
                        <a:t>dully</a:t>
                      </a:r>
                      <a:endParaRPr lang="ja-JP" altLang="en-US" sz="900" b="1"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263417216"/>
                  </a:ext>
                </a:extLst>
              </a:tr>
              <a:tr h="209585">
                <a:tc vMerge="1">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8" name="表 7">
            <a:extLst>
              <a:ext uri="{FF2B5EF4-FFF2-40B4-BE49-F238E27FC236}">
                <a16:creationId xmlns:a16="http://schemas.microsoft.com/office/drawing/2014/main" id="{AD142BFE-CE17-6CC6-FBC4-A18D904439C2}"/>
              </a:ext>
            </a:extLst>
          </p:cNvPr>
          <p:cNvGraphicFramePr>
            <a:graphicFrameLocks noGrp="1"/>
          </p:cNvGraphicFramePr>
          <p:nvPr>
            <p:extLst>
              <p:ext uri="{D42A27DB-BD31-4B8C-83A1-F6EECF244321}">
                <p14:modId xmlns:p14="http://schemas.microsoft.com/office/powerpoint/2010/main" val="1842710228"/>
              </p:ext>
            </p:extLst>
          </p:nvPr>
        </p:nvGraphicFramePr>
        <p:xfrm>
          <a:off x="10114214" y="694493"/>
          <a:ext cx="1602874" cy="1695695"/>
        </p:xfrm>
        <a:graphic>
          <a:graphicData uri="http://schemas.openxmlformats.org/drawingml/2006/table">
            <a:tbl>
              <a:tblPr firstRow="1" bandRow="1">
                <a:tableStyleId>{5C22544A-7EE6-4342-B048-85BDC9FD1C3A}</a:tableStyleId>
              </a:tblPr>
              <a:tblGrid>
                <a:gridCol w="1602874">
                  <a:extLst>
                    <a:ext uri="{9D8B030D-6E8A-4147-A177-3AD203B41FA5}">
                      <a16:colId xmlns:a16="http://schemas.microsoft.com/office/drawing/2014/main" val="1654468407"/>
                    </a:ext>
                  </a:extLst>
                </a:gridCol>
              </a:tblGrid>
              <a:tr h="149976">
                <a:tc>
                  <a:txBody>
                    <a:bodyPr/>
                    <a:lstStyle/>
                    <a:p>
                      <a:r>
                        <a:rPr kumimoji="1" lang="ja-JP" altLang="en-US" sz="900"/>
                        <a:t>副詞</a:t>
                      </a:r>
                    </a:p>
                  </a:txBody>
                  <a:tcPr/>
                </a:tc>
                <a:extLst>
                  <a:ext uri="{0D108BD9-81ED-4DB2-BD59-A6C34878D82A}">
                    <a16:rowId xmlns:a16="http://schemas.microsoft.com/office/drawing/2014/main" val="3107963051"/>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very（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とても）</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always（</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いつも）</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often（</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しばしば）</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almost（</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ほとんど）</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seldom（</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めったに～しない）</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r>
                        <a:rPr lang="en" sz="900" b="1" i="0" u="none" strike="noStrike">
                          <a:solidFill>
                            <a:srgbClr val="000000"/>
                          </a:solidFill>
                          <a:effectLst/>
                          <a:latin typeface="游ゴシック" panose="020B0400000000000000" pitchFamily="34" charset="-128"/>
                          <a:ea typeface="游ゴシック" panose="020B0400000000000000" pitchFamily="34" charset="-128"/>
                        </a:rPr>
                        <a:t>already（</a:t>
                      </a:r>
                      <a:r>
                        <a:rPr lang="ja-JP" altLang="en-US" sz="900" b="1" i="0" u="none" strike="noStrike">
                          <a:solidFill>
                            <a:srgbClr val="000000"/>
                          </a:solidFill>
                          <a:effectLst/>
                          <a:latin typeface="游ゴシック" panose="020B0400000000000000" pitchFamily="34" charset="-128"/>
                          <a:ea typeface="游ゴシック" panose="020B0400000000000000" pitchFamily="34" charset="-128"/>
                        </a:rPr>
                        <a:t>すでに）</a:t>
                      </a: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graphicFrame>
        <p:nvGraphicFramePr>
          <p:cNvPr id="9" name="表 8">
            <a:extLst>
              <a:ext uri="{FF2B5EF4-FFF2-40B4-BE49-F238E27FC236}">
                <a16:creationId xmlns:a16="http://schemas.microsoft.com/office/drawing/2014/main" id="{DE45DDE4-3E5C-1755-3051-269C073D6113}"/>
              </a:ext>
            </a:extLst>
          </p:cNvPr>
          <p:cNvGraphicFramePr>
            <a:graphicFrameLocks noGrp="1"/>
          </p:cNvGraphicFramePr>
          <p:nvPr>
            <p:extLst>
              <p:ext uri="{D42A27DB-BD31-4B8C-83A1-F6EECF244321}">
                <p14:modId xmlns:p14="http://schemas.microsoft.com/office/powerpoint/2010/main" val="1752381353"/>
              </p:ext>
            </p:extLst>
          </p:nvPr>
        </p:nvGraphicFramePr>
        <p:xfrm>
          <a:off x="469896" y="4723190"/>
          <a:ext cx="1192463" cy="1769955"/>
        </p:xfrm>
        <a:graphic>
          <a:graphicData uri="http://schemas.openxmlformats.org/drawingml/2006/table">
            <a:tbl>
              <a:tblPr firstRow="1" bandRow="1">
                <a:tableStyleId>{5C22544A-7EE6-4342-B048-85BDC9FD1C3A}</a:tableStyleId>
              </a:tblPr>
              <a:tblGrid>
                <a:gridCol w="1192463">
                  <a:extLst>
                    <a:ext uri="{9D8B030D-6E8A-4147-A177-3AD203B41FA5}">
                      <a16:colId xmlns:a16="http://schemas.microsoft.com/office/drawing/2014/main" val="1654468407"/>
                    </a:ext>
                  </a:extLst>
                </a:gridCol>
              </a:tblGrid>
              <a:tr h="149976">
                <a:tc>
                  <a:txBody>
                    <a:bodyPr/>
                    <a:lstStyle/>
                    <a:p>
                      <a:r>
                        <a:rPr kumimoji="1" lang="ja-JP" altLang="en-US" sz="900"/>
                        <a:t>形容詞</a:t>
                      </a:r>
                    </a:p>
                  </a:txBody>
                  <a:tcPr/>
                </a:tc>
                <a:extLst>
                  <a:ext uri="{0D108BD9-81ED-4DB2-BD59-A6C34878D82A}">
                    <a16:rowId xmlns:a16="http://schemas.microsoft.com/office/drawing/2014/main" val="3107963051"/>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friendly（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友達のような）</a:t>
                      </a:r>
                    </a:p>
                  </a:txBody>
                  <a:tcPr marL="9525" marR="9525" marT="9525" marB="0" anchor="ctr"/>
                </a:tc>
                <a:extLst>
                  <a:ext uri="{0D108BD9-81ED-4DB2-BD59-A6C34878D82A}">
                    <a16:rowId xmlns:a16="http://schemas.microsoft.com/office/drawing/2014/main" val="3326648548"/>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lonely（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孤独な）</a:t>
                      </a:r>
                    </a:p>
                  </a:txBody>
                  <a:tcPr marL="9525" marR="9525" marT="9525" marB="0" anchor="ctr"/>
                </a:tc>
                <a:extLst>
                  <a:ext uri="{0D108BD9-81ED-4DB2-BD59-A6C34878D82A}">
                    <a16:rowId xmlns:a16="http://schemas.microsoft.com/office/drawing/2014/main" val="526261492"/>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lovely（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愛らしい）</a:t>
                      </a:r>
                    </a:p>
                  </a:txBody>
                  <a:tcPr marL="9525" marR="9525" marT="9525" marB="0" anchor="ctr"/>
                </a:tc>
                <a:extLst>
                  <a:ext uri="{0D108BD9-81ED-4DB2-BD59-A6C34878D82A}">
                    <a16:rowId xmlns:a16="http://schemas.microsoft.com/office/drawing/2014/main" val="3652491840"/>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costly（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高価な）</a:t>
                      </a:r>
                    </a:p>
                  </a:txBody>
                  <a:tcPr marL="9525" marR="9525" marT="9525" marB="0" anchor="ctr"/>
                </a:tc>
                <a:extLst>
                  <a:ext uri="{0D108BD9-81ED-4DB2-BD59-A6C34878D82A}">
                    <a16:rowId xmlns:a16="http://schemas.microsoft.com/office/drawing/2014/main" val="4026109775"/>
                  </a:ext>
                </a:extLst>
              </a:tr>
              <a:tr h="209585">
                <a:tc>
                  <a:txBody>
                    <a:bodyPr/>
                    <a:lstStyle/>
                    <a:p>
                      <a:pPr algn="l" fontAlgn="ctr"/>
                      <a:r>
                        <a:rPr lang="en" sz="900" b="0" i="0" u="none" strike="noStrike">
                          <a:solidFill>
                            <a:srgbClr val="000000"/>
                          </a:solidFill>
                          <a:effectLst/>
                          <a:latin typeface="游ゴシック" panose="020B0400000000000000" pitchFamily="34" charset="-128"/>
                          <a:ea typeface="游ゴシック" panose="020B0400000000000000" pitchFamily="34" charset="-128"/>
                        </a:rPr>
                        <a:t>elderly（</a:t>
                      </a:r>
                      <a:r>
                        <a:rPr lang="ja-JP" altLang="en-US" sz="900" b="0" i="0" u="none" strike="noStrike">
                          <a:solidFill>
                            <a:srgbClr val="000000"/>
                          </a:solidFill>
                          <a:effectLst/>
                          <a:latin typeface="游ゴシック" panose="020B0400000000000000" pitchFamily="34" charset="-128"/>
                          <a:ea typeface="游ゴシック" panose="020B0400000000000000" pitchFamily="34" charset="-128"/>
                        </a:rPr>
                        <a:t>年配の）</a:t>
                      </a:r>
                    </a:p>
                  </a:txBody>
                  <a:tcPr marL="9525" marR="9525" marT="9525" marB="0" anchor="ctr"/>
                </a:tc>
                <a:extLst>
                  <a:ext uri="{0D108BD9-81ED-4DB2-BD59-A6C34878D82A}">
                    <a16:rowId xmlns:a16="http://schemas.microsoft.com/office/drawing/2014/main" val="2416929636"/>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1101750239"/>
                  </a:ext>
                </a:extLst>
              </a:tr>
              <a:tr h="209585">
                <a:tc>
                  <a:txBody>
                    <a:bodyPr/>
                    <a:lstStyle/>
                    <a:p>
                      <a:pPr algn="l" fontAlgn="ctr"/>
                      <a:endParaRPr lang="ja-JP" altLang="en-US" sz="900" b="0" i="0" u="none" strike="noStrike">
                        <a:solidFill>
                          <a:srgbClr val="000000"/>
                        </a:solidFill>
                        <a:effectLst/>
                        <a:latin typeface="游ゴシック" panose="020B0400000000000000" pitchFamily="34" charset="-128"/>
                        <a:ea typeface="游ゴシック" panose="020B0400000000000000" pitchFamily="34" charset="-128"/>
                      </a:endParaRPr>
                    </a:p>
                  </a:txBody>
                  <a:tcPr marL="9525" marR="9525" marT="9525" marB="0" anchor="ctr"/>
                </a:tc>
                <a:extLst>
                  <a:ext uri="{0D108BD9-81ED-4DB2-BD59-A6C34878D82A}">
                    <a16:rowId xmlns:a16="http://schemas.microsoft.com/office/drawing/2014/main" val="325220786"/>
                  </a:ext>
                </a:extLst>
              </a:tr>
            </a:tbl>
          </a:graphicData>
        </a:graphic>
      </p:graphicFrame>
      <p:sp>
        <p:nvSpPr>
          <p:cNvPr id="10" name="正方形/長方形 9">
            <a:extLst>
              <a:ext uri="{FF2B5EF4-FFF2-40B4-BE49-F238E27FC236}">
                <a16:creationId xmlns:a16="http://schemas.microsoft.com/office/drawing/2014/main" id="{0363D8A7-C976-1A48-1268-24F3AB47F174}"/>
              </a:ext>
            </a:extLst>
          </p:cNvPr>
          <p:cNvSpPr/>
          <p:nvPr/>
        </p:nvSpPr>
        <p:spPr>
          <a:xfrm>
            <a:off x="474911" y="205425"/>
            <a:ext cx="2323431"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1. </a:t>
            </a:r>
            <a:r>
              <a:rPr lang="ja-JP" altLang="en-US" sz="1050" b="1"/>
              <a:t>形容詞と同じ形</a:t>
            </a:r>
            <a:endParaRPr lang="en-US" altLang="ja-JP" sz="1050" b="1"/>
          </a:p>
        </p:txBody>
      </p:sp>
      <p:sp>
        <p:nvSpPr>
          <p:cNvPr id="11" name="正方形/長方形 10">
            <a:extLst>
              <a:ext uri="{FF2B5EF4-FFF2-40B4-BE49-F238E27FC236}">
                <a16:creationId xmlns:a16="http://schemas.microsoft.com/office/drawing/2014/main" id="{0814D28C-FD25-0A28-DA6F-FD2E2B0CAED3}"/>
              </a:ext>
            </a:extLst>
          </p:cNvPr>
          <p:cNvSpPr/>
          <p:nvPr/>
        </p:nvSpPr>
        <p:spPr>
          <a:xfrm>
            <a:off x="3389312" y="205425"/>
            <a:ext cx="2973972"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2. </a:t>
            </a:r>
            <a:r>
              <a:rPr lang="ja-JP" altLang="en-US" sz="1050" b="1"/>
              <a:t>形容詞</a:t>
            </a:r>
            <a:r>
              <a:rPr lang="en-US" altLang="ja-JP" sz="1050" b="1"/>
              <a:t> + -ly</a:t>
            </a:r>
          </a:p>
        </p:txBody>
      </p:sp>
      <p:sp>
        <p:nvSpPr>
          <p:cNvPr id="12" name="正方形/長方形 11">
            <a:extLst>
              <a:ext uri="{FF2B5EF4-FFF2-40B4-BE49-F238E27FC236}">
                <a16:creationId xmlns:a16="http://schemas.microsoft.com/office/drawing/2014/main" id="{7F089AEC-2646-98DC-0736-6AC1B05076E5}"/>
              </a:ext>
            </a:extLst>
          </p:cNvPr>
          <p:cNvSpPr/>
          <p:nvPr/>
        </p:nvSpPr>
        <p:spPr>
          <a:xfrm>
            <a:off x="6954253" y="205424"/>
            <a:ext cx="2430380"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3. </a:t>
            </a:r>
            <a:r>
              <a:rPr lang="ja-JP" altLang="en-US" sz="1050" b="1"/>
              <a:t>名詞と同じ形</a:t>
            </a:r>
            <a:endParaRPr lang="en-US" altLang="ja-JP" sz="1050" b="1"/>
          </a:p>
        </p:txBody>
      </p:sp>
      <p:sp>
        <p:nvSpPr>
          <p:cNvPr id="13" name="正方形/長方形 12">
            <a:extLst>
              <a:ext uri="{FF2B5EF4-FFF2-40B4-BE49-F238E27FC236}">
                <a16:creationId xmlns:a16="http://schemas.microsoft.com/office/drawing/2014/main" id="{DE54CC91-B0A5-60E1-0B96-2F2A04BFC386}"/>
              </a:ext>
            </a:extLst>
          </p:cNvPr>
          <p:cNvSpPr/>
          <p:nvPr/>
        </p:nvSpPr>
        <p:spPr>
          <a:xfrm>
            <a:off x="10114214" y="205424"/>
            <a:ext cx="1602874" cy="387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050" b="1"/>
              <a:t>4. </a:t>
            </a:r>
            <a:r>
              <a:rPr lang="ja-JP" altLang="en-US" sz="1050" b="1"/>
              <a:t>もともと副詞の単語</a:t>
            </a:r>
            <a:endParaRPr lang="en-US" altLang="ja-JP" sz="1050" b="1"/>
          </a:p>
        </p:txBody>
      </p:sp>
      <p:sp>
        <p:nvSpPr>
          <p:cNvPr id="14" name="テキスト ボックス 13">
            <a:extLst>
              <a:ext uri="{FF2B5EF4-FFF2-40B4-BE49-F238E27FC236}">
                <a16:creationId xmlns:a16="http://schemas.microsoft.com/office/drawing/2014/main" id="{6D9F01DB-1264-C6FA-9ABC-11A1D3FD5F6F}"/>
              </a:ext>
            </a:extLst>
          </p:cNvPr>
          <p:cNvSpPr txBox="1"/>
          <p:nvPr/>
        </p:nvSpPr>
        <p:spPr>
          <a:xfrm>
            <a:off x="3272591" y="4385343"/>
            <a:ext cx="3090694" cy="461665"/>
          </a:xfrm>
          <a:prstGeom prst="rect">
            <a:avLst/>
          </a:prstGeom>
          <a:noFill/>
        </p:spPr>
        <p:txBody>
          <a:bodyPr wrap="square" rtlCol="0">
            <a:spAutoFit/>
          </a:bodyPr>
          <a:lstStyle/>
          <a:p>
            <a:r>
              <a:rPr kumimoji="1" lang="en-US" altLang="ja-JP" sz="1200"/>
              <a:t>※1</a:t>
            </a:r>
            <a:r>
              <a:rPr kumimoji="1" lang="ja-JP" altLang="en-US" sz="1200"/>
              <a:t>の中には「</a:t>
            </a:r>
            <a:r>
              <a:rPr kumimoji="1" lang="en-US" altLang="ja-JP" sz="1200"/>
              <a:t>-</a:t>
            </a:r>
            <a:r>
              <a:rPr kumimoji="1" lang="en" altLang="ja-JP" sz="1200"/>
              <a:t>ly</a:t>
            </a:r>
            <a:r>
              <a:rPr kumimoji="1" lang="ja-JP" altLang="en" sz="1200"/>
              <a:t>」</a:t>
            </a:r>
            <a:r>
              <a:rPr kumimoji="1" lang="ja-JP" altLang="en-US" sz="1200"/>
              <a:t>を付けて別の意味の副詞になるものがある。</a:t>
            </a:r>
          </a:p>
        </p:txBody>
      </p:sp>
      <p:sp>
        <p:nvSpPr>
          <p:cNvPr id="15" name="テキスト ボックス 14">
            <a:extLst>
              <a:ext uri="{FF2B5EF4-FFF2-40B4-BE49-F238E27FC236}">
                <a16:creationId xmlns:a16="http://schemas.microsoft.com/office/drawing/2014/main" id="{0A415C5C-7704-D9E8-1151-89FBB8205AA8}"/>
              </a:ext>
            </a:extLst>
          </p:cNvPr>
          <p:cNvSpPr txBox="1"/>
          <p:nvPr/>
        </p:nvSpPr>
        <p:spPr>
          <a:xfrm>
            <a:off x="366626" y="4261525"/>
            <a:ext cx="2601496" cy="461665"/>
          </a:xfrm>
          <a:prstGeom prst="rect">
            <a:avLst/>
          </a:prstGeom>
          <a:noFill/>
        </p:spPr>
        <p:txBody>
          <a:bodyPr wrap="square" rtlCol="0">
            <a:spAutoFit/>
          </a:bodyPr>
          <a:lstStyle/>
          <a:p>
            <a:r>
              <a:rPr kumimoji="1" lang="en-US" altLang="ja-JP" sz="1200"/>
              <a:t>※ly</a:t>
            </a:r>
            <a:r>
              <a:rPr kumimoji="1" lang="ja-JP" altLang="en-US" sz="1200"/>
              <a:t>で終わる形容詞もあるので注意。</a:t>
            </a:r>
            <a:endParaRPr kumimoji="1" lang="en-US" altLang="ja-JP" sz="1200"/>
          </a:p>
          <a:p>
            <a:r>
              <a:rPr lang="ja-JP" altLang="en-US" sz="1200"/>
              <a:t>副詞としては使えない</a:t>
            </a:r>
            <a:endParaRPr kumimoji="1" lang="ja-JP" altLang="en-US" sz="1200"/>
          </a:p>
        </p:txBody>
      </p:sp>
      <p:sp>
        <p:nvSpPr>
          <p:cNvPr id="16" name="テキスト ボックス 15">
            <a:extLst>
              <a:ext uri="{FF2B5EF4-FFF2-40B4-BE49-F238E27FC236}">
                <a16:creationId xmlns:a16="http://schemas.microsoft.com/office/drawing/2014/main" id="{F9895E93-8D02-7884-1764-FB698520F618}"/>
              </a:ext>
            </a:extLst>
          </p:cNvPr>
          <p:cNvSpPr txBox="1"/>
          <p:nvPr/>
        </p:nvSpPr>
        <p:spPr>
          <a:xfrm>
            <a:off x="9710305" y="5793883"/>
            <a:ext cx="2410691" cy="923330"/>
          </a:xfrm>
          <a:prstGeom prst="rect">
            <a:avLst/>
          </a:prstGeom>
          <a:noFill/>
        </p:spPr>
        <p:txBody>
          <a:bodyPr wrap="square" rtlCol="0">
            <a:spAutoFit/>
          </a:bodyPr>
          <a:lstStyle/>
          <a:p>
            <a:r>
              <a:rPr kumimoji="1" lang="en" altLang="ja-JP"/>
              <a:t>https://english-club.jp/blog/english-adverb/</a:t>
            </a:r>
          </a:p>
        </p:txBody>
      </p:sp>
    </p:spTree>
    <p:extLst>
      <p:ext uri="{BB962C8B-B14F-4D97-AF65-F5344CB8AC3E}">
        <p14:creationId xmlns:p14="http://schemas.microsoft.com/office/powerpoint/2010/main" val="151842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4E2996A-6AE8-B36F-9D96-35F912A57D36}"/>
              </a:ext>
            </a:extLst>
          </p:cNvPr>
          <p:cNvSpPr/>
          <p:nvPr/>
        </p:nvSpPr>
        <p:spPr>
          <a:xfrm>
            <a:off x="9425454" y="4428963"/>
            <a:ext cx="2416175" cy="8363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関係副詞</a:t>
            </a:r>
            <a:endParaRPr lang="en-US" altLang="ja-JP" sz="1200"/>
          </a:p>
        </p:txBody>
      </p:sp>
      <p:sp>
        <p:nvSpPr>
          <p:cNvPr id="4" name="正方形/長方形 3">
            <a:extLst>
              <a:ext uri="{FF2B5EF4-FFF2-40B4-BE49-F238E27FC236}">
                <a16:creationId xmlns:a16="http://schemas.microsoft.com/office/drawing/2014/main" id="{A8525DB8-D259-5DE9-FBAD-197A6617E0B5}"/>
              </a:ext>
            </a:extLst>
          </p:cNvPr>
          <p:cNvSpPr/>
          <p:nvPr/>
        </p:nvSpPr>
        <p:spPr>
          <a:xfrm>
            <a:off x="3689702" y="2859139"/>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目的</a:t>
            </a:r>
            <a:endParaRPr lang="en-US" altLang="ja-JP" sz="800"/>
          </a:p>
          <a:p>
            <a:pPr algn="ctr"/>
            <a:r>
              <a:rPr lang="en-US" altLang="ja-JP" sz="800"/>
              <a:t>〜</a:t>
            </a:r>
            <a:r>
              <a:rPr lang="ja-JP" altLang="en-US" sz="800"/>
              <a:t>するために</a:t>
            </a:r>
            <a:endParaRPr kumimoji="1" lang="en-US" altLang="ja-JP" sz="800"/>
          </a:p>
        </p:txBody>
      </p:sp>
      <p:sp>
        <p:nvSpPr>
          <p:cNvPr id="5" name="正方形/長方形 4">
            <a:extLst>
              <a:ext uri="{FF2B5EF4-FFF2-40B4-BE49-F238E27FC236}">
                <a16:creationId xmlns:a16="http://schemas.microsoft.com/office/drawing/2014/main" id="{39AE2D58-6104-E43E-03D8-DD91221F9422}"/>
              </a:ext>
            </a:extLst>
          </p:cNvPr>
          <p:cNvSpPr/>
          <p:nvPr/>
        </p:nvSpPr>
        <p:spPr>
          <a:xfrm>
            <a:off x="1623542" y="2861818"/>
            <a:ext cx="1985718" cy="10204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en" altLang="ja-JP" sz="800"/>
              <a:t>to+</a:t>
            </a:r>
            <a:r>
              <a:rPr kumimoji="1" lang="ja-JP" altLang="en-US" sz="800"/>
              <a:t>動詞の原型」</a:t>
            </a:r>
            <a:endParaRPr kumimoji="1" lang="en-US" altLang="ja-JP" sz="800"/>
          </a:p>
          <a:p>
            <a:pPr algn="ctr"/>
            <a:r>
              <a:rPr lang="en-US" altLang="ja-JP" sz="800"/>
              <a:t> </a:t>
            </a:r>
            <a:r>
              <a:rPr lang="ja-JP" altLang="en-US" sz="800"/>
              <a:t>（</a:t>
            </a:r>
            <a:r>
              <a:rPr lang="en-US" altLang="ja-JP" sz="800"/>
              <a:t>t</a:t>
            </a:r>
            <a:r>
              <a:rPr kumimoji="1" lang="en-US" altLang="ja-JP" sz="800"/>
              <a:t>o</a:t>
            </a:r>
            <a:r>
              <a:rPr kumimoji="1" lang="ja-JP" altLang="en-US" sz="800"/>
              <a:t>不定詞）</a:t>
            </a:r>
          </a:p>
        </p:txBody>
      </p:sp>
      <p:sp>
        <p:nvSpPr>
          <p:cNvPr id="7" name="正方形/長方形 6">
            <a:extLst>
              <a:ext uri="{FF2B5EF4-FFF2-40B4-BE49-F238E27FC236}">
                <a16:creationId xmlns:a16="http://schemas.microsoft.com/office/drawing/2014/main" id="{66668ECB-ECC3-8D39-AA46-F325F30D8ABD}"/>
              </a:ext>
            </a:extLst>
          </p:cNvPr>
          <p:cNvSpPr/>
          <p:nvPr/>
        </p:nvSpPr>
        <p:spPr>
          <a:xfrm>
            <a:off x="1614397" y="3922664"/>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 sz="800"/>
              <a:t>「</a:t>
            </a:r>
            <a:r>
              <a:rPr kumimoji="1" lang="ja-JP" altLang="en-US" sz="800"/>
              <a:t>動詞の現在分詞</a:t>
            </a:r>
            <a:r>
              <a:rPr kumimoji="1" lang="en-US" altLang="ja-JP" sz="800"/>
              <a:t> + </a:t>
            </a:r>
            <a:r>
              <a:rPr kumimoji="1" lang="ja-JP" altLang="en-US" sz="800"/>
              <a:t>名詞や副詞」</a:t>
            </a:r>
          </a:p>
        </p:txBody>
      </p:sp>
      <p:sp>
        <p:nvSpPr>
          <p:cNvPr id="8" name="正方形/長方形 7">
            <a:extLst>
              <a:ext uri="{FF2B5EF4-FFF2-40B4-BE49-F238E27FC236}">
                <a16:creationId xmlns:a16="http://schemas.microsoft.com/office/drawing/2014/main" id="{1A2D11EE-402E-A8EB-62B8-2258B723191B}"/>
              </a:ext>
            </a:extLst>
          </p:cNvPr>
          <p:cNvSpPr/>
          <p:nvPr/>
        </p:nvSpPr>
        <p:spPr>
          <a:xfrm>
            <a:off x="1619426" y="4312212"/>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「動詞の過去分詞形</a:t>
            </a:r>
            <a:r>
              <a:rPr kumimoji="1" lang="en-US" altLang="ja-JP" sz="800"/>
              <a:t>+ </a:t>
            </a:r>
            <a:r>
              <a:rPr kumimoji="1" lang="ja-JP" altLang="en-US" sz="800"/>
              <a:t>名詞や副詞」</a:t>
            </a:r>
          </a:p>
        </p:txBody>
      </p:sp>
      <p:sp>
        <p:nvSpPr>
          <p:cNvPr id="9" name="正方形/長方形 8">
            <a:extLst>
              <a:ext uri="{FF2B5EF4-FFF2-40B4-BE49-F238E27FC236}">
                <a16:creationId xmlns:a16="http://schemas.microsoft.com/office/drawing/2014/main" id="{DD45128F-246A-3375-1ACC-141933110797}"/>
              </a:ext>
            </a:extLst>
          </p:cNvPr>
          <p:cNvSpPr/>
          <p:nvPr/>
        </p:nvSpPr>
        <p:spPr>
          <a:xfrm>
            <a:off x="3689702" y="3206141"/>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結果・連続</a:t>
            </a:r>
            <a:endParaRPr lang="en-US" altLang="ja-JP" sz="800"/>
          </a:p>
          <a:p>
            <a:pPr algn="ctr"/>
            <a:r>
              <a:rPr lang="en-US" altLang="ja-JP" sz="800"/>
              <a:t>〜</a:t>
            </a:r>
            <a:r>
              <a:rPr lang="ja-JP" altLang="en-US" sz="800"/>
              <a:t>そして</a:t>
            </a:r>
            <a:r>
              <a:rPr lang="en-US" altLang="ja-JP" sz="800"/>
              <a:t>〜</a:t>
            </a:r>
            <a:endParaRPr kumimoji="1" lang="en-US" altLang="ja-JP" sz="800"/>
          </a:p>
        </p:txBody>
      </p:sp>
      <p:sp>
        <p:nvSpPr>
          <p:cNvPr id="10" name="正方形/長方形 9">
            <a:extLst>
              <a:ext uri="{FF2B5EF4-FFF2-40B4-BE49-F238E27FC236}">
                <a16:creationId xmlns:a16="http://schemas.microsoft.com/office/drawing/2014/main" id="{843E4C5C-1251-78F9-6251-5468AC692E7A}"/>
              </a:ext>
            </a:extLst>
          </p:cNvPr>
          <p:cNvSpPr/>
          <p:nvPr/>
        </p:nvSpPr>
        <p:spPr>
          <a:xfrm>
            <a:off x="3689702" y="3585916"/>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原因・理由</a:t>
            </a:r>
            <a:endParaRPr lang="en-US" altLang="ja-JP" sz="800"/>
          </a:p>
          <a:p>
            <a:pPr algn="ctr"/>
            <a:r>
              <a:rPr lang="en-US" altLang="ja-JP" sz="800"/>
              <a:t>〜</a:t>
            </a:r>
            <a:r>
              <a:rPr lang="ja-JP" altLang="en-US" sz="800"/>
              <a:t>なので</a:t>
            </a:r>
            <a:endParaRPr kumimoji="1" lang="en-US" altLang="ja-JP" sz="800"/>
          </a:p>
        </p:txBody>
      </p:sp>
      <p:sp>
        <p:nvSpPr>
          <p:cNvPr id="15" name="正方形/長方形 14">
            <a:extLst>
              <a:ext uri="{FF2B5EF4-FFF2-40B4-BE49-F238E27FC236}">
                <a16:creationId xmlns:a16="http://schemas.microsoft.com/office/drawing/2014/main" id="{4B86A9AE-3DAA-6320-7CAC-6D36A1E028F5}"/>
              </a:ext>
            </a:extLst>
          </p:cNvPr>
          <p:cNvSpPr/>
          <p:nvPr/>
        </p:nvSpPr>
        <p:spPr>
          <a:xfrm>
            <a:off x="1617601" y="2366259"/>
            <a:ext cx="1984454" cy="44252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「前置詞</a:t>
            </a:r>
            <a:r>
              <a:rPr kumimoji="1" lang="en-US" altLang="ja-JP" sz="800"/>
              <a:t> + </a:t>
            </a:r>
            <a:r>
              <a:rPr kumimoji="1" lang="ja-JP" altLang="en-US" sz="800"/>
              <a:t>名詞」</a:t>
            </a:r>
            <a:endParaRPr kumimoji="1" lang="en-US" altLang="ja-JP" sz="800"/>
          </a:p>
        </p:txBody>
      </p:sp>
      <p:sp>
        <p:nvSpPr>
          <p:cNvPr id="16" name="正方形/長方形 15">
            <a:extLst>
              <a:ext uri="{FF2B5EF4-FFF2-40B4-BE49-F238E27FC236}">
                <a16:creationId xmlns:a16="http://schemas.microsoft.com/office/drawing/2014/main" id="{E1D8AF36-5E88-5377-D543-BB7B8BE22EA6}"/>
              </a:ext>
            </a:extLst>
          </p:cNvPr>
          <p:cNvSpPr/>
          <p:nvPr/>
        </p:nvSpPr>
        <p:spPr>
          <a:xfrm>
            <a:off x="3692073" y="2347603"/>
            <a:ext cx="1372726" cy="4611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3" name="正方形/長方形 22">
            <a:extLst>
              <a:ext uri="{FF2B5EF4-FFF2-40B4-BE49-F238E27FC236}">
                <a16:creationId xmlns:a16="http://schemas.microsoft.com/office/drawing/2014/main" id="{D874875C-2525-1F4D-AC50-7015CD7CCEDD}"/>
              </a:ext>
            </a:extLst>
          </p:cNvPr>
          <p:cNvSpPr/>
          <p:nvPr/>
        </p:nvSpPr>
        <p:spPr>
          <a:xfrm>
            <a:off x="1635619" y="690670"/>
            <a:ext cx="1970018"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「比較級」</a:t>
            </a:r>
            <a:endParaRPr lang="en-US" altLang="ja-JP" sz="800"/>
          </a:p>
          <a:p>
            <a:pPr algn="ctr"/>
            <a:r>
              <a:rPr lang="en-US" altLang="ja-JP" sz="800"/>
              <a:t>〜er, more 〜</a:t>
            </a:r>
          </a:p>
          <a:p>
            <a:pPr algn="ctr"/>
            <a:r>
              <a:rPr lang="en-US" altLang="ja-JP" sz="800"/>
              <a:t>※</a:t>
            </a:r>
            <a:r>
              <a:rPr lang="ja-JP" altLang="en-US" sz="800"/>
              <a:t>特殊系は別表</a:t>
            </a:r>
            <a:endParaRPr lang="en-US" altLang="ja-JP" sz="800"/>
          </a:p>
        </p:txBody>
      </p:sp>
      <p:sp>
        <p:nvSpPr>
          <p:cNvPr id="24" name="正方形/長方形 23">
            <a:extLst>
              <a:ext uri="{FF2B5EF4-FFF2-40B4-BE49-F238E27FC236}">
                <a16:creationId xmlns:a16="http://schemas.microsoft.com/office/drawing/2014/main" id="{C61854DF-0D26-D819-2C8B-2686854E6488}"/>
              </a:ext>
            </a:extLst>
          </p:cNvPr>
          <p:cNvSpPr/>
          <p:nvPr/>
        </p:nvSpPr>
        <p:spPr>
          <a:xfrm>
            <a:off x="1635619" y="1235581"/>
            <a:ext cx="1970018"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「最上級」</a:t>
            </a:r>
            <a:endParaRPr lang="en-US" altLang="ja-JP" sz="800"/>
          </a:p>
          <a:p>
            <a:pPr algn="ctr"/>
            <a:r>
              <a:rPr kumimoji="1" lang="en-US" altLang="ja-JP" sz="800"/>
              <a:t>the 〜est, the most 〜</a:t>
            </a:r>
          </a:p>
          <a:p>
            <a:pPr algn="ctr"/>
            <a:r>
              <a:rPr lang="en-US" altLang="ja-JP" sz="800"/>
              <a:t>※</a:t>
            </a:r>
            <a:r>
              <a:rPr lang="ja-JP" altLang="en-US" sz="800"/>
              <a:t>特殊系は別表</a:t>
            </a:r>
            <a:endParaRPr lang="en-US" altLang="ja-JP" sz="800"/>
          </a:p>
        </p:txBody>
      </p:sp>
      <p:sp>
        <p:nvSpPr>
          <p:cNvPr id="25" name="正方形/長方形 24">
            <a:extLst>
              <a:ext uri="{FF2B5EF4-FFF2-40B4-BE49-F238E27FC236}">
                <a16:creationId xmlns:a16="http://schemas.microsoft.com/office/drawing/2014/main" id="{E0747473-4B38-410C-5B37-26FBCC392A5B}"/>
              </a:ext>
            </a:extLst>
          </p:cNvPr>
          <p:cNvSpPr/>
          <p:nvPr/>
        </p:nvSpPr>
        <p:spPr>
          <a:xfrm>
            <a:off x="1635618" y="133402"/>
            <a:ext cx="1970018"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「原級」</a:t>
            </a:r>
            <a:endParaRPr lang="en-US" altLang="ja-JP" sz="800"/>
          </a:p>
        </p:txBody>
      </p:sp>
      <p:sp>
        <p:nvSpPr>
          <p:cNvPr id="26" name="正方形/長方形 25">
            <a:extLst>
              <a:ext uri="{FF2B5EF4-FFF2-40B4-BE49-F238E27FC236}">
                <a16:creationId xmlns:a16="http://schemas.microsoft.com/office/drawing/2014/main" id="{58745ED6-1CFE-D1F9-86EB-81A6644BB760}"/>
              </a:ext>
            </a:extLst>
          </p:cNvPr>
          <p:cNvSpPr/>
          <p:nvPr/>
        </p:nvSpPr>
        <p:spPr>
          <a:xfrm>
            <a:off x="1644611" y="1792929"/>
            <a:ext cx="1970018"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r>
              <a:rPr lang="ja-JP" altLang="en-US" sz="800"/>
              <a:t> ◯◯番目</a:t>
            </a:r>
            <a:r>
              <a:rPr kumimoji="1" lang="ja-JP" altLang="en-US" sz="800"/>
              <a:t>」</a:t>
            </a:r>
            <a:endParaRPr lang="en-US" altLang="ja-JP" sz="800"/>
          </a:p>
          <a:p>
            <a:pPr algn="ctr"/>
            <a:r>
              <a:rPr kumimoji="1" lang="en-US" altLang="ja-JP" sz="800"/>
              <a:t>{</a:t>
            </a:r>
            <a:r>
              <a:rPr kumimoji="1" lang="ja-JP" altLang="en-US" sz="800"/>
              <a:t>序数</a:t>
            </a:r>
            <a:r>
              <a:rPr kumimoji="1" lang="en-US" altLang="ja-JP" sz="800"/>
              <a:t>} 〜est, {</a:t>
            </a:r>
            <a:r>
              <a:rPr kumimoji="1" lang="ja-JP" altLang="en-US" sz="800"/>
              <a:t>序数</a:t>
            </a:r>
            <a:r>
              <a:rPr kumimoji="1" lang="en-US" altLang="ja-JP" sz="800"/>
              <a:t>} most 〜</a:t>
            </a:r>
          </a:p>
        </p:txBody>
      </p:sp>
      <p:sp>
        <p:nvSpPr>
          <p:cNvPr id="29" name="正方形/長方形 28">
            <a:extLst>
              <a:ext uri="{FF2B5EF4-FFF2-40B4-BE49-F238E27FC236}">
                <a16:creationId xmlns:a16="http://schemas.microsoft.com/office/drawing/2014/main" id="{5F4BF379-98A7-901C-29E2-E3E150DFE3BC}"/>
              </a:ext>
            </a:extLst>
          </p:cNvPr>
          <p:cNvSpPr/>
          <p:nvPr/>
        </p:nvSpPr>
        <p:spPr>
          <a:xfrm>
            <a:off x="3693110" y="-121845"/>
            <a:ext cx="1358398"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意味</a:t>
            </a:r>
            <a:endParaRPr kumimoji="1" lang="en-US" altLang="ja-JP" sz="800"/>
          </a:p>
        </p:txBody>
      </p:sp>
      <p:sp>
        <p:nvSpPr>
          <p:cNvPr id="30" name="正方形/長方形 29">
            <a:extLst>
              <a:ext uri="{FF2B5EF4-FFF2-40B4-BE49-F238E27FC236}">
                <a16:creationId xmlns:a16="http://schemas.microsoft.com/office/drawing/2014/main" id="{468E2878-0C4B-BD8C-D05E-ADD7FF57F8DB}"/>
              </a:ext>
            </a:extLst>
          </p:cNvPr>
          <p:cNvSpPr/>
          <p:nvPr/>
        </p:nvSpPr>
        <p:spPr>
          <a:xfrm>
            <a:off x="3702005" y="159996"/>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endParaRPr kumimoji="1" lang="ja-JP" altLang="en-US" sz="800"/>
          </a:p>
        </p:txBody>
      </p:sp>
      <p:sp>
        <p:nvSpPr>
          <p:cNvPr id="31" name="正方形/長方形 30">
            <a:extLst>
              <a:ext uri="{FF2B5EF4-FFF2-40B4-BE49-F238E27FC236}">
                <a16:creationId xmlns:a16="http://schemas.microsoft.com/office/drawing/2014/main" id="{0FB47657-BD84-70E8-011E-E11D02CB397C}"/>
              </a:ext>
            </a:extLst>
          </p:cNvPr>
          <p:cNvSpPr/>
          <p:nvPr/>
        </p:nvSpPr>
        <p:spPr>
          <a:xfrm>
            <a:off x="3714308" y="715151"/>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〇〇より</a:t>
            </a:r>
            <a:r>
              <a:rPr kumimoji="1" lang="en-US" altLang="ja-JP" sz="800"/>
              <a:t>〜</a:t>
            </a:r>
            <a:endParaRPr kumimoji="1" lang="ja-JP" altLang="en-US" sz="800"/>
          </a:p>
        </p:txBody>
      </p:sp>
      <p:sp>
        <p:nvSpPr>
          <p:cNvPr id="32" name="正方形/長方形 31">
            <a:extLst>
              <a:ext uri="{FF2B5EF4-FFF2-40B4-BE49-F238E27FC236}">
                <a16:creationId xmlns:a16="http://schemas.microsoft.com/office/drawing/2014/main" id="{C868D7A7-8681-35F4-452A-9FAAC4C0E146}"/>
              </a:ext>
            </a:extLst>
          </p:cNvPr>
          <p:cNvSpPr/>
          <p:nvPr/>
        </p:nvSpPr>
        <p:spPr>
          <a:xfrm>
            <a:off x="3714308" y="1260063"/>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一番</a:t>
            </a:r>
            <a:r>
              <a:rPr kumimoji="1" lang="en-US" altLang="ja-JP" sz="800"/>
              <a:t>〜</a:t>
            </a:r>
            <a:endParaRPr kumimoji="1" lang="ja-JP" altLang="en-US" sz="800"/>
          </a:p>
        </p:txBody>
      </p:sp>
      <p:sp>
        <p:nvSpPr>
          <p:cNvPr id="33" name="正方形/長方形 32">
            <a:extLst>
              <a:ext uri="{FF2B5EF4-FFF2-40B4-BE49-F238E27FC236}">
                <a16:creationId xmlns:a16="http://schemas.microsoft.com/office/drawing/2014/main" id="{84E2B994-67B3-840E-84FD-5EFEA9A29CB6}"/>
              </a:ext>
            </a:extLst>
          </p:cNvPr>
          <p:cNvSpPr/>
          <p:nvPr/>
        </p:nvSpPr>
        <p:spPr>
          <a:xfrm>
            <a:off x="3714308" y="1803833"/>
            <a:ext cx="1372726"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〇〇番目に</a:t>
            </a:r>
            <a:r>
              <a:rPr kumimoji="1" lang="en-US" altLang="ja-JP" sz="800"/>
              <a:t>〜</a:t>
            </a:r>
            <a:endParaRPr kumimoji="1" lang="ja-JP" altLang="en-US" sz="800"/>
          </a:p>
        </p:txBody>
      </p:sp>
      <p:sp>
        <p:nvSpPr>
          <p:cNvPr id="34" name="正方形/長方形 33">
            <a:extLst>
              <a:ext uri="{FF2B5EF4-FFF2-40B4-BE49-F238E27FC236}">
                <a16:creationId xmlns:a16="http://schemas.microsoft.com/office/drawing/2014/main" id="{E5E96135-19B9-0603-07B3-552594F1626B}"/>
              </a:ext>
            </a:extLst>
          </p:cNvPr>
          <p:cNvSpPr/>
          <p:nvPr/>
        </p:nvSpPr>
        <p:spPr>
          <a:xfrm>
            <a:off x="3712336" y="3944309"/>
            <a:ext cx="1362395"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lang="ja-JP" altLang="en-US" sz="800"/>
              <a:t>している状態で</a:t>
            </a:r>
            <a:endParaRPr kumimoji="1" lang="ja-JP" altLang="en-US" sz="800"/>
          </a:p>
        </p:txBody>
      </p:sp>
      <p:sp>
        <p:nvSpPr>
          <p:cNvPr id="35" name="正方形/長方形 34">
            <a:extLst>
              <a:ext uri="{FF2B5EF4-FFF2-40B4-BE49-F238E27FC236}">
                <a16:creationId xmlns:a16="http://schemas.microsoft.com/office/drawing/2014/main" id="{19EB9AB3-F36A-8AC9-B208-24E1148C3BF8}"/>
              </a:ext>
            </a:extLst>
          </p:cNvPr>
          <p:cNvSpPr/>
          <p:nvPr/>
        </p:nvSpPr>
        <p:spPr>
          <a:xfrm>
            <a:off x="3689702" y="4324084"/>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r>
              <a:rPr kumimoji="1" lang="ja-JP" altLang="en-US" sz="800"/>
              <a:t>された状態で</a:t>
            </a:r>
          </a:p>
        </p:txBody>
      </p:sp>
      <p:sp>
        <p:nvSpPr>
          <p:cNvPr id="37" name="正方形/長方形 36">
            <a:extLst>
              <a:ext uri="{FF2B5EF4-FFF2-40B4-BE49-F238E27FC236}">
                <a16:creationId xmlns:a16="http://schemas.microsoft.com/office/drawing/2014/main" id="{C03CB0F1-4EA7-CF9D-6E98-4E12C3EA5263}"/>
              </a:ext>
            </a:extLst>
          </p:cNvPr>
          <p:cNvSpPr/>
          <p:nvPr/>
        </p:nvSpPr>
        <p:spPr>
          <a:xfrm>
            <a:off x="5294593" y="-121845"/>
            <a:ext cx="1362395" cy="205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配置場所</a:t>
            </a:r>
            <a:endParaRPr kumimoji="1" lang="en-US" altLang="ja-JP" sz="800"/>
          </a:p>
        </p:txBody>
      </p:sp>
      <p:sp>
        <p:nvSpPr>
          <p:cNvPr id="38" name="正方形/長方形 37">
            <a:extLst>
              <a:ext uri="{FF2B5EF4-FFF2-40B4-BE49-F238E27FC236}">
                <a16:creationId xmlns:a16="http://schemas.microsoft.com/office/drawing/2014/main" id="{48E48D59-1DB8-CCEE-568C-B40C9C1E6E1F}"/>
              </a:ext>
            </a:extLst>
          </p:cNvPr>
          <p:cNvSpPr/>
          <p:nvPr/>
        </p:nvSpPr>
        <p:spPr>
          <a:xfrm>
            <a:off x="5294593" y="137602"/>
            <a:ext cx="1362395" cy="60818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別表</a:t>
            </a:r>
            <a:endParaRPr kumimoji="1" lang="en-US" altLang="ja-JP" sz="800"/>
          </a:p>
        </p:txBody>
      </p:sp>
      <p:sp>
        <p:nvSpPr>
          <p:cNvPr id="43" name="正方形/長方形 42">
            <a:extLst>
              <a:ext uri="{FF2B5EF4-FFF2-40B4-BE49-F238E27FC236}">
                <a16:creationId xmlns:a16="http://schemas.microsoft.com/office/drawing/2014/main" id="{1501B97A-9BE1-4A7D-C7D4-EE0729F8B8BB}"/>
              </a:ext>
            </a:extLst>
          </p:cNvPr>
          <p:cNvSpPr/>
          <p:nvPr/>
        </p:nvSpPr>
        <p:spPr>
          <a:xfrm>
            <a:off x="1619425" y="4701760"/>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熟語</a:t>
            </a:r>
          </a:p>
        </p:txBody>
      </p:sp>
      <p:sp>
        <p:nvSpPr>
          <p:cNvPr id="44" name="正方形/長方形 43">
            <a:extLst>
              <a:ext uri="{FF2B5EF4-FFF2-40B4-BE49-F238E27FC236}">
                <a16:creationId xmlns:a16="http://schemas.microsoft.com/office/drawing/2014/main" id="{994FFE35-86F1-8129-C602-3DAEAD9D6A74}"/>
              </a:ext>
            </a:extLst>
          </p:cNvPr>
          <p:cNvSpPr/>
          <p:nvPr/>
        </p:nvSpPr>
        <p:spPr>
          <a:xfrm>
            <a:off x="874421" y="133403"/>
            <a:ext cx="657240" cy="216334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副</a:t>
            </a:r>
            <a:r>
              <a:rPr kumimoji="1" lang="ja-JP" altLang="en-US" sz="800"/>
              <a:t>詞</a:t>
            </a:r>
            <a:r>
              <a:rPr lang="ja-JP" altLang="en-US" sz="800"/>
              <a:t>（</a:t>
            </a:r>
            <a:r>
              <a:rPr kumimoji="1" lang="ja-JP" altLang="en-US" sz="800"/>
              <a:t>語）</a:t>
            </a:r>
            <a:endParaRPr kumimoji="1" lang="en-US" altLang="ja-JP" sz="800"/>
          </a:p>
        </p:txBody>
      </p:sp>
      <p:sp>
        <p:nvSpPr>
          <p:cNvPr id="45" name="正方形/長方形 44">
            <a:extLst>
              <a:ext uri="{FF2B5EF4-FFF2-40B4-BE49-F238E27FC236}">
                <a16:creationId xmlns:a16="http://schemas.microsoft.com/office/drawing/2014/main" id="{0BC48122-ABD0-3DF0-35D0-467A3FF68F01}"/>
              </a:ext>
            </a:extLst>
          </p:cNvPr>
          <p:cNvSpPr/>
          <p:nvPr/>
        </p:nvSpPr>
        <p:spPr>
          <a:xfrm>
            <a:off x="862118" y="2366260"/>
            <a:ext cx="682143" cy="26339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副詞句</a:t>
            </a:r>
          </a:p>
        </p:txBody>
      </p:sp>
      <p:sp>
        <p:nvSpPr>
          <p:cNvPr id="46" name="正方形/長方形 45">
            <a:extLst>
              <a:ext uri="{FF2B5EF4-FFF2-40B4-BE49-F238E27FC236}">
                <a16:creationId xmlns:a16="http://schemas.microsoft.com/office/drawing/2014/main" id="{B32BEA4C-BE2D-D50B-BAFC-0CB30073A145}"/>
              </a:ext>
            </a:extLst>
          </p:cNvPr>
          <p:cNvSpPr/>
          <p:nvPr/>
        </p:nvSpPr>
        <p:spPr>
          <a:xfrm>
            <a:off x="3686907" y="4698764"/>
            <a:ext cx="1383057"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t>
            </a:r>
            <a:endParaRPr kumimoji="1" lang="ja-JP" altLang="en-US" sz="800"/>
          </a:p>
        </p:txBody>
      </p:sp>
      <p:sp>
        <p:nvSpPr>
          <p:cNvPr id="47" name="正方形/長方形 46">
            <a:extLst>
              <a:ext uri="{FF2B5EF4-FFF2-40B4-BE49-F238E27FC236}">
                <a16:creationId xmlns:a16="http://schemas.microsoft.com/office/drawing/2014/main" id="{CA2C31D8-573A-C36B-E661-5F44DBAC921E}"/>
              </a:ext>
            </a:extLst>
          </p:cNvPr>
          <p:cNvSpPr/>
          <p:nvPr/>
        </p:nvSpPr>
        <p:spPr>
          <a:xfrm>
            <a:off x="862118" y="5092602"/>
            <a:ext cx="682143" cy="11268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副詞</a:t>
            </a:r>
            <a:r>
              <a:rPr lang="ja-JP" altLang="en-US" sz="800"/>
              <a:t>節</a:t>
            </a:r>
            <a:endParaRPr kumimoji="1" lang="ja-JP" altLang="en-US" sz="800"/>
          </a:p>
        </p:txBody>
      </p:sp>
      <p:sp>
        <p:nvSpPr>
          <p:cNvPr id="48" name="正方形/長方形 47">
            <a:extLst>
              <a:ext uri="{FF2B5EF4-FFF2-40B4-BE49-F238E27FC236}">
                <a16:creationId xmlns:a16="http://schemas.microsoft.com/office/drawing/2014/main" id="{1579C67E-CF19-9552-EC71-B5790B6213BB}"/>
              </a:ext>
            </a:extLst>
          </p:cNvPr>
          <p:cNvSpPr/>
          <p:nvPr/>
        </p:nvSpPr>
        <p:spPr>
          <a:xfrm>
            <a:off x="1623315" y="5920977"/>
            <a:ext cx="1985718" cy="2984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that</a:t>
            </a:r>
            <a:endParaRPr kumimoji="1" lang="ja-JP" altLang="en-US" sz="800"/>
          </a:p>
        </p:txBody>
      </p:sp>
      <p:sp>
        <p:nvSpPr>
          <p:cNvPr id="49" name="正方形/長方形 48">
            <a:extLst>
              <a:ext uri="{FF2B5EF4-FFF2-40B4-BE49-F238E27FC236}">
                <a16:creationId xmlns:a16="http://schemas.microsoft.com/office/drawing/2014/main" id="{CC981757-75C3-83C3-48CF-7C3648672258}"/>
              </a:ext>
            </a:extLst>
          </p:cNvPr>
          <p:cNvSpPr/>
          <p:nvPr/>
        </p:nvSpPr>
        <p:spPr>
          <a:xfrm>
            <a:off x="1632307" y="5091308"/>
            <a:ext cx="1961025" cy="6587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色々</a:t>
            </a:r>
            <a:endParaRPr kumimoji="1" lang="ja-JP" altLang="en-US" sz="800"/>
          </a:p>
        </p:txBody>
      </p:sp>
    </p:spTree>
    <p:extLst>
      <p:ext uri="{BB962C8B-B14F-4D97-AF65-F5344CB8AC3E}">
        <p14:creationId xmlns:p14="http://schemas.microsoft.com/office/powerpoint/2010/main" val="249222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EF231BAF-03C1-8B85-694A-ECA07D0F18A2}"/>
              </a:ext>
            </a:extLst>
          </p:cNvPr>
          <p:cNvSpPr/>
          <p:nvPr/>
        </p:nvSpPr>
        <p:spPr>
          <a:xfrm>
            <a:off x="3642261" y="-436401"/>
            <a:ext cx="1271410" cy="69725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文頭</a:t>
            </a:r>
            <a:endParaRPr kumimoji="1" lang="en-US" altLang="ja-JP" sz="800"/>
          </a:p>
          <a:p>
            <a:pPr algn="ctr"/>
            <a:r>
              <a:rPr kumimoji="1" lang="ja-JP" altLang="en-US" sz="800"/>
              <a:t>（文全体を修飾）</a:t>
            </a:r>
            <a:endParaRPr kumimoji="1" lang="en-US" altLang="ja-JP" sz="800"/>
          </a:p>
        </p:txBody>
      </p:sp>
      <p:sp>
        <p:nvSpPr>
          <p:cNvPr id="3" name="正方形/長方形 2">
            <a:extLst>
              <a:ext uri="{FF2B5EF4-FFF2-40B4-BE49-F238E27FC236}">
                <a16:creationId xmlns:a16="http://schemas.microsoft.com/office/drawing/2014/main" id="{493C4948-5869-553D-C594-BD5BADEB1635}"/>
              </a:ext>
            </a:extLst>
          </p:cNvPr>
          <p:cNvSpPr/>
          <p:nvPr/>
        </p:nvSpPr>
        <p:spPr>
          <a:xfrm>
            <a:off x="5013260" y="-436209"/>
            <a:ext cx="4154890" cy="2111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文中</a:t>
            </a:r>
            <a:endParaRPr kumimoji="1" lang="en-US" altLang="ja-JP" sz="800"/>
          </a:p>
        </p:txBody>
      </p:sp>
      <p:sp>
        <p:nvSpPr>
          <p:cNvPr id="4" name="正方形/長方形 3">
            <a:extLst>
              <a:ext uri="{FF2B5EF4-FFF2-40B4-BE49-F238E27FC236}">
                <a16:creationId xmlns:a16="http://schemas.microsoft.com/office/drawing/2014/main" id="{34EFD8BC-B253-F8C0-EB68-08E4E2D0F069}"/>
              </a:ext>
            </a:extLst>
          </p:cNvPr>
          <p:cNvSpPr/>
          <p:nvPr/>
        </p:nvSpPr>
        <p:spPr>
          <a:xfrm>
            <a:off x="9284226" y="-436401"/>
            <a:ext cx="1271410" cy="7232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文末</a:t>
            </a:r>
            <a:endParaRPr lang="en-US" altLang="ja-JP" sz="800"/>
          </a:p>
          <a:p>
            <a:pPr algn="ctr"/>
            <a:r>
              <a:rPr kumimoji="1" lang="ja-JP" altLang="en-US" sz="800"/>
              <a:t>（文全体を修飾）</a:t>
            </a:r>
            <a:endParaRPr kumimoji="1" lang="en-US" altLang="ja-JP" sz="800"/>
          </a:p>
        </p:txBody>
      </p:sp>
      <p:sp>
        <p:nvSpPr>
          <p:cNvPr id="5" name="正方形/長方形 4">
            <a:extLst>
              <a:ext uri="{FF2B5EF4-FFF2-40B4-BE49-F238E27FC236}">
                <a16:creationId xmlns:a16="http://schemas.microsoft.com/office/drawing/2014/main" id="{1C362AE2-C948-E1F6-4ADF-A2D2912949B5}"/>
              </a:ext>
            </a:extLst>
          </p:cNvPr>
          <p:cNvSpPr/>
          <p:nvPr/>
        </p:nvSpPr>
        <p:spPr>
          <a:xfrm>
            <a:off x="5013260" y="63821"/>
            <a:ext cx="724963" cy="18973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800"/>
              <a:t>not</a:t>
            </a:r>
            <a:r>
              <a:rPr lang="ja-JP" altLang="en-US" sz="800"/>
              <a:t>の位置</a:t>
            </a:r>
            <a:endParaRPr kumimoji="1" lang="en-US" altLang="ja-JP" sz="800"/>
          </a:p>
        </p:txBody>
      </p:sp>
      <p:sp>
        <p:nvSpPr>
          <p:cNvPr id="6" name="正方形/長方形 5">
            <a:extLst>
              <a:ext uri="{FF2B5EF4-FFF2-40B4-BE49-F238E27FC236}">
                <a16:creationId xmlns:a16="http://schemas.microsoft.com/office/drawing/2014/main" id="{39064DD2-88A0-429C-8AE2-02EB9B202777}"/>
              </a:ext>
            </a:extLst>
          </p:cNvPr>
          <p:cNvSpPr/>
          <p:nvPr/>
        </p:nvSpPr>
        <p:spPr>
          <a:xfrm>
            <a:off x="5783943" y="51471"/>
            <a:ext cx="857250"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自動詞の後ろ</a:t>
            </a:r>
            <a:endParaRPr kumimoji="1" lang="en-US" altLang="ja-JP" sz="800"/>
          </a:p>
        </p:txBody>
      </p:sp>
      <p:sp>
        <p:nvSpPr>
          <p:cNvPr id="7" name="正方形/長方形 6">
            <a:extLst>
              <a:ext uri="{FF2B5EF4-FFF2-40B4-BE49-F238E27FC236}">
                <a16:creationId xmlns:a16="http://schemas.microsoft.com/office/drawing/2014/main" id="{D43F07DB-61AB-AF80-0379-699A8FB6062E}"/>
              </a:ext>
            </a:extLst>
          </p:cNvPr>
          <p:cNvSpPr/>
          <p:nvPr/>
        </p:nvSpPr>
        <p:spPr>
          <a:xfrm>
            <a:off x="6686913" y="51471"/>
            <a:ext cx="857250"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目的語の後ろ</a:t>
            </a:r>
            <a:endParaRPr kumimoji="1" lang="en-US" altLang="ja-JP" sz="800"/>
          </a:p>
        </p:txBody>
      </p:sp>
      <p:sp>
        <p:nvSpPr>
          <p:cNvPr id="8" name="正方形/長方形 7">
            <a:extLst>
              <a:ext uri="{FF2B5EF4-FFF2-40B4-BE49-F238E27FC236}">
                <a16:creationId xmlns:a16="http://schemas.microsoft.com/office/drawing/2014/main" id="{0622E33E-C816-48BF-CFDA-70BC0C48A2AC}"/>
              </a:ext>
            </a:extLst>
          </p:cNvPr>
          <p:cNvSpPr/>
          <p:nvPr/>
        </p:nvSpPr>
        <p:spPr>
          <a:xfrm>
            <a:off x="5013260" y="-186194"/>
            <a:ext cx="2530903" cy="1988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動詞を修飾</a:t>
            </a:r>
            <a:endParaRPr kumimoji="1" lang="en-US" altLang="ja-JP" sz="800"/>
          </a:p>
        </p:txBody>
      </p:sp>
      <p:sp>
        <p:nvSpPr>
          <p:cNvPr id="9" name="正方形/長方形 8">
            <a:extLst>
              <a:ext uri="{FF2B5EF4-FFF2-40B4-BE49-F238E27FC236}">
                <a16:creationId xmlns:a16="http://schemas.microsoft.com/office/drawing/2014/main" id="{485D88DE-5612-0700-ACEC-A65B65E87D5A}"/>
              </a:ext>
            </a:extLst>
          </p:cNvPr>
          <p:cNvSpPr/>
          <p:nvPr/>
        </p:nvSpPr>
        <p:spPr>
          <a:xfrm>
            <a:off x="7643750" y="-192465"/>
            <a:ext cx="1524400" cy="1988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動詞以外を修飾</a:t>
            </a:r>
            <a:endParaRPr kumimoji="1" lang="en-US" altLang="ja-JP" sz="800"/>
          </a:p>
        </p:txBody>
      </p:sp>
      <p:sp>
        <p:nvSpPr>
          <p:cNvPr id="10" name="正方形/長方形 9">
            <a:extLst>
              <a:ext uri="{FF2B5EF4-FFF2-40B4-BE49-F238E27FC236}">
                <a16:creationId xmlns:a16="http://schemas.microsoft.com/office/drawing/2014/main" id="{F503AC9A-0638-D750-E877-D5A7328881D5}"/>
              </a:ext>
            </a:extLst>
          </p:cNvPr>
          <p:cNvSpPr/>
          <p:nvPr/>
        </p:nvSpPr>
        <p:spPr>
          <a:xfrm>
            <a:off x="7643749" y="49845"/>
            <a:ext cx="740835"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対象の直前</a:t>
            </a:r>
            <a:endParaRPr kumimoji="1" lang="en-US" altLang="ja-JP" sz="800"/>
          </a:p>
        </p:txBody>
      </p:sp>
      <p:sp>
        <p:nvSpPr>
          <p:cNvPr id="11" name="正方形/長方形 10">
            <a:extLst>
              <a:ext uri="{FF2B5EF4-FFF2-40B4-BE49-F238E27FC236}">
                <a16:creationId xmlns:a16="http://schemas.microsoft.com/office/drawing/2014/main" id="{FFEFC4B2-647D-016D-DE40-C4B6085C9802}"/>
              </a:ext>
            </a:extLst>
          </p:cNvPr>
          <p:cNvSpPr/>
          <p:nvPr/>
        </p:nvSpPr>
        <p:spPr>
          <a:xfrm>
            <a:off x="88350" y="340862"/>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「様態」</a:t>
            </a:r>
            <a:endParaRPr lang="en-US" altLang="ja-JP" sz="800" b="0" i="0">
              <a:solidFill>
                <a:schemeClr val="bg1"/>
              </a:solidFill>
              <a:effectLst/>
              <a:latin typeface="-apple-system"/>
            </a:endParaRPr>
          </a:p>
          <a:p>
            <a:pPr algn="l" fontAlgn="base"/>
            <a:r>
              <a:rPr lang="ja-JP" altLang="en-US" sz="800" b="0" i="0">
                <a:solidFill>
                  <a:schemeClr val="bg1"/>
                </a:solidFill>
                <a:effectLst/>
                <a:latin typeface="-apple-system"/>
              </a:rPr>
              <a:t>物事かがどのように行われるか</a:t>
            </a:r>
          </a:p>
        </p:txBody>
      </p:sp>
      <p:sp>
        <p:nvSpPr>
          <p:cNvPr id="12" name="正方形/長方形 11">
            <a:extLst>
              <a:ext uri="{FF2B5EF4-FFF2-40B4-BE49-F238E27FC236}">
                <a16:creationId xmlns:a16="http://schemas.microsoft.com/office/drawing/2014/main" id="{4C3087FA-ECD6-7962-69A5-E348BBD205C5}"/>
              </a:ext>
            </a:extLst>
          </p:cNvPr>
          <p:cNvSpPr/>
          <p:nvPr/>
        </p:nvSpPr>
        <p:spPr>
          <a:xfrm>
            <a:off x="88350" y="914050"/>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「場所」</a:t>
            </a:r>
            <a:endParaRPr lang="en-US" altLang="ja-JP" sz="800" b="0" i="0">
              <a:solidFill>
                <a:schemeClr val="bg1"/>
              </a:solidFill>
              <a:effectLst/>
              <a:latin typeface="-apple-system"/>
            </a:endParaRPr>
          </a:p>
          <a:p>
            <a:pPr algn="l" fontAlgn="base"/>
            <a:r>
              <a:rPr lang="ja-JP" altLang="en-US" sz="800" b="0" i="0">
                <a:solidFill>
                  <a:schemeClr val="bg1"/>
                </a:solidFill>
                <a:effectLst/>
                <a:latin typeface="-apple-system"/>
              </a:rPr>
              <a:t>物事が起こる場所や存在</a:t>
            </a:r>
          </a:p>
        </p:txBody>
      </p:sp>
      <p:sp>
        <p:nvSpPr>
          <p:cNvPr id="13" name="正方形/長方形 12">
            <a:extLst>
              <a:ext uri="{FF2B5EF4-FFF2-40B4-BE49-F238E27FC236}">
                <a16:creationId xmlns:a16="http://schemas.microsoft.com/office/drawing/2014/main" id="{79ACBF92-4BC8-C45A-19A2-1FAF6DB0544A}"/>
              </a:ext>
            </a:extLst>
          </p:cNvPr>
          <p:cNvSpPr/>
          <p:nvPr/>
        </p:nvSpPr>
        <p:spPr>
          <a:xfrm>
            <a:off x="88350" y="1459281"/>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「時」</a:t>
            </a:r>
          </a:p>
          <a:p>
            <a:pPr algn="l" fontAlgn="base"/>
            <a:r>
              <a:rPr lang="ja-JP" altLang="en-US" sz="800" b="0" i="0">
                <a:solidFill>
                  <a:schemeClr val="bg1"/>
                </a:solidFill>
                <a:effectLst/>
                <a:latin typeface="-apple-system"/>
              </a:rPr>
              <a:t>物事がいつ起こるのか</a:t>
            </a:r>
          </a:p>
        </p:txBody>
      </p:sp>
      <p:sp>
        <p:nvSpPr>
          <p:cNvPr id="14" name="正方形/長方形 13">
            <a:extLst>
              <a:ext uri="{FF2B5EF4-FFF2-40B4-BE49-F238E27FC236}">
                <a16:creationId xmlns:a16="http://schemas.microsoft.com/office/drawing/2014/main" id="{53E5FA42-9EBD-4B51-F2DF-95CF93F206A2}"/>
              </a:ext>
            </a:extLst>
          </p:cNvPr>
          <p:cNvSpPr/>
          <p:nvPr/>
        </p:nvSpPr>
        <p:spPr>
          <a:xfrm>
            <a:off x="88350" y="2025586"/>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「頻度」</a:t>
            </a:r>
          </a:p>
          <a:p>
            <a:pPr algn="l" fontAlgn="base"/>
            <a:r>
              <a:rPr lang="ja-JP" altLang="en-US" sz="800" b="0" i="0">
                <a:solidFill>
                  <a:schemeClr val="bg1"/>
                </a:solidFill>
                <a:effectLst/>
                <a:latin typeface="-apple-system"/>
              </a:rPr>
              <a:t>物事が起こる頻度</a:t>
            </a:r>
          </a:p>
        </p:txBody>
      </p:sp>
      <p:sp>
        <p:nvSpPr>
          <p:cNvPr id="15" name="正方形/長方形 14">
            <a:extLst>
              <a:ext uri="{FF2B5EF4-FFF2-40B4-BE49-F238E27FC236}">
                <a16:creationId xmlns:a16="http://schemas.microsoft.com/office/drawing/2014/main" id="{61EED8EA-2EE6-BB9C-208C-B8823E9D959A}"/>
              </a:ext>
            </a:extLst>
          </p:cNvPr>
          <p:cNvSpPr/>
          <p:nvPr/>
        </p:nvSpPr>
        <p:spPr>
          <a:xfrm>
            <a:off x="88350" y="2590698"/>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「程度」</a:t>
            </a:r>
          </a:p>
          <a:p>
            <a:pPr algn="l" fontAlgn="base"/>
            <a:r>
              <a:rPr lang="ja-JP" altLang="en-US" sz="800" b="0" i="0">
                <a:solidFill>
                  <a:schemeClr val="bg1"/>
                </a:solidFill>
                <a:effectLst/>
                <a:latin typeface="-apple-system"/>
              </a:rPr>
              <a:t>物事の程度や範囲を表現</a:t>
            </a:r>
          </a:p>
        </p:txBody>
      </p:sp>
      <p:sp>
        <p:nvSpPr>
          <p:cNvPr id="16" name="正方形/長方形 15">
            <a:extLst>
              <a:ext uri="{FF2B5EF4-FFF2-40B4-BE49-F238E27FC236}">
                <a16:creationId xmlns:a16="http://schemas.microsoft.com/office/drawing/2014/main" id="{83218BAE-2A48-CD8E-F973-BBE27F6959F7}"/>
              </a:ext>
            </a:extLst>
          </p:cNvPr>
          <p:cNvSpPr/>
          <p:nvPr/>
        </p:nvSpPr>
        <p:spPr>
          <a:xfrm>
            <a:off x="95473" y="3721900"/>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「原因・結果」</a:t>
            </a:r>
            <a:endParaRPr lang="en-US" altLang="ja-JP" sz="800" b="0" i="0">
              <a:solidFill>
                <a:schemeClr val="bg1"/>
              </a:solidFill>
              <a:effectLst/>
              <a:latin typeface="-apple-system"/>
            </a:endParaRPr>
          </a:p>
          <a:p>
            <a:pPr algn="ctr" fontAlgn="base"/>
            <a:r>
              <a:rPr lang="en-US" altLang="ja-JP" sz="800">
                <a:solidFill>
                  <a:schemeClr val="bg1"/>
                </a:solidFill>
                <a:latin typeface="-apple-system"/>
              </a:rPr>
              <a:t>※</a:t>
            </a:r>
            <a:r>
              <a:rPr lang="ja-JP" altLang="en-US" sz="800">
                <a:solidFill>
                  <a:schemeClr val="bg1"/>
                </a:solidFill>
                <a:latin typeface="-apple-system"/>
              </a:rPr>
              <a:t>接続副詞</a:t>
            </a:r>
            <a:endParaRPr lang="ja-JP" altLang="en-US" sz="800" b="0" i="0">
              <a:solidFill>
                <a:schemeClr val="bg1"/>
              </a:solidFill>
              <a:effectLst/>
              <a:latin typeface="-apple-system"/>
            </a:endParaRPr>
          </a:p>
        </p:txBody>
      </p:sp>
      <p:sp>
        <p:nvSpPr>
          <p:cNvPr id="17" name="正方形/長方形 16">
            <a:extLst>
              <a:ext uri="{FF2B5EF4-FFF2-40B4-BE49-F238E27FC236}">
                <a16:creationId xmlns:a16="http://schemas.microsoft.com/office/drawing/2014/main" id="{94B09DD9-3A15-F52D-BCD8-49D18C4191AB}"/>
              </a:ext>
            </a:extLst>
          </p:cNvPr>
          <p:cNvSpPr/>
          <p:nvPr/>
        </p:nvSpPr>
        <p:spPr>
          <a:xfrm>
            <a:off x="95473" y="3133490"/>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「確率」</a:t>
            </a:r>
            <a:endParaRPr lang="en-US" altLang="ja-JP" sz="800" b="0" i="0">
              <a:solidFill>
                <a:schemeClr val="bg1"/>
              </a:solidFill>
              <a:effectLst/>
              <a:latin typeface="-apple-system"/>
            </a:endParaRPr>
          </a:p>
          <a:p>
            <a:pPr algn="ctr" fontAlgn="base"/>
            <a:r>
              <a:rPr lang="ja-JP" altLang="en-US" sz="800" b="0" i="0">
                <a:solidFill>
                  <a:schemeClr val="bg1"/>
                </a:solidFill>
                <a:effectLst/>
                <a:latin typeface="-apple-system"/>
              </a:rPr>
              <a:t>物事が起こる確率</a:t>
            </a:r>
            <a:r>
              <a:rPr lang="en-US" altLang="ja-JP" sz="800" b="0" i="0">
                <a:solidFill>
                  <a:schemeClr val="bg1"/>
                </a:solidFill>
                <a:effectLst/>
                <a:latin typeface="-apple-system"/>
              </a:rPr>
              <a:t>(</a:t>
            </a:r>
            <a:r>
              <a:rPr lang="ja-JP" altLang="en-US" sz="800" b="0" i="0">
                <a:solidFill>
                  <a:schemeClr val="bg1"/>
                </a:solidFill>
                <a:effectLst/>
                <a:latin typeface="-apple-system"/>
              </a:rPr>
              <a:t>否定・肯定ともいう</a:t>
            </a:r>
            <a:r>
              <a:rPr lang="en-US" altLang="ja-JP" sz="800" b="0" i="0">
                <a:solidFill>
                  <a:schemeClr val="bg1"/>
                </a:solidFill>
                <a:effectLst/>
                <a:latin typeface="-apple-system"/>
              </a:rPr>
              <a:t>)</a:t>
            </a:r>
            <a:endParaRPr lang="ja-JP" altLang="en-US" sz="800" b="0" i="0">
              <a:solidFill>
                <a:schemeClr val="bg1"/>
              </a:solidFill>
              <a:effectLst/>
              <a:latin typeface="-apple-system"/>
            </a:endParaRPr>
          </a:p>
        </p:txBody>
      </p:sp>
      <p:sp>
        <p:nvSpPr>
          <p:cNvPr id="18" name="正方形/長方形 17">
            <a:extLst>
              <a:ext uri="{FF2B5EF4-FFF2-40B4-BE49-F238E27FC236}">
                <a16:creationId xmlns:a16="http://schemas.microsoft.com/office/drawing/2014/main" id="{85A08D89-A8D2-33CB-0D77-751E87B2ADEA}"/>
              </a:ext>
            </a:extLst>
          </p:cNvPr>
          <p:cNvSpPr/>
          <p:nvPr/>
        </p:nvSpPr>
        <p:spPr>
          <a:xfrm>
            <a:off x="1142084" y="357401"/>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carefully</a:t>
            </a:r>
            <a:r>
              <a:rPr kumimoji="1" lang="ja-JP" altLang="en" sz="800"/>
              <a:t>（</a:t>
            </a:r>
            <a:r>
              <a:rPr kumimoji="1" lang="ja-JP" altLang="en-US" sz="800"/>
              <a:t>慎重に）</a:t>
            </a:r>
            <a:r>
              <a:rPr kumimoji="1" lang="en-US" altLang="ja-JP" sz="800"/>
              <a:t>/ </a:t>
            </a:r>
            <a:r>
              <a:rPr kumimoji="1" lang="en" altLang="ja-JP" sz="800"/>
              <a:t>easily</a:t>
            </a:r>
            <a:r>
              <a:rPr kumimoji="1" lang="ja-JP" altLang="en" sz="800"/>
              <a:t>（</a:t>
            </a:r>
            <a:r>
              <a:rPr kumimoji="1" lang="ja-JP" altLang="en-US" sz="800"/>
              <a:t>簡単に）</a:t>
            </a:r>
            <a:r>
              <a:rPr kumimoji="1" lang="en-US" altLang="ja-JP" sz="800"/>
              <a:t>/ </a:t>
            </a:r>
            <a:r>
              <a:rPr kumimoji="1" lang="en" altLang="ja-JP" sz="800"/>
              <a:t>honestly </a:t>
            </a:r>
            <a:r>
              <a:rPr kumimoji="1" lang="ja-JP" altLang="en" sz="800"/>
              <a:t>（</a:t>
            </a:r>
            <a:r>
              <a:rPr kumimoji="1" lang="ja-JP" altLang="en-US" sz="800"/>
              <a:t>正直に）</a:t>
            </a:r>
            <a:r>
              <a:rPr kumimoji="1" lang="en-US" altLang="ja-JP" sz="800"/>
              <a:t>/ </a:t>
            </a:r>
            <a:r>
              <a:rPr kumimoji="1" lang="en" altLang="ja-JP" sz="800"/>
              <a:t>rapidly </a:t>
            </a:r>
            <a:r>
              <a:rPr kumimoji="1" lang="ja-JP" altLang="en" sz="800"/>
              <a:t>（</a:t>
            </a:r>
            <a:r>
              <a:rPr kumimoji="1" lang="ja-JP" altLang="en-US" sz="800"/>
              <a:t>速やかに）</a:t>
            </a:r>
            <a:r>
              <a:rPr kumimoji="1" lang="en-US" altLang="ja-JP" sz="800"/>
              <a:t>/ </a:t>
            </a:r>
            <a:r>
              <a:rPr kumimoji="1" lang="en" altLang="ja-JP" sz="800"/>
              <a:t>patiently </a:t>
            </a:r>
            <a:r>
              <a:rPr kumimoji="1" lang="ja-JP" altLang="en" sz="800"/>
              <a:t>（</a:t>
            </a:r>
            <a:r>
              <a:rPr kumimoji="1" lang="ja-JP" altLang="en-US" sz="800"/>
              <a:t>根気よく）</a:t>
            </a:r>
            <a:r>
              <a:rPr kumimoji="1" lang="en-US" altLang="ja-JP" sz="800"/>
              <a:t>/ </a:t>
            </a:r>
            <a:r>
              <a:rPr kumimoji="1" lang="en" altLang="ja-JP" sz="800"/>
              <a:t>politely </a:t>
            </a:r>
            <a:r>
              <a:rPr kumimoji="1" lang="ja-JP" altLang="en" sz="800"/>
              <a:t>（</a:t>
            </a:r>
            <a:r>
              <a:rPr kumimoji="1" lang="ja-JP" altLang="en-US" sz="800"/>
              <a:t>礼儀正しく）</a:t>
            </a:r>
            <a:r>
              <a:rPr kumimoji="1" lang="en-US" altLang="ja-JP" sz="800"/>
              <a:t>/ </a:t>
            </a:r>
            <a:r>
              <a:rPr kumimoji="1" lang="en" altLang="ja-JP" sz="800"/>
              <a:t>quietly </a:t>
            </a:r>
            <a:r>
              <a:rPr kumimoji="1" lang="ja-JP" altLang="en" sz="800"/>
              <a:t>（</a:t>
            </a:r>
            <a:r>
              <a:rPr kumimoji="1" lang="ja-JP" altLang="en-US" sz="800"/>
              <a:t>静かに）</a:t>
            </a:r>
            <a:r>
              <a:rPr kumimoji="1" lang="en-US" altLang="ja-JP" sz="800"/>
              <a:t>/ </a:t>
            </a:r>
            <a:r>
              <a:rPr kumimoji="1" lang="en" altLang="ja-JP" sz="800"/>
              <a:t>safely </a:t>
            </a:r>
            <a:r>
              <a:rPr kumimoji="1" lang="ja-JP" altLang="en" sz="800"/>
              <a:t>（</a:t>
            </a:r>
            <a:r>
              <a:rPr kumimoji="1" lang="ja-JP" altLang="en-US" sz="800"/>
              <a:t>安全に）など</a:t>
            </a:r>
          </a:p>
        </p:txBody>
      </p:sp>
      <p:sp>
        <p:nvSpPr>
          <p:cNvPr id="19" name="正方形/長方形 18">
            <a:extLst>
              <a:ext uri="{FF2B5EF4-FFF2-40B4-BE49-F238E27FC236}">
                <a16:creationId xmlns:a16="http://schemas.microsoft.com/office/drawing/2014/main" id="{8F309D5B-C140-AAC7-3184-CC67ED83AE96}"/>
              </a:ext>
            </a:extLst>
          </p:cNvPr>
          <p:cNvSpPr/>
          <p:nvPr/>
        </p:nvSpPr>
        <p:spPr>
          <a:xfrm>
            <a:off x="1125483" y="930115"/>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upstairs</a:t>
            </a:r>
            <a:r>
              <a:rPr kumimoji="1" lang="ja-JP" altLang="en" sz="800"/>
              <a:t>（</a:t>
            </a:r>
            <a:r>
              <a:rPr kumimoji="1" lang="ja-JP" altLang="en-US" sz="800"/>
              <a:t>階上へ）</a:t>
            </a:r>
            <a:r>
              <a:rPr kumimoji="1" lang="en-US" altLang="ja-JP" sz="800"/>
              <a:t>/ </a:t>
            </a:r>
            <a:r>
              <a:rPr kumimoji="1" lang="en" altLang="ja-JP" sz="800"/>
              <a:t>downstairs</a:t>
            </a:r>
            <a:r>
              <a:rPr kumimoji="1" lang="ja-JP" altLang="en" sz="800"/>
              <a:t>（</a:t>
            </a:r>
            <a:r>
              <a:rPr kumimoji="1" lang="ja-JP" altLang="en-US" sz="800"/>
              <a:t>階下へ）</a:t>
            </a:r>
            <a:r>
              <a:rPr kumimoji="1" lang="en-US" altLang="ja-JP" sz="800"/>
              <a:t>/ </a:t>
            </a:r>
            <a:r>
              <a:rPr kumimoji="1" lang="en" altLang="ja-JP" sz="800"/>
              <a:t>underwater</a:t>
            </a:r>
            <a:r>
              <a:rPr kumimoji="1" lang="ja-JP" altLang="en" sz="800"/>
              <a:t>（</a:t>
            </a:r>
            <a:r>
              <a:rPr kumimoji="1" lang="ja-JP" altLang="en-US" sz="800"/>
              <a:t>水中で）</a:t>
            </a:r>
            <a:r>
              <a:rPr kumimoji="1" lang="en-US" altLang="ja-JP" sz="800"/>
              <a:t>/ </a:t>
            </a:r>
            <a:r>
              <a:rPr kumimoji="1" lang="en" altLang="ja-JP" sz="800"/>
              <a:t>inside</a:t>
            </a:r>
            <a:r>
              <a:rPr kumimoji="1" lang="ja-JP" altLang="en" sz="800"/>
              <a:t>（</a:t>
            </a:r>
            <a:r>
              <a:rPr kumimoji="1" lang="ja-JP" altLang="en-US" sz="800"/>
              <a:t>屋内で）</a:t>
            </a:r>
            <a:r>
              <a:rPr kumimoji="1" lang="en-US" altLang="ja-JP" sz="800"/>
              <a:t>/ </a:t>
            </a:r>
            <a:r>
              <a:rPr kumimoji="1" lang="en" altLang="ja-JP" sz="800"/>
              <a:t>outside</a:t>
            </a:r>
            <a:r>
              <a:rPr kumimoji="1" lang="ja-JP" altLang="en" sz="800"/>
              <a:t>（</a:t>
            </a:r>
            <a:r>
              <a:rPr kumimoji="1" lang="ja-JP" altLang="en-US" sz="800"/>
              <a:t>屋外で）</a:t>
            </a:r>
            <a:r>
              <a:rPr kumimoji="1" lang="en-US" altLang="ja-JP" sz="800"/>
              <a:t>/ </a:t>
            </a:r>
            <a:r>
              <a:rPr kumimoji="1" lang="en" altLang="ja-JP" sz="800"/>
              <a:t>there </a:t>
            </a:r>
            <a:r>
              <a:rPr kumimoji="1" lang="ja-JP" altLang="en" sz="800"/>
              <a:t>（</a:t>
            </a:r>
            <a:r>
              <a:rPr kumimoji="1" lang="ja-JP" altLang="en-US" sz="800"/>
              <a:t>そこに）</a:t>
            </a:r>
            <a:r>
              <a:rPr kumimoji="1" lang="en-US" altLang="ja-JP" sz="800"/>
              <a:t>/ </a:t>
            </a:r>
            <a:r>
              <a:rPr kumimoji="1" lang="en" altLang="ja-JP" sz="800"/>
              <a:t>where</a:t>
            </a:r>
            <a:r>
              <a:rPr kumimoji="1" lang="ja-JP" altLang="en" sz="800"/>
              <a:t>（</a:t>
            </a:r>
            <a:r>
              <a:rPr kumimoji="1" lang="ja-JP" altLang="en-US" sz="800"/>
              <a:t>どこに）</a:t>
            </a:r>
            <a:r>
              <a:rPr kumimoji="1" lang="en-US" altLang="ja-JP" sz="800"/>
              <a:t>/ </a:t>
            </a:r>
            <a:r>
              <a:rPr kumimoji="1" lang="en" altLang="ja-JP" sz="800"/>
              <a:t>behind</a:t>
            </a:r>
            <a:r>
              <a:rPr kumimoji="1" lang="ja-JP" altLang="en" sz="800"/>
              <a:t>（</a:t>
            </a:r>
            <a:r>
              <a:rPr kumimoji="1" lang="ja-JP" altLang="en-US" sz="800"/>
              <a:t>後ろに）など</a:t>
            </a:r>
          </a:p>
        </p:txBody>
      </p:sp>
      <p:sp>
        <p:nvSpPr>
          <p:cNvPr id="20" name="正方形/長方形 19">
            <a:extLst>
              <a:ext uri="{FF2B5EF4-FFF2-40B4-BE49-F238E27FC236}">
                <a16:creationId xmlns:a16="http://schemas.microsoft.com/office/drawing/2014/main" id="{A5C45280-C2EE-1AE3-9F6E-57F71257FFD4}"/>
              </a:ext>
            </a:extLst>
          </p:cNvPr>
          <p:cNvSpPr/>
          <p:nvPr/>
        </p:nvSpPr>
        <p:spPr>
          <a:xfrm>
            <a:off x="1131870" y="1465114"/>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tomorrow</a:t>
            </a:r>
            <a:r>
              <a:rPr kumimoji="1" lang="ja-JP" altLang="en" sz="800"/>
              <a:t>（</a:t>
            </a:r>
            <a:r>
              <a:rPr kumimoji="1" lang="ja-JP" altLang="en-US" sz="800"/>
              <a:t>明日）</a:t>
            </a:r>
            <a:r>
              <a:rPr kumimoji="1" lang="en-US" altLang="ja-JP" sz="800"/>
              <a:t>/ </a:t>
            </a:r>
            <a:r>
              <a:rPr kumimoji="1" lang="en" altLang="ja-JP" sz="800"/>
              <a:t>today</a:t>
            </a:r>
            <a:r>
              <a:rPr kumimoji="1" lang="ja-JP" altLang="en" sz="800"/>
              <a:t>（</a:t>
            </a:r>
            <a:r>
              <a:rPr kumimoji="1" lang="ja-JP" altLang="en-US" sz="800"/>
              <a:t>今日）</a:t>
            </a:r>
            <a:r>
              <a:rPr kumimoji="1" lang="en-US" altLang="ja-JP" sz="800"/>
              <a:t>/ </a:t>
            </a:r>
            <a:r>
              <a:rPr kumimoji="1" lang="en" altLang="ja-JP" sz="800"/>
              <a:t>now</a:t>
            </a:r>
            <a:r>
              <a:rPr kumimoji="1" lang="ja-JP" altLang="en" sz="800"/>
              <a:t>（</a:t>
            </a:r>
            <a:r>
              <a:rPr kumimoji="1" lang="ja-JP" altLang="en-US" sz="800"/>
              <a:t>今）</a:t>
            </a:r>
            <a:r>
              <a:rPr kumimoji="1" lang="en-US" altLang="ja-JP" sz="800"/>
              <a:t>/ </a:t>
            </a:r>
            <a:r>
              <a:rPr kumimoji="1" lang="en" altLang="ja-JP" sz="800"/>
              <a:t>tonight</a:t>
            </a:r>
            <a:r>
              <a:rPr kumimoji="1" lang="ja-JP" altLang="en" sz="800"/>
              <a:t>（</a:t>
            </a:r>
            <a:r>
              <a:rPr kumimoji="1" lang="ja-JP" altLang="en-US" sz="800"/>
              <a:t>今夜）</a:t>
            </a:r>
            <a:r>
              <a:rPr kumimoji="1" lang="en-US" altLang="ja-JP" sz="800"/>
              <a:t>/ </a:t>
            </a:r>
            <a:r>
              <a:rPr kumimoji="1" lang="en" altLang="ja-JP" sz="800"/>
              <a:t>ago</a:t>
            </a:r>
            <a:r>
              <a:rPr kumimoji="1" lang="ja-JP" altLang="en" sz="800"/>
              <a:t>（［</a:t>
            </a:r>
            <a:r>
              <a:rPr kumimoji="1" lang="ja-JP" altLang="en-US" sz="800"/>
              <a:t>今より］前に）</a:t>
            </a:r>
            <a:r>
              <a:rPr kumimoji="1" lang="en-US" altLang="ja-JP" sz="800"/>
              <a:t>/ </a:t>
            </a:r>
            <a:r>
              <a:rPr kumimoji="1" lang="en" altLang="ja-JP" sz="800"/>
              <a:t>already</a:t>
            </a:r>
            <a:r>
              <a:rPr kumimoji="1" lang="ja-JP" altLang="en" sz="800"/>
              <a:t>（</a:t>
            </a:r>
            <a:r>
              <a:rPr kumimoji="1" lang="ja-JP" altLang="en-US" sz="800"/>
              <a:t>すでに）</a:t>
            </a:r>
            <a:r>
              <a:rPr kumimoji="1" lang="en-US" altLang="ja-JP" sz="800"/>
              <a:t>/ </a:t>
            </a:r>
            <a:r>
              <a:rPr kumimoji="1" lang="en" altLang="ja-JP" sz="800"/>
              <a:t>next</a:t>
            </a:r>
            <a:r>
              <a:rPr kumimoji="1" lang="ja-JP" altLang="en" sz="800"/>
              <a:t>（</a:t>
            </a:r>
            <a:r>
              <a:rPr kumimoji="1" lang="ja-JP" altLang="en-US" sz="800"/>
              <a:t>次に）など</a:t>
            </a:r>
          </a:p>
        </p:txBody>
      </p:sp>
      <p:sp>
        <p:nvSpPr>
          <p:cNvPr id="21" name="正方形/長方形 20">
            <a:extLst>
              <a:ext uri="{FF2B5EF4-FFF2-40B4-BE49-F238E27FC236}">
                <a16:creationId xmlns:a16="http://schemas.microsoft.com/office/drawing/2014/main" id="{74450958-BEA5-89EB-3CCB-20C70DA71790}"/>
              </a:ext>
            </a:extLst>
          </p:cNvPr>
          <p:cNvSpPr/>
          <p:nvPr/>
        </p:nvSpPr>
        <p:spPr>
          <a:xfrm>
            <a:off x="1142198" y="2025586"/>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often</a:t>
            </a:r>
            <a:r>
              <a:rPr kumimoji="1" lang="ja-JP" altLang="en" sz="800"/>
              <a:t>（</a:t>
            </a:r>
            <a:r>
              <a:rPr kumimoji="1" lang="ja-JP" altLang="en-US" sz="800"/>
              <a:t>よく）</a:t>
            </a:r>
            <a:r>
              <a:rPr kumimoji="1" lang="en-US" altLang="ja-JP" sz="800"/>
              <a:t>/ </a:t>
            </a:r>
            <a:r>
              <a:rPr kumimoji="1" lang="en" altLang="ja-JP" sz="800"/>
              <a:t>always</a:t>
            </a:r>
            <a:r>
              <a:rPr kumimoji="1" lang="ja-JP" altLang="en" sz="800"/>
              <a:t>（</a:t>
            </a:r>
            <a:r>
              <a:rPr kumimoji="1" lang="ja-JP" altLang="en-US" sz="800"/>
              <a:t>いつも）</a:t>
            </a:r>
            <a:r>
              <a:rPr kumimoji="1" lang="en-US" altLang="ja-JP" sz="800"/>
              <a:t>/ </a:t>
            </a:r>
            <a:r>
              <a:rPr kumimoji="1" lang="en" altLang="ja-JP" sz="800"/>
              <a:t>rarely</a:t>
            </a:r>
            <a:r>
              <a:rPr kumimoji="1" lang="ja-JP" altLang="en" sz="800"/>
              <a:t>（</a:t>
            </a:r>
            <a:r>
              <a:rPr kumimoji="1" lang="ja-JP" altLang="en-US" sz="800"/>
              <a:t>まれに）</a:t>
            </a:r>
            <a:r>
              <a:rPr kumimoji="1" lang="en-US" altLang="ja-JP" sz="800"/>
              <a:t>/ </a:t>
            </a:r>
            <a:r>
              <a:rPr kumimoji="1" lang="en" altLang="ja-JP" sz="800"/>
              <a:t>daily</a:t>
            </a:r>
            <a:r>
              <a:rPr kumimoji="1" lang="ja-JP" altLang="en" sz="800"/>
              <a:t>（</a:t>
            </a:r>
            <a:r>
              <a:rPr kumimoji="1" lang="ja-JP" altLang="en-US" sz="800"/>
              <a:t>毎日）</a:t>
            </a:r>
            <a:r>
              <a:rPr kumimoji="1" lang="en-US" altLang="ja-JP" sz="800"/>
              <a:t>/ </a:t>
            </a:r>
            <a:r>
              <a:rPr kumimoji="1" lang="en" altLang="ja-JP" sz="800"/>
              <a:t>regularly</a:t>
            </a:r>
            <a:r>
              <a:rPr kumimoji="1" lang="ja-JP" altLang="en" sz="800"/>
              <a:t>（</a:t>
            </a:r>
            <a:r>
              <a:rPr kumimoji="1" lang="ja-JP" altLang="en-US" sz="800"/>
              <a:t>定期的に）</a:t>
            </a:r>
            <a:r>
              <a:rPr kumimoji="1" lang="en-US" altLang="ja-JP" sz="800"/>
              <a:t>/ </a:t>
            </a:r>
            <a:r>
              <a:rPr kumimoji="1" lang="en" altLang="ja-JP" sz="800"/>
              <a:t>fortnightly</a:t>
            </a:r>
            <a:r>
              <a:rPr kumimoji="1" lang="ja-JP" altLang="en" sz="800"/>
              <a:t>（</a:t>
            </a:r>
            <a:r>
              <a:rPr kumimoji="1" lang="en" altLang="ja-JP" sz="800"/>
              <a:t>2</a:t>
            </a:r>
            <a:r>
              <a:rPr kumimoji="1" lang="ja-JP" altLang="en-US" sz="800"/>
              <a:t>週間ごとに）</a:t>
            </a:r>
            <a:r>
              <a:rPr kumimoji="1" lang="en-US" altLang="ja-JP" sz="800"/>
              <a:t>/ </a:t>
            </a:r>
            <a:r>
              <a:rPr kumimoji="1" lang="en" altLang="ja-JP" sz="800"/>
              <a:t>never</a:t>
            </a:r>
            <a:r>
              <a:rPr kumimoji="1" lang="ja-JP" altLang="en" sz="800"/>
              <a:t>（</a:t>
            </a:r>
            <a:r>
              <a:rPr kumimoji="1" lang="ja-JP" altLang="en-US" sz="800"/>
              <a:t>一度もない）</a:t>
            </a:r>
            <a:r>
              <a:rPr kumimoji="1" lang="en-US" altLang="ja-JP" sz="800"/>
              <a:t>/ </a:t>
            </a:r>
            <a:r>
              <a:rPr kumimoji="1" lang="en" altLang="ja-JP" sz="800"/>
              <a:t>constantly</a:t>
            </a:r>
            <a:r>
              <a:rPr kumimoji="1" lang="ja-JP" altLang="en" sz="800"/>
              <a:t>（</a:t>
            </a:r>
            <a:r>
              <a:rPr kumimoji="1" lang="ja-JP" altLang="en-US" sz="800"/>
              <a:t>絶えず）など</a:t>
            </a:r>
          </a:p>
        </p:txBody>
      </p:sp>
      <p:sp>
        <p:nvSpPr>
          <p:cNvPr id="22" name="正方形/長方形 21">
            <a:extLst>
              <a:ext uri="{FF2B5EF4-FFF2-40B4-BE49-F238E27FC236}">
                <a16:creationId xmlns:a16="http://schemas.microsoft.com/office/drawing/2014/main" id="{F893DA5A-36DF-0CA2-F2B9-2A702C86E2C7}"/>
              </a:ext>
            </a:extLst>
          </p:cNvPr>
          <p:cNvSpPr/>
          <p:nvPr/>
        </p:nvSpPr>
        <p:spPr>
          <a:xfrm>
            <a:off x="1148585" y="2578889"/>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quite</a:t>
            </a:r>
            <a:r>
              <a:rPr kumimoji="1" lang="ja-JP" altLang="en" sz="800"/>
              <a:t>（</a:t>
            </a:r>
            <a:r>
              <a:rPr kumimoji="1" lang="ja-JP" altLang="en-US" sz="800"/>
              <a:t>かなり）</a:t>
            </a:r>
            <a:r>
              <a:rPr kumimoji="1" lang="en-US" altLang="ja-JP" sz="800"/>
              <a:t>/ </a:t>
            </a:r>
            <a:r>
              <a:rPr kumimoji="1" lang="en" altLang="ja-JP" sz="800"/>
              <a:t>very</a:t>
            </a:r>
            <a:r>
              <a:rPr kumimoji="1" lang="ja-JP" altLang="en" sz="800"/>
              <a:t>（</a:t>
            </a:r>
            <a:r>
              <a:rPr kumimoji="1" lang="ja-JP" altLang="en-US" sz="800"/>
              <a:t>とても）</a:t>
            </a:r>
            <a:r>
              <a:rPr kumimoji="1" lang="en-US" altLang="ja-JP" sz="800"/>
              <a:t>/ </a:t>
            </a:r>
            <a:r>
              <a:rPr kumimoji="1" lang="en" altLang="ja-JP" sz="800"/>
              <a:t>extremely</a:t>
            </a:r>
            <a:r>
              <a:rPr kumimoji="1" lang="ja-JP" altLang="en" sz="800"/>
              <a:t>（</a:t>
            </a:r>
            <a:r>
              <a:rPr kumimoji="1" lang="ja-JP" altLang="en-US" sz="800"/>
              <a:t>極めて）</a:t>
            </a:r>
            <a:r>
              <a:rPr kumimoji="1" lang="en-US" altLang="ja-JP" sz="800"/>
              <a:t>/ </a:t>
            </a:r>
            <a:r>
              <a:rPr kumimoji="1" lang="en" altLang="ja-JP" sz="800"/>
              <a:t>absolutely</a:t>
            </a:r>
            <a:r>
              <a:rPr kumimoji="1" lang="ja-JP" altLang="en" sz="800"/>
              <a:t>（</a:t>
            </a:r>
            <a:r>
              <a:rPr kumimoji="1" lang="ja-JP" altLang="en-US" sz="800"/>
              <a:t>完全に）</a:t>
            </a:r>
            <a:r>
              <a:rPr kumimoji="1" lang="en-US" altLang="ja-JP" sz="800"/>
              <a:t>/ </a:t>
            </a:r>
            <a:r>
              <a:rPr kumimoji="1" lang="en" altLang="ja-JP" sz="800"/>
              <a:t>slightly</a:t>
            </a:r>
            <a:r>
              <a:rPr kumimoji="1" lang="ja-JP" altLang="en" sz="800"/>
              <a:t>（</a:t>
            </a:r>
            <a:r>
              <a:rPr kumimoji="1" lang="ja-JP" altLang="en-US" sz="800"/>
              <a:t>わずかに）</a:t>
            </a:r>
            <a:r>
              <a:rPr kumimoji="1" lang="en-US" altLang="ja-JP" sz="800"/>
              <a:t>/ </a:t>
            </a:r>
            <a:r>
              <a:rPr kumimoji="1" lang="en" altLang="ja-JP" sz="800"/>
              <a:t>especially</a:t>
            </a:r>
            <a:r>
              <a:rPr kumimoji="1" lang="ja-JP" altLang="en" sz="800"/>
              <a:t>（</a:t>
            </a:r>
            <a:r>
              <a:rPr kumimoji="1" lang="ja-JP" altLang="en-US" sz="800"/>
              <a:t>とりわけ）</a:t>
            </a:r>
            <a:r>
              <a:rPr kumimoji="1" lang="en-US" altLang="ja-JP" sz="800"/>
              <a:t>/ </a:t>
            </a:r>
            <a:r>
              <a:rPr kumimoji="1" lang="en" altLang="ja-JP" sz="800"/>
              <a:t>almost</a:t>
            </a:r>
            <a:r>
              <a:rPr kumimoji="1" lang="ja-JP" altLang="en" sz="800"/>
              <a:t>（</a:t>
            </a:r>
            <a:r>
              <a:rPr kumimoji="1" lang="ja-JP" altLang="en-US" sz="800"/>
              <a:t>ほとんど）</a:t>
            </a:r>
            <a:r>
              <a:rPr kumimoji="1" lang="en-US" altLang="ja-JP" sz="800"/>
              <a:t>/ </a:t>
            </a:r>
            <a:r>
              <a:rPr kumimoji="1" lang="en" altLang="ja-JP" sz="800"/>
              <a:t>terribly</a:t>
            </a:r>
            <a:r>
              <a:rPr kumimoji="1" lang="ja-JP" altLang="en" sz="800"/>
              <a:t>（</a:t>
            </a:r>
            <a:r>
              <a:rPr kumimoji="1" lang="ja-JP" altLang="en-US" sz="800"/>
              <a:t>ひどく）など</a:t>
            </a:r>
          </a:p>
        </p:txBody>
      </p:sp>
      <p:sp>
        <p:nvSpPr>
          <p:cNvPr id="23" name="正方形/長方形 22">
            <a:extLst>
              <a:ext uri="{FF2B5EF4-FFF2-40B4-BE49-F238E27FC236}">
                <a16:creationId xmlns:a16="http://schemas.microsoft.com/office/drawing/2014/main" id="{4EE0D463-133F-FFD5-F7F6-31918A33A2BC}"/>
              </a:ext>
            </a:extLst>
          </p:cNvPr>
          <p:cNvSpPr/>
          <p:nvPr/>
        </p:nvSpPr>
        <p:spPr>
          <a:xfrm>
            <a:off x="1155708" y="3719743"/>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accordingly</a:t>
            </a:r>
            <a:r>
              <a:rPr kumimoji="1" lang="ja-JP" altLang="en" sz="800"/>
              <a:t>（</a:t>
            </a:r>
            <a:r>
              <a:rPr kumimoji="1" lang="ja-JP" altLang="en-US" sz="800"/>
              <a:t>それゆえ） </a:t>
            </a:r>
            <a:r>
              <a:rPr kumimoji="1" lang="en-US" altLang="ja-JP" sz="800"/>
              <a:t>/ </a:t>
            </a:r>
            <a:r>
              <a:rPr kumimoji="1" lang="en" altLang="ja-JP" sz="800"/>
              <a:t>consequently</a:t>
            </a:r>
            <a:r>
              <a:rPr kumimoji="1" lang="ja-JP" altLang="en" sz="800"/>
              <a:t>（</a:t>
            </a:r>
            <a:r>
              <a:rPr kumimoji="1" lang="ja-JP" altLang="en-US" sz="800"/>
              <a:t>それゆえに） </a:t>
            </a:r>
            <a:r>
              <a:rPr kumimoji="1" lang="en-US" altLang="ja-JP" sz="800"/>
              <a:t>/ </a:t>
            </a:r>
            <a:r>
              <a:rPr kumimoji="1" lang="en" altLang="ja-JP" sz="800"/>
              <a:t>hence</a:t>
            </a:r>
            <a:r>
              <a:rPr kumimoji="1" lang="ja-JP" altLang="en" sz="800"/>
              <a:t>（</a:t>
            </a:r>
            <a:r>
              <a:rPr kumimoji="1" lang="ja-JP" altLang="en-US" sz="800"/>
              <a:t>このゆえに） </a:t>
            </a:r>
            <a:r>
              <a:rPr kumimoji="1" lang="en-US" altLang="ja-JP" sz="800"/>
              <a:t>/ </a:t>
            </a:r>
            <a:r>
              <a:rPr kumimoji="1" lang="en" altLang="ja-JP" sz="800"/>
              <a:t>so</a:t>
            </a:r>
            <a:r>
              <a:rPr kumimoji="1" lang="ja-JP" altLang="en" sz="800"/>
              <a:t>（</a:t>
            </a:r>
            <a:r>
              <a:rPr kumimoji="1" lang="ja-JP" altLang="en-US" sz="800"/>
              <a:t>そんなわけで） </a:t>
            </a:r>
            <a:r>
              <a:rPr kumimoji="1" lang="en-US" altLang="ja-JP" sz="800"/>
              <a:t>/ </a:t>
            </a:r>
            <a:r>
              <a:rPr kumimoji="1" lang="en" altLang="ja-JP" sz="800"/>
              <a:t>thus</a:t>
            </a:r>
            <a:r>
              <a:rPr kumimoji="1" lang="ja-JP" altLang="en" sz="800"/>
              <a:t>（</a:t>
            </a:r>
            <a:r>
              <a:rPr kumimoji="1" lang="ja-JP" altLang="en-US" sz="800"/>
              <a:t>こんなわけで） </a:t>
            </a:r>
            <a:r>
              <a:rPr kumimoji="1" lang="en-US" altLang="ja-JP" sz="800"/>
              <a:t>/ </a:t>
            </a:r>
            <a:r>
              <a:rPr kumimoji="1" lang="en" altLang="ja-JP" sz="800"/>
              <a:t>therefore</a:t>
            </a:r>
            <a:r>
              <a:rPr kumimoji="1" lang="ja-JP" altLang="en" sz="800"/>
              <a:t>（</a:t>
            </a:r>
            <a:r>
              <a:rPr kumimoji="1" lang="ja-JP" altLang="en-US" sz="800"/>
              <a:t>ゆえに） </a:t>
            </a:r>
            <a:r>
              <a:rPr kumimoji="1" lang="en-US" altLang="ja-JP" sz="800"/>
              <a:t>/ </a:t>
            </a:r>
            <a:r>
              <a:rPr kumimoji="1" lang="en" altLang="ja-JP" sz="800"/>
              <a:t>consequently</a:t>
            </a:r>
            <a:r>
              <a:rPr kumimoji="1" lang="ja-JP" altLang="en" sz="800"/>
              <a:t>（</a:t>
            </a:r>
            <a:r>
              <a:rPr kumimoji="1" lang="ja-JP" altLang="en-US" sz="800"/>
              <a:t>その結果） </a:t>
            </a:r>
            <a:r>
              <a:rPr kumimoji="1" lang="en-US" altLang="ja-JP" sz="800"/>
              <a:t>/ </a:t>
            </a:r>
            <a:r>
              <a:rPr kumimoji="1" lang="en" altLang="ja-JP" sz="800"/>
              <a:t>finally</a:t>
            </a:r>
            <a:r>
              <a:rPr kumimoji="1" lang="ja-JP" altLang="en" sz="800"/>
              <a:t>（</a:t>
            </a:r>
            <a:r>
              <a:rPr kumimoji="1" lang="ja-JP" altLang="en-US" sz="800"/>
              <a:t>最終的に）</a:t>
            </a:r>
          </a:p>
        </p:txBody>
      </p:sp>
      <p:sp>
        <p:nvSpPr>
          <p:cNvPr id="24" name="正方形/長方形 23">
            <a:extLst>
              <a:ext uri="{FF2B5EF4-FFF2-40B4-BE49-F238E27FC236}">
                <a16:creationId xmlns:a16="http://schemas.microsoft.com/office/drawing/2014/main" id="{C0C67C82-7D45-407C-7668-34867E4BD3CA}"/>
              </a:ext>
            </a:extLst>
          </p:cNvPr>
          <p:cNvSpPr/>
          <p:nvPr/>
        </p:nvSpPr>
        <p:spPr>
          <a:xfrm>
            <a:off x="1132606" y="3133490"/>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 altLang="ja-JP" sz="800"/>
              <a:t>yes</a:t>
            </a:r>
            <a:r>
              <a:rPr kumimoji="1" lang="ja-JP" altLang="en" sz="800"/>
              <a:t>（</a:t>
            </a:r>
            <a:r>
              <a:rPr kumimoji="1" lang="ja-JP" altLang="en-US" sz="800"/>
              <a:t>はい） </a:t>
            </a:r>
            <a:r>
              <a:rPr kumimoji="1" lang="en-US" altLang="ja-JP" sz="800"/>
              <a:t>/ no</a:t>
            </a:r>
            <a:r>
              <a:rPr kumimoji="1" lang="ja-JP" altLang="en-US" sz="800"/>
              <a:t>（いいえ）</a:t>
            </a:r>
            <a:r>
              <a:rPr kumimoji="1" lang="en-US" altLang="ja-JP" sz="800"/>
              <a:t> / certainly</a:t>
            </a:r>
            <a:r>
              <a:rPr kumimoji="1" lang="ja-JP" altLang="en-US" sz="800"/>
              <a:t>（確かに） </a:t>
            </a:r>
            <a:r>
              <a:rPr kumimoji="1" lang="en-US" altLang="ja-JP" sz="800"/>
              <a:t>/ surely</a:t>
            </a:r>
            <a:r>
              <a:rPr kumimoji="1" lang="ja-JP" altLang="en-US" sz="800"/>
              <a:t>（違いなく） </a:t>
            </a:r>
            <a:r>
              <a:rPr kumimoji="1" lang="en-US" altLang="ja-JP" sz="800"/>
              <a:t>/ probably</a:t>
            </a:r>
            <a:r>
              <a:rPr kumimoji="1" lang="ja-JP" altLang="en-US" sz="800"/>
              <a:t>（たぶん） </a:t>
            </a:r>
            <a:r>
              <a:rPr kumimoji="1" lang="en-US" altLang="ja-JP" sz="800"/>
              <a:t>/ maybe</a:t>
            </a:r>
            <a:r>
              <a:rPr kumimoji="1" lang="ja-JP" altLang="en-US" sz="800"/>
              <a:t>（たぶん） </a:t>
            </a:r>
            <a:r>
              <a:rPr kumimoji="1" lang="en-US" altLang="ja-JP" sz="800"/>
              <a:t>/ perhaps</a:t>
            </a:r>
            <a:r>
              <a:rPr kumimoji="1" lang="ja-JP" altLang="en-US" sz="800"/>
              <a:t>（たぶん） </a:t>
            </a:r>
            <a:r>
              <a:rPr kumimoji="1" lang="en-US" altLang="ja-JP" sz="800"/>
              <a:t>/ possibly</a:t>
            </a:r>
            <a:r>
              <a:rPr kumimoji="1" lang="ja-JP" altLang="en-US" sz="800"/>
              <a:t>（もしかすると） </a:t>
            </a:r>
            <a:r>
              <a:rPr kumimoji="1" lang="en-US" altLang="ja-JP" sz="800"/>
              <a:t>/ indeed</a:t>
            </a:r>
            <a:r>
              <a:rPr kumimoji="1" lang="ja-JP" altLang="en-US" sz="800"/>
              <a:t>（実に）</a:t>
            </a:r>
          </a:p>
        </p:txBody>
      </p:sp>
      <p:sp>
        <p:nvSpPr>
          <p:cNvPr id="25" name="正方形/長方形 24">
            <a:extLst>
              <a:ext uri="{FF2B5EF4-FFF2-40B4-BE49-F238E27FC236}">
                <a16:creationId xmlns:a16="http://schemas.microsoft.com/office/drawing/2014/main" id="{5FE5221F-1990-2F1B-961E-63B0815C55C4}"/>
              </a:ext>
            </a:extLst>
          </p:cNvPr>
          <p:cNvSpPr/>
          <p:nvPr/>
        </p:nvSpPr>
        <p:spPr>
          <a:xfrm>
            <a:off x="3642261" y="34086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26" name="正方形/長方形 25">
            <a:extLst>
              <a:ext uri="{FF2B5EF4-FFF2-40B4-BE49-F238E27FC236}">
                <a16:creationId xmlns:a16="http://schemas.microsoft.com/office/drawing/2014/main" id="{1AAAB933-B4BE-6DAA-AF92-2B1512FE8860}"/>
              </a:ext>
            </a:extLst>
          </p:cNvPr>
          <p:cNvSpPr/>
          <p:nvPr/>
        </p:nvSpPr>
        <p:spPr>
          <a:xfrm>
            <a:off x="5013260" y="342887"/>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27" name="正方形/長方形 26">
            <a:extLst>
              <a:ext uri="{FF2B5EF4-FFF2-40B4-BE49-F238E27FC236}">
                <a16:creationId xmlns:a16="http://schemas.microsoft.com/office/drawing/2014/main" id="{C4C08F30-344F-86C0-2638-41964E4AFCDC}"/>
              </a:ext>
            </a:extLst>
          </p:cNvPr>
          <p:cNvSpPr/>
          <p:nvPr/>
        </p:nvSpPr>
        <p:spPr>
          <a:xfrm>
            <a:off x="5792486" y="340861"/>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28" name="正方形/長方形 27">
            <a:extLst>
              <a:ext uri="{FF2B5EF4-FFF2-40B4-BE49-F238E27FC236}">
                <a16:creationId xmlns:a16="http://schemas.microsoft.com/office/drawing/2014/main" id="{CEFE23AC-ADF5-2557-5061-7821C3A1FFCA}"/>
              </a:ext>
            </a:extLst>
          </p:cNvPr>
          <p:cNvSpPr/>
          <p:nvPr/>
        </p:nvSpPr>
        <p:spPr>
          <a:xfrm>
            <a:off x="6705591" y="334541"/>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29" name="正方形/長方形 28">
            <a:extLst>
              <a:ext uri="{FF2B5EF4-FFF2-40B4-BE49-F238E27FC236}">
                <a16:creationId xmlns:a16="http://schemas.microsoft.com/office/drawing/2014/main" id="{5663DD10-8658-27B2-CF7E-F59D7F10209B}"/>
              </a:ext>
            </a:extLst>
          </p:cNvPr>
          <p:cNvSpPr/>
          <p:nvPr/>
        </p:nvSpPr>
        <p:spPr>
          <a:xfrm>
            <a:off x="7672959" y="33729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0" name="正方形/長方形 29">
            <a:extLst>
              <a:ext uri="{FF2B5EF4-FFF2-40B4-BE49-F238E27FC236}">
                <a16:creationId xmlns:a16="http://schemas.microsoft.com/office/drawing/2014/main" id="{32439B2F-1447-871E-B050-6F717DE602B2}"/>
              </a:ext>
            </a:extLst>
          </p:cNvPr>
          <p:cNvSpPr/>
          <p:nvPr/>
        </p:nvSpPr>
        <p:spPr>
          <a:xfrm>
            <a:off x="9306417" y="35766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31" name="正方形/長方形 30">
            <a:extLst>
              <a:ext uri="{FF2B5EF4-FFF2-40B4-BE49-F238E27FC236}">
                <a16:creationId xmlns:a16="http://schemas.microsoft.com/office/drawing/2014/main" id="{C87901EB-1AAF-1457-A435-52C273FC4C55}"/>
              </a:ext>
            </a:extLst>
          </p:cNvPr>
          <p:cNvSpPr/>
          <p:nvPr/>
        </p:nvSpPr>
        <p:spPr>
          <a:xfrm>
            <a:off x="3642261" y="93401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2" name="正方形/長方形 31">
            <a:extLst>
              <a:ext uri="{FF2B5EF4-FFF2-40B4-BE49-F238E27FC236}">
                <a16:creationId xmlns:a16="http://schemas.microsoft.com/office/drawing/2014/main" id="{BD93ABF1-93C6-CABB-51FF-24941A59D3C1}"/>
              </a:ext>
            </a:extLst>
          </p:cNvPr>
          <p:cNvSpPr/>
          <p:nvPr/>
        </p:nvSpPr>
        <p:spPr>
          <a:xfrm>
            <a:off x="5013260" y="936039"/>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3" name="正方形/長方形 32">
            <a:extLst>
              <a:ext uri="{FF2B5EF4-FFF2-40B4-BE49-F238E27FC236}">
                <a16:creationId xmlns:a16="http://schemas.microsoft.com/office/drawing/2014/main" id="{A672E6BB-EC70-146F-9DC8-2A2FE843A8B3}"/>
              </a:ext>
            </a:extLst>
          </p:cNvPr>
          <p:cNvSpPr/>
          <p:nvPr/>
        </p:nvSpPr>
        <p:spPr>
          <a:xfrm>
            <a:off x="5792486" y="934013"/>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34" name="正方形/長方形 33">
            <a:extLst>
              <a:ext uri="{FF2B5EF4-FFF2-40B4-BE49-F238E27FC236}">
                <a16:creationId xmlns:a16="http://schemas.microsoft.com/office/drawing/2014/main" id="{22ED9A86-D258-AA7A-2F8E-BF6405F8473E}"/>
              </a:ext>
            </a:extLst>
          </p:cNvPr>
          <p:cNvSpPr/>
          <p:nvPr/>
        </p:nvSpPr>
        <p:spPr>
          <a:xfrm>
            <a:off x="6705591" y="927693"/>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35" name="正方形/長方形 34">
            <a:extLst>
              <a:ext uri="{FF2B5EF4-FFF2-40B4-BE49-F238E27FC236}">
                <a16:creationId xmlns:a16="http://schemas.microsoft.com/office/drawing/2014/main" id="{E53D3C08-E3D1-4F3B-5539-01E31DD8B7AE}"/>
              </a:ext>
            </a:extLst>
          </p:cNvPr>
          <p:cNvSpPr/>
          <p:nvPr/>
        </p:nvSpPr>
        <p:spPr>
          <a:xfrm>
            <a:off x="7672959" y="93044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6" name="正方形/長方形 35">
            <a:extLst>
              <a:ext uri="{FF2B5EF4-FFF2-40B4-BE49-F238E27FC236}">
                <a16:creationId xmlns:a16="http://schemas.microsoft.com/office/drawing/2014/main" id="{688AF9A3-8A67-C809-D43D-2E5F342E1B05}"/>
              </a:ext>
            </a:extLst>
          </p:cNvPr>
          <p:cNvSpPr/>
          <p:nvPr/>
        </p:nvSpPr>
        <p:spPr>
          <a:xfrm>
            <a:off x="9306417" y="96369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7" name="正方形/長方形 36">
            <a:extLst>
              <a:ext uri="{FF2B5EF4-FFF2-40B4-BE49-F238E27FC236}">
                <a16:creationId xmlns:a16="http://schemas.microsoft.com/office/drawing/2014/main" id="{7FDBDF82-9A0E-67A3-B8B6-A9E8BA461A2B}"/>
              </a:ext>
            </a:extLst>
          </p:cNvPr>
          <p:cNvSpPr/>
          <p:nvPr/>
        </p:nvSpPr>
        <p:spPr>
          <a:xfrm>
            <a:off x="3642261" y="147022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38" name="正方形/長方形 37">
            <a:extLst>
              <a:ext uri="{FF2B5EF4-FFF2-40B4-BE49-F238E27FC236}">
                <a16:creationId xmlns:a16="http://schemas.microsoft.com/office/drawing/2014/main" id="{693EE7C1-8157-9EDD-C534-E3DDAFA8BC9A}"/>
              </a:ext>
            </a:extLst>
          </p:cNvPr>
          <p:cNvSpPr/>
          <p:nvPr/>
        </p:nvSpPr>
        <p:spPr>
          <a:xfrm>
            <a:off x="5013260" y="1472250"/>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39" name="正方形/長方形 38">
            <a:extLst>
              <a:ext uri="{FF2B5EF4-FFF2-40B4-BE49-F238E27FC236}">
                <a16:creationId xmlns:a16="http://schemas.microsoft.com/office/drawing/2014/main" id="{D6583E40-CDFE-5DB7-9EDA-14157358D00F}"/>
              </a:ext>
            </a:extLst>
          </p:cNvPr>
          <p:cNvSpPr/>
          <p:nvPr/>
        </p:nvSpPr>
        <p:spPr>
          <a:xfrm>
            <a:off x="5792486" y="1470224"/>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0" name="正方形/長方形 39">
            <a:extLst>
              <a:ext uri="{FF2B5EF4-FFF2-40B4-BE49-F238E27FC236}">
                <a16:creationId xmlns:a16="http://schemas.microsoft.com/office/drawing/2014/main" id="{EFD56707-1D41-99A7-2C54-EEDE5330D0E9}"/>
              </a:ext>
            </a:extLst>
          </p:cNvPr>
          <p:cNvSpPr/>
          <p:nvPr/>
        </p:nvSpPr>
        <p:spPr>
          <a:xfrm>
            <a:off x="6705591" y="1463904"/>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1" name="正方形/長方形 40">
            <a:extLst>
              <a:ext uri="{FF2B5EF4-FFF2-40B4-BE49-F238E27FC236}">
                <a16:creationId xmlns:a16="http://schemas.microsoft.com/office/drawing/2014/main" id="{7D58167C-DCB6-2364-8649-9BBE6BAF1648}"/>
              </a:ext>
            </a:extLst>
          </p:cNvPr>
          <p:cNvSpPr/>
          <p:nvPr/>
        </p:nvSpPr>
        <p:spPr>
          <a:xfrm>
            <a:off x="7672959" y="1466657"/>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42" name="正方形/長方形 41">
            <a:extLst>
              <a:ext uri="{FF2B5EF4-FFF2-40B4-BE49-F238E27FC236}">
                <a16:creationId xmlns:a16="http://schemas.microsoft.com/office/drawing/2014/main" id="{041A945C-4291-6AC5-01C1-CAC77B4DB291}"/>
              </a:ext>
            </a:extLst>
          </p:cNvPr>
          <p:cNvSpPr/>
          <p:nvPr/>
        </p:nvSpPr>
        <p:spPr>
          <a:xfrm>
            <a:off x="9306417" y="1499906"/>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49" name="正方形/長方形 48">
            <a:extLst>
              <a:ext uri="{FF2B5EF4-FFF2-40B4-BE49-F238E27FC236}">
                <a16:creationId xmlns:a16="http://schemas.microsoft.com/office/drawing/2014/main" id="{0C9B6238-6621-8E6D-0139-A98645AE1614}"/>
              </a:ext>
            </a:extLst>
          </p:cNvPr>
          <p:cNvSpPr/>
          <p:nvPr/>
        </p:nvSpPr>
        <p:spPr>
          <a:xfrm>
            <a:off x="5029975" y="2033101"/>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50" name="正方形/長方形 49">
            <a:extLst>
              <a:ext uri="{FF2B5EF4-FFF2-40B4-BE49-F238E27FC236}">
                <a16:creationId xmlns:a16="http://schemas.microsoft.com/office/drawing/2014/main" id="{FDCC4F13-3908-395C-130E-26DF3448A41A}"/>
              </a:ext>
            </a:extLst>
          </p:cNvPr>
          <p:cNvSpPr/>
          <p:nvPr/>
        </p:nvSpPr>
        <p:spPr>
          <a:xfrm>
            <a:off x="5809201" y="2031075"/>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1" name="正方形/長方形 50">
            <a:extLst>
              <a:ext uri="{FF2B5EF4-FFF2-40B4-BE49-F238E27FC236}">
                <a16:creationId xmlns:a16="http://schemas.microsoft.com/office/drawing/2014/main" id="{F100D328-B631-F14D-5819-68ADF348B765}"/>
              </a:ext>
            </a:extLst>
          </p:cNvPr>
          <p:cNvSpPr/>
          <p:nvPr/>
        </p:nvSpPr>
        <p:spPr>
          <a:xfrm>
            <a:off x="6722306" y="2024755"/>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2" name="正方形/長方形 51">
            <a:extLst>
              <a:ext uri="{FF2B5EF4-FFF2-40B4-BE49-F238E27FC236}">
                <a16:creationId xmlns:a16="http://schemas.microsoft.com/office/drawing/2014/main" id="{B93B4BF3-8B08-86A5-58C3-672A7B9BFFB4}"/>
              </a:ext>
            </a:extLst>
          </p:cNvPr>
          <p:cNvSpPr/>
          <p:nvPr/>
        </p:nvSpPr>
        <p:spPr>
          <a:xfrm>
            <a:off x="3658976" y="203897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3" name="正方形/長方形 52">
            <a:extLst>
              <a:ext uri="{FF2B5EF4-FFF2-40B4-BE49-F238E27FC236}">
                <a16:creationId xmlns:a16="http://schemas.microsoft.com/office/drawing/2014/main" id="{BFB3C740-C332-780A-522D-CBBD3C29B522}"/>
              </a:ext>
            </a:extLst>
          </p:cNvPr>
          <p:cNvSpPr/>
          <p:nvPr/>
        </p:nvSpPr>
        <p:spPr>
          <a:xfrm>
            <a:off x="7689674" y="203540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54" name="正方形/長方形 53">
            <a:extLst>
              <a:ext uri="{FF2B5EF4-FFF2-40B4-BE49-F238E27FC236}">
                <a16:creationId xmlns:a16="http://schemas.microsoft.com/office/drawing/2014/main" id="{4C172DA1-9801-3572-E680-6CA17924C7E9}"/>
              </a:ext>
            </a:extLst>
          </p:cNvPr>
          <p:cNvSpPr/>
          <p:nvPr/>
        </p:nvSpPr>
        <p:spPr>
          <a:xfrm>
            <a:off x="9323132" y="206865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5" name="正方形/長方形 54">
            <a:extLst>
              <a:ext uri="{FF2B5EF4-FFF2-40B4-BE49-F238E27FC236}">
                <a16:creationId xmlns:a16="http://schemas.microsoft.com/office/drawing/2014/main" id="{EB644364-23A3-B912-6068-D473D0328BFF}"/>
              </a:ext>
            </a:extLst>
          </p:cNvPr>
          <p:cNvSpPr/>
          <p:nvPr/>
        </p:nvSpPr>
        <p:spPr>
          <a:xfrm>
            <a:off x="5029975" y="2590005"/>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56" name="正方形/長方形 55">
            <a:extLst>
              <a:ext uri="{FF2B5EF4-FFF2-40B4-BE49-F238E27FC236}">
                <a16:creationId xmlns:a16="http://schemas.microsoft.com/office/drawing/2014/main" id="{11E7EFF2-3A9E-031B-47EF-55A6F5AF65FA}"/>
              </a:ext>
            </a:extLst>
          </p:cNvPr>
          <p:cNvSpPr/>
          <p:nvPr/>
        </p:nvSpPr>
        <p:spPr>
          <a:xfrm>
            <a:off x="5809201" y="2587979"/>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7" name="正方形/長方形 56">
            <a:extLst>
              <a:ext uri="{FF2B5EF4-FFF2-40B4-BE49-F238E27FC236}">
                <a16:creationId xmlns:a16="http://schemas.microsoft.com/office/drawing/2014/main" id="{BE690255-3CAA-DD43-14C0-B3983B705C5F}"/>
              </a:ext>
            </a:extLst>
          </p:cNvPr>
          <p:cNvSpPr/>
          <p:nvPr/>
        </p:nvSpPr>
        <p:spPr>
          <a:xfrm>
            <a:off x="6722306" y="2581659"/>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8" name="正方形/長方形 57">
            <a:extLst>
              <a:ext uri="{FF2B5EF4-FFF2-40B4-BE49-F238E27FC236}">
                <a16:creationId xmlns:a16="http://schemas.microsoft.com/office/drawing/2014/main" id="{E1587992-9325-27B8-2DFC-134623794DAF}"/>
              </a:ext>
            </a:extLst>
          </p:cNvPr>
          <p:cNvSpPr/>
          <p:nvPr/>
        </p:nvSpPr>
        <p:spPr>
          <a:xfrm>
            <a:off x="3658976" y="2595878"/>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59" name="正方形/長方形 58">
            <a:extLst>
              <a:ext uri="{FF2B5EF4-FFF2-40B4-BE49-F238E27FC236}">
                <a16:creationId xmlns:a16="http://schemas.microsoft.com/office/drawing/2014/main" id="{85C48005-7191-C3F6-623F-F70EC388B1DD}"/>
              </a:ext>
            </a:extLst>
          </p:cNvPr>
          <p:cNvSpPr/>
          <p:nvPr/>
        </p:nvSpPr>
        <p:spPr>
          <a:xfrm>
            <a:off x="7689674" y="259231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0" name="正方形/長方形 59">
            <a:extLst>
              <a:ext uri="{FF2B5EF4-FFF2-40B4-BE49-F238E27FC236}">
                <a16:creationId xmlns:a16="http://schemas.microsoft.com/office/drawing/2014/main" id="{D79FEEDD-B1C3-FD19-A911-5D17E7825B87}"/>
              </a:ext>
            </a:extLst>
          </p:cNvPr>
          <p:cNvSpPr/>
          <p:nvPr/>
        </p:nvSpPr>
        <p:spPr>
          <a:xfrm>
            <a:off x="9323132" y="2625559"/>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1" name="正方形/長方形 60">
            <a:extLst>
              <a:ext uri="{FF2B5EF4-FFF2-40B4-BE49-F238E27FC236}">
                <a16:creationId xmlns:a16="http://schemas.microsoft.com/office/drawing/2014/main" id="{F3684534-32E5-A597-C7AB-2D8183569F78}"/>
              </a:ext>
            </a:extLst>
          </p:cNvPr>
          <p:cNvSpPr/>
          <p:nvPr/>
        </p:nvSpPr>
        <p:spPr>
          <a:xfrm>
            <a:off x="5037098" y="3719490"/>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2" name="正方形/長方形 61">
            <a:extLst>
              <a:ext uri="{FF2B5EF4-FFF2-40B4-BE49-F238E27FC236}">
                <a16:creationId xmlns:a16="http://schemas.microsoft.com/office/drawing/2014/main" id="{56CC56AE-6BB7-2202-7E02-BD0CA059610E}"/>
              </a:ext>
            </a:extLst>
          </p:cNvPr>
          <p:cNvSpPr/>
          <p:nvPr/>
        </p:nvSpPr>
        <p:spPr>
          <a:xfrm>
            <a:off x="5816324" y="3717464"/>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3" name="正方形/長方形 62">
            <a:extLst>
              <a:ext uri="{FF2B5EF4-FFF2-40B4-BE49-F238E27FC236}">
                <a16:creationId xmlns:a16="http://schemas.microsoft.com/office/drawing/2014/main" id="{E4457E56-19E5-8A6B-7985-4AAF48204E41}"/>
              </a:ext>
            </a:extLst>
          </p:cNvPr>
          <p:cNvSpPr/>
          <p:nvPr/>
        </p:nvSpPr>
        <p:spPr>
          <a:xfrm>
            <a:off x="6729429" y="3711144"/>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4" name="正方形/長方形 63">
            <a:extLst>
              <a:ext uri="{FF2B5EF4-FFF2-40B4-BE49-F238E27FC236}">
                <a16:creationId xmlns:a16="http://schemas.microsoft.com/office/drawing/2014/main" id="{871C0B23-0B6B-D3B8-D1DC-E6510DF989E5}"/>
              </a:ext>
            </a:extLst>
          </p:cNvPr>
          <p:cNvSpPr/>
          <p:nvPr/>
        </p:nvSpPr>
        <p:spPr>
          <a:xfrm>
            <a:off x="3666099" y="372536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5" name="正方形/長方形 64">
            <a:extLst>
              <a:ext uri="{FF2B5EF4-FFF2-40B4-BE49-F238E27FC236}">
                <a16:creationId xmlns:a16="http://schemas.microsoft.com/office/drawing/2014/main" id="{E596C9A3-44E9-6EDB-34AB-4826D411EF3A}"/>
              </a:ext>
            </a:extLst>
          </p:cNvPr>
          <p:cNvSpPr/>
          <p:nvPr/>
        </p:nvSpPr>
        <p:spPr>
          <a:xfrm>
            <a:off x="7696797" y="3721795"/>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6" name="正方形/長方形 65">
            <a:extLst>
              <a:ext uri="{FF2B5EF4-FFF2-40B4-BE49-F238E27FC236}">
                <a16:creationId xmlns:a16="http://schemas.microsoft.com/office/drawing/2014/main" id="{2B9996EA-E54E-02A0-75B3-F0DAB61388CA}"/>
              </a:ext>
            </a:extLst>
          </p:cNvPr>
          <p:cNvSpPr/>
          <p:nvPr/>
        </p:nvSpPr>
        <p:spPr>
          <a:xfrm>
            <a:off x="9330255" y="375504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7" name="正方形/長方形 66">
            <a:extLst>
              <a:ext uri="{FF2B5EF4-FFF2-40B4-BE49-F238E27FC236}">
                <a16:creationId xmlns:a16="http://schemas.microsoft.com/office/drawing/2014/main" id="{F6DD516F-460A-4ABB-F726-738EF441CFF5}"/>
              </a:ext>
            </a:extLst>
          </p:cNvPr>
          <p:cNvSpPr/>
          <p:nvPr/>
        </p:nvSpPr>
        <p:spPr>
          <a:xfrm>
            <a:off x="5020383" y="3133490"/>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68" name="正方形/長方形 67">
            <a:extLst>
              <a:ext uri="{FF2B5EF4-FFF2-40B4-BE49-F238E27FC236}">
                <a16:creationId xmlns:a16="http://schemas.microsoft.com/office/drawing/2014/main" id="{48CA6573-8A8F-73BD-E810-08913E1E7DA3}"/>
              </a:ext>
            </a:extLst>
          </p:cNvPr>
          <p:cNvSpPr/>
          <p:nvPr/>
        </p:nvSpPr>
        <p:spPr>
          <a:xfrm>
            <a:off x="5799609" y="3131464"/>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69" name="正方形/長方形 68">
            <a:extLst>
              <a:ext uri="{FF2B5EF4-FFF2-40B4-BE49-F238E27FC236}">
                <a16:creationId xmlns:a16="http://schemas.microsoft.com/office/drawing/2014/main" id="{06B39845-A3B7-F091-62C8-504EC4ADF159}"/>
              </a:ext>
            </a:extLst>
          </p:cNvPr>
          <p:cNvSpPr/>
          <p:nvPr/>
        </p:nvSpPr>
        <p:spPr>
          <a:xfrm>
            <a:off x="6712714" y="3125144"/>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0" name="正方形/長方形 69">
            <a:extLst>
              <a:ext uri="{FF2B5EF4-FFF2-40B4-BE49-F238E27FC236}">
                <a16:creationId xmlns:a16="http://schemas.microsoft.com/office/drawing/2014/main" id="{6C120811-F623-12D8-D41F-844D611DABDC}"/>
              </a:ext>
            </a:extLst>
          </p:cNvPr>
          <p:cNvSpPr/>
          <p:nvPr/>
        </p:nvSpPr>
        <p:spPr>
          <a:xfrm>
            <a:off x="3649384" y="313936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71" name="正方形/長方形 70">
            <a:extLst>
              <a:ext uri="{FF2B5EF4-FFF2-40B4-BE49-F238E27FC236}">
                <a16:creationId xmlns:a16="http://schemas.microsoft.com/office/drawing/2014/main" id="{2985940A-A95F-FF60-94A8-104EE0C61FD9}"/>
              </a:ext>
            </a:extLst>
          </p:cNvPr>
          <p:cNvSpPr/>
          <p:nvPr/>
        </p:nvSpPr>
        <p:spPr>
          <a:xfrm>
            <a:off x="7680082" y="3135795"/>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2" name="正方形/長方形 71">
            <a:extLst>
              <a:ext uri="{FF2B5EF4-FFF2-40B4-BE49-F238E27FC236}">
                <a16:creationId xmlns:a16="http://schemas.microsoft.com/office/drawing/2014/main" id="{7745ED4D-7483-A902-E66C-0CE22093CDD5}"/>
              </a:ext>
            </a:extLst>
          </p:cNvPr>
          <p:cNvSpPr/>
          <p:nvPr/>
        </p:nvSpPr>
        <p:spPr>
          <a:xfrm>
            <a:off x="9313540" y="316904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4" name="テキスト ボックス 73">
            <a:extLst>
              <a:ext uri="{FF2B5EF4-FFF2-40B4-BE49-F238E27FC236}">
                <a16:creationId xmlns:a16="http://schemas.microsoft.com/office/drawing/2014/main" id="{09F8874C-5008-774B-EB3F-4341DE437F5C}"/>
              </a:ext>
            </a:extLst>
          </p:cNvPr>
          <p:cNvSpPr txBox="1"/>
          <p:nvPr/>
        </p:nvSpPr>
        <p:spPr>
          <a:xfrm>
            <a:off x="10817854" y="1474673"/>
            <a:ext cx="2799092" cy="2862322"/>
          </a:xfrm>
          <a:prstGeom prst="rect">
            <a:avLst/>
          </a:prstGeom>
          <a:noFill/>
        </p:spPr>
        <p:txBody>
          <a:bodyPr wrap="square" rtlCol="0">
            <a:spAutoFit/>
          </a:bodyPr>
          <a:lstStyle/>
          <a:p>
            <a:r>
              <a:rPr kumimoji="1" lang="ja-JP" altLang="en-US" sz="1200"/>
              <a:t>基本系の副詞を複数並べる順番</a:t>
            </a:r>
            <a:endParaRPr kumimoji="1" lang="en-US" altLang="ja-JP" sz="1200"/>
          </a:p>
          <a:p>
            <a:r>
              <a:rPr kumimoji="1" lang="en-US" altLang="ja-JP" sz="1200"/>
              <a:t>1. </a:t>
            </a:r>
            <a:r>
              <a:rPr kumimoji="1" lang="ja-JP" altLang="en-US" sz="1200"/>
              <a:t>確率</a:t>
            </a:r>
            <a:endParaRPr kumimoji="1" lang="en-US" altLang="ja-JP" sz="1200"/>
          </a:p>
          <a:p>
            <a:r>
              <a:rPr lang="en-US" altLang="ja-JP" sz="1200"/>
              <a:t>2. </a:t>
            </a:r>
            <a:r>
              <a:rPr kumimoji="1" lang="ja-JP" altLang="en-US" sz="1200"/>
              <a:t>頻度</a:t>
            </a:r>
            <a:endParaRPr kumimoji="1" lang="en-US" altLang="ja-JP" sz="1200"/>
          </a:p>
          <a:p>
            <a:r>
              <a:rPr lang="en-US" altLang="ja-JP" sz="1200"/>
              <a:t>3</a:t>
            </a:r>
            <a:r>
              <a:rPr kumimoji="1" lang="en-US" altLang="ja-JP" sz="1200"/>
              <a:t>. </a:t>
            </a:r>
            <a:r>
              <a:rPr kumimoji="1" lang="ja-JP" altLang="en-US" sz="1200"/>
              <a:t>程度</a:t>
            </a:r>
            <a:endParaRPr kumimoji="1" lang="en-US" altLang="ja-JP" sz="1200"/>
          </a:p>
          <a:p>
            <a:r>
              <a:rPr lang="en-US" altLang="ja-JP" sz="1200"/>
              <a:t>4. </a:t>
            </a:r>
            <a:r>
              <a:rPr lang="ja-JP" altLang="en-US" sz="1200"/>
              <a:t>様態</a:t>
            </a:r>
            <a:endParaRPr lang="en-US" altLang="ja-JP" sz="1200"/>
          </a:p>
          <a:p>
            <a:r>
              <a:rPr lang="en-US" altLang="ja-JP" sz="1200"/>
              <a:t>5. </a:t>
            </a:r>
            <a:r>
              <a:rPr lang="ja-JP" altLang="en-US" sz="1200"/>
              <a:t>場所</a:t>
            </a:r>
            <a:endParaRPr lang="en-US" altLang="ja-JP" sz="1200"/>
          </a:p>
          <a:p>
            <a:r>
              <a:rPr lang="en-US" altLang="ja-JP" sz="1200"/>
              <a:t>6. </a:t>
            </a:r>
            <a:r>
              <a:rPr lang="ja-JP" altLang="en-US" sz="1200"/>
              <a:t>時</a:t>
            </a:r>
            <a:endParaRPr lang="en-US" altLang="ja-JP" sz="1200"/>
          </a:p>
          <a:p>
            <a:endParaRPr lang="en-US" altLang="ja-JP" sz="1200"/>
          </a:p>
          <a:p>
            <a:r>
              <a:rPr lang="en-US" altLang="ja-JP" sz="1200"/>
              <a:t>※</a:t>
            </a:r>
            <a:r>
              <a:rPr lang="ja-JP" altLang="en-US" sz="1200"/>
              <a:t>「原因・結果」は文頭か文末固定</a:t>
            </a:r>
            <a:endParaRPr lang="en-US" altLang="ja-JP" sz="1200"/>
          </a:p>
          <a:p>
            <a:endParaRPr lang="en-US" altLang="ja-JP" sz="1200"/>
          </a:p>
          <a:p>
            <a:r>
              <a:rPr lang="en-US" altLang="ja-JP" sz="1200"/>
              <a:t>※</a:t>
            </a:r>
            <a:r>
              <a:rPr lang="ja-JP" altLang="en-US" sz="1200"/>
              <a:t>時を表す副詞がいくつかある場合は、「短い→長い」</a:t>
            </a:r>
            <a:endParaRPr lang="en-US" altLang="ja-JP" sz="1200"/>
          </a:p>
          <a:p>
            <a:r>
              <a:rPr lang="ja-JP" altLang="en-US" sz="1200"/>
              <a:t>場所を表す副詞がいくつかある場合は、「狭い→広い」</a:t>
            </a:r>
            <a:endParaRPr lang="en-US" altLang="ja-JP" sz="1200"/>
          </a:p>
          <a:p>
            <a:r>
              <a:rPr lang="ja-JP" altLang="en-US" sz="1200"/>
              <a:t>の順番</a:t>
            </a:r>
            <a:endParaRPr lang="en-US" altLang="ja-JP" sz="1200"/>
          </a:p>
        </p:txBody>
      </p:sp>
      <p:sp>
        <p:nvSpPr>
          <p:cNvPr id="75" name="正方形/長方形 74">
            <a:extLst>
              <a:ext uri="{FF2B5EF4-FFF2-40B4-BE49-F238E27FC236}">
                <a16:creationId xmlns:a16="http://schemas.microsoft.com/office/drawing/2014/main" id="{11742532-0F60-3C42-C20B-D40FD628A790}"/>
              </a:ext>
            </a:extLst>
          </p:cNvPr>
          <p:cNvSpPr/>
          <p:nvPr/>
        </p:nvSpPr>
        <p:spPr>
          <a:xfrm>
            <a:off x="88350" y="4808723"/>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en-US" altLang="ja-JP" sz="800">
                <a:solidFill>
                  <a:schemeClr val="bg1"/>
                </a:solidFill>
                <a:latin typeface="-apple-system"/>
              </a:rPr>
              <a:t>t</a:t>
            </a:r>
            <a:r>
              <a:rPr lang="en-US" altLang="ja-JP" sz="800" b="0" i="0">
                <a:solidFill>
                  <a:schemeClr val="bg1"/>
                </a:solidFill>
                <a:effectLst/>
                <a:latin typeface="-apple-system"/>
              </a:rPr>
              <a:t>o</a:t>
            </a:r>
            <a:r>
              <a:rPr lang="ja-JP" altLang="en-US" sz="800" b="0" i="0">
                <a:solidFill>
                  <a:schemeClr val="bg1"/>
                </a:solidFill>
                <a:effectLst/>
                <a:latin typeface="-apple-system"/>
              </a:rPr>
              <a:t>不定詞</a:t>
            </a:r>
          </a:p>
        </p:txBody>
      </p:sp>
      <p:sp>
        <p:nvSpPr>
          <p:cNvPr id="76" name="正方形/長方形 75">
            <a:extLst>
              <a:ext uri="{FF2B5EF4-FFF2-40B4-BE49-F238E27FC236}">
                <a16:creationId xmlns:a16="http://schemas.microsoft.com/office/drawing/2014/main" id="{4D8099C8-B696-3F40-0F8A-E6CEC1040604}"/>
              </a:ext>
            </a:extLst>
          </p:cNvPr>
          <p:cNvSpPr/>
          <p:nvPr/>
        </p:nvSpPr>
        <p:spPr>
          <a:xfrm>
            <a:off x="1125483" y="4808723"/>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77" name="正方形/長方形 76">
            <a:extLst>
              <a:ext uri="{FF2B5EF4-FFF2-40B4-BE49-F238E27FC236}">
                <a16:creationId xmlns:a16="http://schemas.microsoft.com/office/drawing/2014/main" id="{EB09DB4D-3435-5B47-9837-8062C4AFE0C8}"/>
              </a:ext>
            </a:extLst>
          </p:cNvPr>
          <p:cNvSpPr/>
          <p:nvPr/>
        </p:nvSpPr>
        <p:spPr>
          <a:xfrm>
            <a:off x="5013260" y="4808723"/>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8" name="正方形/長方形 77">
            <a:extLst>
              <a:ext uri="{FF2B5EF4-FFF2-40B4-BE49-F238E27FC236}">
                <a16:creationId xmlns:a16="http://schemas.microsoft.com/office/drawing/2014/main" id="{1717179E-6BDD-F6A6-62D9-AABC33B44150}"/>
              </a:ext>
            </a:extLst>
          </p:cNvPr>
          <p:cNvSpPr/>
          <p:nvPr/>
        </p:nvSpPr>
        <p:spPr>
          <a:xfrm>
            <a:off x="5792486" y="4806697"/>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79" name="正方形/長方形 78">
            <a:extLst>
              <a:ext uri="{FF2B5EF4-FFF2-40B4-BE49-F238E27FC236}">
                <a16:creationId xmlns:a16="http://schemas.microsoft.com/office/drawing/2014/main" id="{90691348-035D-643A-5311-44DB060D7B08}"/>
              </a:ext>
            </a:extLst>
          </p:cNvPr>
          <p:cNvSpPr/>
          <p:nvPr/>
        </p:nvSpPr>
        <p:spPr>
          <a:xfrm>
            <a:off x="6705591" y="4800377"/>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0" name="正方形/長方形 79">
            <a:extLst>
              <a:ext uri="{FF2B5EF4-FFF2-40B4-BE49-F238E27FC236}">
                <a16:creationId xmlns:a16="http://schemas.microsoft.com/office/drawing/2014/main" id="{B0894FC7-CA01-843D-3B84-0A405E099F98}"/>
              </a:ext>
            </a:extLst>
          </p:cNvPr>
          <p:cNvSpPr/>
          <p:nvPr/>
        </p:nvSpPr>
        <p:spPr>
          <a:xfrm>
            <a:off x="3642261" y="4814596"/>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81" name="正方形/長方形 80">
            <a:extLst>
              <a:ext uri="{FF2B5EF4-FFF2-40B4-BE49-F238E27FC236}">
                <a16:creationId xmlns:a16="http://schemas.microsoft.com/office/drawing/2014/main" id="{5592B040-B71A-0394-E336-C58BBA9CBB2D}"/>
              </a:ext>
            </a:extLst>
          </p:cNvPr>
          <p:cNvSpPr/>
          <p:nvPr/>
        </p:nvSpPr>
        <p:spPr>
          <a:xfrm>
            <a:off x="7672959" y="4811028"/>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2" name="正方形/長方形 81">
            <a:extLst>
              <a:ext uri="{FF2B5EF4-FFF2-40B4-BE49-F238E27FC236}">
                <a16:creationId xmlns:a16="http://schemas.microsoft.com/office/drawing/2014/main" id="{79772C61-0993-3F91-9E75-25A221F25387}"/>
              </a:ext>
            </a:extLst>
          </p:cNvPr>
          <p:cNvSpPr/>
          <p:nvPr/>
        </p:nvSpPr>
        <p:spPr>
          <a:xfrm>
            <a:off x="9306417" y="4844277"/>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83" name="正方形/長方形 82">
            <a:extLst>
              <a:ext uri="{FF2B5EF4-FFF2-40B4-BE49-F238E27FC236}">
                <a16:creationId xmlns:a16="http://schemas.microsoft.com/office/drawing/2014/main" id="{998B28A4-9EC4-3043-1699-F748006F9AE3}"/>
              </a:ext>
            </a:extLst>
          </p:cNvPr>
          <p:cNvSpPr/>
          <p:nvPr/>
        </p:nvSpPr>
        <p:spPr>
          <a:xfrm>
            <a:off x="88350" y="5371062"/>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現在分詞</a:t>
            </a:r>
            <a:endParaRPr lang="en-US" altLang="ja-JP" sz="800" b="0" i="0">
              <a:solidFill>
                <a:schemeClr val="bg1"/>
              </a:solidFill>
              <a:effectLst/>
              <a:latin typeface="-apple-system"/>
            </a:endParaRPr>
          </a:p>
          <a:p>
            <a:pPr algn="ctr" fontAlgn="base"/>
            <a:r>
              <a:rPr lang="ja-JP" altLang="en-US" sz="800">
                <a:solidFill>
                  <a:schemeClr val="bg1"/>
                </a:solidFill>
                <a:latin typeface="-apple-system"/>
              </a:rPr>
              <a:t>過去分詞</a:t>
            </a:r>
            <a:endParaRPr lang="ja-JP" altLang="en-US" sz="800" b="0" i="0">
              <a:solidFill>
                <a:schemeClr val="bg1"/>
              </a:solidFill>
              <a:effectLst/>
              <a:latin typeface="-apple-system"/>
            </a:endParaRPr>
          </a:p>
        </p:txBody>
      </p:sp>
      <p:sp>
        <p:nvSpPr>
          <p:cNvPr id="84" name="正方形/長方形 83">
            <a:extLst>
              <a:ext uri="{FF2B5EF4-FFF2-40B4-BE49-F238E27FC236}">
                <a16:creationId xmlns:a16="http://schemas.microsoft.com/office/drawing/2014/main" id="{45665948-9EFE-FFF9-3611-B150950D0ACF}"/>
              </a:ext>
            </a:extLst>
          </p:cNvPr>
          <p:cNvSpPr/>
          <p:nvPr/>
        </p:nvSpPr>
        <p:spPr>
          <a:xfrm>
            <a:off x="1125483" y="5371062"/>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85" name="正方形/長方形 84">
            <a:extLst>
              <a:ext uri="{FF2B5EF4-FFF2-40B4-BE49-F238E27FC236}">
                <a16:creationId xmlns:a16="http://schemas.microsoft.com/office/drawing/2014/main" id="{B0BD0235-4DF9-61EF-D84D-A754FA70A74A}"/>
              </a:ext>
            </a:extLst>
          </p:cNvPr>
          <p:cNvSpPr/>
          <p:nvPr/>
        </p:nvSpPr>
        <p:spPr>
          <a:xfrm>
            <a:off x="5013260" y="5371062"/>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6" name="正方形/長方形 85">
            <a:extLst>
              <a:ext uri="{FF2B5EF4-FFF2-40B4-BE49-F238E27FC236}">
                <a16:creationId xmlns:a16="http://schemas.microsoft.com/office/drawing/2014/main" id="{9040DD6F-4C2C-1682-5F36-8892EAEB718F}"/>
              </a:ext>
            </a:extLst>
          </p:cNvPr>
          <p:cNvSpPr/>
          <p:nvPr/>
        </p:nvSpPr>
        <p:spPr>
          <a:xfrm>
            <a:off x="5792486" y="5369036"/>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7" name="正方形/長方形 86">
            <a:extLst>
              <a:ext uri="{FF2B5EF4-FFF2-40B4-BE49-F238E27FC236}">
                <a16:creationId xmlns:a16="http://schemas.microsoft.com/office/drawing/2014/main" id="{287D465B-60DD-3C70-FBDE-12645A67DC8E}"/>
              </a:ext>
            </a:extLst>
          </p:cNvPr>
          <p:cNvSpPr/>
          <p:nvPr/>
        </p:nvSpPr>
        <p:spPr>
          <a:xfrm>
            <a:off x="6705591" y="5362716"/>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88" name="正方形/長方形 87">
            <a:extLst>
              <a:ext uri="{FF2B5EF4-FFF2-40B4-BE49-F238E27FC236}">
                <a16:creationId xmlns:a16="http://schemas.microsoft.com/office/drawing/2014/main" id="{0A55B76E-AA8F-6091-C27D-66E8720154C9}"/>
              </a:ext>
            </a:extLst>
          </p:cNvPr>
          <p:cNvSpPr/>
          <p:nvPr/>
        </p:nvSpPr>
        <p:spPr>
          <a:xfrm>
            <a:off x="3642261" y="537693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89" name="正方形/長方形 88">
            <a:extLst>
              <a:ext uri="{FF2B5EF4-FFF2-40B4-BE49-F238E27FC236}">
                <a16:creationId xmlns:a16="http://schemas.microsoft.com/office/drawing/2014/main" id="{721FCB7B-FD34-C9E0-71BB-A484B202BD62}"/>
              </a:ext>
            </a:extLst>
          </p:cNvPr>
          <p:cNvSpPr/>
          <p:nvPr/>
        </p:nvSpPr>
        <p:spPr>
          <a:xfrm>
            <a:off x="7672959" y="5373367"/>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0" name="正方形/長方形 89">
            <a:extLst>
              <a:ext uri="{FF2B5EF4-FFF2-40B4-BE49-F238E27FC236}">
                <a16:creationId xmlns:a16="http://schemas.microsoft.com/office/drawing/2014/main" id="{78B48666-7770-181D-D940-D4A380E20AB8}"/>
              </a:ext>
            </a:extLst>
          </p:cNvPr>
          <p:cNvSpPr/>
          <p:nvPr/>
        </p:nvSpPr>
        <p:spPr>
          <a:xfrm>
            <a:off x="9306417" y="5406616"/>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91" name="正方形/長方形 90">
            <a:extLst>
              <a:ext uri="{FF2B5EF4-FFF2-40B4-BE49-F238E27FC236}">
                <a16:creationId xmlns:a16="http://schemas.microsoft.com/office/drawing/2014/main" id="{F3940E0B-66B7-786F-CCA7-41994AE51E81}"/>
              </a:ext>
            </a:extLst>
          </p:cNvPr>
          <p:cNvSpPr/>
          <p:nvPr/>
        </p:nvSpPr>
        <p:spPr>
          <a:xfrm>
            <a:off x="88350" y="4254589"/>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a:solidFill>
                  <a:schemeClr val="bg1"/>
                </a:solidFill>
                <a:latin typeface="-apple-system"/>
              </a:rPr>
              <a:t>前置詞＋名詞</a:t>
            </a:r>
            <a:endParaRPr lang="ja-JP" altLang="en-US" sz="800" b="0" i="0">
              <a:solidFill>
                <a:schemeClr val="bg1"/>
              </a:solidFill>
              <a:effectLst/>
              <a:latin typeface="-apple-system"/>
            </a:endParaRPr>
          </a:p>
        </p:txBody>
      </p:sp>
      <p:sp>
        <p:nvSpPr>
          <p:cNvPr id="92" name="正方形/長方形 91">
            <a:extLst>
              <a:ext uri="{FF2B5EF4-FFF2-40B4-BE49-F238E27FC236}">
                <a16:creationId xmlns:a16="http://schemas.microsoft.com/office/drawing/2014/main" id="{C267DBF7-09DC-E329-B670-12239D839A61}"/>
              </a:ext>
            </a:extLst>
          </p:cNvPr>
          <p:cNvSpPr/>
          <p:nvPr/>
        </p:nvSpPr>
        <p:spPr>
          <a:xfrm>
            <a:off x="1125483" y="4254589"/>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3" name="正方形/長方形 92">
            <a:extLst>
              <a:ext uri="{FF2B5EF4-FFF2-40B4-BE49-F238E27FC236}">
                <a16:creationId xmlns:a16="http://schemas.microsoft.com/office/drawing/2014/main" id="{F6A7F4E3-F6F0-D81A-E957-390FA70CC3D2}"/>
              </a:ext>
            </a:extLst>
          </p:cNvPr>
          <p:cNvSpPr/>
          <p:nvPr/>
        </p:nvSpPr>
        <p:spPr>
          <a:xfrm>
            <a:off x="5013260" y="4254589"/>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4" name="正方形/長方形 93">
            <a:extLst>
              <a:ext uri="{FF2B5EF4-FFF2-40B4-BE49-F238E27FC236}">
                <a16:creationId xmlns:a16="http://schemas.microsoft.com/office/drawing/2014/main" id="{BE91D47A-EBDD-A129-F43C-C50429893BAC}"/>
              </a:ext>
            </a:extLst>
          </p:cNvPr>
          <p:cNvSpPr/>
          <p:nvPr/>
        </p:nvSpPr>
        <p:spPr>
          <a:xfrm>
            <a:off x="5792486" y="4252563"/>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95" name="正方形/長方形 94">
            <a:extLst>
              <a:ext uri="{FF2B5EF4-FFF2-40B4-BE49-F238E27FC236}">
                <a16:creationId xmlns:a16="http://schemas.microsoft.com/office/drawing/2014/main" id="{DF055764-F0C3-3AB3-4221-FC146C9E6EF8}"/>
              </a:ext>
            </a:extLst>
          </p:cNvPr>
          <p:cNvSpPr/>
          <p:nvPr/>
        </p:nvSpPr>
        <p:spPr>
          <a:xfrm>
            <a:off x="6705591" y="4246243"/>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96" name="正方形/長方形 95">
            <a:extLst>
              <a:ext uri="{FF2B5EF4-FFF2-40B4-BE49-F238E27FC236}">
                <a16:creationId xmlns:a16="http://schemas.microsoft.com/office/drawing/2014/main" id="{4E96E0C3-46B0-535F-8B0E-B290456BD910}"/>
              </a:ext>
            </a:extLst>
          </p:cNvPr>
          <p:cNvSpPr/>
          <p:nvPr/>
        </p:nvSpPr>
        <p:spPr>
          <a:xfrm>
            <a:off x="3642261" y="426046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97" name="正方形/長方形 96">
            <a:extLst>
              <a:ext uri="{FF2B5EF4-FFF2-40B4-BE49-F238E27FC236}">
                <a16:creationId xmlns:a16="http://schemas.microsoft.com/office/drawing/2014/main" id="{FA688323-0BB6-D3F3-0C86-AC24EBD42757}"/>
              </a:ext>
            </a:extLst>
          </p:cNvPr>
          <p:cNvSpPr/>
          <p:nvPr/>
        </p:nvSpPr>
        <p:spPr>
          <a:xfrm>
            <a:off x="7672959" y="425689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8" name="正方形/長方形 97">
            <a:extLst>
              <a:ext uri="{FF2B5EF4-FFF2-40B4-BE49-F238E27FC236}">
                <a16:creationId xmlns:a16="http://schemas.microsoft.com/office/drawing/2014/main" id="{D7C63DC1-1800-5C14-F3A3-FB0A0DE93469}"/>
              </a:ext>
            </a:extLst>
          </p:cNvPr>
          <p:cNvSpPr/>
          <p:nvPr/>
        </p:nvSpPr>
        <p:spPr>
          <a:xfrm>
            <a:off x="9306417" y="429014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99" name="正方形/長方形 98">
            <a:extLst>
              <a:ext uri="{FF2B5EF4-FFF2-40B4-BE49-F238E27FC236}">
                <a16:creationId xmlns:a16="http://schemas.microsoft.com/office/drawing/2014/main" id="{E5DE1F0C-6764-50D6-D47E-A6AE31404D04}"/>
              </a:ext>
            </a:extLst>
          </p:cNvPr>
          <p:cNvSpPr/>
          <p:nvPr/>
        </p:nvSpPr>
        <p:spPr>
          <a:xfrm>
            <a:off x="8427315" y="57861"/>
            <a:ext cx="740835" cy="2015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対象の直後</a:t>
            </a:r>
            <a:endParaRPr kumimoji="1" lang="en-US" altLang="ja-JP" sz="800"/>
          </a:p>
        </p:txBody>
      </p:sp>
      <p:sp>
        <p:nvSpPr>
          <p:cNvPr id="100" name="正方形/長方形 99">
            <a:extLst>
              <a:ext uri="{FF2B5EF4-FFF2-40B4-BE49-F238E27FC236}">
                <a16:creationId xmlns:a16="http://schemas.microsoft.com/office/drawing/2014/main" id="{75C2A484-D2DB-7112-AF7F-D83DAE1C2DE0}"/>
              </a:ext>
            </a:extLst>
          </p:cNvPr>
          <p:cNvSpPr/>
          <p:nvPr/>
        </p:nvSpPr>
        <p:spPr>
          <a:xfrm>
            <a:off x="8456525" y="34531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1" name="正方形/長方形 100">
            <a:extLst>
              <a:ext uri="{FF2B5EF4-FFF2-40B4-BE49-F238E27FC236}">
                <a16:creationId xmlns:a16="http://schemas.microsoft.com/office/drawing/2014/main" id="{387571DE-5561-53C9-552C-28E1FC88CEE5}"/>
              </a:ext>
            </a:extLst>
          </p:cNvPr>
          <p:cNvSpPr/>
          <p:nvPr/>
        </p:nvSpPr>
        <p:spPr>
          <a:xfrm>
            <a:off x="8456525" y="938462"/>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2" name="正方形/長方形 101">
            <a:extLst>
              <a:ext uri="{FF2B5EF4-FFF2-40B4-BE49-F238E27FC236}">
                <a16:creationId xmlns:a16="http://schemas.microsoft.com/office/drawing/2014/main" id="{6307DDFE-6EC1-28A2-A678-1988BE983B7B}"/>
              </a:ext>
            </a:extLst>
          </p:cNvPr>
          <p:cNvSpPr/>
          <p:nvPr/>
        </p:nvSpPr>
        <p:spPr>
          <a:xfrm>
            <a:off x="8456525" y="1474673"/>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3" name="正方形/長方形 102">
            <a:extLst>
              <a:ext uri="{FF2B5EF4-FFF2-40B4-BE49-F238E27FC236}">
                <a16:creationId xmlns:a16="http://schemas.microsoft.com/office/drawing/2014/main" id="{F63E3877-1E76-80C0-0624-A96D9A816C9F}"/>
              </a:ext>
            </a:extLst>
          </p:cNvPr>
          <p:cNvSpPr/>
          <p:nvPr/>
        </p:nvSpPr>
        <p:spPr>
          <a:xfrm>
            <a:off x="8473240" y="2043422"/>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4" name="正方形/長方形 103">
            <a:extLst>
              <a:ext uri="{FF2B5EF4-FFF2-40B4-BE49-F238E27FC236}">
                <a16:creationId xmlns:a16="http://schemas.microsoft.com/office/drawing/2014/main" id="{AA3E1FE7-EE8D-FA5F-8B87-A740ABA079DA}"/>
              </a:ext>
            </a:extLst>
          </p:cNvPr>
          <p:cNvSpPr/>
          <p:nvPr/>
        </p:nvSpPr>
        <p:spPr>
          <a:xfrm>
            <a:off x="8473240" y="260032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5" name="正方形/長方形 104">
            <a:extLst>
              <a:ext uri="{FF2B5EF4-FFF2-40B4-BE49-F238E27FC236}">
                <a16:creationId xmlns:a16="http://schemas.microsoft.com/office/drawing/2014/main" id="{C6AF54B9-8D9C-5672-196D-E0640050E4C5}"/>
              </a:ext>
            </a:extLst>
          </p:cNvPr>
          <p:cNvSpPr/>
          <p:nvPr/>
        </p:nvSpPr>
        <p:spPr>
          <a:xfrm>
            <a:off x="8480363" y="3729811"/>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6" name="正方形/長方形 105">
            <a:extLst>
              <a:ext uri="{FF2B5EF4-FFF2-40B4-BE49-F238E27FC236}">
                <a16:creationId xmlns:a16="http://schemas.microsoft.com/office/drawing/2014/main" id="{260CF976-2480-5733-EF2E-561E93367D30}"/>
              </a:ext>
            </a:extLst>
          </p:cNvPr>
          <p:cNvSpPr/>
          <p:nvPr/>
        </p:nvSpPr>
        <p:spPr>
          <a:xfrm>
            <a:off x="8463648" y="3143811"/>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7" name="正方形/長方形 106">
            <a:extLst>
              <a:ext uri="{FF2B5EF4-FFF2-40B4-BE49-F238E27FC236}">
                <a16:creationId xmlns:a16="http://schemas.microsoft.com/office/drawing/2014/main" id="{4C7116C2-3734-E69F-9D01-CF217324555A}"/>
              </a:ext>
            </a:extLst>
          </p:cNvPr>
          <p:cNvSpPr/>
          <p:nvPr/>
        </p:nvSpPr>
        <p:spPr>
          <a:xfrm>
            <a:off x="8456525" y="481904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8" name="正方形/長方形 107">
            <a:extLst>
              <a:ext uri="{FF2B5EF4-FFF2-40B4-BE49-F238E27FC236}">
                <a16:creationId xmlns:a16="http://schemas.microsoft.com/office/drawing/2014/main" id="{9ACD92E7-6E89-C368-BD38-35CFB2CC2983}"/>
              </a:ext>
            </a:extLst>
          </p:cNvPr>
          <p:cNvSpPr/>
          <p:nvPr/>
        </p:nvSpPr>
        <p:spPr>
          <a:xfrm>
            <a:off x="8456525" y="5381383"/>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09" name="正方形/長方形 108">
            <a:extLst>
              <a:ext uri="{FF2B5EF4-FFF2-40B4-BE49-F238E27FC236}">
                <a16:creationId xmlns:a16="http://schemas.microsoft.com/office/drawing/2014/main" id="{71AD9B3F-F1EB-8AF6-19E8-2C7E96B9D46B}"/>
              </a:ext>
            </a:extLst>
          </p:cNvPr>
          <p:cNvSpPr/>
          <p:nvPr/>
        </p:nvSpPr>
        <p:spPr>
          <a:xfrm>
            <a:off x="8456525" y="426491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10" name="正方形/長方形 109">
            <a:extLst>
              <a:ext uri="{FF2B5EF4-FFF2-40B4-BE49-F238E27FC236}">
                <a16:creationId xmlns:a16="http://schemas.microsoft.com/office/drawing/2014/main" id="{5AF27629-0A4D-232C-668F-5FC83AECECDB}"/>
              </a:ext>
            </a:extLst>
          </p:cNvPr>
          <p:cNvSpPr/>
          <p:nvPr/>
        </p:nvSpPr>
        <p:spPr>
          <a:xfrm>
            <a:off x="105065" y="5920069"/>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熟語</a:t>
            </a:r>
          </a:p>
        </p:txBody>
      </p:sp>
      <p:sp>
        <p:nvSpPr>
          <p:cNvPr id="111" name="正方形/長方形 110">
            <a:extLst>
              <a:ext uri="{FF2B5EF4-FFF2-40B4-BE49-F238E27FC236}">
                <a16:creationId xmlns:a16="http://schemas.microsoft.com/office/drawing/2014/main" id="{EF4F850D-16A2-7FF2-B1E0-11A189B2B08B}"/>
              </a:ext>
            </a:extLst>
          </p:cNvPr>
          <p:cNvSpPr/>
          <p:nvPr/>
        </p:nvSpPr>
        <p:spPr>
          <a:xfrm>
            <a:off x="1142198" y="5920069"/>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2" name="正方形/長方形 111">
            <a:extLst>
              <a:ext uri="{FF2B5EF4-FFF2-40B4-BE49-F238E27FC236}">
                <a16:creationId xmlns:a16="http://schemas.microsoft.com/office/drawing/2014/main" id="{91CF1763-32F2-BEBB-8EBD-FC0C8B7AE1B8}"/>
              </a:ext>
            </a:extLst>
          </p:cNvPr>
          <p:cNvSpPr/>
          <p:nvPr/>
        </p:nvSpPr>
        <p:spPr>
          <a:xfrm>
            <a:off x="5029975" y="5920069"/>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3" name="正方形/長方形 112">
            <a:extLst>
              <a:ext uri="{FF2B5EF4-FFF2-40B4-BE49-F238E27FC236}">
                <a16:creationId xmlns:a16="http://schemas.microsoft.com/office/drawing/2014/main" id="{46FE183A-F062-CFC3-E28D-1B34445F881E}"/>
              </a:ext>
            </a:extLst>
          </p:cNvPr>
          <p:cNvSpPr/>
          <p:nvPr/>
        </p:nvSpPr>
        <p:spPr>
          <a:xfrm>
            <a:off x="5809201" y="5918043"/>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4" name="正方形/長方形 113">
            <a:extLst>
              <a:ext uri="{FF2B5EF4-FFF2-40B4-BE49-F238E27FC236}">
                <a16:creationId xmlns:a16="http://schemas.microsoft.com/office/drawing/2014/main" id="{D23DE4D3-0FFA-F92A-74D3-A3AAF95A5473}"/>
              </a:ext>
            </a:extLst>
          </p:cNvPr>
          <p:cNvSpPr/>
          <p:nvPr/>
        </p:nvSpPr>
        <p:spPr>
          <a:xfrm>
            <a:off x="6722306" y="5911723"/>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5" name="正方形/長方形 114">
            <a:extLst>
              <a:ext uri="{FF2B5EF4-FFF2-40B4-BE49-F238E27FC236}">
                <a16:creationId xmlns:a16="http://schemas.microsoft.com/office/drawing/2014/main" id="{611D5DD2-14C4-A07A-CA78-A85E61ED33D1}"/>
              </a:ext>
            </a:extLst>
          </p:cNvPr>
          <p:cNvSpPr/>
          <p:nvPr/>
        </p:nvSpPr>
        <p:spPr>
          <a:xfrm>
            <a:off x="3658976" y="5925942"/>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16" name="正方形/長方形 115">
            <a:extLst>
              <a:ext uri="{FF2B5EF4-FFF2-40B4-BE49-F238E27FC236}">
                <a16:creationId xmlns:a16="http://schemas.microsoft.com/office/drawing/2014/main" id="{E01C6A83-5D00-D954-5489-C0CF144A1889}"/>
              </a:ext>
            </a:extLst>
          </p:cNvPr>
          <p:cNvSpPr/>
          <p:nvPr/>
        </p:nvSpPr>
        <p:spPr>
          <a:xfrm>
            <a:off x="7689674" y="5922374"/>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7" name="正方形/長方形 116">
            <a:extLst>
              <a:ext uri="{FF2B5EF4-FFF2-40B4-BE49-F238E27FC236}">
                <a16:creationId xmlns:a16="http://schemas.microsoft.com/office/drawing/2014/main" id="{4DEA6B73-F1E8-47F6-3FA3-DDEF96D449CA}"/>
              </a:ext>
            </a:extLst>
          </p:cNvPr>
          <p:cNvSpPr/>
          <p:nvPr/>
        </p:nvSpPr>
        <p:spPr>
          <a:xfrm>
            <a:off x="9323132" y="5955623"/>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118" name="正方形/長方形 117">
            <a:extLst>
              <a:ext uri="{FF2B5EF4-FFF2-40B4-BE49-F238E27FC236}">
                <a16:creationId xmlns:a16="http://schemas.microsoft.com/office/drawing/2014/main" id="{22E5B128-B630-FF98-B2CB-BA53062B718F}"/>
              </a:ext>
            </a:extLst>
          </p:cNvPr>
          <p:cNvSpPr/>
          <p:nvPr/>
        </p:nvSpPr>
        <p:spPr>
          <a:xfrm>
            <a:off x="8473240" y="5930390"/>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19" name="正方形/長方形 118">
            <a:extLst>
              <a:ext uri="{FF2B5EF4-FFF2-40B4-BE49-F238E27FC236}">
                <a16:creationId xmlns:a16="http://schemas.microsoft.com/office/drawing/2014/main" id="{9860F71A-F05E-6ED5-897A-6327AF6EA76D}"/>
              </a:ext>
            </a:extLst>
          </p:cNvPr>
          <p:cNvSpPr/>
          <p:nvPr/>
        </p:nvSpPr>
        <p:spPr>
          <a:xfrm>
            <a:off x="-728294" y="342887"/>
            <a:ext cx="753694" cy="38530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基本系</a:t>
            </a:r>
          </a:p>
        </p:txBody>
      </p:sp>
      <p:sp>
        <p:nvSpPr>
          <p:cNvPr id="120" name="正方形/長方形 119">
            <a:extLst>
              <a:ext uri="{FF2B5EF4-FFF2-40B4-BE49-F238E27FC236}">
                <a16:creationId xmlns:a16="http://schemas.microsoft.com/office/drawing/2014/main" id="{D1E0DB5D-678F-FA45-05ED-6928E075FDC0}"/>
              </a:ext>
            </a:extLst>
          </p:cNvPr>
          <p:cNvSpPr/>
          <p:nvPr/>
        </p:nvSpPr>
        <p:spPr>
          <a:xfrm>
            <a:off x="-740474" y="4246242"/>
            <a:ext cx="753694" cy="26729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応用系</a:t>
            </a:r>
            <a:endParaRPr kumimoji="1" lang="ja-JP" altLang="en-US" sz="800"/>
          </a:p>
        </p:txBody>
      </p:sp>
      <p:sp>
        <p:nvSpPr>
          <p:cNvPr id="123" name="テキスト ボックス 122">
            <a:extLst>
              <a:ext uri="{FF2B5EF4-FFF2-40B4-BE49-F238E27FC236}">
                <a16:creationId xmlns:a16="http://schemas.microsoft.com/office/drawing/2014/main" id="{FCB161C2-6D3B-1641-F358-211EE63C4898}"/>
              </a:ext>
            </a:extLst>
          </p:cNvPr>
          <p:cNvSpPr txBox="1"/>
          <p:nvPr/>
        </p:nvSpPr>
        <p:spPr>
          <a:xfrm>
            <a:off x="1281624" y="6001671"/>
            <a:ext cx="2031021" cy="369332"/>
          </a:xfrm>
          <a:prstGeom prst="rect">
            <a:avLst/>
          </a:prstGeom>
          <a:noFill/>
        </p:spPr>
        <p:txBody>
          <a:bodyPr wrap="square">
            <a:spAutoFit/>
          </a:bodyPr>
          <a:lstStyle/>
          <a:p>
            <a:r>
              <a:rPr lang="ja-JP" altLang="en-US" sz="900"/>
              <a:t>https://eigo-box.jp/grammar/adverb-phrases/</a:t>
            </a:r>
          </a:p>
        </p:txBody>
      </p:sp>
      <p:sp>
        <p:nvSpPr>
          <p:cNvPr id="124" name="正方形/長方形 123">
            <a:extLst>
              <a:ext uri="{FF2B5EF4-FFF2-40B4-BE49-F238E27FC236}">
                <a16:creationId xmlns:a16="http://schemas.microsoft.com/office/drawing/2014/main" id="{A75BAF76-FD92-E6E2-9557-EAC5224D03F9}"/>
              </a:ext>
            </a:extLst>
          </p:cNvPr>
          <p:cNvSpPr/>
          <p:nvPr/>
        </p:nvSpPr>
        <p:spPr>
          <a:xfrm>
            <a:off x="88350" y="6451331"/>
            <a:ext cx="98305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base"/>
            <a:r>
              <a:rPr lang="ja-JP" altLang="en-US" sz="800" b="0" i="0">
                <a:solidFill>
                  <a:schemeClr val="bg1"/>
                </a:solidFill>
                <a:effectLst/>
                <a:latin typeface="-apple-system"/>
              </a:rPr>
              <a:t>副詞節</a:t>
            </a:r>
          </a:p>
        </p:txBody>
      </p:sp>
      <p:sp>
        <p:nvSpPr>
          <p:cNvPr id="125" name="正方形/長方形 124">
            <a:extLst>
              <a:ext uri="{FF2B5EF4-FFF2-40B4-BE49-F238E27FC236}">
                <a16:creationId xmlns:a16="http://schemas.microsoft.com/office/drawing/2014/main" id="{ABE0EBF7-B5CB-695D-074B-9282FE66C4B3}"/>
              </a:ext>
            </a:extLst>
          </p:cNvPr>
          <p:cNvSpPr/>
          <p:nvPr/>
        </p:nvSpPr>
        <p:spPr>
          <a:xfrm>
            <a:off x="1125483" y="6451331"/>
            <a:ext cx="2442476"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6" name="正方形/長方形 125">
            <a:extLst>
              <a:ext uri="{FF2B5EF4-FFF2-40B4-BE49-F238E27FC236}">
                <a16:creationId xmlns:a16="http://schemas.microsoft.com/office/drawing/2014/main" id="{EC982746-7C2D-8E55-4077-04E9908C37A9}"/>
              </a:ext>
            </a:extLst>
          </p:cNvPr>
          <p:cNvSpPr/>
          <p:nvPr/>
        </p:nvSpPr>
        <p:spPr>
          <a:xfrm>
            <a:off x="5013260" y="6451331"/>
            <a:ext cx="724963"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7" name="正方形/長方形 126">
            <a:extLst>
              <a:ext uri="{FF2B5EF4-FFF2-40B4-BE49-F238E27FC236}">
                <a16:creationId xmlns:a16="http://schemas.microsoft.com/office/drawing/2014/main" id="{1BEE3BB6-4036-B1DC-5D1E-B09CAB250252}"/>
              </a:ext>
            </a:extLst>
          </p:cNvPr>
          <p:cNvSpPr/>
          <p:nvPr/>
        </p:nvSpPr>
        <p:spPr>
          <a:xfrm>
            <a:off x="5792486" y="6449305"/>
            <a:ext cx="855404" cy="4723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8" name="正方形/長方形 127">
            <a:extLst>
              <a:ext uri="{FF2B5EF4-FFF2-40B4-BE49-F238E27FC236}">
                <a16:creationId xmlns:a16="http://schemas.microsoft.com/office/drawing/2014/main" id="{6C74A046-35B0-8AB0-9691-CDF041ED3C39}"/>
              </a:ext>
            </a:extLst>
          </p:cNvPr>
          <p:cNvSpPr/>
          <p:nvPr/>
        </p:nvSpPr>
        <p:spPr>
          <a:xfrm>
            <a:off x="6705591" y="6442985"/>
            <a:ext cx="85725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29" name="正方形/長方形 128">
            <a:extLst>
              <a:ext uri="{FF2B5EF4-FFF2-40B4-BE49-F238E27FC236}">
                <a16:creationId xmlns:a16="http://schemas.microsoft.com/office/drawing/2014/main" id="{E4C263DA-39FE-1AF2-B4C2-8035C61AEBB2}"/>
              </a:ext>
            </a:extLst>
          </p:cNvPr>
          <p:cNvSpPr/>
          <p:nvPr/>
        </p:nvSpPr>
        <p:spPr>
          <a:xfrm>
            <a:off x="3642261" y="6457204"/>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a:t>
            </a:r>
            <a:endParaRPr kumimoji="1" lang="en-US" altLang="ja-JP" sz="800"/>
          </a:p>
        </p:txBody>
      </p:sp>
      <p:sp>
        <p:nvSpPr>
          <p:cNvPr id="130" name="正方形/長方形 129">
            <a:extLst>
              <a:ext uri="{FF2B5EF4-FFF2-40B4-BE49-F238E27FC236}">
                <a16:creationId xmlns:a16="http://schemas.microsoft.com/office/drawing/2014/main" id="{E3EF9769-D6F7-0081-D321-55EAED23EA51}"/>
              </a:ext>
            </a:extLst>
          </p:cNvPr>
          <p:cNvSpPr/>
          <p:nvPr/>
        </p:nvSpPr>
        <p:spPr>
          <a:xfrm>
            <a:off x="7672959" y="6453636"/>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800"/>
          </a:p>
        </p:txBody>
      </p:sp>
      <p:sp>
        <p:nvSpPr>
          <p:cNvPr id="131" name="正方形/長方形 130">
            <a:extLst>
              <a:ext uri="{FF2B5EF4-FFF2-40B4-BE49-F238E27FC236}">
                <a16:creationId xmlns:a16="http://schemas.microsoft.com/office/drawing/2014/main" id="{EE1562BB-B8B0-0239-13D7-A0DE77E776B6}"/>
              </a:ext>
            </a:extLst>
          </p:cNvPr>
          <p:cNvSpPr/>
          <p:nvPr/>
        </p:nvSpPr>
        <p:spPr>
          <a:xfrm>
            <a:off x="9306417" y="6486885"/>
            <a:ext cx="1271410"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a:t>
            </a:r>
            <a:endParaRPr kumimoji="1" lang="en-US" altLang="ja-JP" sz="800"/>
          </a:p>
        </p:txBody>
      </p:sp>
      <p:sp>
        <p:nvSpPr>
          <p:cNvPr id="132" name="正方形/長方形 131">
            <a:extLst>
              <a:ext uri="{FF2B5EF4-FFF2-40B4-BE49-F238E27FC236}">
                <a16:creationId xmlns:a16="http://schemas.microsoft.com/office/drawing/2014/main" id="{2E5A2EB1-D122-2107-4D25-201BFD7518A9}"/>
              </a:ext>
            </a:extLst>
          </p:cNvPr>
          <p:cNvSpPr/>
          <p:nvPr/>
        </p:nvSpPr>
        <p:spPr>
          <a:xfrm>
            <a:off x="8456525" y="6461652"/>
            <a:ext cx="724964" cy="4761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 ◯</a:t>
            </a:r>
            <a:endParaRPr kumimoji="1" lang="en-US" altLang="ja-JP" sz="800"/>
          </a:p>
        </p:txBody>
      </p:sp>
    </p:spTree>
    <p:extLst>
      <p:ext uri="{BB962C8B-B14F-4D97-AF65-F5344CB8AC3E}">
        <p14:creationId xmlns:p14="http://schemas.microsoft.com/office/powerpoint/2010/main" val="188919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5902B64-1DEB-02DE-0698-CDDCC327DD25}"/>
              </a:ext>
            </a:extLst>
          </p:cNvPr>
          <p:cNvSpPr txBox="1"/>
          <p:nvPr/>
        </p:nvSpPr>
        <p:spPr>
          <a:xfrm>
            <a:off x="457200" y="366623"/>
            <a:ext cx="8966200" cy="461665"/>
          </a:xfrm>
          <a:prstGeom prst="rect">
            <a:avLst/>
          </a:prstGeom>
          <a:noFill/>
        </p:spPr>
        <p:txBody>
          <a:bodyPr wrap="square" rtlCol="0">
            <a:spAutoFit/>
          </a:bodyPr>
          <a:lstStyle/>
          <a:p>
            <a:r>
              <a:rPr kumimoji="1" lang="en" altLang="ja-JP" sz="800"/>
              <a:t>that</a:t>
            </a:r>
            <a:r>
              <a:rPr kumimoji="1" lang="ja-JP" altLang="en" sz="800"/>
              <a:t>：</a:t>
            </a:r>
            <a:r>
              <a:rPr kumimoji="1" lang="en" altLang="ja-JP" sz="800"/>
              <a:t>〜</a:t>
            </a:r>
            <a:r>
              <a:rPr kumimoji="1" lang="ja-JP" altLang="en-US" sz="800"/>
              <a:t>するということに（副詞節）</a:t>
            </a:r>
          </a:p>
          <a:p>
            <a:r>
              <a:rPr kumimoji="1" lang="en" altLang="ja-JP" sz="800"/>
              <a:t>I was surprised that he lives in Tokyo.</a:t>
            </a:r>
          </a:p>
          <a:p>
            <a:r>
              <a:rPr kumimoji="1" lang="ja-JP" altLang="en" sz="800"/>
              <a:t>（</a:t>
            </a:r>
            <a:r>
              <a:rPr kumimoji="1" lang="ja-JP" altLang="en-US" sz="800"/>
              <a:t>私は彼が東京に住んでいるということに驚いた。）</a:t>
            </a:r>
          </a:p>
        </p:txBody>
      </p:sp>
    </p:spTree>
    <p:extLst>
      <p:ext uri="{BB962C8B-B14F-4D97-AF65-F5344CB8AC3E}">
        <p14:creationId xmlns:p14="http://schemas.microsoft.com/office/powerpoint/2010/main" val="3192807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4749DB8-E4CB-C5A6-38CA-C9233827EC42}"/>
              </a:ext>
            </a:extLst>
          </p:cNvPr>
          <p:cNvSpPr/>
          <p:nvPr/>
        </p:nvSpPr>
        <p:spPr>
          <a:xfrm>
            <a:off x="1980696" y="2378819"/>
            <a:ext cx="1259982"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形容詞節</a:t>
            </a:r>
            <a:endParaRPr lang="en-US" altLang="ja-JP" sz="800"/>
          </a:p>
        </p:txBody>
      </p:sp>
      <p:sp>
        <p:nvSpPr>
          <p:cNvPr id="3" name="正方形/長方形 2">
            <a:extLst>
              <a:ext uri="{FF2B5EF4-FFF2-40B4-BE49-F238E27FC236}">
                <a16:creationId xmlns:a16="http://schemas.microsoft.com/office/drawing/2014/main" id="{D679681C-E8A4-92B8-CC19-D75A561AE5AE}"/>
              </a:ext>
            </a:extLst>
          </p:cNvPr>
          <p:cNvSpPr/>
          <p:nvPr/>
        </p:nvSpPr>
        <p:spPr>
          <a:xfrm>
            <a:off x="1980695" y="1821551"/>
            <a:ext cx="1259982"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名詞節</a:t>
            </a:r>
            <a:endParaRPr lang="en-US" altLang="ja-JP" sz="800"/>
          </a:p>
        </p:txBody>
      </p:sp>
      <p:sp>
        <p:nvSpPr>
          <p:cNvPr id="4" name="正方形/長方形 3">
            <a:extLst>
              <a:ext uri="{FF2B5EF4-FFF2-40B4-BE49-F238E27FC236}">
                <a16:creationId xmlns:a16="http://schemas.microsoft.com/office/drawing/2014/main" id="{2A143771-4857-1406-B5CD-7FCD29F345EA}"/>
              </a:ext>
            </a:extLst>
          </p:cNvPr>
          <p:cNvSpPr/>
          <p:nvPr/>
        </p:nvSpPr>
        <p:spPr>
          <a:xfrm>
            <a:off x="3378201" y="215900"/>
            <a:ext cx="2041607" cy="304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意味</a:t>
            </a:r>
            <a:endParaRPr kumimoji="1" lang="en-US" altLang="ja-JP" sz="800"/>
          </a:p>
        </p:txBody>
      </p:sp>
      <p:sp>
        <p:nvSpPr>
          <p:cNvPr id="5" name="正方形/長方形 4">
            <a:extLst>
              <a:ext uri="{FF2B5EF4-FFF2-40B4-BE49-F238E27FC236}">
                <a16:creationId xmlns:a16="http://schemas.microsoft.com/office/drawing/2014/main" id="{50A1057B-4D97-27A2-85B4-9766B0268EA7}"/>
              </a:ext>
            </a:extLst>
          </p:cNvPr>
          <p:cNvSpPr/>
          <p:nvPr/>
        </p:nvSpPr>
        <p:spPr>
          <a:xfrm>
            <a:off x="3354978" y="1821552"/>
            <a:ext cx="2064830"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メインの節の名詞になる</a:t>
            </a:r>
            <a:endParaRPr kumimoji="1" lang="ja-JP" altLang="en-US" sz="800"/>
          </a:p>
        </p:txBody>
      </p:sp>
      <p:sp>
        <p:nvSpPr>
          <p:cNvPr id="6" name="正方形/長方形 5">
            <a:extLst>
              <a:ext uri="{FF2B5EF4-FFF2-40B4-BE49-F238E27FC236}">
                <a16:creationId xmlns:a16="http://schemas.microsoft.com/office/drawing/2014/main" id="{7F1D7533-E6CE-1962-08C6-4AF14657D525}"/>
              </a:ext>
            </a:extLst>
          </p:cNvPr>
          <p:cNvSpPr/>
          <p:nvPr/>
        </p:nvSpPr>
        <p:spPr>
          <a:xfrm>
            <a:off x="606413" y="1821551"/>
            <a:ext cx="1259982" cy="160744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従属接続詞</a:t>
            </a:r>
            <a:r>
              <a:rPr kumimoji="1" lang="en-US" altLang="ja-JP" sz="800"/>
              <a:t> + </a:t>
            </a:r>
            <a:r>
              <a:rPr kumimoji="1" lang="ja-JP" altLang="en-US" sz="800"/>
              <a:t>サブの節</a:t>
            </a:r>
            <a:endParaRPr kumimoji="1" lang="en-US" altLang="ja-JP" sz="800"/>
          </a:p>
        </p:txBody>
      </p:sp>
      <p:sp>
        <p:nvSpPr>
          <p:cNvPr id="7" name="正方形/長方形 6">
            <a:extLst>
              <a:ext uri="{FF2B5EF4-FFF2-40B4-BE49-F238E27FC236}">
                <a16:creationId xmlns:a16="http://schemas.microsoft.com/office/drawing/2014/main" id="{44779632-6225-39CD-0AE9-631D49072C27}"/>
              </a:ext>
            </a:extLst>
          </p:cNvPr>
          <p:cNvSpPr/>
          <p:nvPr/>
        </p:nvSpPr>
        <p:spPr>
          <a:xfrm>
            <a:off x="1980695" y="2936086"/>
            <a:ext cx="1259982" cy="49291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副詞節</a:t>
            </a:r>
            <a:endParaRPr lang="en-US" altLang="ja-JP" sz="800"/>
          </a:p>
        </p:txBody>
      </p:sp>
      <p:sp>
        <p:nvSpPr>
          <p:cNvPr id="8" name="正方形/長方形 7">
            <a:extLst>
              <a:ext uri="{FF2B5EF4-FFF2-40B4-BE49-F238E27FC236}">
                <a16:creationId xmlns:a16="http://schemas.microsoft.com/office/drawing/2014/main" id="{E3EE38C0-186E-FB6E-EE5D-FCF79E15F1C2}"/>
              </a:ext>
            </a:extLst>
          </p:cNvPr>
          <p:cNvSpPr/>
          <p:nvPr/>
        </p:nvSpPr>
        <p:spPr>
          <a:xfrm>
            <a:off x="3354978" y="2378819"/>
            <a:ext cx="2064830"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メインの節の形容詞になる</a:t>
            </a:r>
            <a:endParaRPr kumimoji="1" lang="ja-JP" altLang="en-US" sz="800"/>
          </a:p>
        </p:txBody>
      </p:sp>
      <p:sp>
        <p:nvSpPr>
          <p:cNvPr id="9" name="正方形/長方形 8">
            <a:extLst>
              <a:ext uri="{FF2B5EF4-FFF2-40B4-BE49-F238E27FC236}">
                <a16:creationId xmlns:a16="http://schemas.microsoft.com/office/drawing/2014/main" id="{E7F17263-3463-6CC7-EDAE-FEEFA859885E}"/>
              </a:ext>
            </a:extLst>
          </p:cNvPr>
          <p:cNvSpPr/>
          <p:nvPr/>
        </p:nvSpPr>
        <p:spPr>
          <a:xfrm>
            <a:off x="3354978" y="2936086"/>
            <a:ext cx="2064830" cy="49291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メインの節の副詞になる</a:t>
            </a:r>
            <a:endParaRPr kumimoji="1" lang="ja-JP" altLang="en-US" sz="800"/>
          </a:p>
        </p:txBody>
      </p:sp>
      <p:sp>
        <p:nvSpPr>
          <p:cNvPr id="10" name="正方形/長方形 9">
            <a:extLst>
              <a:ext uri="{FF2B5EF4-FFF2-40B4-BE49-F238E27FC236}">
                <a16:creationId xmlns:a16="http://schemas.microsoft.com/office/drawing/2014/main" id="{A47C1DF9-B4BF-F5DF-C569-4FD6F6A8EB0B}"/>
              </a:ext>
            </a:extLst>
          </p:cNvPr>
          <p:cNvSpPr/>
          <p:nvPr/>
        </p:nvSpPr>
        <p:spPr>
          <a:xfrm>
            <a:off x="606413" y="584199"/>
            <a:ext cx="2634264" cy="11992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等位</a:t>
            </a:r>
            <a:r>
              <a:rPr kumimoji="1" lang="ja-JP" altLang="en-US" sz="800"/>
              <a:t>接続詞</a:t>
            </a:r>
            <a:r>
              <a:rPr kumimoji="1" lang="en-US" altLang="ja-JP" sz="800"/>
              <a:t> + </a:t>
            </a:r>
            <a:r>
              <a:rPr kumimoji="1" lang="ja-JP" altLang="en-US" sz="800"/>
              <a:t>次の語・句・節</a:t>
            </a:r>
            <a:endParaRPr kumimoji="1" lang="en-US" altLang="ja-JP" sz="800"/>
          </a:p>
        </p:txBody>
      </p:sp>
      <p:sp>
        <p:nvSpPr>
          <p:cNvPr id="11" name="正方形/長方形 10">
            <a:extLst>
              <a:ext uri="{FF2B5EF4-FFF2-40B4-BE49-F238E27FC236}">
                <a16:creationId xmlns:a16="http://schemas.microsoft.com/office/drawing/2014/main" id="{75EFBCEE-8C98-F3B8-FE56-9E247EAE626C}"/>
              </a:ext>
            </a:extLst>
          </p:cNvPr>
          <p:cNvSpPr/>
          <p:nvPr/>
        </p:nvSpPr>
        <p:spPr>
          <a:xfrm>
            <a:off x="3354978" y="584199"/>
            <a:ext cx="2064830" cy="11992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t>前の</a:t>
            </a:r>
            <a:r>
              <a:rPr kumimoji="1" lang="ja-JP" altLang="en-US" sz="800"/>
              <a:t>語・句・節に</a:t>
            </a:r>
            <a:endParaRPr kumimoji="1" lang="en-US" altLang="ja-JP" sz="800"/>
          </a:p>
          <a:p>
            <a:pPr algn="ctr"/>
            <a:r>
              <a:rPr lang="ja-JP" altLang="en-US" sz="800"/>
              <a:t>対応させながら</a:t>
            </a:r>
            <a:r>
              <a:rPr kumimoji="1" lang="ja-JP" altLang="en-US" sz="800"/>
              <a:t>繋げる</a:t>
            </a:r>
            <a:endParaRPr kumimoji="1" lang="en-US" altLang="ja-JP" sz="800"/>
          </a:p>
        </p:txBody>
      </p:sp>
    </p:spTree>
    <p:extLst>
      <p:ext uri="{BB962C8B-B14F-4D97-AF65-F5344CB8AC3E}">
        <p14:creationId xmlns:p14="http://schemas.microsoft.com/office/powerpoint/2010/main" val="201438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E2D333-C381-C0F3-0470-7F19498B6174}"/>
              </a:ext>
            </a:extLst>
          </p:cNvPr>
          <p:cNvSpPr txBox="1"/>
          <p:nvPr/>
        </p:nvSpPr>
        <p:spPr>
          <a:xfrm>
            <a:off x="2450592" y="316992"/>
            <a:ext cx="7754112" cy="369332"/>
          </a:xfrm>
          <a:prstGeom prst="rect">
            <a:avLst/>
          </a:prstGeom>
          <a:noFill/>
        </p:spPr>
        <p:txBody>
          <a:bodyPr wrap="square" rtlCol="0">
            <a:spAutoFit/>
          </a:bodyPr>
          <a:lstStyle/>
          <a:p>
            <a:r>
              <a:rPr kumimoji="1" lang="ja-JP" altLang="en-US"/>
              <a:t>前置詞：名詞の前に置いて形容詞句や副詞句を作る働きができる品詞</a:t>
            </a:r>
          </a:p>
        </p:txBody>
      </p:sp>
    </p:spTree>
    <p:extLst>
      <p:ext uri="{BB962C8B-B14F-4D97-AF65-F5344CB8AC3E}">
        <p14:creationId xmlns:p14="http://schemas.microsoft.com/office/powerpoint/2010/main" val="353357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1F0A23A-0D15-0D36-4610-DBCFDF02A3CB}"/>
              </a:ext>
            </a:extLst>
          </p:cNvPr>
          <p:cNvSpPr txBox="1"/>
          <p:nvPr/>
        </p:nvSpPr>
        <p:spPr>
          <a:xfrm>
            <a:off x="457200" y="366623"/>
            <a:ext cx="8966200" cy="6124754"/>
          </a:xfrm>
          <a:prstGeom prst="rect">
            <a:avLst/>
          </a:prstGeom>
          <a:noFill/>
        </p:spPr>
        <p:txBody>
          <a:bodyPr wrap="square" rtlCol="0">
            <a:spAutoFit/>
          </a:bodyPr>
          <a:lstStyle/>
          <a:p>
            <a:r>
              <a:rPr kumimoji="1" lang="en" altLang="ja-JP" sz="800"/>
              <a:t>if</a:t>
            </a:r>
            <a:r>
              <a:rPr kumimoji="1" lang="ja-JP" altLang="en" sz="800"/>
              <a:t>：</a:t>
            </a:r>
            <a:r>
              <a:rPr kumimoji="1" lang="en" altLang="ja-JP" sz="800"/>
              <a:t>〜</a:t>
            </a:r>
            <a:r>
              <a:rPr kumimoji="1" lang="ja-JP" altLang="en-US" sz="800"/>
              <a:t>かどうか（名詞節）</a:t>
            </a:r>
          </a:p>
          <a:p>
            <a:r>
              <a:rPr kumimoji="1" lang="en" altLang="ja-JP" sz="800"/>
              <a:t>He asked if I like watching TV.</a:t>
            </a:r>
          </a:p>
          <a:p>
            <a:r>
              <a:rPr kumimoji="1" lang="ja-JP" altLang="en" sz="800"/>
              <a:t>（</a:t>
            </a:r>
            <a:r>
              <a:rPr kumimoji="1" lang="ja-JP" altLang="en-US" sz="800"/>
              <a:t>彼は、私がテレビを好きかどうかをたずねた。）</a:t>
            </a:r>
          </a:p>
          <a:p>
            <a:endParaRPr kumimoji="1" lang="ja-JP" altLang="en-US" sz="800"/>
          </a:p>
          <a:p>
            <a:r>
              <a:rPr kumimoji="1" lang="en" altLang="ja-JP" sz="800"/>
              <a:t>that</a:t>
            </a:r>
            <a:r>
              <a:rPr kumimoji="1" lang="ja-JP" altLang="en" sz="800"/>
              <a:t>：</a:t>
            </a:r>
            <a:r>
              <a:rPr kumimoji="1" lang="en" altLang="ja-JP" sz="800"/>
              <a:t>〜</a:t>
            </a:r>
            <a:r>
              <a:rPr kumimoji="1" lang="ja-JP" altLang="en-US" sz="800"/>
              <a:t>するということ（名詞節）</a:t>
            </a:r>
          </a:p>
          <a:p>
            <a:r>
              <a:rPr kumimoji="1" lang="en" altLang="ja-JP" sz="800"/>
              <a:t>I know that he lives in Tokyo.</a:t>
            </a:r>
          </a:p>
          <a:p>
            <a:r>
              <a:rPr kumimoji="1" lang="ja-JP" altLang="en" sz="800"/>
              <a:t>（</a:t>
            </a:r>
            <a:r>
              <a:rPr kumimoji="1" lang="ja-JP" altLang="en-US" sz="800"/>
              <a:t>私は彼が東京に住んでいるということを知っている。）</a:t>
            </a:r>
          </a:p>
          <a:p>
            <a:endParaRPr kumimoji="1" lang="ja-JP" altLang="en-US" sz="800"/>
          </a:p>
          <a:p>
            <a:r>
              <a:rPr kumimoji="1" lang="en" altLang="ja-JP" sz="800"/>
              <a:t>whether</a:t>
            </a:r>
            <a:r>
              <a:rPr kumimoji="1" lang="ja-JP" altLang="en" sz="800"/>
              <a:t>：</a:t>
            </a:r>
            <a:r>
              <a:rPr kumimoji="1" lang="en" altLang="ja-JP" sz="800"/>
              <a:t>〜</a:t>
            </a:r>
            <a:r>
              <a:rPr kumimoji="1" lang="ja-JP" altLang="en-US" sz="800"/>
              <a:t>するかどうか（名詞節）</a:t>
            </a:r>
          </a:p>
          <a:p>
            <a:r>
              <a:rPr kumimoji="1" lang="en" altLang="ja-JP" sz="800"/>
              <a:t>He asked me whether I can go.</a:t>
            </a:r>
          </a:p>
          <a:p>
            <a:r>
              <a:rPr kumimoji="1" lang="ja-JP" altLang="en" sz="800"/>
              <a:t>（</a:t>
            </a:r>
            <a:r>
              <a:rPr kumimoji="1" lang="ja-JP" altLang="en-US" sz="800"/>
              <a:t>彼は私が行けるかどうか私に尋ねた。）</a:t>
            </a:r>
          </a:p>
          <a:p>
            <a:endParaRPr kumimoji="1" lang="ja-JP" altLang="en-US" sz="800"/>
          </a:p>
          <a:p>
            <a:r>
              <a:rPr kumimoji="1" lang="en" altLang="ja-JP" sz="800"/>
              <a:t>where</a:t>
            </a:r>
            <a:r>
              <a:rPr kumimoji="1" lang="ja-JP" altLang="en" sz="800"/>
              <a:t>：</a:t>
            </a:r>
            <a:r>
              <a:rPr kumimoji="1" lang="en" altLang="ja-JP" sz="800"/>
              <a:t>〜</a:t>
            </a:r>
            <a:r>
              <a:rPr kumimoji="1" lang="ja-JP" altLang="en-US" sz="800"/>
              <a:t>するところ（名詞節）</a:t>
            </a:r>
          </a:p>
          <a:p>
            <a:r>
              <a:rPr kumimoji="1" lang="en" altLang="ja-JP" sz="800"/>
              <a:t>I know where he lives.</a:t>
            </a:r>
          </a:p>
          <a:p>
            <a:r>
              <a:rPr kumimoji="1" lang="ja-JP" altLang="en" sz="800"/>
              <a:t>（</a:t>
            </a:r>
            <a:r>
              <a:rPr kumimoji="1" lang="ja-JP" altLang="en-US" sz="800"/>
              <a:t>私は彼が住んでいるところを知っている。）</a:t>
            </a:r>
          </a:p>
          <a:p>
            <a:endParaRPr kumimoji="1" lang="ja-JP" altLang="en-US" sz="800"/>
          </a:p>
          <a:p>
            <a:r>
              <a:rPr kumimoji="1" lang="en" altLang="ja-JP" sz="800"/>
              <a:t>who</a:t>
            </a:r>
            <a:r>
              <a:rPr kumimoji="1" lang="ja-JP" altLang="en" sz="800"/>
              <a:t>：</a:t>
            </a:r>
            <a:r>
              <a:rPr kumimoji="1" lang="en" altLang="ja-JP" sz="800"/>
              <a:t>〜</a:t>
            </a:r>
            <a:r>
              <a:rPr kumimoji="1" lang="ja-JP" altLang="en-US" sz="800"/>
              <a:t>する人（名詞節）</a:t>
            </a:r>
          </a:p>
          <a:p>
            <a:r>
              <a:rPr kumimoji="1" lang="en" altLang="ja-JP" sz="800"/>
              <a:t>I know who lives in Tokyo.</a:t>
            </a:r>
          </a:p>
          <a:p>
            <a:r>
              <a:rPr kumimoji="1" lang="ja-JP" altLang="en" sz="800"/>
              <a:t>（</a:t>
            </a:r>
            <a:r>
              <a:rPr kumimoji="1" lang="ja-JP" altLang="en-US" sz="800"/>
              <a:t>私は東京に住んでいる人を知っている。）</a:t>
            </a:r>
          </a:p>
          <a:p>
            <a:endParaRPr kumimoji="1" lang="ja-JP" altLang="en-US" sz="800"/>
          </a:p>
          <a:p>
            <a:r>
              <a:rPr kumimoji="1" lang="en" altLang="ja-JP" sz="800"/>
              <a:t>what</a:t>
            </a:r>
            <a:r>
              <a:rPr kumimoji="1" lang="ja-JP" altLang="en" sz="800"/>
              <a:t>：</a:t>
            </a:r>
            <a:r>
              <a:rPr kumimoji="1" lang="en" altLang="ja-JP" sz="800"/>
              <a:t>〜</a:t>
            </a:r>
            <a:r>
              <a:rPr kumimoji="1" lang="ja-JP" altLang="en-US" sz="800"/>
              <a:t>するもの（名詞節）</a:t>
            </a:r>
          </a:p>
          <a:p>
            <a:r>
              <a:rPr kumimoji="1" lang="en" altLang="ja-JP" sz="800"/>
              <a:t>This is what I need.</a:t>
            </a:r>
          </a:p>
          <a:p>
            <a:r>
              <a:rPr kumimoji="1" lang="ja-JP" altLang="en" sz="800"/>
              <a:t>（</a:t>
            </a:r>
            <a:r>
              <a:rPr kumimoji="1" lang="ja-JP" altLang="en-US" sz="800"/>
              <a:t>これは私が必要とするものです。）</a:t>
            </a:r>
          </a:p>
          <a:p>
            <a:endParaRPr kumimoji="1" lang="ja-JP" altLang="en-US" sz="800"/>
          </a:p>
          <a:p>
            <a:r>
              <a:rPr kumimoji="1" lang="en" altLang="ja-JP" sz="800"/>
              <a:t>which</a:t>
            </a:r>
            <a:r>
              <a:rPr kumimoji="1" lang="ja-JP" altLang="en" sz="800"/>
              <a:t>：</a:t>
            </a:r>
            <a:r>
              <a:rPr kumimoji="1" lang="en" altLang="ja-JP" sz="800"/>
              <a:t>〜</a:t>
            </a:r>
            <a:r>
              <a:rPr kumimoji="1" lang="ja-JP" altLang="en-US" sz="800"/>
              <a:t>する方（名詞節）</a:t>
            </a:r>
          </a:p>
          <a:p>
            <a:r>
              <a:rPr kumimoji="1" lang="en" altLang="ja-JP" sz="800"/>
              <a:t>I know which bag she wants.</a:t>
            </a:r>
          </a:p>
          <a:p>
            <a:r>
              <a:rPr kumimoji="1" lang="ja-JP" altLang="en" sz="800"/>
              <a:t>（</a:t>
            </a:r>
            <a:r>
              <a:rPr kumimoji="1" lang="ja-JP" altLang="en-US" sz="800"/>
              <a:t>私は彼女が欲しい方のバッグを知っている。）</a:t>
            </a:r>
          </a:p>
          <a:p>
            <a:endParaRPr kumimoji="1" lang="ja-JP" altLang="en-US" sz="800"/>
          </a:p>
          <a:p>
            <a:r>
              <a:rPr kumimoji="1" lang="en" altLang="ja-JP" sz="800"/>
              <a:t>why</a:t>
            </a:r>
            <a:r>
              <a:rPr kumimoji="1" lang="ja-JP" altLang="en" sz="800"/>
              <a:t>：</a:t>
            </a:r>
            <a:r>
              <a:rPr kumimoji="1" lang="en" altLang="ja-JP" sz="800"/>
              <a:t>〜</a:t>
            </a:r>
            <a:r>
              <a:rPr kumimoji="1" lang="ja-JP" altLang="en-US" sz="800"/>
              <a:t>する理由（名詞節）</a:t>
            </a:r>
          </a:p>
          <a:p>
            <a:r>
              <a:rPr kumimoji="1" lang="en" altLang="ja-JP" sz="800"/>
              <a:t>I know why she is crying.</a:t>
            </a:r>
          </a:p>
          <a:p>
            <a:r>
              <a:rPr kumimoji="1" lang="ja-JP" altLang="en" sz="800"/>
              <a:t>（</a:t>
            </a:r>
            <a:r>
              <a:rPr kumimoji="1" lang="ja-JP" altLang="en-US" sz="800"/>
              <a:t>私は彼女がないている理由を知っている。）</a:t>
            </a:r>
          </a:p>
          <a:p>
            <a:endParaRPr kumimoji="1" lang="ja-JP" altLang="en-US" sz="800"/>
          </a:p>
          <a:p>
            <a:r>
              <a:rPr kumimoji="1" lang="en" altLang="ja-JP" sz="800"/>
              <a:t>how</a:t>
            </a:r>
            <a:r>
              <a:rPr kumimoji="1" lang="ja-JP" altLang="en" sz="800"/>
              <a:t>：</a:t>
            </a:r>
            <a:r>
              <a:rPr kumimoji="1" lang="en" altLang="ja-JP" sz="800"/>
              <a:t>〜</a:t>
            </a:r>
            <a:r>
              <a:rPr kumimoji="1" lang="ja-JP" altLang="en-US" sz="800"/>
              <a:t>する方法（名詞節）</a:t>
            </a:r>
          </a:p>
          <a:p>
            <a:r>
              <a:rPr kumimoji="1" lang="en" altLang="ja-JP" sz="800"/>
              <a:t>I know how he studied English.</a:t>
            </a:r>
          </a:p>
          <a:p>
            <a:r>
              <a:rPr kumimoji="1" lang="ja-JP" altLang="en" sz="800"/>
              <a:t>（</a:t>
            </a:r>
            <a:r>
              <a:rPr kumimoji="1" lang="ja-JP" altLang="en-US" sz="800"/>
              <a:t>私は彼が英語を勉強した方法を知っている。）</a:t>
            </a:r>
          </a:p>
          <a:p>
            <a:endParaRPr kumimoji="1" lang="ja-JP" altLang="en-US" sz="800"/>
          </a:p>
          <a:p>
            <a:r>
              <a:rPr kumimoji="1" lang="en" altLang="ja-JP" sz="800"/>
              <a:t>whoever</a:t>
            </a:r>
            <a:r>
              <a:rPr kumimoji="1" lang="ja-JP" altLang="en" sz="800"/>
              <a:t>：</a:t>
            </a:r>
            <a:r>
              <a:rPr kumimoji="1" lang="en" altLang="ja-JP" sz="800"/>
              <a:t>〜</a:t>
            </a:r>
            <a:r>
              <a:rPr kumimoji="1" lang="ja-JP" altLang="en-US" sz="800"/>
              <a:t>する人は誰でも（名詞節）</a:t>
            </a:r>
          </a:p>
          <a:p>
            <a:r>
              <a:rPr kumimoji="1" lang="en" altLang="ja-JP" sz="800"/>
              <a:t>You can invite whoever you want.</a:t>
            </a:r>
          </a:p>
          <a:p>
            <a:r>
              <a:rPr kumimoji="1" lang="ja-JP" altLang="en" sz="800"/>
              <a:t>（</a:t>
            </a:r>
            <a:r>
              <a:rPr kumimoji="1" lang="ja-JP" altLang="en-US" sz="800"/>
              <a:t>あなたはあなたが望む人は誰でも招待できる。）</a:t>
            </a:r>
          </a:p>
          <a:p>
            <a:endParaRPr kumimoji="1" lang="ja-JP" altLang="en-US" sz="800"/>
          </a:p>
          <a:p>
            <a:r>
              <a:rPr kumimoji="1" lang="en" altLang="ja-JP" sz="800"/>
              <a:t>whatever</a:t>
            </a:r>
            <a:r>
              <a:rPr kumimoji="1" lang="ja-JP" altLang="en" sz="800"/>
              <a:t>：</a:t>
            </a:r>
            <a:r>
              <a:rPr kumimoji="1" lang="en" altLang="ja-JP" sz="800"/>
              <a:t>〜</a:t>
            </a:r>
            <a:r>
              <a:rPr kumimoji="1" lang="ja-JP" altLang="en-US" sz="800"/>
              <a:t>するのは何でも（名詞節）</a:t>
            </a:r>
          </a:p>
          <a:p>
            <a:r>
              <a:rPr kumimoji="1" lang="en" altLang="ja-JP" sz="800"/>
              <a:t>You can buy whatever you want.</a:t>
            </a:r>
          </a:p>
          <a:p>
            <a:r>
              <a:rPr kumimoji="1" lang="ja-JP" altLang="en" sz="800"/>
              <a:t>（</a:t>
            </a:r>
            <a:r>
              <a:rPr kumimoji="1" lang="ja-JP" altLang="en-US" sz="800"/>
              <a:t>あなたはあなたが欲しいものは何でも買える。）</a:t>
            </a:r>
          </a:p>
          <a:p>
            <a:endParaRPr kumimoji="1" lang="ja-JP" altLang="en-US" sz="800"/>
          </a:p>
          <a:p>
            <a:r>
              <a:rPr kumimoji="1" lang="en" altLang="ja-JP" sz="800"/>
              <a:t>whichever</a:t>
            </a:r>
            <a:r>
              <a:rPr kumimoji="1" lang="ja-JP" altLang="en" sz="800"/>
              <a:t>：</a:t>
            </a:r>
            <a:r>
              <a:rPr kumimoji="1" lang="en" altLang="ja-JP" sz="800"/>
              <a:t>〜</a:t>
            </a:r>
            <a:r>
              <a:rPr kumimoji="1" lang="ja-JP" altLang="en-US" sz="800"/>
              <a:t>するどちらでも（名詞節）</a:t>
            </a:r>
          </a:p>
          <a:p>
            <a:r>
              <a:rPr kumimoji="1" lang="en" altLang="ja-JP" sz="800"/>
              <a:t>You can chose whichever color you like.</a:t>
            </a:r>
          </a:p>
          <a:p>
            <a:r>
              <a:rPr kumimoji="1" lang="ja-JP" altLang="en" sz="800"/>
              <a:t>（</a:t>
            </a:r>
            <a:r>
              <a:rPr kumimoji="1" lang="ja-JP" altLang="en-US" sz="800"/>
              <a:t>あなたはあなたが好きな色はどちらでも選ぶことができる。）</a:t>
            </a:r>
          </a:p>
          <a:p>
            <a:endParaRPr kumimoji="1" lang="ja-JP" altLang="en-US" sz="800"/>
          </a:p>
          <a:p>
            <a:endParaRPr kumimoji="1" lang="ja-JP" altLang="en-US" sz="800"/>
          </a:p>
        </p:txBody>
      </p:sp>
    </p:spTree>
    <p:extLst>
      <p:ext uri="{BB962C8B-B14F-4D97-AF65-F5344CB8AC3E}">
        <p14:creationId xmlns:p14="http://schemas.microsoft.com/office/powerpoint/2010/main" val="264684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096E08E-5B19-16B1-3D15-2CCC85DEB962}"/>
              </a:ext>
            </a:extLst>
          </p:cNvPr>
          <p:cNvSpPr/>
          <p:nvPr/>
        </p:nvSpPr>
        <p:spPr>
          <a:xfrm>
            <a:off x="2410559" y="192741"/>
            <a:ext cx="81398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a:t>冠詞</a:t>
            </a:r>
          </a:p>
        </p:txBody>
      </p:sp>
      <p:graphicFrame>
        <p:nvGraphicFramePr>
          <p:cNvPr id="5" name="表 4">
            <a:extLst>
              <a:ext uri="{FF2B5EF4-FFF2-40B4-BE49-F238E27FC236}">
                <a16:creationId xmlns:a16="http://schemas.microsoft.com/office/drawing/2014/main" id="{919BDE45-74EA-41D2-F697-DB0683995CBE}"/>
              </a:ext>
            </a:extLst>
          </p:cNvPr>
          <p:cNvGraphicFramePr>
            <a:graphicFrameLocks noGrp="1"/>
          </p:cNvGraphicFramePr>
          <p:nvPr>
            <p:extLst>
              <p:ext uri="{D42A27DB-BD31-4B8C-83A1-F6EECF244321}">
                <p14:modId xmlns:p14="http://schemas.microsoft.com/office/powerpoint/2010/main" val="1572791221"/>
              </p:ext>
            </p:extLst>
          </p:nvPr>
        </p:nvGraphicFramePr>
        <p:xfrm>
          <a:off x="224909" y="611842"/>
          <a:ext cx="5185291" cy="1257300"/>
        </p:xfrm>
        <a:graphic>
          <a:graphicData uri="http://schemas.openxmlformats.org/drawingml/2006/table">
            <a:tbl>
              <a:tblPr firstRow="1" firstCol="1" bandRow="1">
                <a:tableStyleId>{5C22544A-7EE6-4342-B048-85BDC9FD1C3A}</a:tableStyleId>
              </a:tblPr>
              <a:tblGrid>
                <a:gridCol w="762141">
                  <a:extLst>
                    <a:ext uri="{9D8B030D-6E8A-4147-A177-3AD203B41FA5}">
                      <a16:colId xmlns:a16="http://schemas.microsoft.com/office/drawing/2014/main" val="1791610228"/>
                    </a:ext>
                  </a:extLst>
                </a:gridCol>
                <a:gridCol w="762141">
                  <a:extLst>
                    <a:ext uri="{9D8B030D-6E8A-4147-A177-3AD203B41FA5}">
                      <a16:colId xmlns:a16="http://schemas.microsoft.com/office/drawing/2014/main" val="690329147"/>
                    </a:ext>
                  </a:extLst>
                </a:gridCol>
                <a:gridCol w="536809">
                  <a:extLst>
                    <a:ext uri="{9D8B030D-6E8A-4147-A177-3AD203B41FA5}">
                      <a16:colId xmlns:a16="http://schemas.microsoft.com/office/drawing/2014/main" val="1440875583"/>
                    </a:ext>
                  </a:extLst>
                </a:gridCol>
                <a:gridCol w="1587500">
                  <a:extLst>
                    <a:ext uri="{9D8B030D-6E8A-4147-A177-3AD203B41FA5}">
                      <a16:colId xmlns:a16="http://schemas.microsoft.com/office/drawing/2014/main" val="1435709942"/>
                    </a:ext>
                  </a:extLst>
                </a:gridCol>
                <a:gridCol w="15367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a</a:t>
                      </a:r>
                    </a:p>
                  </a:txBody>
                  <a:tcPr/>
                </a:tc>
                <a:tc rowSpan="2">
                  <a:txBody>
                    <a:bodyPr/>
                    <a:lstStyle/>
                    <a:p>
                      <a:r>
                        <a:rPr kumimoji="1" lang="ja-JP" altLang="en-US" sz="1050">
                          <a:solidFill>
                            <a:schemeClr val="bg1"/>
                          </a:solidFill>
                        </a:rPr>
                        <a:t>ある</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a</a:t>
                      </a:r>
                      <a:r>
                        <a:rPr kumimoji="1" lang="en-US" altLang="ja-JP" sz="1050"/>
                        <a:t> pen</a:t>
                      </a:r>
                      <a:r>
                        <a:rPr kumimoji="1" lang="ja-JP" altLang="en-US" sz="1050"/>
                        <a:t>（あるペン）</a:t>
                      </a:r>
                      <a:endParaRPr kumimoji="1" lang="en-US" altLang="ja-JP" sz="1050"/>
                    </a:p>
                  </a:txBody>
                  <a:tcPr/>
                </a:tc>
                <a:tc>
                  <a:txBody>
                    <a:bodyPr/>
                    <a:lstStyle/>
                    <a:p>
                      <a:endParaRPr kumimoji="1" lang="ja-JP" altLang="en-US"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the</a:t>
                      </a:r>
                    </a:p>
                  </a:txBody>
                  <a:tcPr/>
                </a:tc>
                <a:tc rowSpan="2">
                  <a:txBody>
                    <a:bodyPr/>
                    <a:lstStyle/>
                    <a:p>
                      <a:r>
                        <a:rPr kumimoji="1" lang="ja-JP" altLang="en-US" sz="1050">
                          <a:solidFill>
                            <a:schemeClr val="bg1"/>
                          </a:solidFill>
                        </a:rPr>
                        <a:t>その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the</a:t>
                      </a:r>
                      <a:r>
                        <a:rPr kumimoji="1" lang="en-US" altLang="ja-JP" sz="1050"/>
                        <a:t> pen</a:t>
                      </a:r>
                      <a:r>
                        <a:rPr kumimoji="1" lang="ja-JP" altLang="en-US" sz="1050"/>
                        <a:t>（そのペン）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the</a:t>
                      </a:r>
                      <a:r>
                        <a:rPr kumimoji="1" lang="en-US" altLang="ja-JP" sz="1050"/>
                        <a:t> water</a:t>
                      </a:r>
                      <a:r>
                        <a:rPr kumimoji="1" lang="ja-JP" altLang="en-US" sz="1050"/>
                        <a:t>（その水）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the</a:t>
                      </a:r>
                      <a:r>
                        <a:rPr kumimoji="1" lang="en-US" altLang="ja-JP" sz="1050"/>
                        <a:t> pens</a:t>
                      </a:r>
                      <a:r>
                        <a:rPr kumimoji="1" lang="ja-JP" altLang="en-US" sz="1050"/>
                        <a:t>（そのペン）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222826904"/>
                  </a:ext>
                </a:extLst>
              </a:tr>
            </a:tbl>
          </a:graphicData>
        </a:graphic>
      </p:graphicFrame>
      <p:sp>
        <p:nvSpPr>
          <p:cNvPr id="6" name="正方形/長方形 5">
            <a:extLst>
              <a:ext uri="{FF2B5EF4-FFF2-40B4-BE49-F238E27FC236}">
                <a16:creationId xmlns:a16="http://schemas.microsoft.com/office/drawing/2014/main" id="{B284B1D4-93CB-3F3C-42DA-A521FA829D1D}"/>
              </a:ext>
            </a:extLst>
          </p:cNvPr>
          <p:cNvSpPr/>
          <p:nvPr/>
        </p:nvSpPr>
        <p:spPr>
          <a:xfrm>
            <a:off x="8210137" y="192741"/>
            <a:ext cx="957015"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指示限定</a:t>
            </a:r>
            <a:r>
              <a:rPr kumimoji="1" lang="ja-JP" altLang="en-US" sz="1200"/>
              <a:t>詞</a:t>
            </a:r>
          </a:p>
        </p:txBody>
      </p:sp>
      <p:graphicFrame>
        <p:nvGraphicFramePr>
          <p:cNvPr id="9" name="表 8">
            <a:extLst>
              <a:ext uri="{FF2B5EF4-FFF2-40B4-BE49-F238E27FC236}">
                <a16:creationId xmlns:a16="http://schemas.microsoft.com/office/drawing/2014/main" id="{FDAD11B5-AD6A-51E0-DA80-6E2F890DA549}"/>
              </a:ext>
            </a:extLst>
          </p:cNvPr>
          <p:cNvGraphicFramePr>
            <a:graphicFrameLocks noGrp="1"/>
          </p:cNvGraphicFramePr>
          <p:nvPr>
            <p:extLst>
              <p:ext uri="{D42A27DB-BD31-4B8C-83A1-F6EECF244321}">
                <p14:modId xmlns:p14="http://schemas.microsoft.com/office/powerpoint/2010/main" val="2826383469"/>
              </p:ext>
            </p:extLst>
          </p:nvPr>
        </p:nvGraphicFramePr>
        <p:xfrm>
          <a:off x="5801809" y="611842"/>
          <a:ext cx="6003409" cy="1257300"/>
        </p:xfrm>
        <a:graphic>
          <a:graphicData uri="http://schemas.openxmlformats.org/drawingml/2006/table">
            <a:tbl>
              <a:tblPr firstRow="1" firstCol="1" bandRow="1">
                <a:tableStyleId>{5C22544A-7EE6-4342-B048-85BDC9FD1C3A}</a:tableStyleId>
              </a:tblPr>
              <a:tblGrid>
                <a:gridCol w="644462">
                  <a:extLst>
                    <a:ext uri="{9D8B030D-6E8A-4147-A177-3AD203B41FA5}">
                      <a16:colId xmlns:a16="http://schemas.microsoft.com/office/drawing/2014/main" val="1791610228"/>
                    </a:ext>
                  </a:extLst>
                </a:gridCol>
                <a:gridCol w="716529">
                  <a:extLst>
                    <a:ext uri="{9D8B030D-6E8A-4147-A177-3AD203B41FA5}">
                      <a16:colId xmlns:a16="http://schemas.microsoft.com/office/drawing/2014/main" val="690329147"/>
                    </a:ext>
                  </a:extLst>
                </a:gridCol>
                <a:gridCol w="640954">
                  <a:extLst>
                    <a:ext uri="{9D8B030D-6E8A-4147-A177-3AD203B41FA5}">
                      <a16:colId xmlns:a16="http://schemas.microsoft.com/office/drawing/2014/main" val="1440875583"/>
                    </a:ext>
                  </a:extLst>
                </a:gridCol>
                <a:gridCol w="2000646">
                  <a:extLst>
                    <a:ext uri="{9D8B030D-6E8A-4147-A177-3AD203B41FA5}">
                      <a16:colId xmlns:a16="http://schemas.microsoft.com/office/drawing/2014/main" val="1435709942"/>
                    </a:ext>
                  </a:extLst>
                </a:gridCol>
                <a:gridCol w="2000818">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this</a:t>
                      </a:r>
                    </a:p>
                    <a:p>
                      <a:r>
                        <a:rPr kumimoji="1" lang="en-US" altLang="ja-JP" sz="1050"/>
                        <a:t>these</a:t>
                      </a:r>
                    </a:p>
                  </a:txBody>
                  <a:tcPr/>
                </a:tc>
                <a:tc rowSpan="2">
                  <a:txBody>
                    <a:bodyPr/>
                    <a:lstStyle/>
                    <a:p>
                      <a:r>
                        <a:rPr kumimoji="1" lang="ja-JP" altLang="en-US" sz="1050">
                          <a:solidFill>
                            <a:schemeClr val="bg1"/>
                          </a:solidFill>
                        </a:rPr>
                        <a:t>この</a:t>
                      </a:r>
                      <a:endParaRPr kumimoji="1" lang="en-US" altLang="ja-JP" sz="1050">
                        <a:solidFill>
                          <a:schemeClr val="bg1"/>
                        </a:solidFill>
                      </a:endParaRPr>
                    </a:p>
                    <a:p>
                      <a:r>
                        <a:rPr kumimoji="1" lang="ja-JP" altLang="en-US" sz="1050">
                          <a:solidFill>
                            <a:schemeClr val="bg1"/>
                          </a:solidFill>
                        </a:rPr>
                        <a:t>これらの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this</a:t>
                      </a:r>
                      <a:r>
                        <a:rPr kumimoji="1" lang="en-US" altLang="ja-JP" sz="1050"/>
                        <a:t> pen</a:t>
                      </a:r>
                      <a:r>
                        <a:rPr kumimoji="1" lang="ja-JP" altLang="en-US" sz="1050"/>
                        <a:t>（このペン）</a:t>
                      </a:r>
                      <a:endParaRPr kumimoji="1" lang="en-US" altLang="ja-JP" sz="1050"/>
                    </a:p>
                  </a:txBody>
                  <a:tcPr/>
                </a:tc>
                <a:tc>
                  <a:txBody>
                    <a:bodyPr/>
                    <a:lstStyle/>
                    <a:p>
                      <a:r>
                        <a:rPr kumimoji="1" lang="en-US" altLang="ja-JP" sz="1050" b="1">
                          <a:solidFill>
                            <a:schemeClr val="accent2"/>
                          </a:solidFill>
                        </a:rPr>
                        <a:t>this</a:t>
                      </a:r>
                      <a:r>
                        <a:rPr kumimoji="1" lang="en-US" altLang="ja-JP" sz="1050"/>
                        <a:t> water</a:t>
                      </a:r>
                      <a:r>
                        <a:rPr kumimoji="1" lang="ja-JP" altLang="en-US" sz="1050"/>
                        <a:t>（この水）</a:t>
                      </a:r>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these</a:t>
                      </a:r>
                      <a:r>
                        <a:rPr kumimoji="1" lang="en-US" altLang="ja-JP" sz="1050"/>
                        <a:t> pens</a:t>
                      </a:r>
                      <a:r>
                        <a:rPr kumimoji="1" lang="ja-JP" altLang="en-US" sz="1050"/>
                        <a:t>（これらのペン）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that</a:t>
                      </a:r>
                    </a:p>
                    <a:p>
                      <a:r>
                        <a:rPr kumimoji="1" lang="en-US" altLang="ja-JP" sz="1050"/>
                        <a:t>those</a:t>
                      </a:r>
                    </a:p>
                  </a:txBody>
                  <a:tcPr/>
                </a:tc>
                <a:tc rowSpan="2">
                  <a:txBody>
                    <a:bodyPr/>
                    <a:lstStyle/>
                    <a:p>
                      <a:r>
                        <a:rPr kumimoji="1" lang="ja-JP" altLang="en-US" sz="1050">
                          <a:solidFill>
                            <a:schemeClr val="bg1"/>
                          </a:solidFill>
                        </a:rPr>
                        <a:t>あの</a:t>
                      </a:r>
                      <a:endParaRPr kumimoji="1" lang="en-US" altLang="ja-JP" sz="1050">
                        <a:solidFill>
                          <a:schemeClr val="bg1"/>
                        </a:solidFill>
                      </a:endParaRPr>
                    </a:p>
                    <a:p>
                      <a:r>
                        <a:rPr kumimoji="1" lang="ja-JP" altLang="en-US" sz="1050">
                          <a:solidFill>
                            <a:schemeClr val="bg1"/>
                          </a:solidFill>
                        </a:rPr>
                        <a:t>あれらの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that</a:t>
                      </a:r>
                      <a:r>
                        <a:rPr kumimoji="1" lang="en-US" altLang="ja-JP" sz="1050"/>
                        <a:t> pen</a:t>
                      </a:r>
                      <a:r>
                        <a:rPr kumimoji="1" lang="ja-JP" altLang="en-US" sz="1050"/>
                        <a:t>（あのペン）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that</a:t>
                      </a:r>
                      <a:r>
                        <a:rPr kumimoji="1" lang="en-US" altLang="ja-JP" sz="1050"/>
                        <a:t> water</a:t>
                      </a:r>
                      <a:r>
                        <a:rPr kumimoji="1" lang="ja-JP" altLang="en-US" sz="1050"/>
                        <a:t>（あの水）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those</a:t>
                      </a:r>
                      <a:r>
                        <a:rPr kumimoji="1" lang="en-US" altLang="ja-JP" sz="1050"/>
                        <a:t> pens</a:t>
                      </a:r>
                      <a:r>
                        <a:rPr kumimoji="1" lang="ja-JP" altLang="en-US" sz="1050"/>
                        <a:t>（あれらのペン）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222826904"/>
                  </a:ext>
                </a:extLst>
              </a:tr>
            </a:tbl>
          </a:graphicData>
        </a:graphic>
      </p:graphicFrame>
      <p:sp>
        <p:nvSpPr>
          <p:cNvPr id="10" name="正方形/長方形 9">
            <a:extLst>
              <a:ext uri="{FF2B5EF4-FFF2-40B4-BE49-F238E27FC236}">
                <a16:creationId xmlns:a16="http://schemas.microsoft.com/office/drawing/2014/main" id="{E1BD027C-F7E1-A030-81B6-D6D5073716F7}"/>
              </a:ext>
            </a:extLst>
          </p:cNvPr>
          <p:cNvSpPr/>
          <p:nvPr/>
        </p:nvSpPr>
        <p:spPr>
          <a:xfrm>
            <a:off x="2339045" y="2201883"/>
            <a:ext cx="957015"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所有限定</a:t>
            </a:r>
            <a:r>
              <a:rPr kumimoji="1" lang="ja-JP" altLang="en-US" sz="1200"/>
              <a:t>詞</a:t>
            </a:r>
          </a:p>
        </p:txBody>
      </p:sp>
      <p:graphicFrame>
        <p:nvGraphicFramePr>
          <p:cNvPr id="11" name="表 10">
            <a:extLst>
              <a:ext uri="{FF2B5EF4-FFF2-40B4-BE49-F238E27FC236}">
                <a16:creationId xmlns:a16="http://schemas.microsoft.com/office/drawing/2014/main" id="{AEABBC98-ACD8-8400-4245-323AA3DD9CFC}"/>
              </a:ext>
            </a:extLst>
          </p:cNvPr>
          <p:cNvGraphicFramePr>
            <a:graphicFrameLocks noGrp="1"/>
          </p:cNvGraphicFramePr>
          <p:nvPr>
            <p:extLst>
              <p:ext uri="{D42A27DB-BD31-4B8C-83A1-F6EECF244321}">
                <p14:modId xmlns:p14="http://schemas.microsoft.com/office/powerpoint/2010/main" val="475211174"/>
              </p:ext>
            </p:extLst>
          </p:nvPr>
        </p:nvGraphicFramePr>
        <p:xfrm>
          <a:off x="224909" y="2583180"/>
          <a:ext cx="6239391" cy="4274820"/>
        </p:xfrm>
        <a:graphic>
          <a:graphicData uri="http://schemas.openxmlformats.org/drawingml/2006/table">
            <a:tbl>
              <a:tblPr firstRow="1" firstCol="1" bandRow="1">
                <a:tableStyleId>{5C22544A-7EE6-4342-B048-85BDC9FD1C3A}</a:tableStyleId>
              </a:tblPr>
              <a:tblGrid>
                <a:gridCol w="803791">
                  <a:extLst>
                    <a:ext uri="{9D8B030D-6E8A-4147-A177-3AD203B41FA5}">
                      <a16:colId xmlns:a16="http://schemas.microsoft.com/office/drawing/2014/main" val="1791610228"/>
                    </a:ext>
                  </a:extLst>
                </a:gridCol>
                <a:gridCol w="939800">
                  <a:extLst>
                    <a:ext uri="{9D8B030D-6E8A-4147-A177-3AD203B41FA5}">
                      <a16:colId xmlns:a16="http://schemas.microsoft.com/office/drawing/2014/main" val="690329147"/>
                    </a:ext>
                  </a:extLst>
                </a:gridCol>
                <a:gridCol w="533400">
                  <a:extLst>
                    <a:ext uri="{9D8B030D-6E8A-4147-A177-3AD203B41FA5}">
                      <a16:colId xmlns:a16="http://schemas.microsoft.com/office/drawing/2014/main" val="1440875583"/>
                    </a:ext>
                  </a:extLst>
                </a:gridCol>
                <a:gridCol w="2120900">
                  <a:extLst>
                    <a:ext uri="{9D8B030D-6E8A-4147-A177-3AD203B41FA5}">
                      <a16:colId xmlns:a16="http://schemas.microsoft.com/office/drawing/2014/main" val="1435709942"/>
                    </a:ext>
                  </a:extLst>
                </a:gridCol>
                <a:gridCol w="18415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my</a:t>
                      </a:r>
                    </a:p>
                  </a:txBody>
                  <a:tcPr/>
                </a:tc>
                <a:tc rowSpan="2">
                  <a:txBody>
                    <a:bodyPr/>
                    <a:lstStyle/>
                    <a:p>
                      <a:r>
                        <a:rPr kumimoji="1" lang="ja-JP" altLang="en-US" sz="1050">
                          <a:solidFill>
                            <a:schemeClr val="bg1"/>
                          </a:solidFill>
                        </a:rPr>
                        <a:t>私の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my</a:t>
                      </a:r>
                      <a:r>
                        <a:rPr kumimoji="1" lang="en-US" altLang="ja-JP" sz="1050"/>
                        <a:t> pen</a:t>
                      </a:r>
                      <a:r>
                        <a:rPr kumimoji="1" lang="ja-JP" altLang="en-US" sz="1050"/>
                        <a:t>（私のペン）</a:t>
                      </a:r>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my</a:t>
                      </a:r>
                      <a:r>
                        <a:rPr kumimoji="1" lang="en-US" altLang="ja-JP" sz="1050"/>
                        <a:t> water</a:t>
                      </a:r>
                      <a:r>
                        <a:rPr kumimoji="1" lang="ja-JP" altLang="en-US" sz="1050"/>
                        <a:t>（私の水）</a:t>
                      </a:r>
                      <a:endParaRPr kumimoji="1" lang="en-US" altLang="ja-JP"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my</a:t>
                      </a:r>
                      <a:r>
                        <a:rPr kumimoji="1" lang="en-US" altLang="ja-JP" sz="1050"/>
                        <a:t> pens</a:t>
                      </a:r>
                      <a:r>
                        <a:rPr kumimoji="1" lang="ja-JP" altLang="en-US" sz="1050"/>
                        <a:t>（私のペン）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our</a:t>
                      </a:r>
                    </a:p>
                  </a:txBody>
                  <a:tcPr/>
                </a:tc>
                <a:tc rowSpan="2">
                  <a:txBody>
                    <a:bodyPr/>
                    <a:lstStyle/>
                    <a:p>
                      <a:r>
                        <a:rPr kumimoji="1" lang="ja-JP" altLang="en-US" sz="1050">
                          <a:solidFill>
                            <a:schemeClr val="bg1"/>
                          </a:solidFill>
                        </a:rPr>
                        <a:t>私たちの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our</a:t>
                      </a:r>
                      <a:r>
                        <a:rPr kumimoji="1" lang="en-US" altLang="ja-JP" sz="1050"/>
                        <a:t> pen</a:t>
                      </a:r>
                      <a:r>
                        <a:rPr kumimoji="1" lang="ja-JP" altLang="en-US" sz="1050"/>
                        <a:t>（私たちのペン）</a:t>
                      </a:r>
                      <a:endParaRPr kumimoji="1" lang="en-US" altLang="ja-JP" sz="1050"/>
                    </a:p>
                  </a:txBody>
                  <a:tcPr/>
                </a:tc>
                <a:tc>
                  <a:txBody>
                    <a:bodyPr/>
                    <a:lstStyle/>
                    <a:p>
                      <a:r>
                        <a:rPr kumimoji="1" lang="en-US" altLang="ja-JP" sz="1050" b="1">
                          <a:solidFill>
                            <a:schemeClr val="accent2"/>
                          </a:solidFill>
                        </a:rPr>
                        <a:t>our</a:t>
                      </a:r>
                      <a:r>
                        <a:rPr kumimoji="1" lang="en-US" altLang="ja-JP" sz="1050"/>
                        <a:t> water</a:t>
                      </a:r>
                      <a:r>
                        <a:rPr kumimoji="1" lang="ja-JP" altLang="en-US" sz="1050"/>
                        <a:t>（私たちの水）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our</a:t>
                      </a:r>
                      <a:r>
                        <a:rPr kumimoji="1" lang="en-US" altLang="ja-JP" sz="1050"/>
                        <a:t> pens</a:t>
                      </a:r>
                      <a:r>
                        <a:rPr kumimoji="1" lang="ja-JP" altLang="en-US" sz="1050"/>
                        <a:t>（私たちのペン）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22826904"/>
                  </a:ext>
                </a:extLst>
              </a:tr>
              <a:tr h="251012">
                <a:tc rowSpan="2">
                  <a:txBody>
                    <a:bodyPr/>
                    <a:lstStyle/>
                    <a:p>
                      <a:r>
                        <a:rPr kumimoji="1" lang="en-US" altLang="ja-JP" sz="1050"/>
                        <a:t>your</a:t>
                      </a:r>
                    </a:p>
                  </a:txBody>
                  <a:tcPr/>
                </a:tc>
                <a:tc rowSpan="2">
                  <a:txBody>
                    <a:bodyPr/>
                    <a:lstStyle/>
                    <a:p>
                      <a:r>
                        <a:rPr kumimoji="1" lang="ja-JP" altLang="en-US" sz="1050">
                          <a:solidFill>
                            <a:schemeClr val="bg1"/>
                          </a:solidFill>
                        </a:rPr>
                        <a:t>あなたの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your</a:t>
                      </a:r>
                      <a:r>
                        <a:rPr kumimoji="1" lang="en-US" altLang="ja-JP" sz="1050"/>
                        <a:t> pen</a:t>
                      </a:r>
                      <a:r>
                        <a:rPr kumimoji="1" lang="ja-JP" altLang="en-US" sz="1050"/>
                        <a:t>（あなたのペン）</a:t>
                      </a:r>
                      <a:endParaRPr kumimoji="1" lang="en-US" altLang="ja-JP" sz="1050"/>
                    </a:p>
                  </a:txBody>
                  <a:tcPr/>
                </a:tc>
                <a:tc>
                  <a:txBody>
                    <a:bodyPr/>
                    <a:lstStyle/>
                    <a:p>
                      <a:r>
                        <a:rPr kumimoji="1" lang="en-US" altLang="ja-JP" sz="1050" b="1">
                          <a:solidFill>
                            <a:schemeClr val="accent2"/>
                          </a:solidFill>
                        </a:rPr>
                        <a:t>your</a:t>
                      </a:r>
                      <a:r>
                        <a:rPr kumimoji="1" lang="en-US" altLang="ja-JP" sz="1050"/>
                        <a:t> water</a:t>
                      </a:r>
                      <a:r>
                        <a:rPr kumimoji="1" lang="ja-JP" altLang="en-US" sz="1050"/>
                        <a:t>（あなたの水）</a:t>
                      </a:r>
                    </a:p>
                  </a:txBody>
                  <a:tcPr>
                    <a:solidFill>
                      <a:srgbClr val="CFD5EA"/>
                    </a:solidFill>
                  </a:tcPr>
                </a:tc>
                <a:extLst>
                  <a:ext uri="{0D108BD9-81ED-4DB2-BD59-A6C34878D82A}">
                    <a16:rowId xmlns:a16="http://schemas.microsoft.com/office/drawing/2014/main" val="75140362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your</a:t>
                      </a:r>
                      <a:r>
                        <a:rPr kumimoji="1" lang="en-US" altLang="ja-JP" sz="1050"/>
                        <a:t> pens</a:t>
                      </a:r>
                      <a:r>
                        <a:rPr kumimoji="1" lang="ja-JP" altLang="en-US" sz="1050"/>
                        <a:t>（あなたのペン）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51012">
                <a:tc rowSpan="2">
                  <a:txBody>
                    <a:bodyPr/>
                    <a:lstStyle/>
                    <a:p>
                      <a:r>
                        <a:rPr kumimoji="1" lang="en-US" altLang="ja-JP" sz="1050"/>
                        <a:t>his</a:t>
                      </a:r>
                    </a:p>
                  </a:txBody>
                  <a:tcPr/>
                </a:tc>
                <a:tc rowSpan="2">
                  <a:txBody>
                    <a:bodyPr/>
                    <a:lstStyle/>
                    <a:p>
                      <a:r>
                        <a:rPr kumimoji="1" lang="ja-JP" altLang="en-US" sz="1050">
                          <a:solidFill>
                            <a:schemeClr val="bg1"/>
                          </a:solidFill>
                        </a:rPr>
                        <a:t>彼の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his</a:t>
                      </a:r>
                      <a:r>
                        <a:rPr kumimoji="1" lang="en-US" altLang="ja-JP" sz="1050"/>
                        <a:t> pen</a:t>
                      </a:r>
                      <a:r>
                        <a:rPr kumimoji="1" lang="ja-JP" altLang="en-US" sz="1050"/>
                        <a:t>（彼のペン）</a:t>
                      </a:r>
                      <a:endParaRPr kumimoji="1" lang="en-US" altLang="ja-JP" sz="1050"/>
                    </a:p>
                  </a:txBody>
                  <a:tcPr/>
                </a:tc>
                <a:tc>
                  <a:txBody>
                    <a:bodyPr/>
                    <a:lstStyle/>
                    <a:p>
                      <a:r>
                        <a:rPr kumimoji="1" lang="en-US" altLang="ja-JP" sz="1050" b="1">
                          <a:solidFill>
                            <a:schemeClr val="accent2"/>
                          </a:solidFill>
                        </a:rPr>
                        <a:t>his</a:t>
                      </a:r>
                      <a:r>
                        <a:rPr kumimoji="1" lang="en-US" altLang="ja-JP" sz="1050"/>
                        <a:t> water</a:t>
                      </a:r>
                      <a:r>
                        <a:rPr kumimoji="1" lang="ja-JP" altLang="en-US" sz="1050"/>
                        <a:t>（彼の水）</a:t>
                      </a:r>
                    </a:p>
                  </a:txBody>
                  <a:tcPr>
                    <a:solidFill>
                      <a:srgbClr val="CFD5EA"/>
                    </a:solidFill>
                  </a:tcPr>
                </a:tc>
                <a:extLst>
                  <a:ext uri="{0D108BD9-81ED-4DB2-BD59-A6C34878D82A}">
                    <a16:rowId xmlns:a16="http://schemas.microsoft.com/office/drawing/2014/main" val="728649018"/>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his</a:t>
                      </a:r>
                      <a:r>
                        <a:rPr kumimoji="1" lang="en-US" altLang="ja-JP" sz="1050"/>
                        <a:t> pens</a:t>
                      </a:r>
                      <a:r>
                        <a:rPr kumimoji="1" lang="ja-JP" altLang="en-US" sz="1050"/>
                        <a:t>（彼のペン）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488167753"/>
                  </a:ext>
                </a:extLst>
              </a:tr>
              <a:tr h="251012">
                <a:tc rowSpan="2">
                  <a:txBody>
                    <a:bodyPr/>
                    <a:lstStyle/>
                    <a:p>
                      <a:r>
                        <a:rPr kumimoji="1" lang="en-US" altLang="ja-JP" sz="1050"/>
                        <a:t>her</a:t>
                      </a:r>
                    </a:p>
                  </a:txBody>
                  <a:tcPr/>
                </a:tc>
                <a:tc rowSpan="2">
                  <a:txBody>
                    <a:bodyPr/>
                    <a:lstStyle/>
                    <a:p>
                      <a:r>
                        <a:rPr kumimoji="1" lang="ja-JP" altLang="en-US" sz="1050">
                          <a:solidFill>
                            <a:schemeClr val="bg1"/>
                          </a:solidFill>
                        </a:rPr>
                        <a:t>彼女の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her</a:t>
                      </a:r>
                      <a:r>
                        <a:rPr kumimoji="1" lang="en-US" altLang="ja-JP" sz="1050"/>
                        <a:t> pen</a:t>
                      </a:r>
                      <a:r>
                        <a:rPr kumimoji="1" lang="ja-JP" altLang="en-US" sz="1050"/>
                        <a:t>（彼女のペン）</a:t>
                      </a:r>
                      <a:endParaRPr kumimoji="1" lang="en-US" altLang="ja-JP" sz="1050"/>
                    </a:p>
                  </a:txBody>
                  <a:tcPr/>
                </a:tc>
                <a:tc>
                  <a:txBody>
                    <a:bodyPr/>
                    <a:lstStyle/>
                    <a:p>
                      <a:r>
                        <a:rPr kumimoji="1" lang="en-US" altLang="ja-JP" sz="1050" b="1">
                          <a:solidFill>
                            <a:schemeClr val="accent2"/>
                          </a:solidFill>
                        </a:rPr>
                        <a:t>her</a:t>
                      </a:r>
                      <a:r>
                        <a:rPr kumimoji="1" lang="en-US" altLang="ja-JP" sz="1050"/>
                        <a:t> water</a:t>
                      </a:r>
                      <a:r>
                        <a:rPr kumimoji="1" lang="ja-JP" altLang="en-US" sz="1050"/>
                        <a:t>（彼女の水）</a:t>
                      </a:r>
                    </a:p>
                  </a:txBody>
                  <a:tcPr>
                    <a:solidFill>
                      <a:srgbClr val="CFD5EA"/>
                    </a:solidFill>
                  </a:tcPr>
                </a:tc>
                <a:extLst>
                  <a:ext uri="{0D108BD9-81ED-4DB2-BD59-A6C34878D82A}">
                    <a16:rowId xmlns:a16="http://schemas.microsoft.com/office/drawing/2014/main" val="4293956797"/>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her</a:t>
                      </a:r>
                      <a:r>
                        <a:rPr kumimoji="1" lang="en-US" altLang="ja-JP" sz="1050"/>
                        <a:t> pens</a:t>
                      </a:r>
                      <a:r>
                        <a:rPr kumimoji="1" lang="ja-JP" altLang="en-US" sz="1050"/>
                        <a:t>（彼女のペン）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002356001"/>
                  </a:ext>
                </a:extLst>
              </a:tr>
              <a:tr h="251012">
                <a:tc rowSpan="2">
                  <a:txBody>
                    <a:bodyPr/>
                    <a:lstStyle/>
                    <a:p>
                      <a:r>
                        <a:rPr kumimoji="1" lang="en-US" altLang="ja-JP" sz="1050"/>
                        <a:t>their</a:t>
                      </a:r>
                    </a:p>
                  </a:txBody>
                  <a:tcPr/>
                </a:tc>
                <a:tc rowSpan="2">
                  <a:txBody>
                    <a:bodyPr/>
                    <a:lstStyle/>
                    <a:p>
                      <a:r>
                        <a:rPr kumimoji="1" lang="ja-JP" altLang="en-US" sz="1050">
                          <a:solidFill>
                            <a:schemeClr val="bg1"/>
                          </a:solidFill>
                        </a:rPr>
                        <a:t>彼らの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their</a:t>
                      </a:r>
                      <a:r>
                        <a:rPr kumimoji="1" lang="en-US" altLang="ja-JP" sz="1050"/>
                        <a:t> pen</a:t>
                      </a:r>
                      <a:r>
                        <a:rPr kumimoji="1" lang="ja-JP" altLang="en-US" sz="1050"/>
                        <a:t>（彼らのペン）</a:t>
                      </a:r>
                      <a:endParaRPr kumimoji="1" lang="en-US" altLang="ja-JP" sz="1050"/>
                    </a:p>
                  </a:txBody>
                  <a:tcPr/>
                </a:tc>
                <a:tc>
                  <a:txBody>
                    <a:bodyPr/>
                    <a:lstStyle/>
                    <a:p>
                      <a:r>
                        <a:rPr kumimoji="1" lang="en-US" altLang="ja-JP" sz="1050" b="1">
                          <a:solidFill>
                            <a:schemeClr val="accent2"/>
                          </a:solidFill>
                        </a:rPr>
                        <a:t>their</a:t>
                      </a:r>
                      <a:r>
                        <a:rPr kumimoji="1" lang="en-US" altLang="ja-JP" sz="1050"/>
                        <a:t> water</a:t>
                      </a:r>
                      <a:r>
                        <a:rPr kumimoji="1" lang="ja-JP" altLang="en-US" sz="1050"/>
                        <a:t>（彼らの水）</a:t>
                      </a:r>
                    </a:p>
                  </a:txBody>
                  <a:tcPr>
                    <a:solidFill>
                      <a:srgbClr val="CFD5EA"/>
                    </a:solidFill>
                  </a:tcPr>
                </a:tc>
                <a:extLst>
                  <a:ext uri="{0D108BD9-81ED-4DB2-BD59-A6C34878D82A}">
                    <a16:rowId xmlns:a16="http://schemas.microsoft.com/office/drawing/2014/main" val="946332222"/>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their</a:t>
                      </a:r>
                      <a:r>
                        <a:rPr kumimoji="1" lang="en-US" altLang="ja-JP" sz="1050"/>
                        <a:t> pens</a:t>
                      </a:r>
                      <a:r>
                        <a:rPr kumimoji="1" lang="ja-JP" altLang="en-US" sz="1050"/>
                        <a:t>（彼らのペン）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668576918"/>
                  </a:ext>
                </a:extLst>
              </a:tr>
              <a:tr h="251012">
                <a:tc rowSpan="2">
                  <a:txBody>
                    <a:bodyPr/>
                    <a:lstStyle/>
                    <a:p>
                      <a:r>
                        <a:rPr kumimoji="1" lang="en-US" altLang="ja-JP" sz="1050"/>
                        <a:t>its</a:t>
                      </a:r>
                    </a:p>
                  </a:txBody>
                  <a:tcPr/>
                </a:tc>
                <a:tc rowSpan="2">
                  <a:txBody>
                    <a:bodyPr/>
                    <a:lstStyle/>
                    <a:p>
                      <a:r>
                        <a:rPr kumimoji="1" lang="ja-JP" altLang="en-US" sz="1050">
                          <a:solidFill>
                            <a:schemeClr val="bg1"/>
                          </a:solidFill>
                        </a:rPr>
                        <a:t>それの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its</a:t>
                      </a:r>
                      <a:r>
                        <a:rPr kumimoji="1" lang="en-US" altLang="ja-JP" sz="1050"/>
                        <a:t> pen</a:t>
                      </a:r>
                      <a:r>
                        <a:rPr kumimoji="1" lang="ja-JP" altLang="en-US" sz="1050"/>
                        <a:t>（それのペン）</a:t>
                      </a:r>
                      <a:endParaRPr kumimoji="1" lang="en-US" altLang="ja-JP" sz="1050"/>
                    </a:p>
                  </a:txBody>
                  <a:tcPr/>
                </a:tc>
                <a:tc>
                  <a:txBody>
                    <a:bodyPr/>
                    <a:lstStyle/>
                    <a:p>
                      <a:r>
                        <a:rPr kumimoji="1" lang="en-US" altLang="ja-JP" sz="1050" b="1">
                          <a:solidFill>
                            <a:schemeClr val="accent2"/>
                          </a:solidFill>
                        </a:rPr>
                        <a:t>its</a:t>
                      </a:r>
                      <a:r>
                        <a:rPr kumimoji="1" lang="en-US" altLang="ja-JP" sz="1050"/>
                        <a:t> water</a:t>
                      </a:r>
                      <a:r>
                        <a:rPr kumimoji="1" lang="ja-JP" altLang="en-US" sz="1050"/>
                        <a:t>（それの水）</a:t>
                      </a:r>
                    </a:p>
                  </a:txBody>
                  <a:tcPr>
                    <a:solidFill>
                      <a:srgbClr val="CFD5EA"/>
                    </a:solidFill>
                  </a:tcPr>
                </a:tc>
                <a:extLst>
                  <a:ext uri="{0D108BD9-81ED-4DB2-BD59-A6C34878D82A}">
                    <a16:rowId xmlns:a16="http://schemas.microsoft.com/office/drawing/2014/main" val="380357380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its</a:t>
                      </a:r>
                      <a:r>
                        <a:rPr kumimoji="1" lang="en-US" altLang="ja-JP" sz="1050"/>
                        <a:t> pens</a:t>
                      </a:r>
                      <a:r>
                        <a:rPr kumimoji="1" lang="ja-JP" altLang="en-US" sz="1050"/>
                        <a:t>（それのペン）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837798738"/>
                  </a:ext>
                </a:extLst>
              </a:tr>
              <a:tr h="251012">
                <a:tc rowSpan="2">
                  <a:txBody>
                    <a:bodyPr/>
                    <a:lstStyle/>
                    <a:p>
                      <a:r>
                        <a:rPr kumimoji="1" lang="en-US" altLang="ja-JP" sz="1050"/>
                        <a:t>Tart's</a:t>
                      </a:r>
                    </a:p>
                  </a:txBody>
                  <a:tcPr/>
                </a:tc>
                <a:tc rowSpan="2">
                  <a:txBody>
                    <a:bodyPr/>
                    <a:lstStyle/>
                    <a:p>
                      <a:r>
                        <a:rPr kumimoji="1" lang="ja-JP" altLang="en-US" sz="1050">
                          <a:solidFill>
                            <a:schemeClr val="bg1"/>
                          </a:solidFill>
                        </a:rPr>
                        <a:t>太郎の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Taro's</a:t>
                      </a:r>
                      <a:r>
                        <a:rPr kumimoji="1" lang="en-US" altLang="ja-JP" sz="1050"/>
                        <a:t> pen</a:t>
                      </a:r>
                      <a:r>
                        <a:rPr kumimoji="1" lang="ja-JP" altLang="en-US" sz="1050"/>
                        <a:t>（太郎のペン）</a:t>
                      </a:r>
                      <a:endParaRPr kumimoji="1" lang="en-US" altLang="ja-JP" sz="1050"/>
                    </a:p>
                  </a:txBody>
                  <a:tcPr/>
                </a:tc>
                <a:tc>
                  <a:txBody>
                    <a:bodyPr/>
                    <a:lstStyle/>
                    <a:p>
                      <a:r>
                        <a:rPr kumimoji="1" lang="en-US" altLang="ja-JP" sz="1050" b="1">
                          <a:solidFill>
                            <a:schemeClr val="accent2"/>
                          </a:solidFill>
                        </a:rPr>
                        <a:t>Taro's</a:t>
                      </a:r>
                      <a:r>
                        <a:rPr kumimoji="1" lang="en-US" altLang="ja-JP" sz="1050"/>
                        <a:t> water</a:t>
                      </a:r>
                      <a:r>
                        <a:rPr kumimoji="1" lang="ja-JP" altLang="en-US" sz="1050"/>
                        <a:t>（太郎の水）</a:t>
                      </a:r>
                    </a:p>
                  </a:txBody>
                  <a:tcPr>
                    <a:solidFill>
                      <a:srgbClr val="CFD5EA"/>
                    </a:solidFill>
                  </a:tcPr>
                </a:tc>
                <a:extLst>
                  <a:ext uri="{0D108BD9-81ED-4DB2-BD59-A6C34878D82A}">
                    <a16:rowId xmlns:a16="http://schemas.microsoft.com/office/drawing/2014/main" val="3350456720"/>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Taro's</a:t>
                      </a:r>
                      <a:r>
                        <a:rPr kumimoji="1" lang="en-US" altLang="ja-JP" sz="1050"/>
                        <a:t> pens</a:t>
                      </a:r>
                      <a:r>
                        <a:rPr kumimoji="1" lang="ja-JP" altLang="en-US" sz="1050"/>
                        <a:t>（太郎のペン）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398239239"/>
                  </a:ext>
                </a:extLst>
              </a:tr>
            </a:tbl>
          </a:graphicData>
        </a:graphic>
      </p:graphicFrame>
      <p:sp>
        <p:nvSpPr>
          <p:cNvPr id="13" name="正方形/長方形 12">
            <a:extLst>
              <a:ext uri="{FF2B5EF4-FFF2-40B4-BE49-F238E27FC236}">
                <a16:creationId xmlns:a16="http://schemas.microsoft.com/office/drawing/2014/main" id="{E329BD2E-C8B9-4CF8-0009-EBADC6EC3EE4}"/>
              </a:ext>
            </a:extLst>
          </p:cNvPr>
          <p:cNvSpPr/>
          <p:nvPr/>
        </p:nvSpPr>
        <p:spPr>
          <a:xfrm>
            <a:off x="8898354" y="2168566"/>
            <a:ext cx="957015"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疑問限定</a:t>
            </a:r>
            <a:r>
              <a:rPr kumimoji="1" lang="ja-JP" altLang="en-US" sz="1200"/>
              <a:t>詞</a:t>
            </a:r>
          </a:p>
        </p:txBody>
      </p:sp>
      <p:graphicFrame>
        <p:nvGraphicFramePr>
          <p:cNvPr id="15" name="表 14">
            <a:extLst>
              <a:ext uri="{FF2B5EF4-FFF2-40B4-BE49-F238E27FC236}">
                <a16:creationId xmlns:a16="http://schemas.microsoft.com/office/drawing/2014/main" id="{214C7FA4-0666-BC5F-3E99-E464EC195E68}"/>
              </a:ext>
            </a:extLst>
          </p:cNvPr>
          <p:cNvGraphicFramePr>
            <a:graphicFrameLocks noGrp="1"/>
          </p:cNvGraphicFramePr>
          <p:nvPr>
            <p:extLst>
              <p:ext uri="{D42A27DB-BD31-4B8C-83A1-F6EECF244321}">
                <p14:modId xmlns:p14="http://schemas.microsoft.com/office/powerpoint/2010/main" val="707704144"/>
              </p:ext>
            </p:extLst>
          </p:nvPr>
        </p:nvGraphicFramePr>
        <p:xfrm>
          <a:off x="6716210" y="2548890"/>
          <a:ext cx="5250881" cy="1760220"/>
        </p:xfrm>
        <a:graphic>
          <a:graphicData uri="http://schemas.openxmlformats.org/drawingml/2006/table">
            <a:tbl>
              <a:tblPr firstRow="1" firstCol="1" bandRow="1">
                <a:tableStyleId>{5C22544A-7EE6-4342-B048-85BDC9FD1C3A}</a:tableStyleId>
              </a:tblPr>
              <a:tblGrid>
                <a:gridCol w="637090">
                  <a:extLst>
                    <a:ext uri="{9D8B030D-6E8A-4147-A177-3AD203B41FA5}">
                      <a16:colId xmlns:a16="http://schemas.microsoft.com/office/drawing/2014/main" val="1791610228"/>
                    </a:ext>
                  </a:extLst>
                </a:gridCol>
                <a:gridCol w="553301">
                  <a:extLst>
                    <a:ext uri="{9D8B030D-6E8A-4147-A177-3AD203B41FA5}">
                      <a16:colId xmlns:a16="http://schemas.microsoft.com/office/drawing/2014/main" val="690329147"/>
                    </a:ext>
                  </a:extLst>
                </a:gridCol>
                <a:gridCol w="560611">
                  <a:extLst>
                    <a:ext uri="{9D8B030D-6E8A-4147-A177-3AD203B41FA5}">
                      <a16:colId xmlns:a16="http://schemas.microsoft.com/office/drawing/2014/main" val="1440875583"/>
                    </a:ext>
                  </a:extLst>
                </a:gridCol>
                <a:gridCol w="1749864">
                  <a:extLst>
                    <a:ext uri="{9D8B030D-6E8A-4147-A177-3AD203B41FA5}">
                      <a16:colId xmlns:a16="http://schemas.microsoft.com/office/drawing/2014/main" val="1435709942"/>
                    </a:ext>
                  </a:extLst>
                </a:gridCol>
                <a:gridCol w="1750015">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what</a:t>
                      </a:r>
                    </a:p>
                  </a:txBody>
                  <a:tcPr/>
                </a:tc>
                <a:tc rowSpan="2">
                  <a:txBody>
                    <a:bodyPr/>
                    <a:lstStyle/>
                    <a:p>
                      <a:r>
                        <a:rPr kumimoji="1" lang="ja-JP" altLang="en-US" sz="1050">
                          <a:solidFill>
                            <a:schemeClr val="bg1"/>
                          </a:solidFill>
                        </a:rPr>
                        <a:t>何の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what</a:t>
                      </a:r>
                      <a:r>
                        <a:rPr kumimoji="1" lang="en-US" altLang="ja-JP" sz="1050"/>
                        <a:t> pen</a:t>
                      </a:r>
                      <a:r>
                        <a:rPr kumimoji="1" lang="ja-JP" altLang="en-US" sz="1050"/>
                        <a:t>（何のペン）</a:t>
                      </a:r>
                      <a:endParaRPr kumimoji="1" lang="en-US" altLang="ja-JP" sz="1050"/>
                    </a:p>
                  </a:txBody>
                  <a:tcPr/>
                </a:tc>
                <a:tc>
                  <a:txBody>
                    <a:bodyPr/>
                    <a:lstStyle/>
                    <a:p>
                      <a:r>
                        <a:rPr kumimoji="1" lang="en-US" altLang="ja-JP" sz="1050" b="1">
                          <a:solidFill>
                            <a:schemeClr val="accent2"/>
                          </a:solidFill>
                        </a:rPr>
                        <a:t>what</a:t>
                      </a:r>
                      <a:r>
                        <a:rPr kumimoji="1" lang="en-US" altLang="ja-JP" sz="1050"/>
                        <a:t> water</a:t>
                      </a:r>
                      <a:r>
                        <a:rPr kumimoji="1" lang="ja-JP" altLang="en-US" sz="1050"/>
                        <a:t>（何の水）</a:t>
                      </a:r>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what</a:t>
                      </a:r>
                      <a:r>
                        <a:rPr kumimoji="1" lang="en-US" altLang="ja-JP" sz="1050"/>
                        <a:t> pens</a:t>
                      </a:r>
                      <a:r>
                        <a:rPr kumimoji="1" lang="ja-JP" altLang="en-US" sz="1050"/>
                        <a:t>（何のペン）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which</a:t>
                      </a:r>
                    </a:p>
                  </a:txBody>
                  <a:tcPr/>
                </a:tc>
                <a:tc rowSpan="2">
                  <a:txBody>
                    <a:bodyPr/>
                    <a:lstStyle/>
                    <a:p>
                      <a:r>
                        <a:rPr kumimoji="1" lang="ja-JP" altLang="en-US" sz="1050">
                          <a:solidFill>
                            <a:schemeClr val="bg1"/>
                          </a:solidFill>
                        </a:rPr>
                        <a:t>どの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which</a:t>
                      </a:r>
                      <a:r>
                        <a:rPr kumimoji="1" lang="en-US" altLang="ja-JP" sz="1050"/>
                        <a:t> pen</a:t>
                      </a:r>
                      <a:r>
                        <a:rPr kumimoji="1" lang="ja-JP" altLang="en-US" sz="1050"/>
                        <a:t>（どのペン）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which</a:t>
                      </a:r>
                      <a:r>
                        <a:rPr kumimoji="1" lang="en-US" altLang="ja-JP" sz="1050"/>
                        <a:t> water</a:t>
                      </a:r>
                      <a:r>
                        <a:rPr kumimoji="1" lang="ja-JP" altLang="en-US" sz="1050"/>
                        <a:t>（どの水）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which</a:t>
                      </a:r>
                      <a:r>
                        <a:rPr kumimoji="1" lang="en-US" altLang="ja-JP" sz="1050"/>
                        <a:t> pens</a:t>
                      </a:r>
                      <a:r>
                        <a:rPr kumimoji="1" lang="ja-JP" altLang="en-US" sz="1050"/>
                        <a:t>（どのペン）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222826904"/>
                  </a:ext>
                </a:extLst>
              </a:tr>
              <a:tr h="251012">
                <a:tc rowSpan="2">
                  <a:txBody>
                    <a:bodyPr/>
                    <a:lstStyle/>
                    <a:p>
                      <a:r>
                        <a:rPr kumimoji="1" lang="en-US" altLang="ja-JP" sz="1050"/>
                        <a:t>whose</a:t>
                      </a:r>
                    </a:p>
                  </a:txBody>
                  <a:tcPr/>
                </a:tc>
                <a:tc rowSpan="2">
                  <a:txBody>
                    <a:bodyPr/>
                    <a:lstStyle/>
                    <a:p>
                      <a:r>
                        <a:rPr kumimoji="1" lang="ja-JP" altLang="en-US" sz="1050">
                          <a:solidFill>
                            <a:schemeClr val="bg1"/>
                          </a:solidFill>
                        </a:rPr>
                        <a:t>誰の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whose</a:t>
                      </a:r>
                      <a:r>
                        <a:rPr kumimoji="1" lang="en-US" altLang="ja-JP" sz="1050"/>
                        <a:t> pen</a:t>
                      </a:r>
                      <a:r>
                        <a:rPr kumimoji="1" lang="ja-JP" altLang="en-US" sz="1050"/>
                        <a:t>（誰のペン）</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whose</a:t>
                      </a:r>
                      <a:r>
                        <a:rPr kumimoji="1" lang="en-US" altLang="ja-JP" sz="1050"/>
                        <a:t> water</a:t>
                      </a:r>
                      <a:r>
                        <a:rPr kumimoji="1" lang="ja-JP" altLang="en-US" sz="1050"/>
                        <a:t>（誰の水）</a:t>
                      </a:r>
                    </a:p>
                  </a:txBody>
                  <a:tcPr>
                    <a:solidFill>
                      <a:srgbClr val="CFD5EA"/>
                    </a:solidFill>
                  </a:tcPr>
                </a:tc>
                <a:extLst>
                  <a:ext uri="{0D108BD9-81ED-4DB2-BD59-A6C34878D82A}">
                    <a16:rowId xmlns:a16="http://schemas.microsoft.com/office/drawing/2014/main" val="1660971562"/>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whose</a:t>
                      </a:r>
                      <a:r>
                        <a:rPr kumimoji="1" lang="en-US" altLang="ja-JP" sz="1050"/>
                        <a:t> pens</a:t>
                      </a:r>
                      <a:r>
                        <a:rPr kumimoji="1" lang="ja-JP" altLang="en-US" sz="1050"/>
                        <a:t>（誰のペン）</a:t>
                      </a:r>
                    </a:p>
                  </a:txBody>
                  <a:tcPr/>
                </a:tc>
                <a:tc>
                  <a:txBody>
                    <a:bodyPr/>
                    <a:lstStyle/>
                    <a:p>
                      <a:endParaRPr kumimoji="1" lang="ja-JP" altLang="en-US" sz="1050"/>
                    </a:p>
                  </a:txBody>
                  <a:tcPr>
                    <a:solidFill>
                      <a:schemeClr val="bg1">
                        <a:lumMod val="75000"/>
                      </a:schemeClr>
                    </a:solidFill>
                  </a:tcPr>
                </a:tc>
                <a:extLst>
                  <a:ext uri="{0D108BD9-81ED-4DB2-BD59-A6C34878D82A}">
                    <a16:rowId xmlns:a16="http://schemas.microsoft.com/office/drawing/2014/main" val="4000535934"/>
                  </a:ext>
                </a:extLst>
              </a:tr>
            </a:tbl>
          </a:graphicData>
        </a:graphic>
      </p:graphicFrame>
      <p:graphicFrame>
        <p:nvGraphicFramePr>
          <p:cNvPr id="2" name="表 1">
            <a:extLst>
              <a:ext uri="{FF2B5EF4-FFF2-40B4-BE49-F238E27FC236}">
                <a16:creationId xmlns:a16="http://schemas.microsoft.com/office/drawing/2014/main" id="{C19628A3-6686-660C-0611-62CF124CDF22}"/>
              </a:ext>
            </a:extLst>
          </p:cNvPr>
          <p:cNvGraphicFramePr>
            <a:graphicFrameLocks noGrp="1"/>
          </p:cNvGraphicFramePr>
          <p:nvPr>
            <p:extLst>
              <p:ext uri="{D42A27DB-BD31-4B8C-83A1-F6EECF244321}">
                <p14:modId xmlns:p14="http://schemas.microsoft.com/office/powerpoint/2010/main" val="3487036548"/>
              </p:ext>
            </p:extLst>
          </p:nvPr>
        </p:nvGraphicFramePr>
        <p:xfrm>
          <a:off x="7777227" y="5552739"/>
          <a:ext cx="3817872" cy="1112520"/>
        </p:xfrm>
        <a:graphic>
          <a:graphicData uri="http://schemas.openxmlformats.org/drawingml/2006/table">
            <a:tbl>
              <a:tblPr firstRow="1" bandRow="1">
                <a:tableStyleId>{073A0DAA-6AF3-43AB-8588-CEC1D06C72B9}</a:tableStyleId>
              </a:tblPr>
              <a:tblGrid>
                <a:gridCol w="954468">
                  <a:extLst>
                    <a:ext uri="{9D8B030D-6E8A-4147-A177-3AD203B41FA5}">
                      <a16:colId xmlns:a16="http://schemas.microsoft.com/office/drawing/2014/main" val="2859110917"/>
                    </a:ext>
                  </a:extLst>
                </a:gridCol>
                <a:gridCol w="954468">
                  <a:extLst>
                    <a:ext uri="{9D8B030D-6E8A-4147-A177-3AD203B41FA5}">
                      <a16:colId xmlns:a16="http://schemas.microsoft.com/office/drawing/2014/main" val="1061483495"/>
                    </a:ext>
                  </a:extLst>
                </a:gridCol>
                <a:gridCol w="954468">
                  <a:extLst>
                    <a:ext uri="{9D8B030D-6E8A-4147-A177-3AD203B41FA5}">
                      <a16:colId xmlns:a16="http://schemas.microsoft.com/office/drawing/2014/main" val="2146382880"/>
                    </a:ext>
                  </a:extLst>
                </a:gridCol>
                <a:gridCol w="954468">
                  <a:extLst>
                    <a:ext uri="{9D8B030D-6E8A-4147-A177-3AD203B41FA5}">
                      <a16:colId xmlns:a16="http://schemas.microsoft.com/office/drawing/2014/main" val="2766347859"/>
                    </a:ext>
                  </a:extLst>
                </a:gridCol>
              </a:tblGrid>
              <a:tr h="370840">
                <a:tc>
                  <a:txBody>
                    <a:bodyPr/>
                    <a:lstStyle/>
                    <a:p>
                      <a:r>
                        <a:rPr kumimoji="1" lang="ja-JP" altLang="en-US" sz="1000"/>
                        <a:t>主格</a:t>
                      </a:r>
                    </a:p>
                  </a:txBody>
                  <a:tcPr/>
                </a:tc>
                <a:tc>
                  <a:txBody>
                    <a:bodyPr/>
                    <a:lstStyle/>
                    <a:p>
                      <a:r>
                        <a:rPr kumimoji="1" lang="ja-JP" altLang="en-US" sz="1000"/>
                        <a:t>所有格</a:t>
                      </a:r>
                    </a:p>
                  </a:txBody>
                  <a:tcPr/>
                </a:tc>
                <a:tc>
                  <a:txBody>
                    <a:bodyPr/>
                    <a:lstStyle/>
                    <a:p>
                      <a:r>
                        <a:rPr kumimoji="1" lang="ja-JP" altLang="en-US" sz="1000"/>
                        <a:t>目的格</a:t>
                      </a:r>
                    </a:p>
                  </a:txBody>
                  <a:tcPr/>
                </a:tc>
                <a:tc>
                  <a:txBody>
                    <a:bodyPr/>
                    <a:lstStyle/>
                    <a:p>
                      <a:r>
                        <a:rPr kumimoji="1" lang="ja-JP" altLang="en-US" sz="1000"/>
                        <a:t>所有代名詞</a:t>
                      </a:r>
                    </a:p>
                  </a:txBody>
                  <a:tcPr/>
                </a:tc>
                <a:extLst>
                  <a:ext uri="{0D108BD9-81ED-4DB2-BD59-A6C34878D82A}">
                    <a16:rowId xmlns:a16="http://schemas.microsoft.com/office/drawing/2014/main" val="3558045682"/>
                  </a:ext>
                </a:extLst>
              </a:tr>
              <a:tr h="370840">
                <a:tc>
                  <a:txBody>
                    <a:bodyPr/>
                    <a:lstStyle/>
                    <a:p>
                      <a:r>
                        <a:rPr kumimoji="1" lang="en-US" altLang="ja-JP" sz="1000"/>
                        <a:t>I</a:t>
                      </a:r>
                      <a:endParaRPr kumimoji="1" lang="ja-JP" altLang="en-US" sz="1000"/>
                    </a:p>
                  </a:txBody>
                  <a:tcPr/>
                </a:tc>
                <a:tc>
                  <a:txBody>
                    <a:bodyPr/>
                    <a:lstStyle/>
                    <a:p>
                      <a:r>
                        <a:rPr kumimoji="1" lang="en-US" altLang="ja-JP" sz="1000"/>
                        <a:t>my</a:t>
                      </a:r>
                      <a:endParaRPr kumimoji="1" lang="ja-JP" altLang="en-US" sz="1000"/>
                    </a:p>
                  </a:txBody>
                  <a:tcPr/>
                </a:tc>
                <a:tc>
                  <a:txBody>
                    <a:bodyPr/>
                    <a:lstStyle/>
                    <a:p>
                      <a:r>
                        <a:rPr kumimoji="1" lang="en-US" altLang="ja-JP" sz="1000"/>
                        <a:t>me</a:t>
                      </a:r>
                      <a:endParaRPr kumimoji="1" lang="ja-JP" altLang="en-US" sz="1000"/>
                    </a:p>
                  </a:txBody>
                  <a:tcPr/>
                </a:tc>
                <a:tc>
                  <a:txBody>
                    <a:bodyPr/>
                    <a:lstStyle/>
                    <a:p>
                      <a:r>
                        <a:rPr kumimoji="1" lang="en-US" altLang="ja-JP" sz="1000"/>
                        <a:t>mine</a:t>
                      </a:r>
                      <a:endParaRPr kumimoji="1" lang="ja-JP" altLang="en-US" sz="1000"/>
                    </a:p>
                  </a:txBody>
                  <a:tcPr/>
                </a:tc>
                <a:extLst>
                  <a:ext uri="{0D108BD9-81ED-4DB2-BD59-A6C34878D82A}">
                    <a16:rowId xmlns:a16="http://schemas.microsoft.com/office/drawing/2014/main" val="2675684329"/>
                  </a:ext>
                </a:extLst>
              </a:tr>
              <a:tr h="370840">
                <a:tc>
                  <a:txBody>
                    <a:bodyPr/>
                    <a:lstStyle/>
                    <a:p>
                      <a:r>
                        <a:rPr kumimoji="1" lang="en-US" altLang="ja-JP" sz="1000"/>
                        <a:t>who</a:t>
                      </a:r>
                      <a:endParaRPr kumimoji="1" lang="ja-JP" altLang="en-US" sz="1000"/>
                    </a:p>
                  </a:txBody>
                  <a:tcPr/>
                </a:tc>
                <a:tc>
                  <a:txBody>
                    <a:bodyPr/>
                    <a:lstStyle/>
                    <a:p>
                      <a:r>
                        <a:rPr kumimoji="1" lang="en-US" altLang="ja-JP" sz="1000"/>
                        <a:t>whose</a:t>
                      </a:r>
                      <a:endParaRPr kumimoji="1" lang="ja-JP" altLang="en-US" sz="1000"/>
                    </a:p>
                  </a:txBody>
                  <a:tcPr/>
                </a:tc>
                <a:tc>
                  <a:txBody>
                    <a:bodyPr/>
                    <a:lstStyle/>
                    <a:p>
                      <a:r>
                        <a:rPr kumimoji="1" lang="en-US" altLang="ja-JP" sz="1000"/>
                        <a:t>whom</a:t>
                      </a:r>
                      <a:endParaRPr kumimoji="1" lang="ja-JP" altLang="en-US" sz="1000"/>
                    </a:p>
                  </a:txBody>
                  <a:tcPr/>
                </a:tc>
                <a:tc>
                  <a:txBody>
                    <a:bodyPr/>
                    <a:lstStyle/>
                    <a:p>
                      <a:r>
                        <a:rPr kumimoji="1" lang="en-US" altLang="ja-JP" sz="1000"/>
                        <a:t>whose</a:t>
                      </a:r>
                      <a:endParaRPr kumimoji="1" lang="ja-JP" altLang="en-US" sz="1000"/>
                    </a:p>
                  </a:txBody>
                  <a:tcPr/>
                </a:tc>
                <a:extLst>
                  <a:ext uri="{0D108BD9-81ED-4DB2-BD59-A6C34878D82A}">
                    <a16:rowId xmlns:a16="http://schemas.microsoft.com/office/drawing/2014/main" val="290573950"/>
                  </a:ext>
                </a:extLst>
              </a:tr>
            </a:tbl>
          </a:graphicData>
        </a:graphic>
      </p:graphicFrame>
      <p:sp>
        <p:nvSpPr>
          <p:cNvPr id="3" name="角丸四角形 2">
            <a:extLst>
              <a:ext uri="{FF2B5EF4-FFF2-40B4-BE49-F238E27FC236}">
                <a16:creationId xmlns:a16="http://schemas.microsoft.com/office/drawing/2014/main" id="{667A1476-9EE6-5CE0-6E96-9E83AE52F6DF}"/>
              </a:ext>
            </a:extLst>
          </p:cNvPr>
          <p:cNvSpPr/>
          <p:nvPr/>
        </p:nvSpPr>
        <p:spPr>
          <a:xfrm>
            <a:off x="8737601" y="5552739"/>
            <a:ext cx="977900" cy="111252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テキスト ボックス 6">
            <a:extLst>
              <a:ext uri="{FF2B5EF4-FFF2-40B4-BE49-F238E27FC236}">
                <a16:creationId xmlns:a16="http://schemas.microsoft.com/office/drawing/2014/main" id="{22E59D6B-E87C-A110-AFD1-A9FF189AF51E}"/>
              </a:ext>
            </a:extLst>
          </p:cNvPr>
          <p:cNvSpPr txBox="1"/>
          <p:nvPr/>
        </p:nvSpPr>
        <p:spPr>
          <a:xfrm>
            <a:off x="8898354" y="5291129"/>
            <a:ext cx="774699" cy="261610"/>
          </a:xfrm>
          <a:prstGeom prst="rect">
            <a:avLst/>
          </a:prstGeom>
          <a:noFill/>
        </p:spPr>
        <p:txBody>
          <a:bodyPr wrap="square" rtlCol="0">
            <a:spAutoFit/>
          </a:bodyPr>
          <a:lstStyle/>
          <a:p>
            <a:r>
              <a:rPr kumimoji="1" lang="ja-JP" altLang="en-US" sz="1100">
                <a:solidFill>
                  <a:srgbClr val="FF0000"/>
                </a:solidFill>
              </a:rPr>
              <a:t>限定詞</a:t>
            </a:r>
          </a:p>
        </p:txBody>
      </p:sp>
      <p:sp>
        <p:nvSpPr>
          <p:cNvPr id="8" name="テキスト ボックス 7">
            <a:extLst>
              <a:ext uri="{FF2B5EF4-FFF2-40B4-BE49-F238E27FC236}">
                <a16:creationId xmlns:a16="http://schemas.microsoft.com/office/drawing/2014/main" id="{2D555D26-C27C-E002-9300-047A75452BC6}"/>
              </a:ext>
            </a:extLst>
          </p:cNvPr>
          <p:cNvSpPr txBox="1"/>
          <p:nvPr/>
        </p:nvSpPr>
        <p:spPr>
          <a:xfrm>
            <a:off x="7920454" y="5291129"/>
            <a:ext cx="774699" cy="261610"/>
          </a:xfrm>
          <a:prstGeom prst="rect">
            <a:avLst/>
          </a:prstGeom>
          <a:noFill/>
        </p:spPr>
        <p:txBody>
          <a:bodyPr wrap="square" rtlCol="0">
            <a:spAutoFit/>
          </a:bodyPr>
          <a:lstStyle/>
          <a:p>
            <a:r>
              <a:rPr lang="ja-JP" altLang="en-US" sz="1100">
                <a:solidFill>
                  <a:srgbClr val="FF0000"/>
                </a:solidFill>
              </a:rPr>
              <a:t>代名詞</a:t>
            </a:r>
            <a:endParaRPr kumimoji="1" lang="ja-JP" altLang="en-US" sz="1100">
              <a:solidFill>
                <a:srgbClr val="FF0000"/>
              </a:solidFill>
            </a:endParaRPr>
          </a:p>
        </p:txBody>
      </p:sp>
      <p:sp>
        <p:nvSpPr>
          <p:cNvPr id="12" name="テキスト ボックス 11">
            <a:extLst>
              <a:ext uri="{FF2B5EF4-FFF2-40B4-BE49-F238E27FC236}">
                <a16:creationId xmlns:a16="http://schemas.microsoft.com/office/drawing/2014/main" id="{D6833D73-825A-3D0E-6019-C9BBB18A38AB}"/>
              </a:ext>
            </a:extLst>
          </p:cNvPr>
          <p:cNvSpPr txBox="1"/>
          <p:nvPr/>
        </p:nvSpPr>
        <p:spPr>
          <a:xfrm>
            <a:off x="9630606" y="5291129"/>
            <a:ext cx="1155357" cy="261610"/>
          </a:xfrm>
          <a:prstGeom prst="rect">
            <a:avLst/>
          </a:prstGeom>
          <a:noFill/>
        </p:spPr>
        <p:txBody>
          <a:bodyPr wrap="square" rtlCol="0">
            <a:spAutoFit/>
          </a:bodyPr>
          <a:lstStyle/>
          <a:p>
            <a:r>
              <a:rPr lang="ja-JP" altLang="en-US" sz="1100">
                <a:solidFill>
                  <a:srgbClr val="FF0000"/>
                </a:solidFill>
              </a:rPr>
              <a:t>代名詞</a:t>
            </a:r>
            <a:r>
              <a:rPr lang="en-US" altLang="ja-JP" sz="1100">
                <a:solidFill>
                  <a:srgbClr val="FF0000"/>
                </a:solidFill>
              </a:rPr>
              <a:t>(</a:t>
            </a:r>
            <a:r>
              <a:rPr lang="ja-JP" altLang="en-US" sz="1100">
                <a:solidFill>
                  <a:srgbClr val="FF0000"/>
                </a:solidFill>
              </a:rPr>
              <a:t>目的格</a:t>
            </a:r>
            <a:r>
              <a:rPr lang="en-US" altLang="ja-JP" sz="1100">
                <a:solidFill>
                  <a:srgbClr val="FF0000"/>
                </a:solidFill>
              </a:rPr>
              <a:t>)</a:t>
            </a:r>
            <a:endParaRPr kumimoji="1" lang="ja-JP" altLang="en-US" sz="1100">
              <a:solidFill>
                <a:srgbClr val="FF0000"/>
              </a:solidFill>
            </a:endParaRPr>
          </a:p>
        </p:txBody>
      </p:sp>
      <p:sp>
        <p:nvSpPr>
          <p:cNvPr id="14" name="テキスト ボックス 13">
            <a:extLst>
              <a:ext uri="{FF2B5EF4-FFF2-40B4-BE49-F238E27FC236}">
                <a16:creationId xmlns:a16="http://schemas.microsoft.com/office/drawing/2014/main" id="{8C0490DE-04B0-3EE1-D842-0EAA1DB35B32}"/>
              </a:ext>
            </a:extLst>
          </p:cNvPr>
          <p:cNvSpPr txBox="1"/>
          <p:nvPr/>
        </p:nvSpPr>
        <p:spPr>
          <a:xfrm>
            <a:off x="10785963" y="5291129"/>
            <a:ext cx="774699" cy="261610"/>
          </a:xfrm>
          <a:prstGeom prst="rect">
            <a:avLst/>
          </a:prstGeom>
          <a:noFill/>
        </p:spPr>
        <p:txBody>
          <a:bodyPr wrap="square" rtlCol="0">
            <a:spAutoFit/>
          </a:bodyPr>
          <a:lstStyle/>
          <a:p>
            <a:r>
              <a:rPr lang="ja-JP" altLang="en-US" sz="1100">
                <a:solidFill>
                  <a:srgbClr val="FF0000"/>
                </a:solidFill>
              </a:rPr>
              <a:t>代名詞</a:t>
            </a:r>
            <a:endParaRPr kumimoji="1" lang="ja-JP" altLang="en-US" sz="1100">
              <a:solidFill>
                <a:srgbClr val="FF0000"/>
              </a:solidFill>
            </a:endParaRPr>
          </a:p>
        </p:txBody>
      </p:sp>
    </p:spTree>
    <p:extLst>
      <p:ext uri="{BB962C8B-B14F-4D97-AF65-F5344CB8AC3E}">
        <p14:creationId xmlns:p14="http://schemas.microsoft.com/office/powerpoint/2010/main" val="17314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83666BF-EF69-B3ED-0EBC-1DB1AB986833}"/>
              </a:ext>
            </a:extLst>
          </p:cNvPr>
          <p:cNvSpPr/>
          <p:nvPr/>
        </p:nvSpPr>
        <p:spPr>
          <a:xfrm>
            <a:off x="2718241" y="371811"/>
            <a:ext cx="158705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比較級・最上級</a:t>
            </a:r>
            <a:endParaRPr kumimoji="1" lang="ja-JP" altLang="en-US" sz="1200"/>
          </a:p>
        </p:txBody>
      </p:sp>
      <p:graphicFrame>
        <p:nvGraphicFramePr>
          <p:cNvPr id="3" name="表 2">
            <a:extLst>
              <a:ext uri="{FF2B5EF4-FFF2-40B4-BE49-F238E27FC236}">
                <a16:creationId xmlns:a16="http://schemas.microsoft.com/office/drawing/2014/main" id="{0E167BF6-076C-AF09-3A08-D14C1D601838}"/>
              </a:ext>
            </a:extLst>
          </p:cNvPr>
          <p:cNvGraphicFramePr>
            <a:graphicFrameLocks noGrp="1"/>
          </p:cNvGraphicFramePr>
          <p:nvPr>
            <p:extLst>
              <p:ext uri="{D42A27DB-BD31-4B8C-83A1-F6EECF244321}">
                <p14:modId xmlns:p14="http://schemas.microsoft.com/office/powerpoint/2010/main" val="1424898371"/>
              </p:ext>
            </p:extLst>
          </p:nvPr>
        </p:nvGraphicFramePr>
        <p:xfrm>
          <a:off x="637068" y="767080"/>
          <a:ext cx="7084532" cy="2263140"/>
        </p:xfrm>
        <a:graphic>
          <a:graphicData uri="http://schemas.openxmlformats.org/drawingml/2006/table">
            <a:tbl>
              <a:tblPr firstRow="1" firstCol="1" bandRow="1">
                <a:tableStyleId>{5C22544A-7EE6-4342-B048-85BDC9FD1C3A}</a:tableStyleId>
              </a:tblPr>
              <a:tblGrid>
                <a:gridCol w="836792">
                  <a:extLst>
                    <a:ext uri="{9D8B030D-6E8A-4147-A177-3AD203B41FA5}">
                      <a16:colId xmlns:a16="http://schemas.microsoft.com/office/drawing/2014/main" val="1791610228"/>
                    </a:ext>
                  </a:extLst>
                </a:gridCol>
                <a:gridCol w="978386">
                  <a:extLst>
                    <a:ext uri="{9D8B030D-6E8A-4147-A177-3AD203B41FA5}">
                      <a16:colId xmlns:a16="http://schemas.microsoft.com/office/drawing/2014/main" val="690329147"/>
                    </a:ext>
                  </a:extLst>
                </a:gridCol>
                <a:gridCol w="555300">
                  <a:extLst>
                    <a:ext uri="{9D8B030D-6E8A-4147-A177-3AD203B41FA5}">
                      <a16:colId xmlns:a16="http://schemas.microsoft.com/office/drawing/2014/main" val="1440875583"/>
                    </a:ext>
                  </a:extLst>
                </a:gridCol>
                <a:gridCol w="2301054">
                  <a:extLst>
                    <a:ext uri="{9D8B030D-6E8A-4147-A177-3AD203B41FA5}">
                      <a16:colId xmlns:a16="http://schemas.microsoft.com/office/drawing/2014/main" val="1435709942"/>
                    </a:ext>
                  </a:extLst>
                </a:gridCol>
                <a:gridCol w="24130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more</a:t>
                      </a:r>
                    </a:p>
                  </a:txBody>
                  <a:tcPr/>
                </a:tc>
                <a:tc rowSpan="2">
                  <a:txBody>
                    <a:bodyPr/>
                    <a:lstStyle/>
                    <a:p>
                      <a:r>
                        <a:rPr kumimoji="1" lang="ja-JP" altLang="en-US" sz="1050">
                          <a:solidFill>
                            <a:schemeClr val="bg1"/>
                          </a:solidFill>
                        </a:rPr>
                        <a:t>より多くの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more</a:t>
                      </a:r>
                      <a:r>
                        <a:rPr kumimoji="1" lang="en-US" altLang="ja-JP" sz="1050"/>
                        <a:t> water</a:t>
                      </a:r>
                      <a:r>
                        <a:rPr kumimoji="1" lang="ja-JP" altLang="en-US" sz="1050"/>
                        <a:t>（より多くの水）</a:t>
                      </a:r>
                      <a:endParaRPr kumimoji="1" lang="en-US" altLang="ja-JP"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more</a:t>
                      </a:r>
                      <a:r>
                        <a:rPr kumimoji="1" lang="en-US" altLang="ja-JP" sz="1050"/>
                        <a:t> pens</a:t>
                      </a:r>
                      <a:r>
                        <a:rPr kumimoji="1" lang="ja-JP" altLang="en-US" sz="1050"/>
                        <a:t>（より多くのペン）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fewer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a:t>less</a:t>
                      </a:r>
                    </a:p>
                  </a:txBody>
                  <a:tcPr/>
                </a:tc>
                <a:tc rowSpan="2">
                  <a:txBody>
                    <a:bodyPr/>
                    <a:lstStyle/>
                    <a:p>
                      <a:r>
                        <a:rPr kumimoji="1" lang="ja-JP" altLang="en-US" sz="1050">
                          <a:solidFill>
                            <a:schemeClr val="bg1"/>
                          </a:solidFill>
                        </a:rPr>
                        <a:t>より少ない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less</a:t>
                      </a:r>
                      <a:r>
                        <a:rPr kumimoji="1" lang="en-US" altLang="ja-JP" sz="1050"/>
                        <a:t> water</a:t>
                      </a:r>
                      <a:r>
                        <a:rPr kumimoji="1" lang="ja-JP" altLang="en-US" sz="1050"/>
                        <a:t>（より少ないの水）</a:t>
                      </a:r>
                    </a:p>
                  </a:txBody>
                  <a:tcPr>
                    <a:solidFill>
                      <a:srgbClr val="CFD5EA"/>
                    </a:solidFill>
                  </a:tcPr>
                </a:tc>
                <a:extLst>
                  <a:ext uri="{0D108BD9-81ED-4DB2-BD59-A6C34878D82A}">
                    <a16:rowId xmlns:a16="http://schemas.microsoft.com/office/drawing/2014/main" val="1491834214"/>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fewer</a:t>
                      </a:r>
                      <a:r>
                        <a:rPr kumimoji="1" lang="en-US" altLang="ja-JP" sz="1050"/>
                        <a:t> pens</a:t>
                      </a:r>
                      <a:r>
                        <a:rPr kumimoji="1" lang="ja-JP" altLang="en-US" sz="1050"/>
                        <a:t>（より少ないのペン）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22826904"/>
                  </a:ext>
                </a:extLst>
              </a:tr>
              <a:tr h="251012">
                <a:tc rowSpan="2">
                  <a:txBody>
                    <a:bodyPr/>
                    <a:lstStyle/>
                    <a:p>
                      <a:r>
                        <a:rPr kumimoji="1" lang="en-US" altLang="ja-JP" sz="1050"/>
                        <a:t>the most</a:t>
                      </a:r>
                    </a:p>
                  </a:txBody>
                  <a:tcPr/>
                </a:tc>
                <a:tc rowSpan="2">
                  <a:txBody>
                    <a:bodyPr/>
                    <a:lstStyle/>
                    <a:p>
                      <a:r>
                        <a:rPr kumimoji="1" lang="ja-JP" altLang="en-US" sz="1050">
                          <a:solidFill>
                            <a:schemeClr val="bg1"/>
                          </a:solidFill>
                        </a:rPr>
                        <a:t>最も多くの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the most</a:t>
                      </a:r>
                      <a:r>
                        <a:rPr kumimoji="1" lang="en-US" altLang="ja-JP" sz="1050"/>
                        <a:t> water</a:t>
                      </a:r>
                      <a:r>
                        <a:rPr kumimoji="1" lang="ja-JP" altLang="en-US" sz="1050"/>
                        <a:t>（最も多くの水）</a:t>
                      </a:r>
                    </a:p>
                  </a:txBody>
                  <a:tcPr>
                    <a:solidFill>
                      <a:srgbClr val="CFD5EA"/>
                    </a:solidFill>
                  </a:tcPr>
                </a:tc>
                <a:extLst>
                  <a:ext uri="{0D108BD9-81ED-4DB2-BD59-A6C34878D82A}">
                    <a16:rowId xmlns:a16="http://schemas.microsoft.com/office/drawing/2014/main" val="75140362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the most</a:t>
                      </a:r>
                      <a:r>
                        <a:rPr kumimoji="1" lang="en-US" altLang="ja-JP" sz="1050"/>
                        <a:t> pens</a:t>
                      </a:r>
                      <a:r>
                        <a:rPr kumimoji="1" lang="ja-JP" altLang="en-US" sz="1050"/>
                        <a:t>（最も多くのペン）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51012">
                <a:tc rowSpan="2">
                  <a:txBody>
                    <a:bodyPr/>
                    <a:lstStyle/>
                    <a:p>
                      <a:r>
                        <a:rPr kumimoji="1" lang="en-US" altLang="ja-JP" sz="1050"/>
                        <a:t>the least</a:t>
                      </a:r>
                    </a:p>
                  </a:txBody>
                  <a:tcPr/>
                </a:tc>
                <a:tc rowSpan="2">
                  <a:txBody>
                    <a:bodyPr/>
                    <a:lstStyle/>
                    <a:p>
                      <a:r>
                        <a:rPr kumimoji="1" lang="ja-JP" altLang="en-US" sz="1050">
                          <a:solidFill>
                            <a:schemeClr val="bg1"/>
                          </a:solidFill>
                        </a:rPr>
                        <a:t>最も少ない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the least</a:t>
                      </a:r>
                      <a:r>
                        <a:rPr kumimoji="1" lang="en-US" altLang="ja-JP" sz="1050"/>
                        <a:t> water</a:t>
                      </a:r>
                      <a:r>
                        <a:rPr kumimoji="1" lang="ja-JP" altLang="en-US" sz="1050"/>
                        <a:t>（最も少ない水）</a:t>
                      </a:r>
                    </a:p>
                  </a:txBody>
                  <a:tcPr>
                    <a:solidFill>
                      <a:srgbClr val="CFD5EA"/>
                    </a:solidFill>
                  </a:tcPr>
                </a:tc>
                <a:extLst>
                  <a:ext uri="{0D108BD9-81ED-4DB2-BD59-A6C34878D82A}">
                    <a16:rowId xmlns:a16="http://schemas.microsoft.com/office/drawing/2014/main" val="728649018"/>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the least</a:t>
                      </a:r>
                      <a:r>
                        <a:rPr kumimoji="1" lang="en-US" altLang="ja-JP" sz="1050"/>
                        <a:t> pens</a:t>
                      </a:r>
                      <a:r>
                        <a:rPr kumimoji="1" lang="ja-JP" altLang="en-US" sz="1050"/>
                        <a:t>（最も少ないペン）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488167753"/>
                  </a:ext>
                </a:extLst>
              </a:tr>
            </a:tbl>
          </a:graphicData>
        </a:graphic>
      </p:graphicFrame>
      <p:sp>
        <p:nvSpPr>
          <p:cNvPr id="6" name="正方形/長方形 5">
            <a:extLst>
              <a:ext uri="{FF2B5EF4-FFF2-40B4-BE49-F238E27FC236}">
                <a16:creationId xmlns:a16="http://schemas.microsoft.com/office/drawing/2014/main" id="{108733FC-72EA-43AC-C356-2AE20B7B6B1B}"/>
              </a:ext>
            </a:extLst>
          </p:cNvPr>
          <p:cNvSpPr/>
          <p:nvPr/>
        </p:nvSpPr>
        <p:spPr>
          <a:xfrm>
            <a:off x="3301405" y="3446780"/>
            <a:ext cx="81398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数</a:t>
            </a:r>
            <a:r>
              <a:rPr kumimoji="1" lang="ja-JP" altLang="en-US" sz="1200"/>
              <a:t>詞</a:t>
            </a:r>
          </a:p>
        </p:txBody>
      </p:sp>
      <p:graphicFrame>
        <p:nvGraphicFramePr>
          <p:cNvPr id="7" name="表 6">
            <a:extLst>
              <a:ext uri="{FF2B5EF4-FFF2-40B4-BE49-F238E27FC236}">
                <a16:creationId xmlns:a16="http://schemas.microsoft.com/office/drawing/2014/main" id="{0BD917C9-913F-80C9-1970-116797DE1947}"/>
              </a:ext>
            </a:extLst>
          </p:cNvPr>
          <p:cNvGraphicFramePr>
            <a:graphicFrameLocks noGrp="1"/>
          </p:cNvGraphicFramePr>
          <p:nvPr>
            <p:extLst>
              <p:ext uri="{D42A27DB-BD31-4B8C-83A1-F6EECF244321}">
                <p14:modId xmlns:p14="http://schemas.microsoft.com/office/powerpoint/2010/main" val="4115716184"/>
              </p:ext>
            </p:extLst>
          </p:nvPr>
        </p:nvGraphicFramePr>
        <p:xfrm>
          <a:off x="738668" y="3924299"/>
          <a:ext cx="6487632" cy="1920240"/>
        </p:xfrm>
        <a:graphic>
          <a:graphicData uri="http://schemas.openxmlformats.org/drawingml/2006/table">
            <a:tbl>
              <a:tblPr firstRow="1" firstCol="1" bandRow="1">
                <a:tableStyleId>{5C22544A-7EE6-4342-B048-85BDC9FD1C3A}</a:tableStyleId>
              </a:tblPr>
              <a:tblGrid>
                <a:gridCol w="908795">
                  <a:extLst>
                    <a:ext uri="{9D8B030D-6E8A-4147-A177-3AD203B41FA5}">
                      <a16:colId xmlns:a16="http://schemas.microsoft.com/office/drawing/2014/main" val="1791610228"/>
                    </a:ext>
                  </a:extLst>
                </a:gridCol>
                <a:gridCol w="1062573">
                  <a:extLst>
                    <a:ext uri="{9D8B030D-6E8A-4147-A177-3AD203B41FA5}">
                      <a16:colId xmlns:a16="http://schemas.microsoft.com/office/drawing/2014/main" val="690329147"/>
                    </a:ext>
                  </a:extLst>
                </a:gridCol>
                <a:gridCol w="603082">
                  <a:extLst>
                    <a:ext uri="{9D8B030D-6E8A-4147-A177-3AD203B41FA5}">
                      <a16:colId xmlns:a16="http://schemas.microsoft.com/office/drawing/2014/main" val="1440875583"/>
                    </a:ext>
                  </a:extLst>
                </a:gridCol>
                <a:gridCol w="2224082">
                  <a:extLst>
                    <a:ext uri="{9D8B030D-6E8A-4147-A177-3AD203B41FA5}">
                      <a16:colId xmlns:a16="http://schemas.microsoft.com/office/drawing/2014/main" val="1435709942"/>
                    </a:ext>
                  </a:extLst>
                </a:gridCol>
                <a:gridCol w="1689100">
                  <a:extLst>
                    <a:ext uri="{9D8B030D-6E8A-4147-A177-3AD203B41FA5}">
                      <a16:colId xmlns:a16="http://schemas.microsoft.com/office/drawing/2014/main" val="6864601"/>
                    </a:ext>
                  </a:extLst>
                </a:gridCol>
              </a:tblGrid>
              <a:tr h="251012">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51012">
                <a:tc rowSpan="2">
                  <a:txBody>
                    <a:bodyPr/>
                    <a:lstStyle/>
                    <a:p>
                      <a:r>
                        <a:rPr kumimoji="1" lang="en-US" altLang="ja-JP" sz="1050"/>
                        <a:t>one</a:t>
                      </a:r>
                    </a:p>
                    <a:p>
                      <a:r>
                        <a:rPr kumimoji="1" lang="en-US" altLang="ja-JP" sz="1050"/>
                        <a:t>two</a:t>
                      </a:r>
                    </a:p>
                  </a:txBody>
                  <a:tcPr/>
                </a:tc>
                <a:tc rowSpan="2">
                  <a:txBody>
                    <a:bodyPr/>
                    <a:lstStyle/>
                    <a:p>
                      <a:r>
                        <a:rPr kumimoji="1" lang="ja-JP" altLang="en-US" sz="1050">
                          <a:solidFill>
                            <a:schemeClr val="bg1"/>
                          </a:solidFill>
                        </a:rPr>
                        <a:t>特定の数の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one</a:t>
                      </a:r>
                      <a:r>
                        <a:rPr kumimoji="1" lang="en-US" altLang="ja-JP" sz="1050"/>
                        <a:t> pen</a:t>
                      </a:r>
                      <a:r>
                        <a:rPr kumimoji="1" lang="ja-JP" altLang="en-US" sz="1050"/>
                        <a:t>（</a:t>
                      </a:r>
                      <a:r>
                        <a:rPr kumimoji="1" lang="en-US" altLang="ja-JP" sz="1050"/>
                        <a:t>1</a:t>
                      </a:r>
                      <a:r>
                        <a:rPr kumimoji="1" lang="ja-JP" altLang="en-US" sz="1050"/>
                        <a:t>つのペン）</a:t>
                      </a:r>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050"/>
                    </a:p>
                  </a:txBody>
                  <a:tcPr/>
                </a:tc>
                <a:extLst>
                  <a:ext uri="{0D108BD9-81ED-4DB2-BD59-A6C34878D82A}">
                    <a16:rowId xmlns:a16="http://schemas.microsoft.com/office/drawing/2014/main" val="4228916882"/>
                  </a:ext>
                </a:extLst>
              </a:tr>
              <a:tr h="251012">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two</a:t>
                      </a:r>
                      <a:r>
                        <a:rPr kumimoji="1" lang="en-US" altLang="ja-JP" sz="1050"/>
                        <a:t> pens</a:t>
                      </a:r>
                      <a:r>
                        <a:rPr kumimoji="1" lang="ja-JP" altLang="en-US" sz="1050"/>
                        <a:t>（</a:t>
                      </a:r>
                      <a:r>
                        <a:rPr kumimoji="1" lang="en-US" altLang="ja-JP" sz="1050"/>
                        <a:t>2</a:t>
                      </a:r>
                      <a:r>
                        <a:rPr kumimoji="1" lang="ja-JP" altLang="en-US" sz="1050"/>
                        <a:t>つのペン）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51012">
                <a:tc rowSpan="2">
                  <a:txBody>
                    <a:bodyPr/>
                    <a:lstStyle/>
                    <a:p>
                      <a:r>
                        <a:rPr kumimoji="1" lang="en-US" altLang="ja-JP" sz="1050"/>
                        <a:t>first</a:t>
                      </a:r>
                    </a:p>
                    <a:p>
                      <a:r>
                        <a:rPr kumimoji="1" lang="en-US" altLang="ja-JP" sz="1050"/>
                        <a:t>second</a:t>
                      </a:r>
                    </a:p>
                  </a:txBody>
                  <a:tcPr/>
                </a:tc>
                <a:tc rowSpan="2">
                  <a:txBody>
                    <a:bodyPr/>
                    <a:lstStyle/>
                    <a:p>
                      <a:r>
                        <a:rPr kumimoji="1" lang="ja-JP" altLang="en-US" sz="1050">
                          <a:solidFill>
                            <a:schemeClr val="bg1"/>
                          </a:solidFill>
                        </a:rPr>
                        <a:t>特定の順番の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second</a:t>
                      </a:r>
                      <a:r>
                        <a:rPr kumimoji="1" lang="en-US" altLang="ja-JP" sz="1050"/>
                        <a:t> pen</a:t>
                      </a:r>
                      <a:r>
                        <a:rPr kumimoji="1" lang="ja-JP" altLang="en-US" sz="1050"/>
                        <a:t>（最初のペン）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751403625"/>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51012">
                <a:tc rowSpan="2">
                  <a:txBody>
                    <a:bodyPr/>
                    <a:lstStyle/>
                    <a:p>
                      <a:r>
                        <a:rPr kumimoji="1" lang="en-US" altLang="ja-JP" sz="1050"/>
                        <a:t>hundreds</a:t>
                      </a:r>
                    </a:p>
                    <a:p>
                      <a:r>
                        <a:rPr kumimoji="1" lang="en-US" altLang="ja-JP" sz="1050"/>
                        <a:t>thousands</a:t>
                      </a:r>
                    </a:p>
                  </a:txBody>
                  <a:tcPr/>
                </a:tc>
                <a:tc rowSpan="2">
                  <a:txBody>
                    <a:bodyPr/>
                    <a:lstStyle/>
                    <a:p>
                      <a:r>
                        <a:rPr kumimoji="1" lang="ja-JP" altLang="en-US" sz="1050">
                          <a:solidFill>
                            <a:schemeClr val="bg1"/>
                          </a:solidFill>
                        </a:rPr>
                        <a:t>数百の</a:t>
                      </a:r>
                      <a:endParaRPr kumimoji="1" lang="en-US" altLang="ja-JP" sz="1050">
                        <a:solidFill>
                          <a:schemeClr val="bg1"/>
                        </a:solidFill>
                      </a:endParaRPr>
                    </a:p>
                    <a:p>
                      <a:r>
                        <a:rPr kumimoji="1" lang="ja-JP" altLang="en-US" sz="1050">
                          <a:solidFill>
                            <a:schemeClr val="bg1"/>
                          </a:solidFill>
                        </a:rPr>
                        <a:t>数千の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solidFill>
                      <a:srgbClr val="CFD5EA"/>
                    </a:solidFill>
                  </a:tcPr>
                </a:tc>
                <a:extLst>
                  <a:ext uri="{0D108BD9-81ED-4DB2-BD59-A6C34878D82A}">
                    <a16:rowId xmlns:a16="http://schemas.microsoft.com/office/drawing/2014/main" val="426786673"/>
                  </a:ext>
                </a:extLst>
              </a:tr>
              <a:tr h="251012">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hundreds of</a:t>
                      </a:r>
                      <a:r>
                        <a:rPr kumimoji="1" lang="en-US" altLang="ja-JP" sz="1050"/>
                        <a:t> pens</a:t>
                      </a:r>
                      <a:r>
                        <a:rPr kumimoji="1" lang="ja-JP" altLang="en-US" sz="1050"/>
                        <a:t>（数百のペン）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045410127"/>
                  </a:ext>
                </a:extLst>
              </a:tr>
            </a:tbl>
          </a:graphicData>
        </a:graphic>
      </p:graphicFrame>
    </p:spTree>
    <p:extLst>
      <p:ext uri="{BB962C8B-B14F-4D97-AF65-F5344CB8AC3E}">
        <p14:creationId xmlns:p14="http://schemas.microsoft.com/office/powerpoint/2010/main" val="17863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0596AD4B-0B18-DF84-9384-0CC2EB737809}"/>
              </a:ext>
            </a:extLst>
          </p:cNvPr>
          <p:cNvGraphicFramePr>
            <a:graphicFrameLocks noGrp="1"/>
          </p:cNvGraphicFramePr>
          <p:nvPr>
            <p:extLst>
              <p:ext uri="{D42A27DB-BD31-4B8C-83A1-F6EECF244321}">
                <p14:modId xmlns:p14="http://schemas.microsoft.com/office/powerpoint/2010/main" val="178855822"/>
              </p:ext>
            </p:extLst>
          </p:nvPr>
        </p:nvGraphicFramePr>
        <p:xfrm>
          <a:off x="127000" y="812801"/>
          <a:ext cx="5969000" cy="5052060"/>
        </p:xfrm>
        <a:graphic>
          <a:graphicData uri="http://schemas.openxmlformats.org/drawingml/2006/table">
            <a:tbl>
              <a:tblPr firstRow="1" firstCol="1" bandRow="1">
                <a:tableStyleId>{5C22544A-7EE6-4342-B048-85BDC9FD1C3A}</a:tableStyleId>
              </a:tblPr>
              <a:tblGrid>
                <a:gridCol w="706767">
                  <a:extLst>
                    <a:ext uri="{9D8B030D-6E8A-4147-A177-3AD203B41FA5}">
                      <a16:colId xmlns:a16="http://schemas.microsoft.com/office/drawing/2014/main" val="1791610228"/>
                    </a:ext>
                  </a:extLst>
                </a:gridCol>
                <a:gridCol w="826358">
                  <a:extLst>
                    <a:ext uri="{9D8B030D-6E8A-4147-A177-3AD203B41FA5}">
                      <a16:colId xmlns:a16="http://schemas.microsoft.com/office/drawing/2014/main" val="690329147"/>
                    </a:ext>
                  </a:extLst>
                </a:gridCol>
                <a:gridCol w="532551">
                  <a:extLst>
                    <a:ext uri="{9D8B030D-6E8A-4147-A177-3AD203B41FA5}">
                      <a16:colId xmlns:a16="http://schemas.microsoft.com/office/drawing/2014/main" val="1440875583"/>
                    </a:ext>
                  </a:extLst>
                </a:gridCol>
                <a:gridCol w="1799775">
                  <a:extLst>
                    <a:ext uri="{9D8B030D-6E8A-4147-A177-3AD203B41FA5}">
                      <a16:colId xmlns:a16="http://schemas.microsoft.com/office/drawing/2014/main" val="1435709942"/>
                    </a:ext>
                  </a:extLst>
                </a:gridCol>
                <a:gridCol w="2103549">
                  <a:extLst>
                    <a:ext uri="{9D8B030D-6E8A-4147-A177-3AD203B41FA5}">
                      <a16:colId xmlns:a16="http://schemas.microsoft.com/office/drawing/2014/main" val="6864601"/>
                    </a:ext>
                  </a:extLst>
                </a:gridCol>
              </a:tblGrid>
              <a:tr h="200660">
                <a:tc>
                  <a:txBody>
                    <a:bodyPr/>
                    <a:lstStyle/>
                    <a:p>
                      <a:endParaRPr kumimoji="1" lang="ja-JP" altLang="en-US" sz="1050"/>
                    </a:p>
                  </a:txBody>
                  <a:tcPr/>
                </a:tc>
                <a:tc>
                  <a:txBody>
                    <a:bodyPr/>
                    <a:lstStyle/>
                    <a:p>
                      <a:r>
                        <a:rPr kumimoji="1" lang="ja-JP" altLang="en-US" sz="1050"/>
                        <a:t>意味</a:t>
                      </a:r>
                    </a:p>
                  </a:txBody>
                  <a:tcPr/>
                </a:tc>
                <a:tc>
                  <a:txBody>
                    <a:bodyPr/>
                    <a:lstStyle/>
                    <a:p>
                      <a:r>
                        <a:rPr kumimoji="1" lang="ja-JP" altLang="en-US" sz="1050"/>
                        <a:t>数</a:t>
                      </a:r>
                    </a:p>
                  </a:txBody>
                  <a:tcPr/>
                </a:tc>
                <a:tc>
                  <a:txBody>
                    <a:bodyPr/>
                    <a:lstStyle/>
                    <a:p>
                      <a:r>
                        <a:rPr kumimoji="1" lang="ja-JP" altLang="en-US" sz="1050"/>
                        <a:t>加算名詞</a:t>
                      </a:r>
                    </a:p>
                  </a:txBody>
                  <a:tcPr/>
                </a:tc>
                <a:tc>
                  <a:txBody>
                    <a:bodyPr/>
                    <a:lstStyle/>
                    <a:p>
                      <a:r>
                        <a:rPr kumimoji="1" lang="ja-JP" altLang="en-US" sz="1050"/>
                        <a:t>不可算名詞</a:t>
                      </a:r>
                    </a:p>
                  </a:txBody>
                  <a:tcPr/>
                </a:tc>
                <a:extLst>
                  <a:ext uri="{0D108BD9-81ED-4DB2-BD59-A6C34878D82A}">
                    <a16:rowId xmlns:a16="http://schemas.microsoft.com/office/drawing/2014/main" val="3347467387"/>
                  </a:ext>
                </a:extLst>
              </a:tr>
              <a:tr h="200660">
                <a:tc rowSpan="2">
                  <a:txBody>
                    <a:bodyPr/>
                    <a:lstStyle/>
                    <a:p>
                      <a:r>
                        <a:rPr kumimoji="1" lang="en-US" altLang="ja-JP" sz="1050"/>
                        <a:t>every</a:t>
                      </a:r>
                    </a:p>
                    <a:p>
                      <a:r>
                        <a:rPr kumimoji="1" lang="en-US" altLang="ja-JP" sz="1050"/>
                        <a:t>all</a:t>
                      </a:r>
                    </a:p>
                  </a:txBody>
                  <a:tcPr/>
                </a:tc>
                <a:tc rowSpan="2">
                  <a:txBody>
                    <a:bodyPr/>
                    <a:lstStyle/>
                    <a:p>
                      <a:r>
                        <a:rPr kumimoji="1" lang="ja-JP" altLang="en-US" sz="1050">
                          <a:solidFill>
                            <a:schemeClr val="bg1"/>
                          </a:solidFill>
                        </a:rPr>
                        <a:t>全ての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every</a:t>
                      </a:r>
                      <a:r>
                        <a:rPr kumimoji="1" lang="en-US" altLang="ja-JP" sz="1050"/>
                        <a:t> pen</a:t>
                      </a:r>
                      <a:r>
                        <a:rPr kumimoji="1" lang="ja-JP" altLang="en-US" sz="1050"/>
                        <a:t>（全てのペン）</a:t>
                      </a:r>
                      <a:endParaRPr kumimoji="1" lang="en-US" altLang="ja-JP"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all</a:t>
                      </a:r>
                      <a:r>
                        <a:rPr kumimoji="1" lang="en-US" altLang="ja-JP" sz="1050"/>
                        <a:t> water</a:t>
                      </a:r>
                      <a:r>
                        <a:rPr kumimoji="1" lang="ja-JP" altLang="en-US" sz="1050"/>
                        <a:t>（全ての水）</a:t>
                      </a:r>
                      <a:endParaRPr kumimoji="1" lang="en-US" altLang="ja-JP" sz="1050"/>
                    </a:p>
                  </a:txBody>
                  <a:tcPr/>
                </a:tc>
                <a:extLst>
                  <a:ext uri="{0D108BD9-81ED-4DB2-BD59-A6C34878D82A}">
                    <a16:rowId xmlns:a16="http://schemas.microsoft.com/office/drawing/2014/main" val="4228916882"/>
                  </a:ext>
                </a:extLst>
              </a:tr>
              <a:tr h="200660">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all</a:t>
                      </a:r>
                      <a:r>
                        <a:rPr kumimoji="1" lang="en-US" altLang="ja-JP" sz="1050"/>
                        <a:t> pens</a:t>
                      </a:r>
                      <a:r>
                        <a:rPr kumimoji="1" lang="ja-JP" altLang="en-US" sz="1050"/>
                        <a:t>（全てのペン）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99612434"/>
                  </a:ext>
                </a:extLst>
              </a:tr>
              <a:tr h="200660">
                <a:tc rowSpan="2">
                  <a:txBody>
                    <a:bodyPr/>
                    <a:lstStyle/>
                    <a:p>
                      <a:r>
                        <a:rPr kumimoji="1" lang="en-US" altLang="ja-JP" sz="1050"/>
                        <a:t>any</a:t>
                      </a:r>
                    </a:p>
                  </a:txBody>
                  <a:tcPr/>
                </a:tc>
                <a:tc rowSpan="2">
                  <a:txBody>
                    <a:bodyPr/>
                    <a:lstStyle/>
                    <a:p>
                      <a:r>
                        <a:rPr kumimoji="1" lang="ja-JP" altLang="en-US" sz="1050">
                          <a:solidFill>
                            <a:schemeClr val="bg1"/>
                          </a:solidFill>
                        </a:rPr>
                        <a:t>任意の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any</a:t>
                      </a:r>
                      <a:r>
                        <a:rPr kumimoji="1" lang="en-US" altLang="ja-JP" sz="1050"/>
                        <a:t> pen</a:t>
                      </a:r>
                      <a:r>
                        <a:rPr kumimoji="1" lang="ja-JP" altLang="en-US" sz="1050"/>
                        <a:t>（任意のペン）</a:t>
                      </a:r>
                      <a:endParaRPr kumimoji="1" lang="en-US" altLang="ja-JP" sz="1050"/>
                    </a:p>
                  </a:txBody>
                  <a:tcPr/>
                </a:tc>
                <a:tc>
                  <a:txBody>
                    <a:bodyPr/>
                    <a:lstStyle/>
                    <a:p>
                      <a:r>
                        <a:rPr kumimoji="1" lang="en-US" altLang="ja-JP" sz="1050" b="1">
                          <a:solidFill>
                            <a:schemeClr val="accent2"/>
                          </a:solidFill>
                        </a:rPr>
                        <a:t>any</a:t>
                      </a:r>
                      <a:r>
                        <a:rPr kumimoji="1" lang="en-US" altLang="ja-JP" sz="1050"/>
                        <a:t> water</a:t>
                      </a:r>
                      <a:r>
                        <a:rPr kumimoji="1" lang="ja-JP" altLang="en-US" sz="1050"/>
                        <a:t>（任意の水）</a:t>
                      </a:r>
                    </a:p>
                  </a:txBody>
                  <a:tcPr>
                    <a:solidFill>
                      <a:srgbClr val="CFD5EA"/>
                    </a:solidFill>
                  </a:tcPr>
                </a:tc>
                <a:extLst>
                  <a:ext uri="{0D108BD9-81ED-4DB2-BD59-A6C34878D82A}">
                    <a16:rowId xmlns:a16="http://schemas.microsoft.com/office/drawing/2014/main" val="1491834214"/>
                  </a:ext>
                </a:extLst>
              </a:tr>
              <a:tr h="200660">
                <a:tc vMerge="1">
                  <a:txBody>
                    <a:bodyPr/>
                    <a:lstStyle/>
                    <a:p>
                      <a:endParaRPr kumimoji="1" lang="ja-JP" altLang="en-US" sz="1050"/>
                    </a:p>
                  </a:txBody>
                  <a:tcPr/>
                </a:tc>
                <a:tc vMerge="1">
                  <a:txBody>
                    <a:bodyPr/>
                    <a:lstStyle/>
                    <a:p>
                      <a:endParaRPr kumimoji="1" lang="ja-JP" altLang="en-US"/>
                    </a:p>
                  </a:txBody>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any</a:t>
                      </a:r>
                      <a:r>
                        <a:rPr kumimoji="1" lang="en-US" altLang="ja-JP" sz="1050"/>
                        <a:t> pens</a:t>
                      </a:r>
                      <a:r>
                        <a:rPr kumimoji="1" lang="ja-JP" altLang="en-US" sz="1050"/>
                        <a:t>（任意のペン）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22826904"/>
                  </a:ext>
                </a:extLst>
              </a:tr>
              <a:tr h="200660">
                <a:tc rowSpan="2">
                  <a:txBody>
                    <a:bodyPr/>
                    <a:lstStyle/>
                    <a:p>
                      <a:r>
                        <a:rPr kumimoji="1" lang="en-US" altLang="ja-JP" sz="1050"/>
                        <a:t>some</a:t>
                      </a:r>
                    </a:p>
                  </a:txBody>
                  <a:tcPr/>
                </a:tc>
                <a:tc rowSpan="2">
                  <a:txBody>
                    <a:bodyPr/>
                    <a:lstStyle/>
                    <a:p>
                      <a:r>
                        <a:rPr kumimoji="1" lang="ja-JP" altLang="en-US" sz="1050">
                          <a:solidFill>
                            <a:schemeClr val="bg1"/>
                          </a:solidFill>
                        </a:rPr>
                        <a:t>いくらかの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some</a:t>
                      </a:r>
                      <a:r>
                        <a:rPr kumimoji="1" lang="en-US" altLang="ja-JP" sz="1050"/>
                        <a:t> water</a:t>
                      </a:r>
                      <a:r>
                        <a:rPr kumimoji="1" lang="ja-JP" altLang="en-US" sz="1050"/>
                        <a:t>（いくらかの水）</a:t>
                      </a:r>
                    </a:p>
                  </a:txBody>
                  <a:tcPr>
                    <a:solidFill>
                      <a:srgbClr val="CFD5EA"/>
                    </a:solidFill>
                  </a:tcPr>
                </a:tc>
                <a:extLst>
                  <a:ext uri="{0D108BD9-81ED-4DB2-BD59-A6C34878D82A}">
                    <a16:rowId xmlns:a16="http://schemas.microsoft.com/office/drawing/2014/main" val="751403625"/>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some</a:t>
                      </a:r>
                      <a:r>
                        <a:rPr kumimoji="1" lang="en-US" altLang="ja-JP" sz="1050"/>
                        <a:t> pens</a:t>
                      </a:r>
                      <a:r>
                        <a:rPr kumimoji="1" lang="ja-JP" altLang="en-US" sz="1050"/>
                        <a:t>（いくらかのペン）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412062528"/>
                  </a:ext>
                </a:extLst>
              </a:tr>
              <a:tr h="200660">
                <a:tc rowSpan="2">
                  <a:txBody>
                    <a:bodyPr/>
                    <a:lstStyle/>
                    <a:p>
                      <a:r>
                        <a:rPr kumimoji="1" lang="en-US" altLang="ja-JP" sz="1050"/>
                        <a:t>many</a:t>
                      </a:r>
                    </a:p>
                    <a:p>
                      <a:r>
                        <a:rPr kumimoji="1" lang="en-US" altLang="ja-JP" sz="1050"/>
                        <a:t>much</a:t>
                      </a:r>
                    </a:p>
                  </a:txBody>
                  <a:tcPr/>
                </a:tc>
                <a:tc rowSpan="2">
                  <a:txBody>
                    <a:bodyPr/>
                    <a:lstStyle/>
                    <a:p>
                      <a:r>
                        <a:rPr kumimoji="1" lang="ja-JP" altLang="en-US" sz="1050">
                          <a:solidFill>
                            <a:schemeClr val="bg1"/>
                          </a:solidFill>
                        </a:rPr>
                        <a:t>たくさんの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much</a:t>
                      </a:r>
                      <a:r>
                        <a:rPr kumimoji="1" lang="en-US" altLang="ja-JP" sz="1050"/>
                        <a:t> water</a:t>
                      </a:r>
                      <a:r>
                        <a:rPr kumimoji="1" lang="ja-JP" altLang="en-US" sz="1050"/>
                        <a:t>（たくさんの水）</a:t>
                      </a:r>
                    </a:p>
                  </a:txBody>
                  <a:tcPr>
                    <a:solidFill>
                      <a:srgbClr val="CFD5EA"/>
                    </a:solidFill>
                  </a:tcPr>
                </a:tc>
                <a:extLst>
                  <a:ext uri="{0D108BD9-81ED-4DB2-BD59-A6C34878D82A}">
                    <a16:rowId xmlns:a16="http://schemas.microsoft.com/office/drawing/2014/main" val="728649018"/>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many</a:t>
                      </a:r>
                      <a:r>
                        <a:rPr kumimoji="1" lang="en-US" altLang="ja-JP" sz="1050"/>
                        <a:t> pens</a:t>
                      </a:r>
                      <a:r>
                        <a:rPr kumimoji="1" lang="ja-JP" altLang="en-US" sz="1050"/>
                        <a:t>（たくさんのペン）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488167753"/>
                  </a:ext>
                </a:extLst>
              </a:tr>
              <a:tr h="200660">
                <a:tc rowSpan="2">
                  <a:txBody>
                    <a:bodyPr/>
                    <a:lstStyle/>
                    <a:p>
                      <a:r>
                        <a:rPr kumimoji="1" lang="en-US" altLang="ja-JP" sz="1050"/>
                        <a:t>few</a:t>
                      </a:r>
                    </a:p>
                    <a:p>
                      <a:r>
                        <a:rPr kumimoji="1" lang="en-US" altLang="ja-JP" sz="1050"/>
                        <a:t>little</a:t>
                      </a:r>
                    </a:p>
                  </a:txBody>
                  <a:tcPr/>
                </a:tc>
                <a:tc rowSpan="2">
                  <a:txBody>
                    <a:bodyPr/>
                    <a:lstStyle/>
                    <a:p>
                      <a:r>
                        <a:rPr kumimoji="1" lang="ja-JP" altLang="en-US" sz="1050">
                          <a:solidFill>
                            <a:schemeClr val="bg1"/>
                          </a:solidFill>
                        </a:rPr>
                        <a:t>わずかな</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little</a:t>
                      </a:r>
                      <a:r>
                        <a:rPr kumimoji="1" lang="en-US" altLang="ja-JP" sz="1050"/>
                        <a:t> water</a:t>
                      </a:r>
                      <a:r>
                        <a:rPr kumimoji="1" lang="ja-JP" altLang="en-US" sz="1050"/>
                        <a:t>（わずかな水、ほとんどない）</a:t>
                      </a:r>
                      <a:endParaRPr kumimoji="1" lang="en-US" altLang="ja-JP" sz="1050"/>
                    </a:p>
                    <a:p>
                      <a:r>
                        <a:rPr kumimoji="1" lang="en-US" altLang="ja-JP" sz="1050" b="1">
                          <a:solidFill>
                            <a:schemeClr val="accent2"/>
                          </a:solidFill>
                        </a:rPr>
                        <a:t>a little</a:t>
                      </a:r>
                      <a:r>
                        <a:rPr kumimoji="1" lang="en-US" altLang="ja-JP" sz="1050"/>
                        <a:t> water</a:t>
                      </a:r>
                      <a:r>
                        <a:rPr kumimoji="1" lang="ja-JP" altLang="en-US" sz="1050"/>
                        <a:t>（わずかな水、多少はある）</a:t>
                      </a:r>
                    </a:p>
                  </a:txBody>
                  <a:tcPr>
                    <a:solidFill>
                      <a:srgbClr val="CFD5EA"/>
                    </a:solidFill>
                  </a:tcPr>
                </a:tc>
                <a:extLst>
                  <a:ext uri="{0D108BD9-81ED-4DB2-BD59-A6C34878D82A}">
                    <a16:rowId xmlns:a16="http://schemas.microsoft.com/office/drawing/2014/main" val="4293956797"/>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few</a:t>
                      </a:r>
                      <a:r>
                        <a:rPr kumimoji="1" lang="en-US" altLang="ja-JP" sz="1050"/>
                        <a:t> pens</a:t>
                      </a:r>
                      <a:r>
                        <a:rPr kumimoji="1" lang="ja-JP" altLang="en-US" sz="1050"/>
                        <a:t>（わずかなペン）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002356001"/>
                  </a:ext>
                </a:extLst>
              </a:tr>
              <a:tr h="200660">
                <a:tc rowSpan="2">
                  <a:txBody>
                    <a:bodyPr/>
                    <a:lstStyle/>
                    <a:p>
                      <a:r>
                        <a:rPr kumimoji="1" lang="en-US" altLang="ja-JP" sz="1050"/>
                        <a:t>enough</a:t>
                      </a:r>
                    </a:p>
                  </a:txBody>
                  <a:tcPr/>
                </a:tc>
                <a:tc rowSpan="2">
                  <a:txBody>
                    <a:bodyPr/>
                    <a:lstStyle/>
                    <a:p>
                      <a:r>
                        <a:rPr kumimoji="1" lang="ja-JP" altLang="en-US" sz="1050">
                          <a:solidFill>
                            <a:schemeClr val="bg1"/>
                          </a:solidFill>
                        </a:rPr>
                        <a:t>十分な</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enough</a:t>
                      </a:r>
                      <a:r>
                        <a:rPr kumimoji="1" lang="en-US" altLang="ja-JP" sz="1050"/>
                        <a:t> water</a:t>
                      </a:r>
                      <a:r>
                        <a:rPr kumimoji="1" lang="ja-JP" altLang="en-US" sz="1050"/>
                        <a:t>（十分な量の水）</a:t>
                      </a:r>
                    </a:p>
                  </a:txBody>
                  <a:tcPr>
                    <a:solidFill>
                      <a:srgbClr val="CFD5EA"/>
                    </a:solidFill>
                  </a:tcPr>
                </a:tc>
                <a:extLst>
                  <a:ext uri="{0D108BD9-81ED-4DB2-BD59-A6C34878D82A}">
                    <a16:rowId xmlns:a16="http://schemas.microsoft.com/office/drawing/2014/main" val="946332222"/>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enough</a:t>
                      </a:r>
                      <a:r>
                        <a:rPr kumimoji="1" lang="en-US" altLang="ja-JP" sz="1050"/>
                        <a:t> pens</a:t>
                      </a:r>
                      <a:r>
                        <a:rPr kumimoji="1" lang="ja-JP" altLang="en-US" sz="1050"/>
                        <a:t>（十分な数のペン）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668576918"/>
                  </a:ext>
                </a:extLst>
              </a:tr>
              <a:tr h="200660">
                <a:tc rowSpan="2">
                  <a:txBody>
                    <a:bodyPr/>
                    <a:lstStyle/>
                    <a:p>
                      <a:r>
                        <a:rPr kumimoji="1" lang="en-US" altLang="ja-JP" sz="1050"/>
                        <a:t>no</a:t>
                      </a:r>
                    </a:p>
                  </a:txBody>
                  <a:tcPr/>
                </a:tc>
                <a:tc rowSpan="2">
                  <a:txBody>
                    <a:bodyPr/>
                    <a:lstStyle/>
                    <a:p>
                      <a:r>
                        <a:rPr kumimoji="1" lang="ja-JP" altLang="en-US" sz="1050">
                          <a:solidFill>
                            <a:schemeClr val="bg1"/>
                          </a:solidFill>
                        </a:rPr>
                        <a:t>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no</a:t>
                      </a:r>
                      <a:r>
                        <a:rPr kumimoji="1" lang="en-US" altLang="ja-JP" sz="1050"/>
                        <a:t> water</a:t>
                      </a:r>
                      <a:r>
                        <a:rPr kumimoji="1" lang="ja-JP" altLang="en-US" sz="1050"/>
                        <a:t>（水なし）</a:t>
                      </a:r>
                    </a:p>
                  </a:txBody>
                  <a:tcPr>
                    <a:solidFill>
                      <a:srgbClr val="CFD5EA"/>
                    </a:solidFill>
                  </a:tcPr>
                </a:tc>
                <a:extLst>
                  <a:ext uri="{0D108BD9-81ED-4DB2-BD59-A6C34878D82A}">
                    <a16:rowId xmlns:a16="http://schemas.microsoft.com/office/drawing/2014/main" val="3803573805"/>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no</a:t>
                      </a:r>
                      <a:r>
                        <a:rPr kumimoji="1" lang="en-US" altLang="ja-JP" sz="1050"/>
                        <a:t> pens</a:t>
                      </a:r>
                      <a:r>
                        <a:rPr kumimoji="1" lang="ja-JP" altLang="en-US" sz="1050"/>
                        <a:t>（ペンなし）</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837798738"/>
                  </a:ext>
                </a:extLst>
              </a:tr>
            </a:tbl>
          </a:graphicData>
        </a:graphic>
      </p:graphicFrame>
      <p:sp>
        <p:nvSpPr>
          <p:cNvPr id="5" name="正方形/長方形 4">
            <a:extLst>
              <a:ext uri="{FF2B5EF4-FFF2-40B4-BE49-F238E27FC236}">
                <a16:creationId xmlns:a16="http://schemas.microsoft.com/office/drawing/2014/main" id="{980A257D-B5C5-0C8B-CC10-5EAB7334B369}"/>
              </a:ext>
            </a:extLst>
          </p:cNvPr>
          <p:cNvSpPr/>
          <p:nvPr/>
        </p:nvSpPr>
        <p:spPr>
          <a:xfrm>
            <a:off x="5282011" y="393699"/>
            <a:ext cx="813989" cy="27940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t>数量</a:t>
            </a:r>
            <a:r>
              <a:rPr kumimoji="1" lang="ja-JP" altLang="en-US" sz="1200"/>
              <a:t>詞</a:t>
            </a:r>
          </a:p>
        </p:txBody>
      </p:sp>
      <p:graphicFrame>
        <p:nvGraphicFramePr>
          <p:cNvPr id="6" name="表 5">
            <a:extLst>
              <a:ext uri="{FF2B5EF4-FFF2-40B4-BE49-F238E27FC236}">
                <a16:creationId xmlns:a16="http://schemas.microsoft.com/office/drawing/2014/main" id="{0884BC76-ED73-D598-6B7F-879F6B73045C}"/>
              </a:ext>
            </a:extLst>
          </p:cNvPr>
          <p:cNvGraphicFramePr>
            <a:graphicFrameLocks noGrp="1"/>
          </p:cNvGraphicFramePr>
          <p:nvPr>
            <p:extLst>
              <p:ext uri="{D42A27DB-BD31-4B8C-83A1-F6EECF244321}">
                <p14:modId xmlns:p14="http://schemas.microsoft.com/office/powerpoint/2010/main" val="1428334114"/>
              </p:ext>
            </p:extLst>
          </p:nvPr>
        </p:nvGraphicFramePr>
        <p:xfrm>
          <a:off x="6299559" y="1028522"/>
          <a:ext cx="5765441" cy="4229100"/>
        </p:xfrm>
        <a:graphic>
          <a:graphicData uri="http://schemas.openxmlformats.org/drawingml/2006/table">
            <a:tbl>
              <a:tblPr firstCol="1" bandRow="1">
                <a:tableStyleId>{5C22544A-7EE6-4342-B048-85BDC9FD1C3A}</a:tableStyleId>
              </a:tblPr>
              <a:tblGrid>
                <a:gridCol w="682666">
                  <a:extLst>
                    <a:ext uri="{9D8B030D-6E8A-4147-A177-3AD203B41FA5}">
                      <a16:colId xmlns:a16="http://schemas.microsoft.com/office/drawing/2014/main" val="3254977887"/>
                    </a:ext>
                  </a:extLst>
                </a:gridCol>
                <a:gridCol w="798178">
                  <a:extLst>
                    <a:ext uri="{9D8B030D-6E8A-4147-A177-3AD203B41FA5}">
                      <a16:colId xmlns:a16="http://schemas.microsoft.com/office/drawing/2014/main" val="976921175"/>
                    </a:ext>
                  </a:extLst>
                </a:gridCol>
                <a:gridCol w="453019">
                  <a:extLst>
                    <a:ext uri="{9D8B030D-6E8A-4147-A177-3AD203B41FA5}">
                      <a16:colId xmlns:a16="http://schemas.microsoft.com/office/drawing/2014/main" val="4249324349"/>
                    </a:ext>
                  </a:extLst>
                </a:gridCol>
                <a:gridCol w="2037447">
                  <a:extLst>
                    <a:ext uri="{9D8B030D-6E8A-4147-A177-3AD203B41FA5}">
                      <a16:colId xmlns:a16="http://schemas.microsoft.com/office/drawing/2014/main" val="2271986731"/>
                    </a:ext>
                  </a:extLst>
                </a:gridCol>
                <a:gridCol w="1794131">
                  <a:extLst>
                    <a:ext uri="{9D8B030D-6E8A-4147-A177-3AD203B41FA5}">
                      <a16:colId xmlns:a16="http://schemas.microsoft.com/office/drawing/2014/main" val="1496943498"/>
                    </a:ext>
                  </a:extLst>
                </a:gridCol>
              </a:tblGrid>
              <a:tr h="200660">
                <a:tc rowSpan="2">
                  <a:txBody>
                    <a:bodyPr/>
                    <a:lstStyle/>
                    <a:p>
                      <a:r>
                        <a:rPr kumimoji="1" lang="en-US" altLang="ja-JP" sz="1050"/>
                        <a:t>both</a:t>
                      </a:r>
                    </a:p>
                  </a:txBody>
                  <a:tcPr/>
                </a:tc>
                <a:tc rowSpan="2">
                  <a:txBody>
                    <a:bodyPr/>
                    <a:lstStyle/>
                    <a:p>
                      <a:r>
                        <a:rPr kumimoji="1" lang="ja-JP" altLang="en-US" sz="1050">
                          <a:solidFill>
                            <a:schemeClr val="bg1"/>
                          </a:solidFill>
                        </a:rPr>
                        <a:t>両方の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3403602999"/>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both</a:t>
                      </a:r>
                      <a:r>
                        <a:rPr kumimoji="1" lang="en-US" altLang="ja-JP" sz="1050"/>
                        <a:t> pens</a:t>
                      </a:r>
                      <a:r>
                        <a:rPr kumimoji="1" lang="ja-JP" altLang="en-US" sz="1050"/>
                        <a:t>（両方のペン）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205872067"/>
                  </a:ext>
                </a:extLst>
              </a:tr>
              <a:tr h="200660">
                <a:tc rowSpan="2">
                  <a:txBody>
                    <a:bodyPr/>
                    <a:lstStyle/>
                    <a:p>
                      <a:r>
                        <a:rPr kumimoji="1" lang="en-US" altLang="ja-JP" sz="1050"/>
                        <a:t>either</a:t>
                      </a:r>
                    </a:p>
                  </a:txBody>
                  <a:tcPr/>
                </a:tc>
                <a:tc rowSpan="2">
                  <a:txBody>
                    <a:bodyPr/>
                    <a:lstStyle/>
                    <a:p>
                      <a:r>
                        <a:rPr kumimoji="1" lang="ja-JP" altLang="en-US" sz="1050">
                          <a:solidFill>
                            <a:schemeClr val="bg1"/>
                          </a:solidFill>
                        </a:rPr>
                        <a:t>一方の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either</a:t>
                      </a:r>
                      <a:r>
                        <a:rPr kumimoji="1" lang="en-US" altLang="ja-JP" sz="1050"/>
                        <a:t> pen</a:t>
                      </a:r>
                      <a:r>
                        <a:rPr kumimoji="1" lang="ja-JP" altLang="en-US" sz="1050"/>
                        <a:t>（一方のペン）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2417118439"/>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4227763083"/>
                  </a:ext>
                </a:extLst>
              </a:tr>
              <a:tr h="200660">
                <a:tc rowSpan="2">
                  <a:txBody>
                    <a:bodyPr/>
                    <a:lstStyle/>
                    <a:p>
                      <a:r>
                        <a:rPr kumimoji="1" lang="en-US" altLang="ja-JP" sz="1050"/>
                        <a:t>neither</a:t>
                      </a:r>
                    </a:p>
                  </a:txBody>
                  <a:tcPr/>
                </a:tc>
                <a:tc rowSpan="2">
                  <a:txBody>
                    <a:bodyPr/>
                    <a:lstStyle/>
                    <a:p>
                      <a:r>
                        <a:rPr kumimoji="1" lang="ja-JP" altLang="en-US" sz="1050">
                          <a:solidFill>
                            <a:schemeClr val="bg1"/>
                          </a:solidFill>
                        </a:rPr>
                        <a:t>どちらでもない</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neither</a:t>
                      </a:r>
                      <a:r>
                        <a:rPr kumimoji="1" lang="en-US" altLang="ja-JP" sz="1050"/>
                        <a:t> pen</a:t>
                      </a:r>
                      <a:r>
                        <a:rPr kumimoji="1" lang="ja-JP" altLang="en-US" sz="1050"/>
                        <a:t>（どちらでもないペン）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4275738621"/>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1075024454"/>
                  </a:ext>
                </a:extLst>
              </a:tr>
              <a:tr h="200660">
                <a:tc rowSpan="2">
                  <a:txBody>
                    <a:bodyPr/>
                    <a:lstStyle/>
                    <a:p>
                      <a:r>
                        <a:rPr kumimoji="1" lang="en-US" altLang="ja-JP" sz="1050"/>
                        <a:t>each</a:t>
                      </a:r>
                    </a:p>
                  </a:txBody>
                  <a:tcPr/>
                </a:tc>
                <a:tc rowSpan="2">
                  <a:txBody>
                    <a:bodyPr/>
                    <a:lstStyle/>
                    <a:p>
                      <a:r>
                        <a:rPr kumimoji="1" lang="ja-JP" altLang="en-US" sz="1050">
                          <a:solidFill>
                            <a:schemeClr val="bg1"/>
                          </a:solidFill>
                        </a:rPr>
                        <a:t>それぞれの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each</a:t>
                      </a:r>
                      <a:r>
                        <a:rPr kumimoji="1" lang="en-US" altLang="ja-JP" sz="1050"/>
                        <a:t> pen</a:t>
                      </a:r>
                      <a:r>
                        <a:rPr kumimoji="1" lang="ja-JP" altLang="en-US" sz="1050"/>
                        <a:t>（それぞれのペン）</a:t>
                      </a:r>
                      <a:endParaRPr kumimoji="1" lang="en-US" altLang="ja-JP" sz="1050"/>
                    </a:p>
                  </a:txBody>
                  <a:tcPr/>
                </a:tc>
                <a:tc>
                  <a:txBody>
                    <a:bodyPr/>
                    <a:lstStyle/>
                    <a:p>
                      <a:endParaRPr kumimoji="1" lang="ja-JP" altLang="en-US" sz="1050"/>
                    </a:p>
                  </a:txBody>
                  <a:tcPr>
                    <a:solidFill>
                      <a:srgbClr val="CFD5EA"/>
                    </a:solidFill>
                  </a:tcPr>
                </a:tc>
                <a:extLst>
                  <a:ext uri="{0D108BD9-81ED-4DB2-BD59-A6C34878D82A}">
                    <a16:rowId xmlns:a16="http://schemas.microsoft.com/office/drawing/2014/main" val="2260665177"/>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endParaRPr kumimoji="1" lang="ja-JP" altLang="en-US"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379415755"/>
                  </a:ext>
                </a:extLst>
              </a:tr>
              <a:tr h="200660">
                <a:tc rowSpan="2">
                  <a:txBody>
                    <a:bodyPr/>
                    <a:lstStyle/>
                    <a:p>
                      <a:r>
                        <a:rPr kumimoji="1" lang="en-US" altLang="ja-JP" sz="1050"/>
                        <a:t>another</a:t>
                      </a:r>
                    </a:p>
                    <a:p>
                      <a:r>
                        <a:rPr kumimoji="1" lang="en-US" altLang="ja-JP" sz="1050"/>
                        <a:t>other</a:t>
                      </a:r>
                    </a:p>
                  </a:txBody>
                  <a:tcPr/>
                </a:tc>
                <a:tc rowSpan="2">
                  <a:txBody>
                    <a:bodyPr/>
                    <a:lstStyle/>
                    <a:p>
                      <a:r>
                        <a:rPr kumimoji="1" lang="ja-JP" altLang="en-US" sz="1050">
                          <a:solidFill>
                            <a:schemeClr val="bg1"/>
                          </a:solidFill>
                        </a:rPr>
                        <a:t>他の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r>
                        <a:rPr kumimoji="1" lang="en-US" altLang="ja-JP" sz="1050" b="1">
                          <a:solidFill>
                            <a:schemeClr val="accent2"/>
                          </a:solidFill>
                        </a:rPr>
                        <a:t>another</a:t>
                      </a:r>
                      <a:r>
                        <a:rPr kumimoji="1" lang="en-US" altLang="ja-JP" sz="1050"/>
                        <a:t> pen</a:t>
                      </a:r>
                      <a:r>
                        <a:rPr kumimoji="1" lang="ja-JP" altLang="en-US" sz="1050"/>
                        <a:t>（他のペン）</a:t>
                      </a:r>
                      <a:endParaRPr kumimoji="1" lang="en-US" altLang="ja-JP" sz="1050"/>
                    </a:p>
                  </a:txBody>
                  <a:tcPr/>
                </a:tc>
                <a:tc>
                  <a:txBody>
                    <a:bodyPr/>
                    <a:lstStyle/>
                    <a:p>
                      <a:r>
                        <a:rPr kumimoji="1" lang="en-US" altLang="ja-JP" sz="1050" b="1">
                          <a:solidFill>
                            <a:schemeClr val="accent2"/>
                          </a:solidFill>
                        </a:rPr>
                        <a:t>other</a:t>
                      </a:r>
                      <a:r>
                        <a:rPr kumimoji="1" lang="en-US" altLang="ja-JP" sz="1050"/>
                        <a:t> water</a:t>
                      </a:r>
                      <a:r>
                        <a:rPr kumimoji="1" lang="ja-JP" altLang="en-US" sz="1050"/>
                        <a:t>（他の水）</a:t>
                      </a:r>
                    </a:p>
                  </a:txBody>
                  <a:tcPr>
                    <a:solidFill>
                      <a:srgbClr val="CFD5EA"/>
                    </a:solidFill>
                  </a:tcPr>
                </a:tc>
                <a:extLst>
                  <a:ext uri="{0D108BD9-81ED-4DB2-BD59-A6C34878D82A}">
                    <a16:rowId xmlns:a16="http://schemas.microsoft.com/office/drawing/2014/main" val="201442802"/>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b="1">
                          <a:solidFill>
                            <a:schemeClr val="accent2"/>
                          </a:solidFill>
                        </a:rPr>
                        <a:t>other</a:t>
                      </a:r>
                      <a:r>
                        <a:rPr kumimoji="1" lang="en-US" altLang="ja-JP" sz="1050"/>
                        <a:t> pens</a:t>
                      </a:r>
                      <a:r>
                        <a:rPr kumimoji="1" lang="ja-JP" altLang="en-US" sz="1050"/>
                        <a:t>（他のペン）</a:t>
                      </a:r>
                      <a:endParaRPr kumimoji="1" lang="en-US" altLang="ja-JP" sz="1050"/>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107042266"/>
                  </a:ext>
                </a:extLst>
              </a:tr>
              <a:tr h="200660">
                <a:tc rowSpan="2">
                  <a:txBody>
                    <a:bodyPr/>
                    <a:lstStyle/>
                    <a:p>
                      <a:r>
                        <a:rPr kumimoji="1" lang="en-US" altLang="ja-JP" sz="1050"/>
                        <a:t>several</a:t>
                      </a:r>
                    </a:p>
                  </a:txBody>
                  <a:tcPr/>
                </a:tc>
                <a:tc rowSpan="2">
                  <a:txBody>
                    <a:bodyPr/>
                    <a:lstStyle/>
                    <a:p>
                      <a:r>
                        <a:rPr kumimoji="1" lang="ja-JP" altLang="en-US" sz="1050">
                          <a:solidFill>
                            <a:schemeClr val="bg1"/>
                          </a:solidFill>
                        </a:rPr>
                        <a:t>いくつかの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its</a:t>
                      </a:r>
                      <a:r>
                        <a:rPr kumimoji="1" lang="en-US" altLang="ja-JP" sz="1050"/>
                        <a:t> water</a:t>
                      </a:r>
                      <a:r>
                        <a:rPr kumimoji="1" lang="ja-JP" altLang="en-US" sz="1050"/>
                        <a:t>（それの水）</a:t>
                      </a:r>
                    </a:p>
                  </a:txBody>
                  <a:tcPr>
                    <a:solidFill>
                      <a:srgbClr val="CFD5EA"/>
                    </a:solidFill>
                  </a:tcPr>
                </a:tc>
                <a:extLst>
                  <a:ext uri="{0D108BD9-81ED-4DB2-BD59-A6C34878D82A}">
                    <a16:rowId xmlns:a16="http://schemas.microsoft.com/office/drawing/2014/main" val="3962165558"/>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several</a:t>
                      </a:r>
                      <a:r>
                        <a:rPr kumimoji="1" lang="en-US" altLang="ja-JP" sz="1050"/>
                        <a:t> pens</a:t>
                      </a:r>
                      <a:r>
                        <a:rPr kumimoji="1" lang="ja-JP" altLang="en-US" sz="1050"/>
                        <a:t>（いくつかのペン）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3383972532"/>
                  </a:ext>
                </a:extLst>
              </a:tr>
              <a:tr h="200660">
                <a:tc rowSpan="2">
                  <a:txBody>
                    <a:bodyPr/>
                    <a:lstStyle/>
                    <a:p>
                      <a:r>
                        <a:rPr kumimoji="1" lang="en-US" altLang="ja-JP" sz="1050"/>
                        <a:t>most</a:t>
                      </a:r>
                    </a:p>
                  </a:txBody>
                  <a:tcPr/>
                </a:tc>
                <a:tc rowSpan="2">
                  <a:txBody>
                    <a:bodyPr/>
                    <a:lstStyle/>
                    <a:p>
                      <a:r>
                        <a:rPr kumimoji="1" lang="ja-JP" altLang="en-US" sz="1050">
                          <a:solidFill>
                            <a:schemeClr val="bg1"/>
                          </a:solidFill>
                        </a:rPr>
                        <a:t>ほとんどの</a:t>
                      </a:r>
                      <a:endParaRPr kumimoji="1" lang="en-US" altLang="ja-JP" sz="1050">
                        <a:solidFill>
                          <a:schemeClr val="bg1"/>
                        </a:solidFill>
                      </a:endParaRPr>
                    </a:p>
                  </a:txBody>
                  <a:tcPr>
                    <a:solidFill>
                      <a:schemeClr val="accent1"/>
                    </a:solidFill>
                  </a:tcPr>
                </a:tc>
                <a:tc>
                  <a:txBody>
                    <a:bodyPr/>
                    <a:lstStyle/>
                    <a:p>
                      <a:r>
                        <a:rPr kumimoji="1" lang="ja-JP" altLang="en-US" sz="1050">
                          <a:solidFill>
                            <a:schemeClr val="bg1"/>
                          </a:solidFill>
                        </a:rPr>
                        <a:t>単数</a:t>
                      </a:r>
                    </a:p>
                  </a:txBody>
                  <a:tcPr>
                    <a:solidFill>
                      <a:schemeClr val="accent1"/>
                    </a:solidFill>
                  </a:tcPr>
                </a:tc>
                <a:tc>
                  <a:txBody>
                    <a:bodyPr/>
                    <a:lstStyle/>
                    <a:p>
                      <a:endParaRPr kumimoji="1" lang="en-US" altLang="ja-JP" sz="1050"/>
                    </a:p>
                  </a:txBody>
                  <a:tcPr/>
                </a:tc>
                <a:tc>
                  <a:txBody>
                    <a:bodyPr/>
                    <a:lstStyle/>
                    <a:p>
                      <a:r>
                        <a:rPr kumimoji="1" lang="en-US" altLang="ja-JP" sz="1050" b="1">
                          <a:solidFill>
                            <a:schemeClr val="accent2"/>
                          </a:solidFill>
                        </a:rPr>
                        <a:t>most</a:t>
                      </a:r>
                      <a:r>
                        <a:rPr kumimoji="1" lang="en-US" altLang="ja-JP" sz="1050"/>
                        <a:t> water</a:t>
                      </a:r>
                      <a:r>
                        <a:rPr kumimoji="1" lang="ja-JP" altLang="en-US" sz="1050"/>
                        <a:t>（ほとんどの水）</a:t>
                      </a:r>
                    </a:p>
                  </a:txBody>
                  <a:tcPr>
                    <a:solidFill>
                      <a:srgbClr val="CFD5EA"/>
                    </a:solidFill>
                  </a:tcPr>
                </a:tc>
                <a:extLst>
                  <a:ext uri="{0D108BD9-81ED-4DB2-BD59-A6C34878D82A}">
                    <a16:rowId xmlns:a16="http://schemas.microsoft.com/office/drawing/2014/main" val="164198938"/>
                  </a:ext>
                </a:extLst>
              </a:tr>
              <a:tr h="200660">
                <a:tc vMerge="1">
                  <a:txBody>
                    <a:bodyPr/>
                    <a:lstStyle/>
                    <a:p>
                      <a:endParaRPr kumimoji="1" lang="ja-JP" altLang="en-US" sz="1050"/>
                    </a:p>
                  </a:txBody>
                  <a:tcPr/>
                </a:tc>
                <a:tc vMerge="1">
                  <a:txBody>
                    <a:bodyPr/>
                    <a:lstStyle/>
                    <a:p>
                      <a:endParaRPr kumimoji="1" lang="ja-JP" altLang="en-US"/>
                    </a:p>
                  </a:txBody>
                  <a:tcPr>
                    <a:solidFill>
                      <a:schemeClr val="accent1"/>
                    </a:solidFill>
                  </a:tcPr>
                </a:tc>
                <a:tc>
                  <a:txBody>
                    <a:bodyPr/>
                    <a:lstStyle/>
                    <a:p>
                      <a:r>
                        <a:rPr kumimoji="1" lang="ja-JP" altLang="en-US" sz="1050">
                          <a:solidFill>
                            <a:schemeClr val="bg1"/>
                          </a:solidFill>
                        </a:rPr>
                        <a:t>複数</a:t>
                      </a:r>
                    </a:p>
                  </a:txBody>
                  <a:tcPr>
                    <a:solidFill>
                      <a:schemeClr val="accent1"/>
                    </a:solidFill>
                  </a:tcPr>
                </a:tc>
                <a:tc>
                  <a:txBody>
                    <a:bodyPr/>
                    <a:lstStyle/>
                    <a:p>
                      <a:r>
                        <a:rPr kumimoji="1" lang="en-US" altLang="ja-JP" sz="1050" b="1">
                          <a:solidFill>
                            <a:schemeClr val="accent2"/>
                          </a:solidFill>
                        </a:rPr>
                        <a:t>most</a:t>
                      </a:r>
                      <a:r>
                        <a:rPr kumimoji="1" lang="en-US" altLang="ja-JP" sz="1050"/>
                        <a:t> pens</a:t>
                      </a:r>
                      <a:r>
                        <a:rPr kumimoji="1" lang="ja-JP" altLang="en-US" sz="1050"/>
                        <a:t>（ほとんどのペン）</a:t>
                      </a:r>
                    </a:p>
                  </a:txBody>
                  <a:tcPr/>
                </a:tc>
                <a:tc>
                  <a:txBody>
                    <a:bodyPr/>
                    <a:lstStyle/>
                    <a:p>
                      <a:endParaRPr kumimoji="1" lang="en-US" altLang="ja-JP" sz="1050"/>
                    </a:p>
                  </a:txBody>
                  <a:tcPr>
                    <a:solidFill>
                      <a:schemeClr val="bg1">
                        <a:lumMod val="75000"/>
                      </a:schemeClr>
                    </a:solidFill>
                  </a:tcPr>
                </a:tc>
                <a:extLst>
                  <a:ext uri="{0D108BD9-81ED-4DB2-BD59-A6C34878D82A}">
                    <a16:rowId xmlns:a16="http://schemas.microsoft.com/office/drawing/2014/main" val="2934616107"/>
                  </a:ext>
                </a:extLst>
              </a:tr>
            </a:tbl>
          </a:graphicData>
        </a:graphic>
      </p:graphicFrame>
    </p:spTree>
    <p:extLst>
      <p:ext uri="{BB962C8B-B14F-4D97-AF65-F5344CB8AC3E}">
        <p14:creationId xmlns:p14="http://schemas.microsoft.com/office/powerpoint/2010/main" val="179219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59EBF-F998-FDF7-9FB8-D132E80A9480}"/>
            </a:ext>
          </a:extLst>
        </p:cNvPr>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6C35CAD4-42AE-60F1-A43F-A5A54DED082E}"/>
              </a:ext>
            </a:extLst>
          </p:cNvPr>
          <p:cNvGraphicFramePr>
            <a:graphicFrameLocks noGrp="1"/>
          </p:cNvGraphicFramePr>
          <p:nvPr>
            <p:extLst>
              <p:ext uri="{D42A27DB-BD31-4B8C-83A1-F6EECF244321}">
                <p14:modId xmlns:p14="http://schemas.microsoft.com/office/powerpoint/2010/main" val="3048714660"/>
              </p:ext>
            </p:extLst>
          </p:nvPr>
        </p:nvGraphicFramePr>
        <p:xfrm>
          <a:off x="539645" y="429372"/>
          <a:ext cx="11570889" cy="2773680"/>
        </p:xfrm>
        <a:graphic>
          <a:graphicData uri="http://schemas.openxmlformats.org/drawingml/2006/table">
            <a:tbl>
              <a:tblPr firstRow="1" firstCol="1" bandRow="1">
                <a:tableStyleId>{21E4AEA4-8DFA-4A89-87EB-49C32662AFE0}</a:tableStyleId>
              </a:tblPr>
              <a:tblGrid>
                <a:gridCol w="425805">
                  <a:extLst>
                    <a:ext uri="{9D8B030D-6E8A-4147-A177-3AD203B41FA5}">
                      <a16:colId xmlns:a16="http://schemas.microsoft.com/office/drawing/2014/main" val="855297965"/>
                    </a:ext>
                  </a:extLst>
                </a:gridCol>
                <a:gridCol w="3371134">
                  <a:extLst>
                    <a:ext uri="{9D8B030D-6E8A-4147-A177-3AD203B41FA5}">
                      <a16:colId xmlns:a16="http://schemas.microsoft.com/office/drawing/2014/main" val="1724466545"/>
                    </a:ext>
                  </a:extLst>
                </a:gridCol>
                <a:gridCol w="3886975">
                  <a:extLst>
                    <a:ext uri="{9D8B030D-6E8A-4147-A177-3AD203B41FA5}">
                      <a16:colId xmlns:a16="http://schemas.microsoft.com/office/drawing/2014/main" val="1431322956"/>
                    </a:ext>
                  </a:extLst>
                </a:gridCol>
                <a:gridCol w="3886975">
                  <a:extLst>
                    <a:ext uri="{9D8B030D-6E8A-4147-A177-3AD203B41FA5}">
                      <a16:colId xmlns:a16="http://schemas.microsoft.com/office/drawing/2014/main" val="1580612140"/>
                    </a:ext>
                  </a:extLst>
                </a:gridCol>
              </a:tblGrid>
              <a:tr h="130925">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4396">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was happy.</a:t>
                      </a:r>
                      <a:r>
                        <a:rPr lang="ja-JP" altLang="en" sz="800"/>
                        <a:t>（</a:t>
                      </a:r>
                      <a:r>
                        <a:rPr lang="ja-JP" altLang="en-US" sz="800"/>
                        <a:t>彼女は幸せだった）</a:t>
                      </a:r>
                      <a:br>
                        <a:rPr lang="ja-JP" altLang="en-US" sz="800"/>
                      </a:br>
                      <a:r>
                        <a:rPr lang="ja-JP" altLang="en-US" sz="800" b="1"/>
                        <a:t>否定</a:t>
                      </a:r>
                      <a:r>
                        <a:rPr lang="en-US" altLang="ja-JP" sz="800"/>
                        <a:t>: </a:t>
                      </a:r>
                      <a:r>
                        <a:rPr lang="en" altLang="ja-JP" sz="800"/>
                        <a:t>She was not happy.</a:t>
                      </a:r>
                      <a:r>
                        <a:rPr lang="ja-JP" altLang="en" sz="800"/>
                        <a:t>（</a:t>
                      </a:r>
                      <a:r>
                        <a:rPr lang="ja-JP" altLang="en-US" sz="800"/>
                        <a:t>彼女は幸せではなかった）</a:t>
                      </a:r>
                      <a:br>
                        <a:rPr lang="ja-JP" altLang="en-US" sz="800"/>
                      </a:br>
                      <a:r>
                        <a:rPr lang="ja-JP" altLang="en-US" sz="800" b="1"/>
                        <a:t>疑問</a:t>
                      </a:r>
                      <a:r>
                        <a:rPr lang="en-US" altLang="ja-JP" sz="800"/>
                        <a:t>: </a:t>
                      </a:r>
                      <a:r>
                        <a:rPr lang="en" altLang="ja-JP" sz="800"/>
                        <a:t>Was she happy?</a:t>
                      </a:r>
                      <a:r>
                        <a:rPr lang="ja-JP" altLang="en" sz="800"/>
                        <a:t>（</a:t>
                      </a:r>
                      <a:r>
                        <a:rPr lang="ja-JP" altLang="en-US" sz="800"/>
                        <a:t>彼女は幸せでしたか？）</a:t>
                      </a:r>
                      <a:br>
                        <a:rPr lang="ja-JP" altLang="en-US" sz="800"/>
                      </a:br>
                      <a:r>
                        <a:rPr lang="ja-JP" altLang="en-US" sz="800" b="1"/>
                        <a:t>解答</a:t>
                      </a:r>
                      <a:r>
                        <a:rPr lang="en-US" altLang="ja-JP" sz="800"/>
                        <a:t>: </a:t>
                      </a:r>
                      <a:r>
                        <a:rPr lang="en" altLang="ja-JP" sz="800"/>
                        <a:t>Yes, she was. / No, she wasn’t.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is</a:t>
                      </a:r>
                      <a:r>
                        <a:rPr lang="en" altLang="ja-JP" sz="800"/>
                        <a:t> happy.</a:t>
                      </a:r>
                      <a:r>
                        <a:rPr lang="ja-JP" altLang="en" sz="800"/>
                        <a:t>（</a:t>
                      </a:r>
                      <a:r>
                        <a:rPr lang="ja-JP" altLang="en-US" sz="800"/>
                        <a:t>彼女は幸せだ）</a:t>
                      </a:r>
                      <a:br>
                        <a:rPr lang="ja-JP" altLang="en-US" sz="800"/>
                      </a:br>
                      <a:r>
                        <a:rPr lang="ja-JP" altLang="en-US" sz="800" b="1"/>
                        <a:t>否定</a:t>
                      </a:r>
                      <a:r>
                        <a:rPr lang="en-US" altLang="ja-JP" sz="800"/>
                        <a:t>: </a:t>
                      </a:r>
                      <a:r>
                        <a:rPr lang="en" altLang="ja-JP" sz="800"/>
                        <a:t>She is not happy.</a:t>
                      </a:r>
                      <a:r>
                        <a:rPr lang="ja-JP" altLang="en" sz="800"/>
                        <a:t>（</a:t>
                      </a:r>
                      <a:r>
                        <a:rPr lang="ja-JP" altLang="en-US" sz="800"/>
                        <a:t>彼女は幸せではない）</a:t>
                      </a:r>
                      <a:br>
                        <a:rPr lang="ja-JP" altLang="en-US" sz="800"/>
                      </a:br>
                      <a:r>
                        <a:rPr lang="ja-JP" altLang="en-US" sz="800" b="1"/>
                        <a:t>疑問</a:t>
                      </a:r>
                      <a:r>
                        <a:rPr lang="en-US" altLang="ja-JP" sz="800"/>
                        <a:t>: </a:t>
                      </a:r>
                      <a:r>
                        <a:rPr lang="en" altLang="ja-JP" sz="800"/>
                        <a:t>Is she happy?</a:t>
                      </a:r>
                      <a:r>
                        <a:rPr lang="ja-JP" altLang="en" sz="800"/>
                        <a:t>（</a:t>
                      </a:r>
                      <a:r>
                        <a:rPr lang="ja-JP" altLang="en-US" sz="800"/>
                        <a:t>彼女は幸せですか？）</a:t>
                      </a:r>
                      <a:br>
                        <a:rPr lang="ja-JP" altLang="en-US" sz="800"/>
                      </a:br>
                      <a:r>
                        <a:rPr lang="ja-JP" altLang="en-US" sz="800" b="1"/>
                        <a:t>解答</a:t>
                      </a:r>
                      <a:r>
                        <a:rPr lang="en-US" altLang="ja-JP" sz="800"/>
                        <a:t>: </a:t>
                      </a:r>
                      <a:r>
                        <a:rPr lang="en" altLang="ja-JP" sz="800"/>
                        <a:t>Yes, she is. / No, she isn’t.</a:t>
                      </a:r>
                      <a:r>
                        <a:rPr kumimoji="1" lang="en" altLang="ja-JP" sz="800"/>
                        <a:t>	</a:t>
                      </a:r>
                      <a:endParaRPr kumimoji="1" lang="ja-JP" altLang="en-US" sz="800"/>
                    </a:p>
                  </a:txBody>
                  <a:tcPr/>
                </a:tc>
                <a:tc>
                  <a:txBody>
                    <a:bodyPr/>
                    <a:lstStyle/>
                    <a:p>
                      <a:r>
                        <a:rPr lang="ja-JP" altLang="en-US" sz="800" b="1"/>
                        <a:t>肯定</a:t>
                      </a:r>
                      <a:r>
                        <a:rPr lang="en-US" altLang="ja-JP" sz="800"/>
                        <a:t>: </a:t>
                      </a:r>
                      <a:r>
                        <a:rPr lang="en" altLang="ja-JP" sz="800"/>
                        <a:t>She will be happy.</a:t>
                      </a:r>
                      <a:r>
                        <a:rPr lang="ja-JP" altLang="en" sz="800"/>
                        <a:t>（</a:t>
                      </a:r>
                      <a:r>
                        <a:rPr lang="ja-JP" altLang="en-US" sz="800"/>
                        <a:t>彼女は幸せになるだろう）</a:t>
                      </a:r>
                      <a:br>
                        <a:rPr lang="ja-JP" altLang="en-US" sz="800"/>
                      </a:br>
                      <a:r>
                        <a:rPr lang="ja-JP" altLang="en-US" sz="800" b="1"/>
                        <a:t>否定</a:t>
                      </a:r>
                      <a:r>
                        <a:rPr lang="en-US" altLang="ja-JP" sz="800"/>
                        <a:t>: </a:t>
                      </a:r>
                      <a:r>
                        <a:rPr lang="en" altLang="ja-JP" sz="800"/>
                        <a:t>She will not be happy.</a:t>
                      </a:r>
                      <a:r>
                        <a:rPr lang="ja-JP" altLang="en" sz="800"/>
                        <a:t>（</a:t>
                      </a:r>
                      <a:r>
                        <a:rPr lang="ja-JP" altLang="en-US" sz="800"/>
                        <a:t>彼女は幸せにならないだろう）</a:t>
                      </a:r>
                      <a:br>
                        <a:rPr lang="ja-JP" altLang="en-US" sz="800"/>
                      </a:br>
                      <a:r>
                        <a:rPr lang="ja-JP" altLang="en-US" sz="800" b="1"/>
                        <a:t>疑問</a:t>
                      </a:r>
                      <a:r>
                        <a:rPr lang="en-US" altLang="ja-JP" sz="800"/>
                        <a:t>: </a:t>
                      </a:r>
                      <a:r>
                        <a:rPr lang="en" altLang="ja-JP" sz="800"/>
                        <a:t>Will she be happy?</a:t>
                      </a:r>
                      <a:r>
                        <a:rPr lang="ja-JP" altLang="en" sz="800"/>
                        <a:t>（</a:t>
                      </a:r>
                      <a:r>
                        <a:rPr lang="ja-JP" altLang="en-US" sz="800"/>
                        <a:t>彼女は幸せですか？）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914513317"/>
                  </a:ext>
                </a:extLst>
              </a:tr>
              <a:tr h="464396">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was being careful.</a:t>
                      </a:r>
                      <a:r>
                        <a:rPr lang="ja-JP" altLang="en" sz="800"/>
                        <a:t>（</a:t>
                      </a:r>
                      <a:r>
                        <a:rPr lang="ja-JP" altLang="en-US" sz="800"/>
                        <a:t>彼女は注意深くしていた）</a:t>
                      </a:r>
                      <a:br>
                        <a:rPr lang="ja-JP" altLang="en-US" sz="800"/>
                      </a:br>
                      <a:r>
                        <a:rPr lang="ja-JP" altLang="en-US" sz="800" b="1"/>
                        <a:t>否定</a:t>
                      </a:r>
                      <a:r>
                        <a:rPr lang="en-US" altLang="ja-JP" sz="800"/>
                        <a:t>: </a:t>
                      </a:r>
                      <a:r>
                        <a:rPr lang="en" altLang="ja-JP" sz="800"/>
                        <a:t>She was not being careful.</a:t>
                      </a:r>
                      <a:r>
                        <a:rPr lang="ja-JP" altLang="en" sz="800"/>
                        <a:t>（</a:t>
                      </a:r>
                      <a:r>
                        <a:rPr lang="ja-JP" altLang="en-US" sz="800"/>
                        <a:t>彼女は注意深くしていなかった）</a:t>
                      </a:r>
                      <a:br>
                        <a:rPr lang="ja-JP" altLang="en-US" sz="800"/>
                      </a:br>
                      <a:r>
                        <a:rPr lang="ja-JP" altLang="en-US" sz="800" b="1"/>
                        <a:t>疑問</a:t>
                      </a:r>
                      <a:r>
                        <a:rPr lang="en-US" altLang="ja-JP" sz="800"/>
                        <a:t>: </a:t>
                      </a:r>
                      <a:r>
                        <a:rPr lang="en" altLang="ja-JP" sz="800"/>
                        <a:t>Was she being careful?</a:t>
                      </a:r>
                      <a:r>
                        <a:rPr lang="ja-JP" altLang="en" sz="800"/>
                        <a:t>（</a:t>
                      </a:r>
                      <a:r>
                        <a:rPr lang="ja-JP" altLang="en-US" sz="800"/>
                        <a:t>彼女は注意深くしていましたか？）</a:t>
                      </a:r>
                      <a:br>
                        <a:rPr lang="ja-JP" altLang="en-US" sz="800"/>
                      </a:br>
                      <a:r>
                        <a:rPr lang="ja-JP" altLang="en-US" sz="800" b="1"/>
                        <a:t>解答</a:t>
                      </a:r>
                      <a:r>
                        <a:rPr lang="en-US" altLang="ja-JP" sz="800"/>
                        <a:t>: </a:t>
                      </a:r>
                      <a:r>
                        <a:rPr lang="en" altLang="ja-JP" sz="800"/>
                        <a:t>Yes, she was. / No, she wasn’t.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is being</a:t>
                      </a:r>
                      <a:r>
                        <a:rPr lang="en" altLang="ja-JP" sz="800"/>
                        <a:t> polite.</a:t>
                      </a:r>
                      <a:r>
                        <a:rPr lang="ja-JP" altLang="en" sz="800"/>
                        <a:t>（</a:t>
                      </a:r>
                      <a:r>
                        <a:rPr lang="ja-JP" altLang="en-US" sz="800"/>
                        <a:t>彼女は礼儀正しくしている）</a:t>
                      </a:r>
                      <a:br>
                        <a:rPr lang="ja-JP" altLang="en-US" sz="800"/>
                      </a:br>
                      <a:r>
                        <a:rPr lang="ja-JP" altLang="en-US" sz="800" b="1"/>
                        <a:t>否定</a:t>
                      </a:r>
                      <a:r>
                        <a:rPr lang="en-US" altLang="ja-JP" sz="800"/>
                        <a:t>: </a:t>
                      </a:r>
                      <a:r>
                        <a:rPr lang="en" altLang="ja-JP" sz="800"/>
                        <a:t>She is not being polite.</a:t>
                      </a:r>
                      <a:r>
                        <a:rPr lang="ja-JP" altLang="en" sz="800"/>
                        <a:t>（</a:t>
                      </a:r>
                      <a:r>
                        <a:rPr lang="ja-JP" altLang="en-US" sz="800"/>
                        <a:t>彼女は礼儀正しくしていない）</a:t>
                      </a:r>
                      <a:br>
                        <a:rPr lang="ja-JP" altLang="en-US" sz="800"/>
                      </a:br>
                      <a:r>
                        <a:rPr lang="ja-JP" altLang="en-US" sz="800" b="1"/>
                        <a:t>疑問</a:t>
                      </a:r>
                      <a:r>
                        <a:rPr lang="en-US" altLang="ja-JP" sz="800"/>
                        <a:t>: </a:t>
                      </a:r>
                      <a:r>
                        <a:rPr lang="en" altLang="ja-JP" sz="800"/>
                        <a:t>Is she being polite?</a:t>
                      </a:r>
                      <a:r>
                        <a:rPr lang="ja-JP" altLang="en" sz="800"/>
                        <a:t>（</a:t>
                      </a:r>
                      <a:r>
                        <a:rPr lang="ja-JP" altLang="en-US" sz="800"/>
                        <a:t>彼女は礼儀正しくしていますか？）</a:t>
                      </a:r>
                      <a:br>
                        <a:rPr lang="ja-JP" altLang="en-US" sz="800"/>
                      </a:br>
                      <a:r>
                        <a:rPr lang="ja-JP" altLang="en-US" sz="800" b="1"/>
                        <a:t>解答</a:t>
                      </a:r>
                      <a:r>
                        <a:rPr lang="en-US" altLang="ja-JP" sz="800"/>
                        <a:t>: </a:t>
                      </a:r>
                      <a:r>
                        <a:rPr lang="en" altLang="ja-JP" sz="800"/>
                        <a:t>Yes, she is. / No, she isn’t.</a:t>
                      </a:r>
                      <a:endParaRPr kumimoji="1" lang="ja-JP" altLang="en-US" sz="800"/>
                    </a:p>
                  </a:txBody>
                  <a:tcPr/>
                </a:tc>
                <a:tc>
                  <a:txBody>
                    <a:bodyPr/>
                    <a:lstStyle/>
                    <a:p>
                      <a:r>
                        <a:rPr lang="ja-JP" altLang="en-US" sz="800" b="1"/>
                        <a:t>肯定</a:t>
                      </a:r>
                      <a:r>
                        <a:rPr lang="en-US" altLang="ja-JP" sz="800"/>
                        <a:t>: </a:t>
                      </a:r>
                      <a:r>
                        <a:rPr lang="en" altLang="ja-JP" sz="800"/>
                        <a:t>She will be being polite.</a:t>
                      </a:r>
                      <a:r>
                        <a:rPr lang="ja-JP" altLang="en" sz="800"/>
                        <a:t>（</a:t>
                      </a:r>
                      <a:r>
                        <a:rPr lang="ja-JP" altLang="en-US" sz="800"/>
                        <a:t>彼女は礼儀正しくしているだろう）</a:t>
                      </a:r>
                      <a:br>
                        <a:rPr lang="ja-JP" altLang="en-US" sz="800"/>
                      </a:br>
                      <a:r>
                        <a:rPr lang="ja-JP" altLang="en-US" sz="800" b="1"/>
                        <a:t>否定</a:t>
                      </a:r>
                      <a:r>
                        <a:rPr lang="en-US" altLang="ja-JP" sz="800"/>
                        <a:t>: </a:t>
                      </a:r>
                      <a:r>
                        <a:rPr lang="en" altLang="ja-JP" sz="800"/>
                        <a:t>She will not be being polite.</a:t>
                      </a:r>
                      <a:r>
                        <a:rPr lang="ja-JP" altLang="en" sz="800"/>
                        <a:t>（</a:t>
                      </a:r>
                      <a:r>
                        <a:rPr lang="ja-JP" altLang="en-US" sz="800"/>
                        <a:t>彼女は礼儀正しくしていないだろう）</a:t>
                      </a:r>
                      <a:br>
                        <a:rPr lang="ja-JP" altLang="en-US" sz="800"/>
                      </a:br>
                      <a:r>
                        <a:rPr lang="ja-JP" altLang="en-US" sz="800" b="1"/>
                        <a:t>疑問</a:t>
                      </a:r>
                      <a:r>
                        <a:rPr lang="en-US" altLang="ja-JP" sz="800"/>
                        <a:t>: </a:t>
                      </a:r>
                      <a:r>
                        <a:rPr lang="en" altLang="ja-JP" sz="800"/>
                        <a:t>Will she be being polite?</a:t>
                      </a:r>
                      <a:r>
                        <a:rPr lang="ja-JP" altLang="en" sz="800"/>
                        <a:t>（</a:t>
                      </a:r>
                      <a:r>
                        <a:rPr lang="ja-JP" altLang="en-US" sz="800"/>
                        <a:t>彼女は礼儀正しくしていますか？）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723572796"/>
                  </a:ext>
                </a:extLst>
              </a:tr>
              <a:tr h="464396">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had been ready.</a:t>
                      </a:r>
                      <a:r>
                        <a:rPr lang="ja-JP" altLang="en" sz="800"/>
                        <a:t>（</a:t>
                      </a:r>
                      <a:r>
                        <a:rPr lang="ja-JP" altLang="en-US" sz="800"/>
                        <a:t>彼女は準備ができていた）</a:t>
                      </a:r>
                      <a:br>
                        <a:rPr lang="ja-JP" altLang="en-US" sz="800"/>
                      </a:br>
                      <a:r>
                        <a:rPr lang="ja-JP" altLang="en-US" sz="800" b="1"/>
                        <a:t>否定</a:t>
                      </a:r>
                      <a:r>
                        <a:rPr lang="en-US" altLang="ja-JP" sz="800"/>
                        <a:t>: </a:t>
                      </a:r>
                      <a:r>
                        <a:rPr lang="en" altLang="ja-JP" sz="800"/>
                        <a:t>She had not been ready.</a:t>
                      </a:r>
                      <a:r>
                        <a:rPr lang="ja-JP" altLang="en" sz="800"/>
                        <a:t>（</a:t>
                      </a:r>
                      <a:r>
                        <a:rPr lang="ja-JP" altLang="en-US" sz="800"/>
                        <a:t>彼女は準備ができていなかった）</a:t>
                      </a:r>
                      <a:br>
                        <a:rPr lang="ja-JP" altLang="en-US" sz="800"/>
                      </a:br>
                      <a:r>
                        <a:rPr lang="ja-JP" altLang="en-US" sz="800" b="1"/>
                        <a:t>疑問</a:t>
                      </a:r>
                      <a:r>
                        <a:rPr lang="en-US" altLang="ja-JP" sz="800"/>
                        <a:t>: </a:t>
                      </a:r>
                      <a:r>
                        <a:rPr lang="en" altLang="ja-JP" sz="800"/>
                        <a:t>Had she been ready?</a:t>
                      </a:r>
                      <a:r>
                        <a:rPr lang="ja-JP" altLang="en" sz="800"/>
                        <a:t>（</a:t>
                      </a:r>
                      <a:r>
                        <a:rPr lang="ja-JP" altLang="en-US" sz="800"/>
                        <a:t>彼女は準備ができていましたか？）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been</a:t>
                      </a:r>
                      <a:r>
                        <a:rPr lang="en" altLang="ja-JP" sz="800"/>
                        <a:t> ready.</a:t>
                      </a:r>
                      <a:r>
                        <a:rPr lang="ja-JP" altLang="en" sz="800"/>
                        <a:t>（</a:t>
                      </a:r>
                      <a:r>
                        <a:rPr lang="ja-JP" altLang="en-US" sz="800"/>
                        <a:t>彼女は準備ができている）</a:t>
                      </a:r>
                      <a:br>
                        <a:rPr lang="ja-JP" altLang="en-US" sz="800"/>
                      </a:br>
                      <a:r>
                        <a:rPr lang="ja-JP" altLang="en-US" sz="800" b="1"/>
                        <a:t>否定</a:t>
                      </a:r>
                      <a:r>
                        <a:rPr lang="en-US" altLang="ja-JP" sz="800"/>
                        <a:t>: </a:t>
                      </a:r>
                      <a:r>
                        <a:rPr lang="en" altLang="ja-JP" sz="800"/>
                        <a:t>She has not been ready.</a:t>
                      </a:r>
                      <a:r>
                        <a:rPr lang="ja-JP" altLang="en" sz="800"/>
                        <a:t>（</a:t>
                      </a:r>
                      <a:r>
                        <a:rPr lang="ja-JP" altLang="en-US" sz="800"/>
                        <a:t>彼女は準備ができていない）</a:t>
                      </a:r>
                      <a:br>
                        <a:rPr lang="ja-JP" altLang="en-US" sz="800"/>
                      </a:br>
                      <a:r>
                        <a:rPr lang="ja-JP" altLang="en-US" sz="800" b="1"/>
                        <a:t>疑問</a:t>
                      </a:r>
                      <a:r>
                        <a:rPr lang="en-US" altLang="ja-JP" sz="800"/>
                        <a:t>: </a:t>
                      </a:r>
                      <a:r>
                        <a:rPr lang="en" altLang="ja-JP" sz="800"/>
                        <a:t>Has she been ready?</a:t>
                      </a:r>
                      <a:r>
                        <a:rPr lang="ja-JP" altLang="en" sz="800"/>
                        <a:t>（</a:t>
                      </a:r>
                      <a:r>
                        <a:rPr lang="ja-JP" altLang="en-US" sz="800"/>
                        <a:t>彼女は準備ができていますか？）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been ready.</a:t>
                      </a:r>
                      <a:r>
                        <a:rPr lang="ja-JP" altLang="en" sz="800"/>
                        <a:t>（</a:t>
                      </a:r>
                      <a:r>
                        <a:rPr lang="ja-JP" altLang="en-US" sz="800"/>
                        <a:t>彼女は準備ができているだろう）</a:t>
                      </a:r>
                      <a:br>
                        <a:rPr lang="ja-JP" altLang="en-US" sz="800"/>
                      </a:br>
                      <a:r>
                        <a:rPr lang="ja-JP" altLang="en-US" sz="800" b="1"/>
                        <a:t>否定</a:t>
                      </a:r>
                      <a:r>
                        <a:rPr lang="en-US" altLang="ja-JP" sz="800"/>
                        <a:t>: </a:t>
                      </a:r>
                      <a:r>
                        <a:rPr lang="en" altLang="ja-JP" sz="800"/>
                        <a:t>She will not have been ready.</a:t>
                      </a:r>
                      <a:r>
                        <a:rPr lang="ja-JP" altLang="en" sz="800"/>
                        <a:t>（</a:t>
                      </a:r>
                      <a:r>
                        <a:rPr lang="ja-JP" altLang="en-US" sz="800"/>
                        <a:t>彼女は準備ができていないだろう）</a:t>
                      </a:r>
                      <a:br>
                        <a:rPr lang="ja-JP" altLang="en-US" sz="800"/>
                      </a:br>
                      <a:r>
                        <a:rPr lang="ja-JP" altLang="en-US" sz="800" b="1"/>
                        <a:t>疑問</a:t>
                      </a:r>
                      <a:r>
                        <a:rPr lang="en-US" altLang="ja-JP" sz="800"/>
                        <a:t>: </a:t>
                      </a:r>
                      <a:r>
                        <a:rPr lang="en" altLang="ja-JP" sz="800"/>
                        <a:t>Will she have been ready?</a:t>
                      </a:r>
                      <a:r>
                        <a:rPr lang="ja-JP" altLang="en" sz="800"/>
                        <a:t>（</a:t>
                      </a:r>
                      <a:r>
                        <a:rPr lang="ja-JP" altLang="en-US" sz="800"/>
                        <a:t>彼女は準備ができていますか？）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413352531"/>
                  </a:ext>
                </a:extLst>
              </a:tr>
              <a:tr h="548638">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had been being careful.</a:t>
                      </a:r>
                      <a:r>
                        <a:rPr lang="ja-JP" altLang="en" sz="800"/>
                        <a:t>（</a:t>
                      </a:r>
                      <a:r>
                        <a:rPr lang="ja-JP" altLang="en-US" sz="800"/>
                        <a:t>彼女は注意深くしていた）</a:t>
                      </a:r>
                      <a:br>
                        <a:rPr lang="ja-JP" altLang="en-US" sz="800"/>
                      </a:br>
                      <a:r>
                        <a:rPr lang="ja-JP" altLang="en-US" sz="800" b="1"/>
                        <a:t>否定</a:t>
                      </a:r>
                      <a:r>
                        <a:rPr lang="en-US" altLang="ja-JP" sz="800"/>
                        <a:t>: </a:t>
                      </a:r>
                      <a:r>
                        <a:rPr lang="en" altLang="ja-JP" sz="800"/>
                        <a:t>She had not been being careful.</a:t>
                      </a:r>
                      <a:r>
                        <a:rPr lang="ja-JP" altLang="en" sz="800"/>
                        <a:t>（</a:t>
                      </a:r>
                      <a:r>
                        <a:rPr lang="ja-JP" altLang="en-US" sz="800"/>
                        <a:t>彼女は注意深くしていなかった）</a:t>
                      </a:r>
                      <a:br>
                        <a:rPr lang="ja-JP" altLang="en-US" sz="800"/>
                      </a:br>
                      <a:r>
                        <a:rPr lang="ja-JP" altLang="en-US" sz="800" b="1"/>
                        <a:t>疑問</a:t>
                      </a:r>
                      <a:r>
                        <a:rPr lang="en-US" altLang="ja-JP" sz="800"/>
                        <a:t>: </a:t>
                      </a:r>
                      <a:r>
                        <a:rPr lang="en" altLang="ja-JP" sz="800"/>
                        <a:t>Had she been being careful?</a:t>
                      </a:r>
                      <a:r>
                        <a:rPr lang="ja-JP" altLang="en" sz="800"/>
                        <a:t>（</a:t>
                      </a:r>
                      <a:r>
                        <a:rPr lang="ja-JP" altLang="en-US" sz="800"/>
                        <a:t>彼女は注意深くしていましたか？）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been being</a:t>
                      </a:r>
                      <a:r>
                        <a:rPr lang="en" altLang="ja-JP" sz="800"/>
                        <a:t> polite.</a:t>
                      </a:r>
                      <a:r>
                        <a:rPr lang="ja-JP" altLang="en" sz="800"/>
                        <a:t>（</a:t>
                      </a:r>
                      <a:r>
                        <a:rPr lang="ja-JP" altLang="en-US" sz="800"/>
                        <a:t>彼女は礼儀正しくしている）</a:t>
                      </a:r>
                      <a:br>
                        <a:rPr lang="ja-JP" altLang="en-US" sz="800"/>
                      </a:br>
                      <a:r>
                        <a:rPr lang="ja-JP" altLang="en-US" sz="800" b="1"/>
                        <a:t>否定</a:t>
                      </a:r>
                      <a:r>
                        <a:rPr lang="en-US" altLang="ja-JP" sz="800"/>
                        <a:t>: </a:t>
                      </a:r>
                      <a:r>
                        <a:rPr lang="en" altLang="ja-JP" sz="800"/>
                        <a:t>She has not been being polite.</a:t>
                      </a:r>
                      <a:r>
                        <a:rPr lang="ja-JP" altLang="en" sz="800"/>
                        <a:t>（</a:t>
                      </a:r>
                      <a:r>
                        <a:rPr lang="ja-JP" altLang="en-US" sz="800"/>
                        <a:t>彼女は礼儀正しくしていない）</a:t>
                      </a:r>
                      <a:br>
                        <a:rPr lang="ja-JP" altLang="en-US" sz="800"/>
                      </a:br>
                      <a:r>
                        <a:rPr lang="ja-JP" altLang="en-US" sz="800" b="1"/>
                        <a:t>疑問</a:t>
                      </a:r>
                      <a:r>
                        <a:rPr lang="en-US" altLang="ja-JP" sz="800"/>
                        <a:t>: </a:t>
                      </a:r>
                      <a:r>
                        <a:rPr lang="en" altLang="ja-JP" sz="800"/>
                        <a:t>Has she been being polite?</a:t>
                      </a:r>
                      <a:r>
                        <a:rPr lang="ja-JP" altLang="en" sz="800"/>
                        <a:t>（</a:t>
                      </a:r>
                      <a:r>
                        <a:rPr lang="ja-JP" altLang="en-US" sz="800"/>
                        <a:t>彼女は礼儀正しくしていますか？）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been being polite.</a:t>
                      </a:r>
                      <a:r>
                        <a:rPr lang="ja-JP" altLang="en" sz="800"/>
                        <a:t>（</a:t>
                      </a:r>
                      <a:r>
                        <a:rPr lang="ja-JP" altLang="en-US" sz="800"/>
                        <a:t>彼女は礼儀正しくしていることになるだろう）</a:t>
                      </a:r>
                      <a:br>
                        <a:rPr lang="ja-JP" altLang="en-US" sz="800"/>
                      </a:br>
                      <a:r>
                        <a:rPr lang="ja-JP" altLang="en-US" sz="800" b="1"/>
                        <a:t>否定</a:t>
                      </a:r>
                      <a:r>
                        <a:rPr lang="en-US" altLang="ja-JP" sz="800"/>
                        <a:t>: </a:t>
                      </a:r>
                      <a:r>
                        <a:rPr lang="en" altLang="ja-JP" sz="800"/>
                        <a:t>She will not have been being polite.</a:t>
                      </a:r>
                      <a:r>
                        <a:rPr lang="ja-JP" altLang="en" sz="800"/>
                        <a:t>（</a:t>
                      </a:r>
                      <a:r>
                        <a:rPr lang="ja-JP" altLang="en-US" sz="800"/>
                        <a:t>彼女は礼儀正しくしていないことになるだろう）</a:t>
                      </a:r>
                      <a:br>
                        <a:rPr lang="ja-JP" altLang="en-US" sz="800"/>
                      </a:br>
                      <a:r>
                        <a:rPr lang="ja-JP" altLang="en-US" sz="800" b="1"/>
                        <a:t>疑問</a:t>
                      </a:r>
                      <a:r>
                        <a:rPr lang="en-US" altLang="ja-JP" sz="800"/>
                        <a:t>: </a:t>
                      </a:r>
                      <a:r>
                        <a:rPr lang="en" altLang="ja-JP" sz="800"/>
                        <a:t>Will she have been being polite?</a:t>
                      </a:r>
                      <a:r>
                        <a:rPr lang="ja-JP" altLang="en" sz="800"/>
                        <a:t>（</a:t>
                      </a:r>
                      <a:r>
                        <a:rPr lang="ja-JP" altLang="en-US" sz="800"/>
                        <a:t>彼女は礼儀正しくしていましたか？）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207402920"/>
                  </a:ext>
                </a:extLst>
              </a:tr>
            </a:tbl>
          </a:graphicData>
        </a:graphic>
      </p:graphicFrame>
      <p:sp>
        <p:nvSpPr>
          <p:cNvPr id="3" name="正方形/長方形 2">
            <a:extLst>
              <a:ext uri="{FF2B5EF4-FFF2-40B4-BE49-F238E27FC236}">
                <a16:creationId xmlns:a16="http://schemas.microsoft.com/office/drawing/2014/main" id="{CBE465E6-5661-4D0B-5A39-E86BF31D63A5}"/>
              </a:ext>
            </a:extLst>
          </p:cNvPr>
          <p:cNvSpPr/>
          <p:nvPr/>
        </p:nvSpPr>
        <p:spPr>
          <a:xfrm>
            <a:off x="4818564" y="59182"/>
            <a:ext cx="2306135" cy="25702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a:t>be</a:t>
            </a:r>
            <a:r>
              <a:rPr kumimoji="1" lang="ja-JP" altLang="en-US" sz="1200"/>
              <a:t>動詞</a:t>
            </a:r>
            <a:endParaRPr kumimoji="1" lang="en-US" altLang="ja-JP" sz="1200"/>
          </a:p>
        </p:txBody>
      </p:sp>
      <p:graphicFrame>
        <p:nvGraphicFramePr>
          <p:cNvPr id="4" name="表 3">
            <a:extLst>
              <a:ext uri="{FF2B5EF4-FFF2-40B4-BE49-F238E27FC236}">
                <a16:creationId xmlns:a16="http://schemas.microsoft.com/office/drawing/2014/main" id="{433F94F3-92D2-BBC9-0773-9F4E0BDF3150}"/>
              </a:ext>
            </a:extLst>
          </p:cNvPr>
          <p:cNvGraphicFramePr>
            <a:graphicFrameLocks noGrp="1"/>
          </p:cNvGraphicFramePr>
          <p:nvPr>
            <p:extLst>
              <p:ext uri="{D42A27DB-BD31-4B8C-83A1-F6EECF244321}">
                <p14:modId xmlns:p14="http://schemas.microsoft.com/office/powerpoint/2010/main" val="2732822159"/>
              </p:ext>
            </p:extLst>
          </p:nvPr>
        </p:nvGraphicFramePr>
        <p:xfrm>
          <a:off x="539645" y="3421852"/>
          <a:ext cx="11570889" cy="3261360"/>
        </p:xfrm>
        <a:graphic>
          <a:graphicData uri="http://schemas.openxmlformats.org/drawingml/2006/table">
            <a:tbl>
              <a:tblPr firstRow="1" firstCol="1" bandRow="1">
                <a:tableStyleId>{21E4AEA4-8DFA-4A89-87EB-49C32662AFE0}</a:tableStyleId>
              </a:tblPr>
              <a:tblGrid>
                <a:gridCol w="425805">
                  <a:extLst>
                    <a:ext uri="{9D8B030D-6E8A-4147-A177-3AD203B41FA5}">
                      <a16:colId xmlns:a16="http://schemas.microsoft.com/office/drawing/2014/main" val="855297965"/>
                    </a:ext>
                  </a:extLst>
                </a:gridCol>
                <a:gridCol w="3371134">
                  <a:extLst>
                    <a:ext uri="{9D8B030D-6E8A-4147-A177-3AD203B41FA5}">
                      <a16:colId xmlns:a16="http://schemas.microsoft.com/office/drawing/2014/main" val="1724466545"/>
                    </a:ext>
                  </a:extLst>
                </a:gridCol>
                <a:gridCol w="3886975">
                  <a:extLst>
                    <a:ext uri="{9D8B030D-6E8A-4147-A177-3AD203B41FA5}">
                      <a16:colId xmlns:a16="http://schemas.microsoft.com/office/drawing/2014/main" val="1431322956"/>
                    </a:ext>
                  </a:extLst>
                </a:gridCol>
                <a:gridCol w="3886975">
                  <a:extLst>
                    <a:ext uri="{9D8B030D-6E8A-4147-A177-3AD203B41FA5}">
                      <a16:colId xmlns:a16="http://schemas.microsoft.com/office/drawing/2014/main" val="1580612140"/>
                    </a:ext>
                  </a:extLst>
                </a:gridCol>
              </a:tblGrid>
              <a:tr h="130925">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4396">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could be tired.</a:t>
                      </a:r>
                      <a:r>
                        <a:rPr lang="ja-JP" altLang="en" sz="800"/>
                        <a:t>（</a:t>
                      </a:r>
                      <a:r>
                        <a:rPr lang="ja-JP" altLang="en-US" sz="800"/>
                        <a:t>彼女は疲れているかもしれない）</a:t>
                      </a:r>
                      <a:br>
                        <a:rPr lang="ja-JP" altLang="en-US" sz="800"/>
                      </a:br>
                      <a:r>
                        <a:rPr lang="ja-JP" altLang="en-US" sz="800" b="1"/>
                        <a:t>否定</a:t>
                      </a:r>
                      <a:r>
                        <a:rPr lang="en-US" altLang="ja-JP" sz="800"/>
                        <a:t>: </a:t>
                      </a:r>
                      <a:r>
                        <a:rPr lang="en" altLang="ja-JP" sz="800"/>
                        <a:t>She could not be tired.</a:t>
                      </a:r>
                      <a:r>
                        <a:rPr lang="ja-JP" altLang="en" sz="800"/>
                        <a:t>（</a:t>
                      </a:r>
                      <a:r>
                        <a:rPr lang="ja-JP" altLang="en-US" sz="800"/>
                        <a:t>彼女が疲れているはずがない）</a:t>
                      </a:r>
                      <a:br>
                        <a:rPr lang="ja-JP" altLang="en-US" sz="800"/>
                      </a:br>
                      <a:r>
                        <a:rPr lang="ja-JP" altLang="en-US" sz="800" b="1"/>
                        <a:t>疑問</a:t>
                      </a:r>
                      <a:r>
                        <a:rPr lang="en-US" altLang="ja-JP" sz="800"/>
                        <a:t>: </a:t>
                      </a:r>
                      <a:r>
                        <a:rPr lang="en" altLang="ja-JP" sz="800"/>
                        <a:t>Could she be tired?</a:t>
                      </a:r>
                      <a:r>
                        <a:rPr lang="ja-JP" altLang="en" sz="800"/>
                        <a:t>（</a:t>
                      </a:r>
                      <a:r>
                        <a:rPr lang="ja-JP" altLang="en-US" sz="800"/>
                        <a:t>彼女は疲れているかもしれませんか？）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might </a:t>
                      </a:r>
                      <a:r>
                        <a:rPr lang="en" altLang="ja-JP" sz="800" b="1"/>
                        <a:t>be</a:t>
                      </a:r>
                      <a:r>
                        <a:rPr lang="en" altLang="ja-JP" sz="800"/>
                        <a:t> happy.</a:t>
                      </a:r>
                      <a:r>
                        <a:rPr lang="ja-JP" altLang="en" sz="800"/>
                        <a:t>（</a:t>
                      </a:r>
                      <a:r>
                        <a:rPr lang="ja-JP" altLang="en-US" sz="800"/>
                        <a:t>彼女は幸せかもしれない）</a:t>
                      </a:r>
                      <a:br>
                        <a:rPr lang="ja-JP" altLang="en-US" sz="800"/>
                      </a:br>
                      <a:r>
                        <a:rPr lang="ja-JP" altLang="en-US" sz="800" b="1"/>
                        <a:t>否定</a:t>
                      </a:r>
                      <a:r>
                        <a:rPr lang="en-US" altLang="ja-JP" sz="800"/>
                        <a:t>: </a:t>
                      </a:r>
                      <a:r>
                        <a:rPr lang="en" altLang="ja-JP" sz="800"/>
                        <a:t>She might not be happy.</a:t>
                      </a:r>
                      <a:r>
                        <a:rPr lang="ja-JP" altLang="en" sz="800"/>
                        <a:t>（</a:t>
                      </a:r>
                      <a:r>
                        <a:rPr lang="ja-JP" altLang="en-US" sz="800"/>
                        <a:t>彼女は幸せではないかもしれない）</a:t>
                      </a:r>
                      <a:br>
                        <a:rPr lang="ja-JP" altLang="en-US" sz="800"/>
                      </a:br>
                      <a:r>
                        <a:rPr lang="ja-JP" altLang="en-US" sz="800" b="1"/>
                        <a:t>疑問</a:t>
                      </a:r>
                      <a:r>
                        <a:rPr lang="en-US" altLang="ja-JP" sz="800"/>
                        <a:t>: </a:t>
                      </a:r>
                      <a:r>
                        <a:rPr lang="en" altLang="ja-JP" sz="800"/>
                        <a:t>Might she be happy?</a:t>
                      </a:r>
                      <a:r>
                        <a:rPr lang="ja-JP" altLang="en" sz="800"/>
                        <a:t>（</a:t>
                      </a:r>
                      <a:r>
                        <a:rPr lang="ja-JP" altLang="en-US" sz="800"/>
                        <a:t>彼女は幸せですか？）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775057376"/>
                  </a:ext>
                </a:extLst>
              </a:tr>
              <a:tr h="579811">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could be being careful.</a:t>
                      </a:r>
                      <a:r>
                        <a:rPr lang="ja-JP" altLang="en" sz="800"/>
                        <a:t>（</a:t>
                      </a:r>
                      <a:r>
                        <a:rPr lang="ja-JP" altLang="en-US" sz="800"/>
                        <a:t>彼女は注意深くしているかもしれない）</a:t>
                      </a:r>
                      <a:br>
                        <a:rPr lang="ja-JP" altLang="en-US" sz="800"/>
                      </a:br>
                      <a:r>
                        <a:rPr lang="ja-JP" altLang="en-US" sz="800" b="1"/>
                        <a:t>否定</a:t>
                      </a:r>
                      <a:r>
                        <a:rPr lang="en-US" altLang="ja-JP" sz="800"/>
                        <a:t>: </a:t>
                      </a:r>
                      <a:r>
                        <a:rPr lang="en" altLang="ja-JP" sz="800"/>
                        <a:t>She could not be being careful.</a:t>
                      </a:r>
                      <a:r>
                        <a:rPr lang="ja-JP" altLang="en" sz="800"/>
                        <a:t>（</a:t>
                      </a:r>
                      <a:r>
                        <a:rPr lang="ja-JP" altLang="en-US" sz="800"/>
                        <a:t>彼女が注意深いはずがない）</a:t>
                      </a:r>
                      <a:br>
                        <a:rPr lang="ja-JP" altLang="en-US" sz="800"/>
                      </a:br>
                      <a:r>
                        <a:rPr lang="ja-JP" altLang="en-US" sz="800" b="1"/>
                        <a:t>疑問</a:t>
                      </a:r>
                      <a:r>
                        <a:rPr lang="en-US" altLang="ja-JP" sz="800"/>
                        <a:t>: </a:t>
                      </a:r>
                      <a:r>
                        <a:rPr lang="en" altLang="ja-JP" sz="800"/>
                        <a:t>Could she be being careful?</a:t>
                      </a:r>
                      <a:r>
                        <a:rPr lang="ja-JP" altLang="en" sz="800"/>
                        <a:t>（</a:t>
                      </a:r>
                      <a:r>
                        <a:rPr lang="ja-JP" altLang="en-US" sz="800"/>
                        <a:t>彼女は注意深くしているかもしれませんか？）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may </a:t>
                      </a:r>
                      <a:r>
                        <a:rPr lang="en" altLang="ja-JP" sz="800" b="1"/>
                        <a:t>be being</a:t>
                      </a:r>
                      <a:r>
                        <a:rPr lang="en" altLang="ja-JP" sz="800"/>
                        <a:t> rude.</a:t>
                      </a:r>
                      <a:r>
                        <a:rPr lang="ja-JP" altLang="en" sz="800"/>
                        <a:t>（</a:t>
                      </a:r>
                      <a:r>
                        <a:rPr lang="ja-JP" altLang="en-US" sz="800"/>
                        <a:t>彼女は失礼にしているかもしれない）</a:t>
                      </a:r>
                      <a:br>
                        <a:rPr lang="ja-JP" altLang="en-US" sz="800"/>
                      </a:br>
                      <a:r>
                        <a:rPr lang="ja-JP" altLang="en-US" sz="800" b="1"/>
                        <a:t>否定</a:t>
                      </a:r>
                      <a:r>
                        <a:rPr lang="en-US" altLang="ja-JP" sz="800"/>
                        <a:t>: </a:t>
                      </a:r>
                      <a:r>
                        <a:rPr lang="en" altLang="ja-JP" sz="800"/>
                        <a:t>She may not be being rude.</a:t>
                      </a:r>
                      <a:r>
                        <a:rPr lang="ja-JP" altLang="en" sz="800"/>
                        <a:t>（</a:t>
                      </a:r>
                      <a:r>
                        <a:rPr lang="ja-JP" altLang="en-US" sz="800"/>
                        <a:t>彼女が失礼にしているはずがない）</a:t>
                      </a:r>
                      <a:br>
                        <a:rPr lang="ja-JP" altLang="en-US" sz="800"/>
                      </a:br>
                      <a:r>
                        <a:rPr lang="ja-JP" altLang="en-US" sz="800" b="1"/>
                        <a:t>疑問</a:t>
                      </a:r>
                      <a:r>
                        <a:rPr lang="en-US" altLang="ja-JP" sz="800"/>
                        <a:t>: </a:t>
                      </a:r>
                      <a:r>
                        <a:rPr lang="en" altLang="ja-JP" sz="800"/>
                        <a:t>May she be being rude?</a:t>
                      </a:r>
                      <a:r>
                        <a:rPr lang="ja-JP" altLang="en" sz="800"/>
                        <a:t>（</a:t>
                      </a:r>
                      <a:r>
                        <a:rPr lang="ja-JP" altLang="en-US" sz="800"/>
                        <a:t>彼女は失礼にしているかもしれませんか？）</a:t>
                      </a:r>
                      <a:br>
                        <a:rPr lang="ja-JP" altLang="en-US" sz="800"/>
                      </a:br>
                      <a:r>
                        <a:rPr lang="ja-JP" altLang="en-US" sz="800" b="1"/>
                        <a:t>解答</a:t>
                      </a:r>
                      <a:r>
                        <a:rPr lang="en-US" altLang="ja-JP" sz="800"/>
                        <a:t>: </a:t>
                      </a:r>
                      <a:r>
                        <a:rPr lang="en" altLang="ja-JP" sz="800"/>
                        <a:t>Yes, she may. / No, she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2733123591"/>
                  </a:ext>
                </a:extLst>
              </a:tr>
              <a:tr h="504997">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might have been tired.</a:t>
                      </a:r>
                      <a:r>
                        <a:rPr lang="ja-JP" altLang="en" sz="800"/>
                        <a:t>（</a:t>
                      </a:r>
                      <a:r>
                        <a:rPr lang="ja-JP" altLang="en-US" sz="800"/>
                        <a:t>彼女は疲れていたかもしれない）</a:t>
                      </a:r>
                      <a:br>
                        <a:rPr lang="ja-JP" altLang="en-US" sz="800"/>
                      </a:br>
                      <a:r>
                        <a:rPr lang="ja-JP" altLang="en-US" sz="800" b="1"/>
                        <a:t>否定</a:t>
                      </a:r>
                      <a:r>
                        <a:rPr lang="en-US" altLang="ja-JP" sz="800"/>
                        <a:t>: </a:t>
                      </a:r>
                      <a:r>
                        <a:rPr lang="en" altLang="ja-JP" sz="800"/>
                        <a:t>She might not have been tired.</a:t>
                      </a:r>
                      <a:r>
                        <a:rPr lang="ja-JP" altLang="en" sz="800"/>
                        <a:t>（</a:t>
                      </a:r>
                      <a:r>
                        <a:rPr lang="ja-JP" altLang="en-US" sz="800"/>
                        <a:t>彼女は疲れていなかったかもしれない）</a:t>
                      </a:r>
                      <a:br>
                        <a:rPr lang="ja-JP" altLang="en-US" sz="800"/>
                      </a:br>
                      <a:r>
                        <a:rPr lang="ja-JP" altLang="en-US" sz="800" b="1"/>
                        <a:t>疑問</a:t>
                      </a:r>
                      <a:r>
                        <a:rPr lang="en-US" altLang="ja-JP" sz="800"/>
                        <a:t>: </a:t>
                      </a:r>
                      <a:r>
                        <a:rPr lang="en" altLang="ja-JP" sz="800"/>
                        <a:t>Might she have been tired?</a:t>
                      </a:r>
                      <a:r>
                        <a:rPr lang="ja-JP" altLang="en" sz="800"/>
                        <a:t>（</a:t>
                      </a:r>
                      <a:r>
                        <a:rPr lang="ja-JP" altLang="en-US" sz="800"/>
                        <a:t>彼女は疲れていましたか？）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r>
                        <a:rPr lang="ja-JP" altLang="en-US" sz="800" b="1"/>
                        <a:t>肯定</a:t>
                      </a:r>
                      <a:r>
                        <a:rPr lang="en-US" altLang="ja-JP" sz="800"/>
                        <a:t>: </a:t>
                      </a:r>
                      <a:r>
                        <a:rPr lang="en" altLang="ja-JP" sz="800"/>
                        <a:t>She must </a:t>
                      </a:r>
                      <a:r>
                        <a:rPr lang="en" altLang="ja-JP" sz="800" b="1"/>
                        <a:t>have been</a:t>
                      </a:r>
                      <a:r>
                        <a:rPr lang="en" altLang="ja-JP" sz="800"/>
                        <a:t> happy.</a:t>
                      </a:r>
                      <a:r>
                        <a:rPr lang="ja-JP" altLang="en" sz="800"/>
                        <a:t>（</a:t>
                      </a:r>
                      <a:r>
                        <a:rPr lang="ja-JP" altLang="en-US" sz="800"/>
                        <a:t>彼女は幸せだったに違いない）</a:t>
                      </a:r>
                      <a:br>
                        <a:rPr lang="ja-JP" altLang="en-US" sz="800"/>
                      </a:br>
                      <a:r>
                        <a:rPr lang="ja-JP" altLang="en-US" sz="800" b="1"/>
                        <a:t>否定</a:t>
                      </a:r>
                      <a:r>
                        <a:rPr lang="en-US" altLang="ja-JP" sz="800"/>
                        <a:t>: </a:t>
                      </a:r>
                      <a:r>
                        <a:rPr lang="en" altLang="ja-JP" sz="800"/>
                        <a:t>She must not have been happy.</a:t>
                      </a:r>
                      <a:r>
                        <a:rPr lang="ja-JP" altLang="en" sz="800"/>
                        <a:t>（</a:t>
                      </a:r>
                      <a:r>
                        <a:rPr lang="ja-JP" altLang="en-US" sz="800"/>
                        <a:t>彼女は幸せではなかったに違いない）</a:t>
                      </a:r>
                      <a:br>
                        <a:rPr lang="ja-JP" altLang="en-US" sz="800"/>
                      </a:br>
                      <a:r>
                        <a:rPr lang="ja-JP" altLang="en-US" sz="800" b="1"/>
                        <a:t>疑問</a:t>
                      </a:r>
                      <a:r>
                        <a:rPr lang="en-US" altLang="ja-JP" sz="800"/>
                        <a:t>: </a:t>
                      </a:r>
                      <a:r>
                        <a:rPr lang="en" altLang="ja-JP" sz="800"/>
                        <a:t>Must she have been happy?</a:t>
                      </a:r>
                      <a:r>
                        <a:rPr lang="ja-JP" altLang="en" sz="800"/>
                        <a:t>（</a:t>
                      </a:r>
                      <a:r>
                        <a:rPr lang="ja-JP" altLang="en-US" sz="800"/>
                        <a:t>彼女は幸せだったに違いありませんか？）</a:t>
                      </a:r>
                      <a:br>
                        <a:rPr lang="ja-JP" altLang="en-US" sz="800"/>
                      </a:br>
                      <a:r>
                        <a:rPr lang="ja-JP" altLang="en-US" sz="800" b="1"/>
                        <a:t>解答</a:t>
                      </a:r>
                      <a:r>
                        <a:rPr lang="en-US" altLang="ja-JP" sz="800"/>
                        <a:t>: </a:t>
                      </a:r>
                      <a:r>
                        <a:rPr lang="en" altLang="ja-JP" sz="800"/>
                        <a:t>Yes, she must. / No, she must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568152917"/>
                  </a:ext>
                </a:extLst>
              </a:tr>
              <a:tr h="579811">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could have been being careful.</a:t>
                      </a:r>
                      <a:r>
                        <a:rPr lang="ja-JP" altLang="en" sz="800"/>
                        <a:t>（</a:t>
                      </a:r>
                      <a:r>
                        <a:rPr lang="ja-JP" altLang="en-US" sz="800"/>
                        <a:t>彼女は注意深くしていたかもしれない）</a:t>
                      </a:r>
                      <a:br>
                        <a:rPr lang="ja-JP" altLang="en-US" sz="800"/>
                      </a:br>
                      <a:r>
                        <a:rPr lang="ja-JP" altLang="en-US" sz="800" b="1"/>
                        <a:t>否定</a:t>
                      </a:r>
                      <a:r>
                        <a:rPr lang="en-US" altLang="ja-JP" sz="800"/>
                        <a:t>: </a:t>
                      </a:r>
                      <a:r>
                        <a:rPr lang="en" altLang="ja-JP" sz="800"/>
                        <a:t>She could not have been being careful.</a:t>
                      </a:r>
                      <a:r>
                        <a:rPr lang="ja-JP" altLang="en" sz="800"/>
                        <a:t>（</a:t>
                      </a:r>
                      <a:r>
                        <a:rPr lang="ja-JP" altLang="en-US" sz="800"/>
                        <a:t>彼女が注意深くしていたはずがない）</a:t>
                      </a:r>
                      <a:br>
                        <a:rPr lang="ja-JP" altLang="en-US" sz="800"/>
                      </a:br>
                      <a:r>
                        <a:rPr lang="ja-JP" altLang="en-US" sz="800" b="1"/>
                        <a:t>疑問</a:t>
                      </a:r>
                      <a:r>
                        <a:rPr lang="en-US" altLang="ja-JP" sz="800"/>
                        <a:t>: </a:t>
                      </a:r>
                      <a:r>
                        <a:rPr lang="en" altLang="ja-JP" sz="800"/>
                        <a:t>Could she have been being careful?</a:t>
                      </a:r>
                      <a:r>
                        <a:rPr lang="ja-JP" altLang="en" sz="800"/>
                        <a:t>（</a:t>
                      </a:r>
                      <a:r>
                        <a:rPr lang="ja-JP" altLang="en-US" sz="800"/>
                        <a:t>彼女は注意深くしていましたか？）</a:t>
                      </a:r>
                      <a:br>
                        <a:rPr lang="ja-JP" altLang="en-US" sz="800"/>
                      </a:br>
                      <a:r>
                        <a:rPr lang="ja-JP" altLang="en-US" sz="800" b="1"/>
                        <a:t>解答</a:t>
                      </a:r>
                      <a:r>
                        <a:rPr lang="en-US" altLang="ja-JP" sz="800"/>
                        <a:t>: </a:t>
                      </a:r>
                      <a:r>
                        <a:rPr lang="en" altLang="ja-JP" sz="800"/>
                        <a:t>Yes, she could. / No, she couldn’t.</a:t>
                      </a:r>
                      <a:endParaRPr kumimoji="1" lang="ja-JP" altLang="en-US"/>
                    </a:p>
                  </a:txBody>
                  <a:tcPr/>
                </a:tc>
                <a:tc>
                  <a:txBody>
                    <a:bodyPr/>
                    <a:lstStyle/>
                    <a:p>
                      <a:r>
                        <a:rPr lang="ja-JP" altLang="en-US" sz="800" b="1"/>
                        <a:t>肯定</a:t>
                      </a:r>
                      <a:r>
                        <a:rPr lang="en-US" altLang="ja-JP" sz="800"/>
                        <a:t>: </a:t>
                      </a:r>
                      <a:r>
                        <a:rPr lang="en" altLang="ja-JP" sz="800"/>
                        <a:t>She may </a:t>
                      </a:r>
                      <a:r>
                        <a:rPr lang="en" altLang="ja-JP" sz="800" b="1"/>
                        <a:t>have been</a:t>
                      </a:r>
                      <a:r>
                        <a:rPr lang="en" altLang="ja-JP" sz="800"/>
                        <a:t> being rude.</a:t>
                      </a:r>
                      <a:r>
                        <a:rPr lang="ja-JP" altLang="en" sz="800"/>
                        <a:t>（</a:t>
                      </a:r>
                      <a:r>
                        <a:rPr lang="ja-JP" altLang="en-US" sz="800"/>
                        <a:t>彼女は失礼にしていたかもしれない）</a:t>
                      </a:r>
                      <a:br>
                        <a:rPr lang="ja-JP" altLang="en-US" sz="800"/>
                      </a:br>
                      <a:r>
                        <a:rPr lang="ja-JP" altLang="en-US" sz="800" b="1"/>
                        <a:t>否定</a:t>
                      </a:r>
                      <a:r>
                        <a:rPr lang="en-US" altLang="ja-JP" sz="800"/>
                        <a:t>: </a:t>
                      </a:r>
                      <a:r>
                        <a:rPr lang="en" altLang="ja-JP" sz="800"/>
                        <a:t>She may not have been being rude.</a:t>
                      </a:r>
                      <a:r>
                        <a:rPr lang="ja-JP" altLang="en" sz="800"/>
                        <a:t>（</a:t>
                      </a:r>
                      <a:r>
                        <a:rPr lang="ja-JP" altLang="en-US" sz="800"/>
                        <a:t>彼女が失礼にしていたはずがない）</a:t>
                      </a:r>
                      <a:br>
                        <a:rPr lang="ja-JP" altLang="en-US" sz="800"/>
                      </a:br>
                      <a:r>
                        <a:rPr lang="ja-JP" altLang="en-US" sz="800" b="1"/>
                        <a:t>疑問</a:t>
                      </a:r>
                      <a:r>
                        <a:rPr lang="en-US" altLang="ja-JP" sz="800"/>
                        <a:t>: </a:t>
                      </a:r>
                      <a:r>
                        <a:rPr lang="en" altLang="ja-JP" sz="800"/>
                        <a:t>May she have been being rude?</a:t>
                      </a:r>
                      <a:r>
                        <a:rPr lang="ja-JP" altLang="en" sz="800"/>
                        <a:t>（</a:t>
                      </a:r>
                      <a:r>
                        <a:rPr lang="ja-JP" altLang="en-US" sz="800"/>
                        <a:t>彼女は失礼にしていましたか？）</a:t>
                      </a:r>
                      <a:br>
                        <a:rPr lang="ja-JP" altLang="en-US" sz="800"/>
                      </a:br>
                      <a:r>
                        <a:rPr lang="ja-JP" altLang="en-US" sz="800" b="1"/>
                        <a:t>解答</a:t>
                      </a:r>
                      <a:r>
                        <a:rPr lang="en-US" altLang="ja-JP" sz="800"/>
                        <a:t>: </a:t>
                      </a:r>
                      <a:r>
                        <a:rPr lang="en" altLang="ja-JP" sz="800"/>
                        <a:t>Yes, she may. / No, she may not.</a:t>
                      </a:r>
                      <a:endParaRPr kumimoji="1" lang="ja-JP" altLang="en-US"/>
                    </a:p>
                  </a:txBody>
                  <a:tcPr/>
                </a:tc>
                <a:tc>
                  <a:txBody>
                    <a:bodyPr/>
                    <a:lstStyle/>
                    <a:p>
                      <a:endParaRPr kumimoji="1" lang="ja-JP" altLang="en-US"/>
                    </a:p>
                  </a:txBody>
                  <a:tcPr/>
                </a:tc>
                <a:extLst>
                  <a:ext uri="{0D108BD9-81ED-4DB2-BD59-A6C34878D82A}">
                    <a16:rowId xmlns:a16="http://schemas.microsoft.com/office/drawing/2014/main" val="659338695"/>
                  </a:ext>
                </a:extLst>
              </a:tr>
            </a:tbl>
          </a:graphicData>
        </a:graphic>
      </p:graphicFrame>
      <p:sp>
        <p:nvSpPr>
          <p:cNvPr id="5" name="テキスト ボックス 4">
            <a:extLst>
              <a:ext uri="{FF2B5EF4-FFF2-40B4-BE49-F238E27FC236}">
                <a16:creationId xmlns:a16="http://schemas.microsoft.com/office/drawing/2014/main" id="{11758345-9821-651C-A488-7A7BF6A9A816}"/>
              </a:ext>
            </a:extLst>
          </p:cNvPr>
          <p:cNvSpPr txBox="1"/>
          <p:nvPr/>
        </p:nvSpPr>
        <p:spPr>
          <a:xfrm>
            <a:off x="7302773" y="750472"/>
            <a:ext cx="927100"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a:t>
            </a:r>
            <a:endParaRPr kumimoji="1" lang="ja-JP" altLang="en-US" sz="900">
              <a:solidFill>
                <a:srgbClr val="FF0000"/>
              </a:solidFill>
            </a:endParaRPr>
          </a:p>
        </p:txBody>
      </p:sp>
      <p:sp>
        <p:nvSpPr>
          <p:cNvPr id="6" name="テキスト ボックス 5">
            <a:extLst>
              <a:ext uri="{FF2B5EF4-FFF2-40B4-BE49-F238E27FC236}">
                <a16:creationId xmlns:a16="http://schemas.microsoft.com/office/drawing/2014/main" id="{8068BFF6-3710-3CE1-8268-234C78C9F64E}"/>
              </a:ext>
            </a:extLst>
          </p:cNvPr>
          <p:cNvSpPr txBox="1"/>
          <p:nvPr/>
        </p:nvSpPr>
        <p:spPr>
          <a:xfrm>
            <a:off x="6832873" y="1230008"/>
            <a:ext cx="1809751"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{be</a:t>
            </a:r>
            <a:r>
              <a:rPr lang="ja-JP" altLang="en-US" sz="900">
                <a:solidFill>
                  <a:srgbClr val="FF0000"/>
                </a:solidFill>
              </a:rPr>
              <a:t>動詞進行形</a:t>
            </a:r>
            <a:r>
              <a:rPr lang="en-US" altLang="ja-JP" sz="900">
                <a:solidFill>
                  <a:srgbClr val="FF0000"/>
                </a:solidFill>
              </a:rPr>
              <a:t>}</a:t>
            </a:r>
            <a:endParaRPr kumimoji="1" lang="ja-JP" altLang="en-US" sz="900">
              <a:solidFill>
                <a:srgbClr val="FF0000"/>
              </a:solidFill>
            </a:endParaRPr>
          </a:p>
        </p:txBody>
      </p:sp>
      <p:sp>
        <p:nvSpPr>
          <p:cNvPr id="7" name="テキスト ボックス 6">
            <a:extLst>
              <a:ext uri="{FF2B5EF4-FFF2-40B4-BE49-F238E27FC236}">
                <a16:creationId xmlns:a16="http://schemas.microsoft.com/office/drawing/2014/main" id="{08529DF7-7D52-FA93-1FF7-4B815F57E6DC}"/>
              </a:ext>
            </a:extLst>
          </p:cNvPr>
          <p:cNvSpPr txBox="1"/>
          <p:nvPr/>
        </p:nvSpPr>
        <p:spPr>
          <a:xfrm>
            <a:off x="6820173" y="1790812"/>
            <a:ext cx="1809751" cy="230832"/>
          </a:xfrm>
          <a:prstGeom prst="rect">
            <a:avLst/>
          </a:prstGeom>
          <a:noFill/>
        </p:spPr>
        <p:txBody>
          <a:bodyPr wrap="square" rtlCol="0">
            <a:spAutoFit/>
          </a:bodyPr>
          <a:lstStyle/>
          <a:p>
            <a:r>
              <a:rPr lang="en-US" altLang="ja-JP" sz="900">
                <a:solidFill>
                  <a:srgbClr val="FF0000"/>
                </a:solidFill>
              </a:rPr>
              <a:t>have {be</a:t>
            </a:r>
            <a:r>
              <a:rPr lang="ja-JP" altLang="en-US" sz="900">
                <a:solidFill>
                  <a:srgbClr val="FF0000"/>
                </a:solidFill>
              </a:rPr>
              <a:t>動詞過去分詞形</a:t>
            </a:r>
            <a:r>
              <a:rPr lang="en-US" altLang="ja-JP" sz="900">
                <a:solidFill>
                  <a:srgbClr val="FF0000"/>
                </a:solidFill>
              </a:rPr>
              <a:t>}</a:t>
            </a:r>
            <a:endParaRPr kumimoji="1" lang="ja-JP" altLang="en-US" sz="900">
              <a:solidFill>
                <a:srgbClr val="FF0000"/>
              </a:solidFill>
            </a:endParaRPr>
          </a:p>
        </p:txBody>
      </p:sp>
      <p:sp>
        <p:nvSpPr>
          <p:cNvPr id="8" name="テキスト ボックス 7">
            <a:extLst>
              <a:ext uri="{FF2B5EF4-FFF2-40B4-BE49-F238E27FC236}">
                <a16:creationId xmlns:a16="http://schemas.microsoft.com/office/drawing/2014/main" id="{74879561-FA1C-D9DC-2092-5DF6628AC0BC}"/>
              </a:ext>
            </a:extLst>
          </p:cNvPr>
          <p:cNvSpPr txBox="1"/>
          <p:nvPr/>
        </p:nvSpPr>
        <p:spPr>
          <a:xfrm>
            <a:off x="6756673" y="2767908"/>
            <a:ext cx="1651000" cy="230832"/>
          </a:xfrm>
          <a:prstGeom prst="rect">
            <a:avLst/>
          </a:prstGeom>
          <a:noFill/>
        </p:spPr>
        <p:txBody>
          <a:bodyPr wrap="square" rtlCol="0">
            <a:spAutoFit/>
          </a:bodyPr>
          <a:lstStyle/>
          <a:p>
            <a:r>
              <a:rPr lang="en-US" altLang="ja-JP" sz="900">
                <a:solidFill>
                  <a:srgbClr val="FF0000"/>
                </a:solidFill>
              </a:rPr>
              <a:t>have been {be</a:t>
            </a:r>
            <a:r>
              <a:rPr lang="ja-JP" altLang="en-US" sz="900">
                <a:solidFill>
                  <a:srgbClr val="FF0000"/>
                </a:solidFill>
              </a:rPr>
              <a:t>動詞進行形</a:t>
            </a:r>
            <a:r>
              <a:rPr lang="en-US" altLang="ja-JP" sz="900">
                <a:solidFill>
                  <a:srgbClr val="FF0000"/>
                </a:solidFill>
              </a:rPr>
              <a:t>}</a:t>
            </a:r>
            <a:endParaRPr kumimoji="1" lang="ja-JP" altLang="en-US" sz="900">
              <a:solidFill>
                <a:srgbClr val="FF0000"/>
              </a:solidFill>
            </a:endParaRPr>
          </a:p>
        </p:txBody>
      </p:sp>
      <p:sp>
        <p:nvSpPr>
          <p:cNvPr id="9" name="テキスト ボックス 8">
            <a:extLst>
              <a:ext uri="{FF2B5EF4-FFF2-40B4-BE49-F238E27FC236}">
                <a16:creationId xmlns:a16="http://schemas.microsoft.com/office/drawing/2014/main" id="{AA14BEF7-133B-5309-B3CB-2A15BC9B4F42}"/>
              </a:ext>
            </a:extLst>
          </p:cNvPr>
          <p:cNvSpPr txBox="1"/>
          <p:nvPr/>
        </p:nvSpPr>
        <p:spPr>
          <a:xfrm>
            <a:off x="7480573" y="1344194"/>
            <a:ext cx="927100"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0" name="テキスト ボックス 9">
            <a:extLst>
              <a:ext uri="{FF2B5EF4-FFF2-40B4-BE49-F238E27FC236}">
                <a16:creationId xmlns:a16="http://schemas.microsoft.com/office/drawing/2014/main" id="{8AAFA874-401A-5979-9CE1-3D24E8448C99}"/>
              </a:ext>
            </a:extLst>
          </p:cNvPr>
          <p:cNvSpPr txBox="1"/>
          <p:nvPr/>
        </p:nvSpPr>
        <p:spPr>
          <a:xfrm>
            <a:off x="7582173" y="2879140"/>
            <a:ext cx="927100"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72E1389E-6E2D-7C29-F67E-7766F8465002}"/>
              </a:ext>
            </a:extLst>
          </p:cNvPr>
          <p:cNvSpPr txBox="1"/>
          <p:nvPr/>
        </p:nvSpPr>
        <p:spPr>
          <a:xfrm>
            <a:off x="7480573" y="1898148"/>
            <a:ext cx="927100" cy="230832"/>
          </a:xfrm>
          <a:prstGeom prst="rect">
            <a:avLst/>
          </a:prstGeom>
          <a:noFill/>
        </p:spPr>
        <p:txBody>
          <a:bodyPr wrap="square" rtlCol="0">
            <a:spAutoFit/>
          </a:bodyPr>
          <a:lstStyle/>
          <a:p>
            <a:r>
              <a:rPr lang="en-US" altLang="ja-JP" sz="900">
                <a:solidFill>
                  <a:srgbClr val="FF0000"/>
                </a:solidFill>
              </a:rPr>
              <a:t>been</a:t>
            </a:r>
            <a:endParaRPr kumimoji="1" lang="ja-JP" altLang="en-US" sz="900">
              <a:solidFill>
                <a:srgbClr val="FF0000"/>
              </a:solidFill>
            </a:endParaRPr>
          </a:p>
        </p:txBody>
      </p:sp>
      <p:sp>
        <p:nvSpPr>
          <p:cNvPr id="13" name="正方形/長方形 12">
            <a:extLst>
              <a:ext uri="{FF2B5EF4-FFF2-40B4-BE49-F238E27FC236}">
                <a16:creationId xmlns:a16="http://schemas.microsoft.com/office/drawing/2014/main" id="{1C607193-E2D5-17D3-E97C-E872724EC1B6}"/>
              </a:ext>
            </a:extLst>
          </p:cNvPr>
          <p:cNvSpPr/>
          <p:nvPr/>
        </p:nvSpPr>
        <p:spPr>
          <a:xfrm>
            <a:off x="57097" y="429372"/>
            <a:ext cx="380947" cy="277368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rPr>
              <a:t>助動詞なし</a:t>
            </a:r>
            <a:endParaRPr kumimoji="1" lang="en-US" altLang="ja-JP" sz="1200">
              <a:solidFill>
                <a:schemeClr val="bg1"/>
              </a:solidFill>
            </a:endParaRPr>
          </a:p>
        </p:txBody>
      </p:sp>
      <p:sp>
        <p:nvSpPr>
          <p:cNvPr id="14" name="正方形/長方形 13">
            <a:extLst>
              <a:ext uri="{FF2B5EF4-FFF2-40B4-BE49-F238E27FC236}">
                <a16:creationId xmlns:a16="http://schemas.microsoft.com/office/drawing/2014/main" id="{8E02645F-EA12-1720-C85C-C29FF2A17D40}"/>
              </a:ext>
            </a:extLst>
          </p:cNvPr>
          <p:cNvSpPr/>
          <p:nvPr/>
        </p:nvSpPr>
        <p:spPr>
          <a:xfrm>
            <a:off x="81204" y="3429000"/>
            <a:ext cx="317394" cy="326135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solidFill>
                  <a:schemeClr val="bg1"/>
                </a:solidFill>
              </a:rPr>
              <a:t>助動詞あり</a:t>
            </a:r>
            <a:endParaRPr kumimoji="1" lang="en-US" altLang="ja-JP" sz="1200">
              <a:solidFill>
                <a:schemeClr val="bg1"/>
              </a:solidFill>
            </a:endParaRPr>
          </a:p>
        </p:txBody>
      </p:sp>
    </p:spTree>
    <p:extLst>
      <p:ext uri="{BB962C8B-B14F-4D97-AF65-F5344CB8AC3E}">
        <p14:creationId xmlns:p14="http://schemas.microsoft.com/office/powerpoint/2010/main" val="2764014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DF2AC-DFD5-103A-FFFC-124AA0360B2B}"/>
            </a:ext>
          </a:extLst>
        </p:cNvPr>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DA1F4FA-9EBB-C69C-7CCA-E12D6F6A8DF9}"/>
              </a:ext>
            </a:extLst>
          </p:cNvPr>
          <p:cNvGraphicFramePr>
            <a:graphicFrameLocks noGrp="1"/>
          </p:cNvGraphicFramePr>
          <p:nvPr>
            <p:extLst>
              <p:ext uri="{D42A27DB-BD31-4B8C-83A1-F6EECF244321}">
                <p14:modId xmlns:p14="http://schemas.microsoft.com/office/powerpoint/2010/main" val="1056955080"/>
              </p:ext>
            </p:extLst>
          </p:nvPr>
        </p:nvGraphicFramePr>
        <p:xfrm>
          <a:off x="556591" y="329594"/>
          <a:ext cx="11470308" cy="3870960"/>
        </p:xfrm>
        <a:graphic>
          <a:graphicData uri="http://schemas.openxmlformats.org/drawingml/2006/table">
            <a:tbl>
              <a:tblPr firstRow="1" firstCol="1" bandRow="1">
                <a:tableStyleId>{5C22544A-7EE6-4342-B048-85BDC9FD1C3A}</a:tableStyleId>
              </a:tblPr>
              <a:tblGrid>
                <a:gridCol w="422104">
                  <a:extLst>
                    <a:ext uri="{9D8B030D-6E8A-4147-A177-3AD203B41FA5}">
                      <a16:colId xmlns:a16="http://schemas.microsoft.com/office/drawing/2014/main" val="855297965"/>
                    </a:ext>
                  </a:extLst>
                </a:gridCol>
                <a:gridCol w="3341830">
                  <a:extLst>
                    <a:ext uri="{9D8B030D-6E8A-4147-A177-3AD203B41FA5}">
                      <a16:colId xmlns:a16="http://schemas.microsoft.com/office/drawing/2014/main" val="1724466545"/>
                    </a:ext>
                  </a:extLst>
                </a:gridCol>
                <a:gridCol w="3853187">
                  <a:extLst>
                    <a:ext uri="{9D8B030D-6E8A-4147-A177-3AD203B41FA5}">
                      <a16:colId xmlns:a16="http://schemas.microsoft.com/office/drawing/2014/main" val="1431322956"/>
                    </a:ext>
                  </a:extLst>
                </a:gridCol>
                <a:gridCol w="3853187">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walked to school.</a:t>
                      </a:r>
                      <a:r>
                        <a:rPr lang="ja-JP" altLang="en" sz="800"/>
                        <a:t>（</a:t>
                      </a:r>
                      <a:r>
                        <a:rPr lang="ja-JP" altLang="en-US" sz="800"/>
                        <a:t>彼女は学校へ歩いて行った）</a:t>
                      </a:r>
                      <a:br>
                        <a:rPr lang="ja-JP" altLang="en-US" sz="800"/>
                      </a:br>
                      <a:r>
                        <a:rPr lang="ja-JP" altLang="en-US" sz="800" b="1"/>
                        <a:t>否定</a:t>
                      </a:r>
                      <a:r>
                        <a:rPr lang="en-US" altLang="ja-JP" sz="800"/>
                        <a:t>: </a:t>
                      </a:r>
                      <a:r>
                        <a:rPr lang="en" altLang="ja-JP" sz="800"/>
                        <a:t>She did not walk to school.</a:t>
                      </a:r>
                      <a:r>
                        <a:rPr lang="ja-JP" altLang="en" sz="800"/>
                        <a:t>（</a:t>
                      </a:r>
                      <a:r>
                        <a:rPr lang="ja-JP" altLang="en-US" sz="800"/>
                        <a:t>彼女は学校へ歩いて行かなかった）</a:t>
                      </a:r>
                      <a:br>
                        <a:rPr lang="ja-JP" altLang="en-US" sz="800"/>
                      </a:br>
                      <a:r>
                        <a:rPr lang="ja-JP" altLang="en-US" sz="800" b="1"/>
                        <a:t>疑問</a:t>
                      </a:r>
                      <a:r>
                        <a:rPr lang="en-US" altLang="ja-JP" sz="800"/>
                        <a:t>: </a:t>
                      </a:r>
                      <a:r>
                        <a:rPr lang="en" altLang="ja-JP" sz="800"/>
                        <a:t>Did she walk to school?</a:t>
                      </a:r>
                      <a:r>
                        <a:rPr lang="ja-JP" altLang="en" sz="800"/>
                        <a:t>（</a:t>
                      </a:r>
                      <a:r>
                        <a:rPr lang="ja-JP" altLang="en-US" sz="800"/>
                        <a:t>彼女は学校へ歩いて行きましたか？）</a:t>
                      </a:r>
                      <a:br>
                        <a:rPr lang="ja-JP" altLang="en-US" sz="800"/>
                      </a:br>
                      <a:r>
                        <a:rPr lang="ja-JP" altLang="en-US" sz="800" b="1"/>
                        <a:t>解答</a:t>
                      </a:r>
                      <a:r>
                        <a:rPr lang="en-US" altLang="ja-JP" sz="800"/>
                        <a:t>: </a:t>
                      </a:r>
                      <a:r>
                        <a:rPr lang="en" altLang="ja-JP" sz="800"/>
                        <a:t>Yes, she did. / No, she didn’t.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0"/>
                        <a:t>walks</a:t>
                      </a:r>
                      <a:r>
                        <a:rPr lang="en" altLang="ja-JP" sz="800"/>
                        <a:t> to school.</a:t>
                      </a:r>
                      <a:r>
                        <a:rPr lang="ja-JP" altLang="en" sz="800"/>
                        <a:t>（</a:t>
                      </a:r>
                      <a:r>
                        <a:rPr lang="ja-JP" altLang="en-US" sz="800"/>
                        <a:t>彼女は学校へ歩いて行く）</a:t>
                      </a:r>
                      <a:br>
                        <a:rPr lang="ja-JP" altLang="en-US" sz="800"/>
                      </a:br>
                      <a:r>
                        <a:rPr lang="ja-JP" altLang="en-US" sz="800" b="1"/>
                        <a:t>否定</a:t>
                      </a:r>
                      <a:r>
                        <a:rPr lang="en-US" altLang="ja-JP" sz="800"/>
                        <a:t>: </a:t>
                      </a:r>
                      <a:r>
                        <a:rPr lang="en" altLang="ja-JP" sz="800"/>
                        <a:t>She does not walk to school.</a:t>
                      </a:r>
                      <a:r>
                        <a:rPr lang="ja-JP" altLang="en" sz="800"/>
                        <a:t>（</a:t>
                      </a:r>
                      <a:r>
                        <a:rPr lang="ja-JP" altLang="en-US" sz="800"/>
                        <a:t>彼女は学校へ歩いて行かない）</a:t>
                      </a:r>
                      <a:br>
                        <a:rPr lang="ja-JP" altLang="en-US" sz="800"/>
                      </a:br>
                      <a:r>
                        <a:rPr lang="ja-JP" altLang="en-US" sz="800" b="1"/>
                        <a:t>疑問</a:t>
                      </a:r>
                      <a:r>
                        <a:rPr lang="en-US" altLang="ja-JP" sz="800"/>
                        <a:t>: </a:t>
                      </a:r>
                      <a:r>
                        <a:rPr lang="en" altLang="ja-JP" sz="800"/>
                        <a:t>Does she walk to school?</a:t>
                      </a:r>
                      <a:r>
                        <a:rPr lang="ja-JP" altLang="en" sz="800"/>
                        <a:t>（</a:t>
                      </a:r>
                      <a:r>
                        <a:rPr lang="ja-JP" altLang="en-US" sz="800"/>
                        <a:t>彼女は学校へ歩いて行きますか？）</a:t>
                      </a:r>
                      <a:br>
                        <a:rPr lang="ja-JP" altLang="en-US" sz="800"/>
                      </a:br>
                      <a:r>
                        <a:rPr lang="ja-JP" altLang="en-US" sz="800" b="1"/>
                        <a:t>解答</a:t>
                      </a:r>
                      <a:r>
                        <a:rPr lang="en-US" altLang="ja-JP" sz="800"/>
                        <a:t>: </a:t>
                      </a:r>
                      <a:r>
                        <a:rPr lang="en" altLang="ja-JP" sz="800"/>
                        <a:t>Yes, she does. / No, she doesn’t.</a:t>
                      </a:r>
                      <a:endParaRPr kumimoji="1" lang="ja-JP" altLang="en-US" sz="800"/>
                    </a:p>
                  </a:txBody>
                  <a:tcPr/>
                </a:tc>
                <a:tc>
                  <a:txBody>
                    <a:bodyPr/>
                    <a:lstStyle/>
                    <a:p>
                      <a:r>
                        <a:rPr lang="ja-JP" altLang="en-US" sz="800" b="1"/>
                        <a:t>肯定</a:t>
                      </a:r>
                      <a:r>
                        <a:rPr lang="en-US" altLang="ja-JP" sz="800"/>
                        <a:t>: </a:t>
                      </a:r>
                      <a:r>
                        <a:rPr lang="en" altLang="ja-JP" sz="800"/>
                        <a:t>She will walk to school.</a:t>
                      </a:r>
                      <a:r>
                        <a:rPr lang="ja-JP" altLang="en" sz="800"/>
                        <a:t>（</a:t>
                      </a:r>
                      <a:r>
                        <a:rPr lang="ja-JP" altLang="en-US" sz="800"/>
                        <a:t>彼女は学校へ歩いて行くだろう）</a:t>
                      </a:r>
                      <a:br>
                        <a:rPr lang="ja-JP" altLang="en-US" sz="800"/>
                      </a:br>
                      <a:r>
                        <a:rPr lang="ja-JP" altLang="en-US" sz="800" b="1"/>
                        <a:t>否定</a:t>
                      </a:r>
                      <a:r>
                        <a:rPr lang="en-US" altLang="ja-JP" sz="800"/>
                        <a:t>: </a:t>
                      </a:r>
                      <a:r>
                        <a:rPr lang="en" altLang="ja-JP" sz="800"/>
                        <a:t>She will not walk to school.</a:t>
                      </a:r>
                      <a:r>
                        <a:rPr lang="ja-JP" altLang="en" sz="800"/>
                        <a:t>（</a:t>
                      </a:r>
                      <a:r>
                        <a:rPr lang="ja-JP" altLang="en-US" sz="800"/>
                        <a:t>彼女は学校へ歩いて行かないだろう）</a:t>
                      </a:r>
                      <a:br>
                        <a:rPr lang="ja-JP" altLang="en-US" sz="800"/>
                      </a:br>
                      <a:r>
                        <a:rPr lang="ja-JP" altLang="en-US" sz="800" b="1"/>
                        <a:t>疑問</a:t>
                      </a:r>
                      <a:r>
                        <a:rPr lang="en-US" altLang="ja-JP" sz="800"/>
                        <a:t>: </a:t>
                      </a:r>
                      <a:r>
                        <a:rPr lang="en" altLang="ja-JP" sz="800"/>
                        <a:t>Will she walk to school?</a:t>
                      </a:r>
                      <a:r>
                        <a:rPr lang="ja-JP" altLang="en" sz="800"/>
                        <a:t>（</a:t>
                      </a:r>
                      <a:r>
                        <a:rPr lang="ja-JP" altLang="en-US" sz="800"/>
                        <a:t>彼女は学校へ歩いて行きますか？）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914513317"/>
                  </a:ext>
                </a:extLst>
              </a:tr>
              <a:tr h="760145">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was walking to school.</a:t>
                      </a:r>
                      <a:r>
                        <a:rPr lang="ja-JP" altLang="en" sz="800"/>
                        <a:t>（</a:t>
                      </a:r>
                      <a:r>
                        <a:rPr lang="ja-JP" altLang="en-US" sz="800"/>
                        <a:t>彼女は学校へ歩いているところだった）</a:t>
                      </a:r>
                      <a:br>
                        <a:rPr lang="ja-JP" altLang="en-US" sz="800"/>
                      </a:br>
                      <a:r>
                        <a:rPr lang="ja-JP" altLang="en-US" sz="800" b="1"/>
                        <a:t>否定</a:t>
                      </a:r>
                      <a:r>
                        <a:rPr lang="en-US" altLang="ja-JP" sz="800"/>
                        <a:t>: </a:t>
                      </a:r>
                      <a:r>
                        <a:rPr lang="en" altLang="ja-JP" sz="800"/>
                        <a:t>She was not walking to school.</a:t>
                      </a:r>
                      <a:r>
                        <a:rPr lang="ja-JP" altLang="en" sz="800"/>
                        <a:t>（</a:t>
                      </a:r>
                      <a:r>
                        <a:rPr lang="ja-JP" altLang="en-US" sz="800"/>
                        <a:t>彼女は学校へ歩いているところではなかった）</a:t>
                      </a:r>
                      <a:br>
                        <a:rPr lang="ja-JP" altLang="en-US" sz="800"/>
                      </a:br>
                      <a:r>
                        <a:rPr lang="ja-JP" altLang="en-US" sz="800" b="1"/>
                        <a:t>疑問</a:t>
                      </a:r>
                      <a:r>
                        <a:rPr lang="en-US" altLang="ja-JP" sz="800"/>
                        <a:t>: </a:t>
                      </a:r>
                      <a:r>
                        <a:rPr lang="en" altLang="ja-JP" sz="800"/>
                        <a:t>Was she walking to school?</a:t>
                      </a:r>
                      <a:r>
                        <a:rPr lang="ja-JP" altLang="en" sz="800"/>
                        <a:t>（</a:t>
                      </a:r>
                      <a:r>
                        <a:rPr lang="ja-JP" altLang="en-US" sz="800"/>
                        <a:t>彼女は学校へ歩いているところでしたか？）</a:t>
                      </a:r>
                      <a:br>
                        <a:rPr lang="ja-JP" altLang="en-US" sz="800"/>
                      </a:br>
                      <a:r>
                        <a:rPr lang="ja-JP" altLang="en-US" sz="800" b="1"/>
                        <a:t>解答</a:t>
                      </a:r>
                      <a:r>
                        <a:rPr lang="en-US" altLang="ja-JP" sz="800"/>
                        <a:t>: </a:t>
                      </a:r>
                      <a:r>
                        <a:rPr lang="en" altLang="ja-JP" sz="800"/>
                        <a:t>Yes, she was. / No, she wasn’t.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is walking</a:t>
                      </a:r>
                      <a:r>
                        <a:rPr lang="en" altLang="ja-JP" sz="800"/>
                        <a:t> to school.</a:t>
                      </a:r>
                      <a:r>
                        <a:rPr lang="ja-JP" altLang="en" sz="800"/>
                        <a:t>（</a:t>
                      </a:r>
                      <a:r>
                        <a:rPr lang="ja-JP" altLang="en-US" sz="800"/>
                        <a:t>彼女は学校へ歩いている）</a:t>
                      </a:r>
                      <a:br>
                        <a:rPr lang="ja-JP" altLang="en-US" sz="800"/>
                      </a:br>
                      <a:r>
                        <a:rPr lang="ja-JP" altLang="en-US" sz="800" b="1"/>
                        <a:t>否定</a:t>
                      </a:r>
                      <a:r>
                        <a:rPr lang="en-US" altLang="ja-JP" sz="800"/>
                        <a:t>: </a:t>
                      </a:r>
                      <a:r>
                        <a:rPr lang="en" altLang="ja-JP" sz="800"/>
                        <a:t>She is not walking to school.</a:t>
                      </a:r>
                      <a:r>
                        <a:rPr lang="ja-JP" altLang="en" sz="800"/>
                        <a:t>（</a:t>
                      </a:r>
                      <a:r>
                        <a:rPr lang="ja-JP" altLang="en-US" sz="800"/>
                        <a:t>彼女は学校へ歩いていない）</a:t>
                      </a:r>
                      <a:br>
                        <a:rPr lang="ja-JP" altLang="en-US" sz="800"/>
                      </a:br>
                      <a:r>
                        <a:rPr lang="ja-JP" altLang="en-US" sz="800" b="1"/>
                        <a:t>疑問</a:t>
                      </a:r>
                      <a:r>
                        <a:rPr lang="en-US" altLang="ja-JP" sz="800"/>
                        <a:t>: </a:t>
                      </a:r>
                      <a:r>
                        <a:rPr lang="en" altLang="ja-JP" sz="800"/>
                        <a:t>Is she walking to school?</a:t>
                      </a:r>
                      <a:r>
                        <a:rPr lang="ja-JP" altLang="en" sz="800"/>
                        <a:t>（</a:t>
                      </a:r>
                      <a:r>
                        <a:rPr lang="ja-JP" altLang="en-US" sz="800"/>
                        <a:t>彼女は学校へ歩いていますか？）</a:t>
                      </a:r>
                      <a:br>
                        <a:rPr lang="ja-JP" altLang="en-US" sz="800"/>
                      </a:br>
                      <a:r>
                        <a:rPr lang="ja-JP" altLang="en-US" sz="800" b="1"/>
                        <a:t>解答</a:t>
                      </a:r>
                      <a:r>
                        <a:rPr lang="en-US" altLang="ja-JP" sz="800"/>
                        <a:t>: </a:t>
                      </a:r>
                      <a:r>
                        <a:rPr lang="en" altLang="ja-JP" sz="800"/>
                        <a:t>Yes, she is. / No, she isn’t.</a:t>
                      </a:r>
                      <a:endParaRPr kumimoji="1" lang="ja-JP" altLang="en-US" sz="800"/>
                    </a:p>
                  </a:txBody>
                  <a:tcPr/>
                </a:tc>
                <a:tc>
                  <a:txBody>
                    <a:bodyPr/>
                    <a:lstStyle/>
                    <a:p>
                      <a:r>
                        <a:rPr lang="ja-JP" altLang="en-US" sz="800" b="1"/>
                        <a:t>肯定</a:t>
                      </a:r>
                      <a:r>
                        <a:rPr lang="en-US" altLang="ja-JP" sz="800"/>
                        <a:t>: </a:t>
                      </a:r>
                      <a:r>
                        <a:rPr lang="en" altLang="ja-JP" sz="800"/>
                        <a:t>She will be walking to school.</a:t>
                      </a:r>
                      <a:r>
                        <a:rPr lang="ja-JP" altLang="en" sz="800"/>
                        <a:t>（</a:t>
                      </a:r>
                      <a:r>
                        <a:rPr lang="ja-JP" altLang="en-US" sz="800"/>
                        <a:t>彼女は学校へ歩いているだろう）</a:t>
                      </a:r>
                      <a:br>
                        <a:rPr lang="ja-JP" altLang="en-US" sz="800"/>
                      </a:br>
                      <a:r>
                        <a:rPr lang="ja-JP" altLang="en-US" sz="800" b="1"/>
                        <a:t>否定</a:t>
                      </a:r>
                      <a:r>
                        <a:rPr lang="en-US" altLang="ja-JP" sz="800"/>
                        <a:t>: </a:t>
                      </a:r>
                      <a:r>
                        <a:rPr lang="en" altLang="ja-JP" sz="800"/>
                        <a:t>She will not be walking to school.</a:t>
                      </a:r>
                      <a:r>
                        <a:rPr lang="ja-JP" altLang="en" sz="800"/>
                        <a:t>（</a:t>
                      </a:r>
                      <a:r>
                        <a:rPr lang="ja-JP" altLang="en-US" sz="800"/>
                        <a:t>彼女は学校へ歩いていないだろう）</a:t>
                      </a:r>
                      <a:br>
                        <a:rPr lang="ja-JP" altLang="en-US" sz="800"/>
                      </a:br>
                      <a:r>
                        <a:rPr lang="ja-JP" altLang="en-US" sz="800" b="1"/>
                        <a:t>疑問</a:t>
                      </a:r>
                      <a:r>
                        <a:rPr lang="en-US" altLang="ja-JP" sz="800"/>
                        <a:t>: </a:t>
                      </a:r>
                      <a:r>
                        <a:rPr lang="en" altLang="ja-JP" sz="800"/>
                        <a:t>Will she be walking to school?</a:t>
                      </a:r>
                      <a:r>
                        <a:rPr lang="ja-JP" altLang="en" sz="800"/>
                        <a:t>（</a:t>
                      </a:r>
                      <a:r>
                        <a:rPr lang="ja-JP" altLang="en-US" sz="800"/>
                        <a:t>彼女は学校へ歩いていますか？）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723572796"/>
                  </a:ext>
                </a:extLst>
              </a:tr>
              <a:tr h="760145">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had walked to school.</a:t>
                      </a:r>
                      <a:r>
                        <a:rPr lang="ja-JP" altLang="en" sz="800"/>
                        <a:t>（</a:t>
                      </a:r>
                      <a:r>
                        <a:rPr lang="ja-JP" altLang="en-US" sz="800"/>
                        <a:t>彼女は学校へ歩いて行ったことがあった）</a:t>
                      </a:r>
                      <a:br>
                        <a:rPr lang="ja-JP" altLang="en-US" sz="800"/>
                      </a:br>
                      <a:r>
                        <a:rPr lang="ja-JP" altLang="en-US" sz="800" b="1"/>
                        <a:t>否定</a:t>
                      </a:r>
                      <a:r>
                        <a:rPr lang="en-US" altLang="ja-JP" sz="800"/>
                        <a:t>: </a:t>
                      </a:r>
                      <a:r>
                        <a:rPr lang="en" altLang="ja-JP" sz="800"/>
                        <a:t>She had not walked to school.</a:t>
                      </a:r>
                      <a:r>
                        <a:rPr lang="ja-JP" altLang="en" sz="800"/>
                        <a:t>（</a:t>
                      </a:r>
                      <a:r>
                        <a:rPr lang="ja-JP" altLang="en-US" sz="800"/>
                        <a:t>彼女は学校へ歩いて行ったことがなかった）</a:t>
                      </a:r>
                      <a:br>
                        <a:rPr lang="ja-JP" altLang="en-US" sz="800"/>
                      </a:br>
                      <a:r>
                        <a:rPr lang="ja-JP" altLang="en-US" sz="800" b="1"/>
                        <a:t>疑問</a:t>
                      </a:r>
                      <a:r>
                        <a:rPr lang="en-US" altLang="ja-JP" sz="800"/>
                        <a:t>: </a:t>
                      </a:r>
                      <a:r>
                        <a:rPr lang="en" altLang="ja-JP" sz="800"/>
                        <a:t>Had she walked to school?</a:t>
                      </a:r>
                      <a:r>
                        <a:rPr lang="ja-JP" altLang="en" sz="800"/>
                        <a:t>（</a:t>
                      </a:r>
                      <a:r>
                        <a:rPr lang="ja-JP" altLang="en-US" sz="800"/>
                        <a:t>彼女は学校へ歩いて行ったことがありますか？）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walked</a:t>
                      </a:r>
                      <a:r>
                        <a:rPr lang="en" altLang="ja-JP" sz="800"/>
                        <a:t> to school.</a:t>
                      </a:r>
                      <a:r>
                        <a:rPr lang="ja-JP" altLang="en" sz="800"/>
                        <a:t>（</a:t>
                      </a:r>
                      <a:r>
                        <a:rPr lang="ja-JP" altLang="en-US" sz="800"/>
                        <a:t>彼女は学校へ歩いて行ったことがある）</a:t>
                      </a:r>
                      <a:br>
                        <a:rPr lang="ja-JP" altLang="en-US" sz="800"/>
                      </a:br>
                      <a:r>
                        <a:rPr lang="ja-JP" altLang="en-US" sz="800" b="1"/>
                        <a:t>否定</a:t>
                      </a:r>
                      <a:r>
                        <a:rPr lang="en-US" altLang="ja-JP" sz="800"/>
                        <a:t>: </a:t>
                      </a:r>
                      <a:r>
                        <a:rPr lang="en" altLang="ja-JP" sz="800"/>
                        <a:t>She has not walked to school.</a:t>
                      </a:r>
                      <a:r>
                        <a:rPr lang="ja-JP" altLang="en" sz="800"/>
                        <a:t>（</a:t>
                      </a:r>
                      <a:r>
                        <a:rPr lang="ja-JP" altLang="en-US" sz="800"/>
                        <a:t>彼女は学校へ歩いて行ったことがない）</a:t>
                      </a:r>
                      <a:br>
                        <a:rPr lang="ja-JP" altLang="en-US" sz="800"/>
                      </a:br>
                      <a:r>
                        <a:rPr lang="ja-JP" altLang="en-US" sz="800" b="1"/>
                        <a:t>疑問</a:t>
                      </a:r>
                      <a:r>
                        <a:rPr lang="en-US" altLang="ja-JP" sz="800"/>
                        <a:t>: </a:t>
                      </a:r>
                      <a:r>
                        <a:rPr lang="en" altLang="ja-JP" sz="800"/>
                        <a:t>Has she walked to school?</a:t>
                      </a:r>
                      <a:r>
                        <a:rPr lang="ja-JP" altLang="en" sz="800"/>
                        <a:t>（</a:t>
                      </a:r>
                      <a:r>
                        <a:rPr lang="ja-JP" altLang="en-US" sz="800"/>
                        <a:t>彼女は学校へ歩いて行ったことがありますか？）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walked to school.</a:t>
                      </a:r>
                      <a:r>
                        <a:rPr lang="ja-JP" altLang="en" sz="800"/>
                        <a:t>（</a:t>
                      </a:r>
                      <a:r>
                        <a:rPr lang="ja-JP" altLang="en-US" sz="800"/>
                        <a:t>彼女は学校へ歩いて行ったことになるだろう）</a:t>
                      </a:r>
                      <a:br>
                        <a:rPr lang="ja-JP" altLang="en-US" sz="800"/>
                      </a:br>
                      <a:r>
                        <a:rPr lang="ja-JP" altLang="en-US" sz="800" b="1"/>
                        <a:t>否定</a:t>
                      </a:r>
                      <a:r>
                        <a:rPr lang="en-US" altLang="ja-JP" sz="800"/>
                        <a:t>: </a:t>
                      </a:r>
                      <a:r>
                        <a:rPr lang="en" altLang="ja-JP" sz="800"/>
                        <a:t>She will not have walked to school.</a:t>
                      </a:r>
                      <a:r>
                        <a:rPr lang="ja-JP" altLang="en" sz="800"/>
                        <a:t>（</a:t>
                      </a:r>
                      <a:r>
                        <a:rPr lang="ja-JP" altLang="en-US" sz="800"/>
                        <a:t>彼女は学校へ歩いて行ったことがないだろう）</a:t>
                      </a:r>
                      <a:br>
                        <a:rPr lang="ja-JP" altLang="en-US" sz="800"/>
                      </a:br>
                      <a:r>
                        <a:rPr lang="ja-JP" altLang="en-US" sz="800" b="1"/>
                        <a:t>疑問</a:t>
                      </a:r>
                      <a:r>
                        <a:rPr lang="en-US" altLang="ja-JP" sz="800"/>
                        <a:t>: </a:t>
                      </a:r>
                      <a:r>
                        <a:rPr lang="en" altLang="ja-JP" sz="800"/>
                        <a:t>Will she have walked to school?</a:t>
                      </a:r>
                      <a:r>
                        <a:rPr lang="ja-JP" altLang="en" sz="800"/>
                        <a:t>（</a:t>
                      </a:r>
                      <a:r>
                        <a:rPr lang="ja-JP" altLang="en-US" sz="800"/>
                        <a:t>彼女は学校へ歩いて行ったことがありますか？）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1413352531"/>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had been walking to school.</a:t>
                      </a:r>
                      <a:r>
                        <a:rPr lang="ja-JP" altLang="en" sz="800"/>
                        <a:t>（</a:t>
                      </a:r>
                      <a:r>
                        <a:rPr lang="ja-JP" altLang="en-US" sz="800"/>
                        <a:t>彼女は学校へ歩き続けていた）</a:t>
                      </a:r>
                      <a:br>
                        <a:rPr lang="ja-JP" altLang="en-US" sz="800"/>
                      </a:br>
                      <a:r>
                        <a:rPr lang="ja-JP" altLang="en-US" sz="800" b="1"/>
                        <a:t>否定</a:t>
                      </a:r>
                      <a:r>
                        <a:rPr lang="en-US" altLang="ja-JP" sz="800"/>
                        <a:t>: </a:t>
                      </a:r>
                      <a:r>
                        <a:rPr lang="en" altLang="ja-JP" sz="800"/>
                        <a:t>She had not been walking to school.</a:t>
                      </a:r>
                      <a:r>
                        <a:rPr lang="ja-JP" altLang="en" sz="800"/>
                        <a:t>（</a:t>
                      </a:r>
                      <a:r>
                        <a:rPr lang="ja-JP" altLang="en-US" sz="800"/>
                        <a:t>彼女は学校へ歩き続けていなかった）</a:t>
                      </a:r>
                      <a:br>
                        <a:rPr lang="ja-JP" altLang="en-US" sz="800"/>
                      </a:br>
                      <a:r>
                        <a:rPr lang="ja-JP" altLang="en-US" sz="800" b="1"/>
                        <a:t>疑問</a:t>
                      </a:r>
                      <a:r>
                        <a:rPr lang="en-US" altLang="ja-JP" sz="800"/>
                        <a:t>: </a:t>
                      </a:r>
                      <a:r>
                        <a:rPr lang="en" altLang="ja-JP" sz="800"/>
                        <a:t>Had she been walking to school?</a:t>
                      </a:r>
                      <a:r>
                        <a:rPr lang="ja-JP" altLang="en" sz="800"/>
                        <a:t>（</a:t>
                      </a:r>
                      <a:r>
                        <a:rPr lang="ja-JP" altLang="en-US" sz="800"/>
                        <a:t>彼女は学校へ歩き続けていましたか？）</a:t>
                      </a:r>
                      <a:br>
                        <a:rPr lang="ja-JP" altLang="en-US" sz="800"/>
                      </a:br>
                      <a:r>
                        <a:rPr lang="ja-JP" altLang="en-US" sz="800" b="1"/>
                        <a:t>解答</a:t>
                      </a:r>
                      <a:r>
                        <a:rPr lang="en-US" altLang="ja-JP" sz="800"/>
                        <a:t>: </a:t>
                      </a:r>
                      <a:r>
                        <a:rPr lang="en" altLang="ja-JP" sz="800"/>
                        <a:t>Yes, she had. / No, she hadn’t.</a:t>
                      </a:r>
                      <a:endParaRPr kumimoji="1" lang="ja-JP" altLang="en-US" sz="800"/>
                    </a:p>
                  </a:txBody>
                  <a:tcPr/>
                </a:tc>
                <a:tc>
                  <a:txBody>
                    <a:bodyPr/>
                    <a:lstStyle/>
                    <a:p>
                      <a:r>
                        <a:rPr lang="ja-JP" altLang="en-US" sz="800" b="1"/>
                        <a:t>肯定</a:t>
                      </a:r>
                      <a:r>
                        <a:rPr lang="en-US" altLang="ja-JP" sz="800"/>
                        <a:t>: </a:t>
                      </a:r>
                      <a:r>
                        <a:rPr lang="en" altLang="ja-JP" sz="800"/>
                        <a:t>She </a:t>
                      </a:r>
                      <a:r>
                        <a:rPr lang="en" altLang="ja-JP" sz="800" b="1"/>
                        <a:t>has been walking</a:t>
                      </a:r>
                      <a:r>
                        <a:rPr lang="en" altLang="ja-JP" sz="800"/>
                        <a:t> to school.</a:t>
                      </a:r>
                      <a:r>
                        <a:rPr lang="ja-JP" altLang="en" sz="800"/>
                        <a:t>（</a:t>
                      </a:r>
                      <a:r>
                        <a:rPr lang="ja-JP" altLang="en-US" sz="800"/>
                        <a:t>彼女は学校へ歩き続けている）</a:t>
                      </a:r>
                      <a:br>
                        <a:rPr lang="ja-JP" altLang="en-US" sz="800"/>
                      </a:br>
                      <a:r>
                        <a:rPr lang="ja-JP" altLang="en-US" sz="800" b="1"/>
                        <a:t>否定</a:t>
                      </a:r>
                      <a:r>
                        <a:rPr lang="en-US" altLang="ja-JP" sz="800"/>
                        <a:t>: </a:t>
                      </a:r>
                      <a:r>
                        <a:rPr lang="en" altLang="ja-JP" sz="800"/>
                        <a:t>She has not been walking to school.</a:t>
                      </a:r>
                      <a:r>
                        <a:rPr lang="ja-JP" altLang="en" sz="800"/>
                        <a:t>（</a:t>
                      </a:r>
                      <a:r>
                        <a:rPr lang="ja-JP" altLang="en-US" sz="800"/>
                        <a:t>彼女は学校へ歩き続けていない）</a:t>
                      </a:r>
                      <a:br>
                        <a:rPr lang="ja-JP" altLang="en-US" sz="800"/>
                      </a:br>
                      <a:r>
                        <a:rPr lang="ja-JP" altLang="en-US" sz="800" b="1"/>
                        <a:t>疑問</a:t>
                      </a:r>
                      <a:r>
                        <a:rPr lang="en-US" altLang="ja-JP" sz="800"/>
                        <a:t>: </a:t>
                      </a:r>
                      <a:r>
                        <a:rPr lang="en" altLang="ja-JP" sz="800"/>
                        <a:t>Has she been walking to school?</a:t>
                      </a:r>
                      <a:r>
                        <a:rPr lang="ja-JP" altLang="en" sz="800"/>
                        <a:t>（</a:t>
                      </a:r>
                      <a:r>
                        <a:rPr lang="ja-JP" altLang="en-US" sz="800"/>
                        <a:t>彼女は学校へ歩き続けていますか？）</a:t>
                      </a:r>
                      <a:br>
                        <a:rPr lang="ja-JP" altLang="en-US" sz="800"/>
                      </a:br>
                      <a:r>
                        <a:rPr lang="ja-JP" altLang="en-US" sz="800" b="1"/>
                        <a:t>解答</a:t>
                      </a:r>
                      <a:r>
                        <a:rPr lang="en-US" altLang="ja-JP" sz="800"/>
                        <a:t>: </a:t>
                      </a:r>
                      <a:r>
                        <a:rPr lang="en" altLang="ja-JP" sz="800"/>
                        <a:t>Yes, she has. / No, she hasn’t.</a:t>
                      </a:r>
                      <a:endParaRPr kumimoji="1" lang="ja-JP" altLang="en-US" sz="800"/>
                    </a:p>
                  </a:txBody>
                  <a:tcPr/>
                </a:tc>
                <a:tc>
                  <a:txBody>
                    <a:bodyPr/>
                    <a:lstStyle/>
                    <a:p>
                      <a:r>
                        <a:rPr lang="ja-JP" altLang="en-US" sz="800" b="1"/>
                        <a:t>肯定</a:t>
                      </a:r>
                      <a:r>
                        <a:rPr lang="en-US" altLang="ja-JP" sz="800"/>
                        <a:t>: </a:t>
                      </a:r>
                      <a:r>
                        <a:rPr lang="en" altLang="ja-JP" sz="800"/>
                        <a:t>She will have been walking to school.</a:t>
                      </a:r>
                      <a:r>
                        <a:rPr lang="ja-JP" altLang="en" sz="800"/>
                        <a:t>（</a:t>
                      </a:r>
                      <a:r>
                        <a:rPr lang="ja-JP" altLang="en-US" sz="800"/>
                        <a:t>彼女は学校へ歩き続けていることになるだろう）</a:t>
                      </a:r>
                      <a:br>
                        <a:rPr lang="ja-JP" altLang="en-US" sz="800"/>
                      </a:br>
                      <a:r>
                        <a:rPr lang="ja-JP" altLang="en-US" sz="800" b="1"/>
                        <a:t>否定</a:t>
                      </a:r>
                      <a:r>
                        <a:rPr lang="en-US" altLang="ja-JP" sz="800"/>
                        <a:t>: </a:t>
                      </a:r>
                      <a:r>
                        <a:rPr lang="en" altLang="ja-JP" sz="800"/>
                        <a:t>She will not have been walking to school.</a:t>
                      </a:r>
                      <a:r>
                        <a:rPr lang="ja-JP" altLang="en" sz="800"/>
                        <a:t>（</a:t>
                      </a:r>
                      <a:r>
                        <a:rPr lang="ja-JP" altLang="en-US" sz="800"/>
                        <a:t>彼女は学校へ歩き続けていないだろう）</a:t>
                      </a:r>
                      <a:br>
                        <a:rPr lang="ja-JP" altLang="en-US" sz="800"/>
                      </a:br>
                      <a:r>
                        <a:rPr lang="ja-JP" altLang="en-US" sz="800" b="1"/>
                        <a:t>疑問</a:t>
                      </a:r>
                      <a:r>
                        <a:rPr lang="en-US" altLang="ja-JP" sz="800"/>
                        <a:t>: </a:t>
                      </a:r>
                      <a:r>
                        <a:rPr lang="en" altLang="ja-JP" sz="800"/>
                        <a:t>Will she have been walking to school?</a:t>
                      </a:r>
                      <a:r>
                        <a:rPr lang="ja-JP" altLang="en" sz="800"/>
                        <a:t>（</a:t>
                      </a:r>
                      <a:r>
                        <a:rPr lang="ja-JP" altLang="en-US" sz="800"/>
                        <a:t>彼女は学校へ歩き続けていますか？）</a:t>
                      </a:r>
                      <a:br>
                        <a:rPr lang="ja-JP" altLang="en-US" sz="800"/>
                      </a:br>
                      <a:r>
                        <a:rPr lang="ja-JP" altLang="en-US" sz="800" b="1"/>
                        <a:t>解答</a:t>
                      </a:r>
                      <a:r>
                        <a:rPr lang="en-US" altLang="ja-JP" sz="800"/>
                        <a:t>: </a:t>
                      </a:r>
                      <a:r>
                        <a:rPr lang="en" altLang="ja-JP" sz="800"/>
                        <a:t>Yes, she will. / No, she won’t.</a:t>
                      </a:r>
                      <a:endParaRPr kumimoji="1" lang="ja-JP" altLang="en-US" sz="800"/>
                    </a:p>
                  </a:txBody>
                  <a:tcPr/>
                </a:tc>
                <a:extLst>
                  <a:ext uri="{0D108BD9-81ED-4DB2-BD59-A6C34878D82A}">
                    <a16:rowId xmlns:a16="http://schemas.microsoft.com/office/drawing/2014/main" val="207402920"/>
                  </a:ext>
                </a:extLst>
              </a:tr>
            </a:tbl>
          </a:graphicData>
        </a:graphic>
      </p:graphicFrame>
      <p:sp>
        <p:nvSpPr>
          <p:cNvPr id="3" name="正方形/長方形 2">
            <a:extLst>
              <a:ext uri="{FF2B5EF4-FFF2-40B4-BE49-F238E27FC236}">
                <a16:creationId xmlns:a16="http://schemas.microsoft.com/office/drawing/2014/main" id="{795C84C1-14DB-97F6-5ACC-24A3D8FECCD2}"/>
              </a:ext>
            </a:extLst>
          </p:cNvPr>
          <p:cNvSpPr/>
          <p:nvPr/>
        </p:nvSpPr>
        <p:spPr>
          <a:xfrm>
            <a:off x="4818564" y="14212"/>
            <a:ext cx="2306135" cy="2570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一般動詞（能動態）</a:t>
            </a:r>
            <a:endParaRPr kumimoji="1" lang="en-US" altLang="ja-JP" sz="1200"/>
          </a:p>
        </p:txBody>
      </p:sp>
      <p:graphicFrame>
        <p:nvGraphicFramePr>
          <p:cNvPr id="4" name="表 3">
            <a:extLst>
              <a:ext uri="{FF2B5EF4-FFF2-40B4-BE49-F238E27FC236}">
                <a16:creationId xmlns:a16="http://schemas.microsoft.com/office/drawing/2014/main" id="{A9EDE14D-AF8F-4D51-DCAC-588CC169162C}"/>
              </a:ext>
            </a:extLst>
          </p:cNvPr>
          <p:cNvGraphicFramePr>
            <a:graphicFrameLocks noGrp="1"/>
          </p:cNvGraphicFramePr>
          <p:nvPr>
            <p:extLst>
              <p:ext uri="{D42A27DB-BD31-4B8C-83A1-F6EECF244321}">
                <p14:modId xmlns:p14="http://schemas.microsoft.com/office/powerpoint/2010/main" val="625497445"/>
              </p:ext>
            </p:extLst>
          </p:nvPr>
        </p:nvGraphicFramePr>
        <p:xfrm>
          <a:off x="556590" y="4375213"/>
          <a:ext cx="11470308" cy="3627120"/>
        </p:xfrm>
        <a:graphic>
          <a:graphicData uri="http://schemas.openxmlformats.org/drawingml/2006/table">
            <a:tbl>
              <a:tblPr firstRow="1" firstCol="1" bandRow="1">
                <a:tableStyleId>{5C22544A-7EE6-4342-B048-85BDC9FD1C3A}</a:tableStyleId>
              </a:tblPr>
              <a:tblGrid>
                <a:gridCol w="422104">
                  <a:extLst>
                    <a:ext uri="{9D8B030D-6E8A-4147-A177-3AD203B41FA5}">
                      <a16:colId xmlns:a16="http://schemas.microsoft.com/office/drawing/2014/main" val="855297965"/>
                    </a:ext>
                  </a:extLst>
                </a:gridCol>
                <a:gridCol w="3341830">
                  <a:extLst>
                    <a:ext uri="{9D8B030D-6E8A-4147-A177-3AD203B41FA5}">
                      <a16:colId xmlns:a16="http://schemas.microsoft.com/office/drawing/2014/main" val="1724466545"/>
                    </a:ext>
                  </a:extLst>
                </a:gridCol>
                <a:gridCol w="3853187">
                  <a:extLst>
                    <a:ext uri="{9D8B030D-6E8A-4147-A177-3AD203B41FA5}">
                      <a16:colId xmlns:a16="http://schemas.microsoft.com/office/drawing/2014/main" val="1431322956"/>
                    </a:ext>
                  </a:extLst>
                </a:gridCol>
                <a:gridCol w="3853187">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She could help me.</a:t>
                      </a:r>
                      <a:r>
                        <a:rPr lang="ja-JP" altLang="en" sz="800"/>
                        <a:t>（</a:t>
                      </a:r>
                      <a:r>
                        <a:rPr lang="ja-JP" altLang="en-US" sz="800"/>
                        <a:t>彼女は手伝ってくれたかもしれない）</a:t>
                      </a:r>
                      <a:br>
                        <a:rPr lang="ja-JP" altLang="en-US" sz="800"/>
                      </a:br>
                      <a:r>
                        <a:rPr lang="ja-JP" altLang="en-US" sz="800" b="1"/>
                        <a:t>否定</a:t>
                      </a:r>
                      <a:r>
                        <a:rPr lang="en-US" altLang="ja-JP" sz="800"/>
                        <a:t>: </a:t>
                      </a:r>
                      <a:r>
                        <a:rPr lang="en" altLang="ja-JP" sz="800"/>
                        <a:t>She could not help me.</a:t>
                      </a:r>
                      <a:r>
                        <a:rPr lang="ja-JP" altLang="en" sz="800"/>
                        <a:t>（</a:t>
                      </a:r>
                      <a:r>
                        <a:rPr lang="ja-JP" altLang="en-US" sz="800"/>
                        <a:t>彼女は手伝えなかった）</a:t>
                      </a:r>
                      <a:br>
                        <a:rPr lang="ja-JP" altLang="en-US" sz="800"/>
                      </a:br>
                      <a:r>
                        <a:rPr lang="ja-JP" altLang="en-US" sz="800" b="1"/>
                        <a:t>疑問</a:t>
                      </a:r>
                      <a:r>
                        <a:rPr lang="en-US" altLang="ja-JP" sz="800"/>
                        <a:t>: </a:t>
                      </a:r>
                      <a:r>
                        <a:rPr lang="en" altLang="ja-JP" sz="800"/>
                        <a:t>Could she help me?</a:t>
                      </a:r>
                      <a:r>
                        <a:rPr lang="ja-JP" altLang="en" sz="800"/>
                        <a:t>（</a:t>
                      </a:r>
                      <a:r>
                        <a:rPr lang="ja-JP" altLang="en-US" sz="800"/>
                        <a:t>彼女は手伝ってくれましたか？）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might </a:t>
                      </a:r>
                      <a:r>
                        <a:rPr lang="en" altLang="ja-JP" sz="800" b="1"/>
                        <a:t>help</a:t>
                      </a:r>
                      <a:r>
                        <a:rPr lang="en" altLang="ja-JP" sz="800"/>
                        <a:t> me.</a:t>
                      </a:r>
                      <a:r>
                        <a:rPr lang="ja-JP" altLang="en" sz="800"/>
                        <a:t>（</a:t>
                      </a:r>
                      <a:r>
                        <a:rPr lang="ja-JP" altLang="en-US" sz="800"/>
                        <a:t>彼女は手伝ってくれるかもしれない）</a:t>
                      </a:r>
                      <a:br>
                        <a:rPr lang="ja-JP" altLang="en-US" sz="800"/>
                      </a:br>
                      <a:r>
                        <a:rPr lang="ja-JP" altLang="en-US" sz="800" b="1"/>
                        <a:t>否定</a:t>
                      </a:r>
                      <a:r>
                        <a:rPr lang="en-US" altLang="ja-JP" sz="800"/>
                        <a:t>: </a:t>
                      </a:r>
                      <a:r>
                        <a:rPr lang="en" altLang="ja-JP" sz="800"/>
                        <a:t>She might not help me.</a:t>
                      </a:r>
                      <a:r>
                        <a:rPr lang="ja-JP" altLang="en" sz="800"/>
                        <a:t>（</a:t>
                      </a:r>
                      <a:r>
                        <a:rPr lang="ja-JP" altLang="en-US" sz="800"/>
                        <a:t>彼女は手伝わないかもしれない）</a:t>
                      </a:r>
                      <a:br>
                        <a:rPr lang="ja-JP" altLang="en-US" sz="800"/>
                      </a:br>
                      <a:r>
                        <a:rPr lang="ja-JP" altLang="en-US" sz="800" b="1"/>
                        <a:t>疑問</a:t>
                      </a:r>
                      <a:r>
                        <a:rPr lang="en-US" altLang="ja-JP" sz="800"/>
                        <a:t>: </a:t>
                      </a:r>
                      <a:r>
                        <a:rPr lang="en" altLang="ja-JP" sz="800"/>
                        <a:t>Might she help me?</a:t>
                      </a:r>
                      <a:r>
                        <a:rPr lang="ja-JP" altLang="en" sz="800"/>
                        <a:t>（</a:t>
                      </a:r>
                      <a:r>
                        <a:rPr lang="ja-JP" altLang="en-US" sz="800"/>
                        <a:t>彼女は手伝ってくれますか？）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775057376"/>
                  </a:ext>
                </a:extLst>
              </a:tr>
              <a:tr h="563978">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She could be helping me.</a:t>
                      </a:r>
                      <a:r>
                        <a:rPr lang="ja-JP" altLang="en" sz="800"/>
                        <a:t>（</a:t>
                      </a:r>
                      <a:r>
                        <a:rPr lang="ja-JP" altLang="en-US" sz="800"/>
                        <a:t>彼女は手伝っているかもしれない）</a:t>
                      </a:r>
                      <a:br>
                        <a:rPr lang="ja-JP" altLang="en-US" sz="800"/>
                      </a:br>
                      <a:r>
                        <a:rPr lang="ja-JP" altLang="en-US" sz="800" b="1"/>
                        <a:t>否定</a:t>
                      </a:r>
                      <a:r>
                        <a:rPr lang="en-US" altLang="ja-JP" sz="800"/>
                        <a:t>: </a:t>
                      </a:r>
                      <a:r>
                        <a:rPr lang="en" altLang="ja-JP" sz="800"/>
                        <a:t>She could not be helping me.</a:t>
                      </a:r>
                      <a:r>
                        <a:rPr lang="ja-JP" altLang="en" sz="800"/>
                        <a:t>（</a:t>
                      </a:r>
                      <a:r>
                        <a:rPr lang="ja-JP" altLang="en-US" sz="800"/>
                        <a:t>彼女は手伝っているはずがない）</a:t>
                      </a:r>
                      <a:br>
                        <a:rPr lang="ja-JP" altLang="en-US" sz="800"/>
                      </a:br>
                      <a:r>
                        <a:rPr lang="ja-JP" altLang="en-US" sz="800" b="1"/>
                        <a:t>疑問</a:t>
                      </a:r>
                      <a:r>
                        <a:rPr lang="en-US" altLang="ja-JP" sz="800"/>
                        <a:t>: </a:t>
                      </a:r>
                      <a:r>
                        <a:rPr lang="en" altLang="ja-JP" sz="800"/>
                        <a:t>Could she be helping me?</a:t>
                      </a:r>
                      <a:r>
                        <a:rPr lang="ja-JP" altLang="en" sz="800"/>
                        <a:t>（</a:t>
                      </a:r>
                      <a:r>
                        <a:rPr lang="ja-JP" altLang="en-US" sz="800"/>
                        <a:t>彼女は手伝っているかもしれませんか？）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may </a:t>
                      </a:r>
                      <a:r>
                        <a:rPr lang="en" altLang="ja-JP" sz="800" b="1"/>
                        <a:t>be helping</a:t>
                      </a:r>
                      <a:r>
                        <a:rPr lang="en" altLang="ja-JP" sz="800"/>
                        <a:t> me.</a:t>
                      </a:r>
                      <a:r>
                        <a:rPr lang="ja-JP" altLang="en" sz="800"/>
                        <a:t>（</a:t>
                      </a:r>
                      <a:r>
                        <a:rPr lang="ja-JP" altLang="en-US" sz="800"/>
                        <a:t>彼女は手伝っているかもしれない）</a:t>
                      </a:r>
                      <a:br>
                        <a:rPr lang="ja-JP" altLang="en-US" sz="800"/>
                      </a:br>
                      <a:r>
                        <a:rPr lang="ja-JP" altLang="en-US" sz="800" b="1"/>
                        <a:t>否定</a:t>
                      </a:r>
                      <a:r>
                        <a:rPr lang="en-US" altLang="ja-JP" sz="800"/>
                        <a:t>: </a:t>
                      </a:r>
                      <a:r>
                        <a:rPr lang="en" altLang="ja-JP" sz="800"/>
                        <a:t>She may not be helping me.</a:t>
                      </a:r>
                      <a:r>
                        <a:rPr lang="ja-JP" altLang="en" sz="800"/>
                        <a:t>（</a:t>
                      </a:r>
                      <a:r>
                        <a:rPr lang="ja-JP" altLang="en-US" sz="800"/>
                        <a:t>彼女は手伝っていないかもしれない）</a:t>
                      </a:r>
                      <a:br>
                        <a:rPr lang="ja-JP" altLang="en-US" sz="800"/>
                      </a:br>
                      <a:r>
                        <a:rPr lang="ja-JP" altLang="en-US" sz="800" b="1"/>
                        <a:t>疑問</a:t>
                      </a:r>
                      <a:r>
                        <a:rPr lang="en-US" altLang="ja-JP" sz="800"/>
                        <a:t>: </a:t>
                      </a:r>
                      <a:r>
                        <a:rPr lang="en" altLang="ja-JP" sz="800"/>
                        <a:t>May she be helping me?</a:t>
                      </a:r>
                      <a:r>
                        <a:rPr lang="ja-JP" altLang="en" sz="800"/>
                        <a:t>（</a:t>
                      </a:r>
                      <a:r>
                        <a:rPr lang="ja-JP" altLang="en-US" sz="800"/>
                        <a:t>彼女は手伝っていますか？）</a:t>
                      </a:r>
                      <a:br>
                        <a:rPr lang="ja-JP" altLang="en-US" sz="800"/>
                      </a:br>
                      <a:r>
                        <a:rPr lang="ja-JP" altLang="en-US" sz="800" b="1"/>
                        <a:t>解答</a:t>
                      </a:r>
                      <a:r>
                        <a:rPr lang="en-US" altLang="ja-JP" sz="800"/>
                        <a:t>: </a:t>
                      </a:r>
                      <a:r>
                        <a:rPr lang="en" altLang="ja-JP" sz="800"/>
                        <a:t>Yes, she may. / No, she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2733123591"/>
                  </a:ext>
                </a:extLst>
              </a:tr>
              <a:tr h="662062">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She might have helped me.</a:t>
                      </a:r>
                      <a:r>
                        <a:rPr lang="ja-JP" altLang="en" sz="800"/>
                        <a:t>（</a:t>
                      </a:r>
                      <a:r>
                        <a:rPr lang="ja-JP" altLang="en-US" sz="800"/>
                        <a:t>彼女は手伝ってくれたかもしれない）</a:t>
                      </a:r>
                      <a:br>
                        <a:rPr lang="ja-JP" altLang="en-US" sz="800"/>
                      </a:br>
                      <a:r>
                        <a:rPr lang="ja-JP" altLang="en-US" sz="800" b="1"/>
                        <a:t>否定</a:t>
                      </a:r>
                      <a:r>
                        <a:rPr lang="en-US" altLang="ja-JP" sz="800"/>
                        <a:t>: </a:t>
                      </a:r>
                      <a:r>
                        <a:rPr lang="en" altLang="ja-JP" sz="800"/>
                        <a:t>She might not have helped me.</a:t>
                      </a:r>
                      <a:r>
                        <a:rPr lang="ja-JP" altLang="en" sz="800"/>
                        <a:t>（</a:t>
                      </a:r>
                      <a:r>
                        <a:rPr lang="ja-JP" altLang="en-US" sz="800"/>
                        <a:t>彼女は手伝ってくれなかったかもしれない）</a:t>
                      </a:r>
                      <a:br>
                        <a:rPr lang="ja-JP" altLang="en-US" sz="800"/>
                      </a:br>
                      <a:r>
                        <a:rPr lang="ja-JP" altLang="en-US" sz="800" b="1"/>
                        <a:t>疑問</a:t>
                      </a:r>
                      <a:r>
                        <a:rPr lang="en-US" altLang="ja-JP" sz="800"/>
                        <a:t>: </a:t>
                      </a:r>
                      <a:r>
                        <a:rPr lang="en" altLang="ja-JP" sz="800"/>
                        <a:t>Might she have helped me?</a:t>
                      </a:r>
                      <a:r>
                        <a:rPr lang="ja-JP" altLang="en" sz="800"/>
                        <a:t>（</a:t>
                      </a:r>
                      <a:r>
                        <a:rPr lang="ja-JP" altLang="en-US" sz="800"/>
                        <a:t>彼女は手伝ってくれましたか？）</a:t>
                      </a:r>
                      <a:br>
                        <a:rPr lang="ja-JP" altLang="en-US" sz="800"/>
                      </a:br>
                      <a:r>
                        <a:rPr lang="ja-JP" altLang="en-US" sz="800" b="1"/>
                        <a:t>解答</a:t>
                      </a:r>
                      <a:r>
                        <a:rPr lang="en-US" altLang="ja-JP" sz="800"/>
                        <a:t>: </a:t>
                      </a:r>
                      <a:r>
                        <a:rPr lang="en" altLang="ja-JP" sz="800"/>
                        <a:t>Yes, she might. / No, she might not.</a:t>
                      </a:r>
                      <a:endParaRPr kumimoji="1" lang="ja-JP" altLang="en-US" sz="800"/>
                    </a:p>
                  </a:txBody>
                  <a:tcPr/>
                </a:tc>
                <a:tc>
                  <a:txBody>
                    <a:bodyPr/>
                    <a:lstStyle/>
                    <a:p>
                      <a:r>
                        <a:rPr lang="ja-JP" altLang="en-US" sz="800" b="1"/>
                        <a:t>肯定</a:t>
                      </a:r>
                      <a:r>
                        <a:rPr lang="en-US" altLang="ja-JP" sz="800"/>
                        <a:t>: </a:t>
                      </a:r>
                      <a:r>
                        <a:rPr lang="en" altLang="ja-JP" sz="800"/>
                        <a:t>She must </a:t>
                      </a:r>
                      <a:r>
                        <a:rPr lang="en" altLang="ja-JP" sz="800" b="1"/>
                        <a:t>have helped</a:t>
                      </a:r>
                      <a:r>
                        <a:rPr lang="en" altLang="ja-JP" sz="800"/>
                        <a:t> me.</a:t>
                      </a:r>
                      <a:r>
                        <a:rPr lang="ja-JP" altLang="en" sz="800"/>
                        <a:t>（</a:t>
                      </a:r>
                      <a:r>
                        <a:rPr lang="ja-JP" altLang="en-US" sz="800"/>
                        <a:t>彼女は手伝ったに違いない）</a:t>
                      </a:r>
                      <a:br>
                        <a:rPr lang="ja-JP" altLang="en-US" sz="800"/>
                      </a:br>
                      <a:r>
                        <a:rPr lang="ja-JP" altLang="en-US" sz="800" b="1"/>
                        <a:t>否定</a:t>
                      </a:r>
                      <a:r>
                        <a:rPr lang="en-US" altLang="ja-JP" sz="800"/>
                        <a:t>: </a:t>
                      </a:r>
                      <a:r>
                        <a:rPr lang="en" altLang="ja-JP" sz="800"/>
                        <a:t>She must not have helped me.</a:t>
                      </a:r>
                      <a:r>
                        <a:rPr lang="ja-JP" altLang="en" sz="800"/>
                        <a:t>（</a:t>
                      </a:r>
                      <a:r>
                        <a:rPr lang="ja-JP" altLang="en-US" sz="800"/>
                        <a:t>彼女は手伝わなかったに違いない）</a:t>
                      </a:r>
                      <a:br>
                        <a:rPr lang="ja-JP" altLang="en-US" sz="800"/>
                      </a:br>
                      <a:r>
                        <a:rPr lang="ja-JP" altLang="en-US" sz="800" b="1"/>
                        <a:t>疑問</a:t>
                      </a:r>
                      <a:r>
                        <a:rPr lang="en-US" altLang="ja-JP" sz="800"/>
                        <a:t>: </a:t>
                      </a:r>
                      <a:r>
                        <a:rPr lang="en" altLang="ja-JP" sz="800"/>
                        <a:t>Must she have helped me?</a:t>
                      </a:r>
                      <a:r>
                        <a:rPr lang="ja-JP" altLang="en" sz="800"/>
                        <a:t>（</a:t>
                      </a:r>
                      <a:r>
                        <a:rPr lang="ja-JP" altLang="en-US" sz="800"/>
                        <a:t>彼女は手伝ったに違いありませんか？）</a:t>
                      </a:r>
                      <a:br>
                        <a:rPr lang="ja-JP" altLang="en-US" sz="800"/>
                      </a:br>
                      <a:r>
                        <a:rPr lang="ja-JP" altLang="en-US" sz="800" b="1"/>
                        <a:t>解答</a:t>
                      </a:r>
                      <a:r>
                        <a:rPr lang="en-US" altLang="ja-JP" sz="800"/>
                        <a:t>: </a:t>
                      </a:r>
                      <a:r>
                        <a:rPr lang="en" altLang="ja-JP" sz="800"/>
                        <a:t>Yes, she must. / No, she must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568152917"/>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She could have been helping me.</a:t>
                      </a:r>
                      <a:r>
                        <a:rPr lang="ja-JP" altLang="en" sz="800"/>
                        <a:t>（</a:t>
                      </a:r>
                      <a:r>
                        <a:rPr lang="ja-JP" altLang="en-US" sz="800"/>
                        <a:t>彼女は手伝っていたかもしれない）</a:t>
                      </a:r>
                      <a:br>
                        <a:rPr lang="ja-JP" altLang="en-US" sz="800"/>
                      </a:br>
                      <a:r>
                        <a:rPr lang="ja-JP" altLang="en-US" sz="800" b="1"/>
                        <a:t>否定</a:t>
                      </a:r>
                      <a:r>
                        <a:rPr lang="en-US" altLang="ja-JP" sz="800"/>
                        <a:t>: </a:t>
                      </a:r>
                      <a:r>
                        <a:rPr lang="en" altLang="ja-JP" sz="800"/>
                        <a:t>She could not have been helping me.</a:t>
                      </a:r>
                      <a:r>
                        <a:rPr lang="ja-JP" altLang="en" sz="800"/>
                        <a:t>（</a:t>
                      </a:r>
                      <a:r>
                        <a:rPr lang="ja-JP" altLang="en-US" sz="800"/>
                        <a:t>彼女は手伝っていなかったはずだ）</a:t>
                      </a:r>
                      <a:br>
                        <a:rPr lang="ja-JP" altLang="en-US" sz="800"/>
                      </a:br>
                      <a:r>
                        <a:rPr lang="ja-JP" altLang="en-US" sz="800" b="1"/>
                        <a:t>疑問</a:t>
                      </a:r>
                      <a:r>
                        <a:rPr lang="en-US" altLang="ja-JP" sz="800"/>
                        <a:t>: </a:t>
                      </a:r>
                      <a:r>
                        <a:rPr lang="en" altLang="ja-JP" sz="800"/>
                        <a:t>Could she have been helping me?</a:t>
                      </a:r>
                      <a:r>
                        <a:rPr lang="ja-JP" altLang="en" sz="800"/>
                        <a:t>（</a:t>
                      </a:r>
                      <a:r>
                        <a:rPr lang="ja-JP" altLang="en-US" sz="800"/>
                        <a:t>彼女は手伝っていましたか？）</a:t>
                      </a:r>
                      <a:br>
                        <a:rPr lang="ja-JP" altLang="en-US" sz="800"/>
                      </a:br>
                      <a:r>
                        <a:rPr lang="ja-JP" altLang="en-US" sz="800" b="1"/>
                        <a:t>解答</a:t>
                      </a:r>
                      <a:r>
                        <a:rPr lang="en-US" altLang="ja-JP" sz="800"/>
                        <a:t>: </a:t>
                      </a:r>
                      <a:r>
                        <a:rPr lang="en" altLang="ja-JP" sz="800"/>
                        <a:t>Yes, she could. / No, she couldn’t.</a:t>
                      </a:r>
                      <a:endParaRPr kumimoji="1" lang="ja-JP" altLang="en-US" sz="800"/>
                    </a:p>
                  </a:txBody>
                  <a:tcPr/>
                </a:tc>
                <a:tc>
                  <a:txBody>
                    <a:bodyPr/>
                    <a:lstStyle/>
                    <a:p>
                      <a:r>
                        <a:rPr lang="ja-JP" altLang="en-US" sz="800" b="1"/>
                        <a:t>肯定</a:t>
                      </a:r>
                      <a:r>
                        <a:rPr lang="en-US" altLang="ja-JP" sz="800"/>
                        <a:t>: </a:t>
                      </a:r>
                      <a:r>
                        <a:rPr lang="en" altLang="ja-JP" sz="800"/>
                        <a:t>She may </a:t>
                      </a:r>
                      <a:r>
                        <a:rPr lang="en" altLang="ja-JP" sz="800" b="1"/>
                        <a:t>have been helping</a:t>
                      </a:r>
                      <a:r>
                        <a:rPr lang="en" altLang="ja-JP" sz="800"/>
                        <a:t> me.</a:t>
                      </a:r>
                      <a:r>
                        <a:rPr lang="ja-JP" altLang="en" sz="800"/>
                        <a:t>（</a:t>
                      </a:r>
                      <a:r>
                        <a:rPr lang="ja-JP" altLang="en-US" sz="800"/>
                        <a:t>彼女は手伝っていたかもしれない）</a:t>
                      </a:r>
                      <a:br>
                        <a:rPr lang="ja-JP" altLang="en-US" sz="800"/>
                      </a:br>
                      <a:r>
                        <a:rPr lang="ja-JP" altLang="en-US" sz="800" b="1"/>
                        <a:t>否定</a:t>
                      </a:r>
                      <a:r>
                        <a:rPr lang="en-US" altLang="ja-JP" sz="800"/>
                        <a:t>: </a:t>
                      </a:r>
                      <a:r>
                        <a:rPr lang="en" altLang="ja-JP" sz="800"/>
                        <a:t>She may not have been helping me.</a:t>
                      </a:r>
                      <a:r>
                        <a:rPr lang="ja-JP" altLang="en" sz="800"/>
                        <a:t>（</a:t>
                      </a:r>
                      <a:r>
                        <a:rPr lang="ja-JP" altLang="en-US" sz="800"/>
                        <a:t>彼女は手伝っていなかったかもしれない）</a:t>
                      </a:r>
                      <a:br>
                        <a:rPr lang="ja-JP" altLang="en-US" sz="800"/>
                      </a:br>
                      <a:r>
                        <a:rPr lang="ja-JP" altLang="en-US" sz="800" b="1"/>
                        <a:t>疑問</a:t>
                      </a:r>
                      <a:r>
                        <a:rPr lang="en-US" altLang="ja-JP" sz="800"/>
                        <a:t>: </a:t>
                      </a:r>
                      <a:r>
                        <a:rPr lang="en" altLang="ja-JP" sz="800"/>
                        <a:t>May she have been helping me?</a:t>
                      </a:r>
                      <a:r>
                        <a:rPr lang="ja-JP" altLang="en" sz="800"/>
                        <a:t>（</a:t>
                      </a:r>
                      <a:r>
                        <a:rPr lang="ja-JP" altLang="en-US" sz="800"/>
                        <a:t>彼女は手伝っていましたか？）</a:t>
                      </a:r>
                      <a:br>
                        <a:rPr lang="ja-JP" altLang="en-US" sz="800"/>
                      </a:br>
                      <a:r>
                        <a:rPr lang="ja-JP" altLang="en-US" sz="800" b="1"/>
                        <a:t>解答</a:t>
                      </a:r>
                      <a:r>
                        <a:rPr lang="en-US" altLang="ja-JP" sz="800"/>
                        <a:t>: </a:t>
                      </a:r>
                      <a:r>
                        <a:rPr lang="en" altLang="ja-JP" sz="800"/>
                        <a:t>Yes, she may. / No, she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659338695"/>
                  </a:ext>
                </a:extLst>
              </a:tr>
            </a:tbl>
          </a:graphicData>
        </a:graphic>
      </p:graphicFrame>
      <p:sp>
        <p:nvSpPr>
          <p:cNvPr id="10" name="テキスト ボックス 9">
            <a:extLst>
              <a:ext uri="{FF2B5EF4-FFF2-40B4-BE49-F238E27FC236}">
                <a16:creationId xmlns:a16="http://schemas.microsoft.com/office/drawing/2014/main" id="{385511A9-9584-F7D8-2F9E-AE07AC44FAC8}"/>
              </a:ext>
            </a:extLst>
          </p:cNvPr>
          <p:cNvSpPr txBox="1"/>
          <p:nvPr/>
        </p:nvSpPr>
        <p:spPr>
          <a:xfrm>
            <a:off x="7258046" y="916166"/>
            <a:ext cx="927100" cy="230832"/>
          </a:xfrm>
          <a:prstGeom prst="rect">
            <a:avLst/>
          </a:prstGeom>
          <a:noFill/>
        </p:spPr>
        <p:txBody>
          <a:bodyPr wrap="square" rtlCol="0">
            <a:spAutoFit/>
          </a:bodyPr>
          <a:lstStyle/>
          <a:p>
            <a:r>
              <a:rPr lang="en-US" altLang="ja-JP" sz="900">
                <a:solidFill>
                  <a:srgbClr val="FF0000"/>
                </a:solidFill>
              </a:rPr>
              <a:t>{</a:t>
            </a:r>
            <a:r>
              <a:rPr lang="ja-JP" altLang="en-US" sz="900">
                <a:solidFill>
                  <a:srgbClr val="FF0000"/>
                </a:solidFill>
              </a:rPr>
              <a:t>一般動詞</a:t>
            </a:r>
            <a:r>
              <a:rPr lang="en-US" altLang="ja-JP" sz="900">
                <a:solidFill>
                  <a:srgbClr val="FF0000"/>
                </a:solidFill>
              </a:rPr>
              <a:t>}</a:t>
            </a:r>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BDA9C3A3-D5CB-EA94-6301-03B4B6C8D481}"/>
              </a:ext>
            </a:extLst>
          </p:cNvPr>
          <p:cNvSpPr txBox="1"/>
          <p:nvPr/>
        </p:nvSpPr>
        <p:spPr>
          <a:xfrm>
            <a:off x="6505576" y="1777846"/>
            <a:ext cx="1809751"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a:t>
            </a:r>
            <a:r>
              <a:rPr lang="ja-JP" altLang="en-US" sz="900">
                <a:solidFill>
                  <a:srgbClr val="FF0000"/>
                </a:solidFill>
              </a:rPr>
              <a:t>一般動詞進行形</a:t>
            </a:r>
            <a:r>
              <a:rPr lang="en-US" altLang="ja-JP" sz="900">
                <a:solidFill>
                  <a:srgbClr val="FF0000"/>
                </a:solidFill>
              </a:rPr>
              <a:t>}</a:t>
            </a:r>
            <a:endParaRPr kumimoji="1" lang="ja-JP" altLang="en-US" sz="900">
              <a:solidFill>
                <a:srgbClr val="FF0000"/>
              </a:solidFill>
            </a:endParaRPr>
          </a:p>
        </p:txBody>
      </p:sp>
      <p:sp>
        <p:nvSpPr>
          <p:cNvPr id="12" name="テキスト ボックス 11">
            <a:extLst>
              <a:ext uri="{FF2B5EF4-FFF2-40B4-BE49-F238E27FC236}">
                <a16:creationId xmlns:a16="http://schemas.microsoft.com/office/drawing/2014/main" id="{D248F26F-A59D-469A-24CA-6DF5F131DBA4}"/>
              </a:ext>
            </a:extLst>
          </p:cNvPr>
          <p:cNvSpPr txBox="1"/>
          <p:nvPr/>
        </p:nvSpPr>
        <p:spPr>
          <a:xfrm>
            <a:off x="6505576" y="2727776"/>
            <a:ext cx="1809751" cy="230832"/>
          </a:xfrm>
          <a:prstGeom prst="rect">
            <a:avLst/>
          </a:prstGeom>
          <a:noFill/>
        </p:spPr>
        <p:txBody>
          <a:bodyPr wrap="square" rtlCol="0">
            <a:spAutoFit/>
          </a:bodyPr>
          <a:lstStyle/>
          <a:p>
            <a:r>
              <a:rPr lang="en-US" altLang="ja-JP" sz="900">
                <a:solidFill>
                  <a:srgbClr val="FF0000"/>
                </a:solidFill>
              </a:rPr>
              <a:t>have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3" name="テキスト ボックス 12">
            <a:extLst>
              <a:ext uri="{FF2B5EF4-FFF2-40B4-BE49-F238E27FC236}">
                <a16:creationId xmlns:a16="http://schemas.microsoft.com/office/drawing/2014/main" id="{9A2C7B29-6EAF-63E3-937C-233C6B266661}"/>
              </a:ext>
            </a:extLst>
          </p:cNvPr>
          <p:cNvSpPr txBox="1"/>
          <p:nvPr/>
        </p:nvSpPr>
        <p:spPr>
          <a:xfrm>
            <a:off x="6467476" y="3677706"/>
            <a:ext cx="1651000" cy="230832"/>
          </a:xfrm>
          <a:prstGeom prst="rect">
            <a:avLst/>
          </a:prstGeom>
          <a:noFill/>
        </p:spPr>
        <p:txBody>
          <a:bodyPr wrap="square" rtlCol="0">
            <a:spAutoFit/>
          </a:bodyPr>
          <a:lstStyle/>
          <a:p>
            <a:r>
              <a:rPr lang="en-US" altLang="ja-JP" sz="900">
                <a:solidFill>
                  <a:srgbClr val="FF0000"/>
                </a:solidFill>
              </a:rPr>
              <a:t>have been {</a:t>
            </a:r>
            <a:r>
              <a:rPr lang="ja-JP" altLang="en-US" sz="900">
                <a:solidFill>
                  <a:srgbClr val="FF0000"/>
                </a:solidFill>
              </a:rPr>
              <a:t>一般動詞進行形</a:t>
            </a:r>
            <a:r>
              <a:rPr lang="en-US" altLang="ja-JP" sz="900">
                <a:solidFill>
                  <a:srgbClr val="FF0000"/>
                </a:solidFill>
              </a:rPr>
              <a:t>}</a:t>
            </a:r>
            <a:endParaRPr kumimoji="1" lang="ja-JP" altLang="en-US" sz="900">
              <a:solidFill>
                <a:srgbClr val="FF0000"/>
              </a:solidFill>
            </a:endParaRPr>
          </a:p>
        </p:txBody>
      </p:sp>
      <p:sp>
        <p:nvSpPr>
          <p:cNvPr id="17" name="正方形/長方形 16">
            <a:extLst>
              <a:ext uri="{FF2B5EF4-FFF2-40B4-BE49-F238E27FC236}">
                <a16:creationId xmlns:a16="http://schemas.microsoft.com/office/drawing/2014/main" id="{5699A45C-1801-B3AA-8575-4183EEFDEF83}"/>
              </a:ext>
            </a:extLst>
          </p:cNvPr>
          <p:cNvSpPr/>
          <p:nvPr/>
        </p:nvSpPr>
        <p:spPr>
          <a:xfrm>
            <a:off x="165101" y="329593"/>
            <a:ext cx="254624" cy="387095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助動詞なし</a:t>
            </a:r>
            <a:endParaRPr kumimoji="1" lang="en-US" altLang="ja-JP" sz="1200"/>
          </a:p>
        </p:txBody>
      </p:sp>
      <p:sp>
        <p:nvSpPr>
          <p:cNvPr id="18" name="正方形/長方形 17">
            <a:extLst>
              <a:ext uri="{FF2B5EF4-FFF2-40B4-BE49-F238E27FC236}">
                <a16:creationId xmlns:a16="http://schemas.microsoft.com/office/drawing/2014/main" id="{D92A5195-F3EF-1059-B8A8-3C8D24661FD4}"/>
              </a:ext>
            </a:extLst>
          </p:cNvPr>
          <p:cNvSpPr/>
          <p:nvPr/>
        </p:nvSpPr>
        <p:spPr>
          <a:xfrm>
            <a:off x="165101" y="4375214"/>
            <a:ext cx="254624" cy="362712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助動詞あり</a:t>
            </a:r>
            <a:endParaRPr kumimoji="1" lang="en-US" altLang="ja-JP" sz="1200"/>
          </a:p>
        </p:txBody>
      </p:sp>
    </p:spTree>
    <p:extLst>
      <p:ext uri="{BB962C8B-B14F-4D97-AF65-F5344CB8AC3E}">
        <p14:creationId xmlns:p14="http://schemas.microsoft.com/office/powerpoint/2010/main" val="321744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EC17D-69D2-F082-50A6-21FB0983C357}"/>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182C6806-EE30-F1F3-3C2F-A810E4B097E0}"/>
              </a:ext>
            </a:extLst>
          </p:cNvPr>
          <p:cNvSpPr/>
          <p:nvPr/>
        </p:nvSpPr>
        <p:spPr>
          <a:xfrm>
            <a:off x="4818564" y="44192"/>
            <a:ext cx="2306135" cy="25702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a:t>一般動詞（受動態）</a:t>
            </a:r>
            <a:endParaRPr kumimoji="1" lang="en-US" altLang="ja-JP" sz="1200"/>
          </a:p>
        </p:txBody>
      </p:sp>
      <p:graphicFrame>
        <p:nvGraphicFramePr>
          <p:cNvPr id="4" name="表 3">
            <a:extLst>
              <a:ext uri="{FF2B5EF4-FFF2-40B4-BE49-F238E27FC236}">
                <a16:creationId xmlns:a16="http://schemas.microsoft.com/office/drawing/2014/main" id="{445A3DCD-7139-B59A-F991-EC43D3A79AD5}"/>
              </a:ext>
            </a:extLst>
          </p:cNvPr>
          <p:cNvGraphicFramePr>
            <a:graphicFrameLocks noGrp="1"/>
          </p:cNvGraphicFramePr>
          <p:nvPr>
            <p:extLst>
              <p:ext uri="{D42A27DB-BD31-4B8C-83A1-F6EECF244321}">
                <p14:modId xmlns:p14="http://schemas.microsoft.com/office/powerpoint/2010/main" val="1080812123"/>
              </p:ext>
            </p:extLst>
          </p:nvPr>
        </p:nvGraphicFramePr>
        <p:xfrm>
          <a:off x="554635" y="4396228"/>
          <a:ext cx="11491315" cy="3992880"/>
        </p:xfrm>
        <a:graphic>
          <a:graphicData uri="http://schemas.openxmlformats.org/drawingml/2006/table">
            <a:tbl>
              <a:tblPr firstRow="1" firstCol="1" bandRow="1">
                <a:tableStyleId>{7DF18680-E054-41AD-8BC1-D1AEF772440D}</a:tableStyleId>
              </a:tblPr>
              <a:tblGrid>
                <a:gridCol w="422877">
                  <a:extLst>
                    <a:ext uri="{9D8B030D-6E8A-4147-A177-3AD203B41FA5}">
                      <a16:colId xmlns:a16="http://schemas.microsoft.com/office/drawing/2014/main" val="855297965"/>
                    </a:ext>
                  </a:extLst>
                </a:gridCol>
                <a:gridCol w="3347950">
                  <a:extLst>
                    <a:ext uri="{9D8B030D-6E8A-4147-A177-3AD203B41FA5}">
                      <a16:colId xmlns:a16="http://schemas.microsoft.com/office/drawing/2014/main" val="1724466545"/>
                    </a:ext>
                  </a:extLst>
                </a:gridCol>
                <a:gridCol w="3860244">
                  <a:extLst>
                    <a:ext uri="{9D8B030D-6E8A-4147-A177-3AD203B41FA5}">
                      <a16:colId xmlns:a16="http://schemas.microsoft.com/office/drawing/2014/main" val="1431322956"/>
                    </a:ext>
                  </a:extLst>
                </a:gridCol>
                <a:gridCol w="3860244">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The work could be done by him.</a:t>
                      </a:r>
                      <a:r>
                        <a:rPr lang="ja-JP" altLang="en" sz="800"/>
                        <a:t>（</a:t>
                      </a:r>
                      <a:r>
                        <a:rPr lang="ja-JP" altLang="en-US" sz="800"/>
                        <a:t>その仕事は彼によって行われる可能性があった）</a:t>
                      </a:r>
                      <a:br>
                        <a:rPr lang="ja-JP" altLang="en-US" sz="800"/>
                      </a:br>
                      <a:r>
                        <a:rPr lang="ja-JP" altLang="en-US" sz="800" b="1"/>
                        <a:t>否定</a:t>
                      </a:r>
                      <a:r>
                        <a:rPr lang="en-US" altLang="ja-JP" sz="800"/>
                        <a:t>: </a:t>
                      </a:r>
                      <a:r>
                        <a:rPr lang="en" altLang="ja-JP" sz="800"/>
                        <a:t>The work could not be done by him.</a:t>
                      </a:r>
                      <a:r>
                        <a:rPr lang="ja-JP" altLang="en" sz="800"/>
                        <a:t>（</a:t>
                      </a:r>
                      <a:r>
                        <a:rPr lang="ja-JP" altLang="en-US" sz="800"/>
                        <a:t>その仕事は彼によって行われる可能性がなかった）</a:t>
                      </a:r>
                      <a:br>
                        <a:rPr lang="ja-JP" altLang="en-US" sz="800"/>
                      </a:br>
                      <a:r>
                        <a:rPr lang="ja-JP" altLang="en-US" sz="800" b="1"/>
                        <a:t>疑問</a:t>
                      </a:r>
                      <a:r>
                        <a:rPr lang="en-US" altLang="ja-JP" sz="800"/>
                        <a:t>: </a:t>
                      </a:r>
                      <a:r>
                        <a:rPr lang="en" altLang="ja-JP" sz="800"/>
                        <a:t>Could the work be done by him?</a:t>
                      </a:r>
                      <a:r>
                        <a:rPr lang="ja-JP" altLang="en" sz="800"/>
                        <a:t>（</a:t>
                      </a:r>
                      <a:r>
                        <a:rPr lang="ja-JP" altLang="en-US" sz="800"/>
                        <a:t>その仕事は彼によって行われましたか？）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a:t>
                      </a:r>
                      <a:r>
                        <a:rPr lang="en" altLang="ja-JP" sz="800" b="0"/>
                        <a:t>may </a:t>
                      </a:r>
                      <a:r>
                        <a:rPr lang="en" altLang="ja-JP" sz="800" b="1"/>
                        <a:t>be done</a:t>
                      </a:r>
                      <a:r>
                        <a:rPr lang="en" altLang="ja-JP" sz="800"/>
                        <a:t> by him.</a:t>
                      </a:r>
                      <a:r>
                        <a:rPr lang="ja-JP" altLang="en" sz="800"/>
                        <a:t>（</a:t>
                      </a:r>
                      <a:r>
                        <a:rPr lang="ja-JP" altLang="en-US" sz="800"/>
                        <a:t>その仕事は彼によって行われるかもしれない）</a:t>
                      </a:r>
                      <a:br>
                        <a:rPr lang="ja-JP" altLang="en-US" sz="800"/>
                      </a:br>
                      <a:r>
                        <a:rPr lang="ja-JP" altLang="en-US" sz="800" b="1"/>
                        <a:t>否定</a:t>
                      </a:r>
                      <a:r>
                        <a:rPr lang="en-US" altLang="ja-JP" sz="800"/>
                        <a:t>: </a:t>
                      </a:r>
                      <a:r>
                        <a:rPr lang="en" altLang="ja-JP" sz="800"/>
                        <a:t>The work may not be done by him.</a:t>
                      </a:r>
                      <a:r>
                        <a:rPr lang="ja-JP" altLang="en" sz="800"/>
                        <a:t>（</a:t>
                      </a:r>
                      <a:r>
                        <a:rPr lang="ja-JP" altLang="en-US" sz="800"/>
                        <a:t>その仕事は彼によって行われないかもしれない）</a:t>
                      </a:r>
                      <a:br>
                        <a:rPr lang="ja-JP" altLang="en-US" sz="800"/>
                      </a:br>
                      <a:r>
                        <a:rPr lang="ja-JP" altLang="en-US" sz="800" b="1"/>
                        <a:t>疑問</a:t>
                      </a:r>
                      <a:r>
                        <a:rPr lang="en-US" altLang="ja-JP" sz="800"/>
                        <a:t>: </a:t>
                      </a:r>
                      <a:r>
                        <a:rPr lang="en" altLang="ja-JP" sz="800"/>
                        <a:t>May the work be done by him?</a:t>
                      </a:r>
                      <a:r>
                        <a:rPr lang="ja-JP" altLang="en" sz="800"/>
                        <a:t>（</a:t>
                      </a:r>
                      <a:r>
                        <a:rPr lang="ja-JP" altLang="en-US" sz="800"/>
                        <a:t>その仕事は彼によって行われますか？）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775057376"/>
                  </a:ext>
                </a:extLst>
              </a:tr>
              <a:tr h="563978">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The work could be being done by him.</a:t>
                      </a:r>
                      <a:r>
                        <a:rPr lang="ja-JP" altLang="en" sz="800"/>
                        <a:t>（</a:t>
                      </a:r>
                      <a:r>
                        <a:rPr lang="ja-JP" altLang="en-US" sz="800"/>
                        <a:t>その仕事は彼によって進行中だったかもしれない）</a:t>
                      </a:r>
                      <a:br>
                        <a:rPr lang="ja-JP" altLang="en-US" sz="800"/>
                      </a:br>
                      <a:r>
                        <a:rPr lang="ja-JP" altLang="en-US" sz="800" b="1"/>
                        <a:t>否定</a:t>
                      </a:r>
                      <a:r>
                        <a:rPr lang="en-US" altLang="ja-JP" sz="800"/>
                        <a:t>: </a:t>
                      </a:r>
                      <a:r>
                        <a:rPr lang="en" altLang="ja-JP" sz="800"/>
                        <a:t>The work could not be being done by him.</a:t>
                      </a:r>
                      <a:r>
                        <a:rPr lang="ja-JP" altLang="en" sz="800"/>
                        <a:t>（</a:t>
                      </a:r>
                      <a:r>
                        <a:rPr lang="ja-JP" altLang="en-US" sz="800"/>
                        <a:t>その仕事は彼によって進行中ではなかった）</a:t>
                      </a:r>
                      <a:br>
                        <a:rPr lang="ja-JP" altLang="en-US" sz="800"/>
                      </a:br>
                      <a:r>
                        <a:rPr lang="ja-JP" altLang="en-US" sz="800" b="1"/>
                        <a:t>疑問</a:t>
                      </a:r>
                      <a:r>
                        <a:rPr lang="en-US" altLang="ja-JP" sz="800"/>
                        <a:t>: </a:t>
                      </a:r>
                      <a:r>
                        <a:rPr lang="en" altLang="ja-JP" sz="800"/>
                        <a:t>Could the work be being done by him?</a:t>
                      </a:r>
                      <a:r>
                        <a:rPr lang="ja-JP" altLang="en" sz="800"/>
                        <a:t>（</a:t>
                      </a:r>
                      <a:r>
                        <a:rPr lang="ja-JP" altLang="en-US" sz="800"/>
                        <a:t>その仕事は彼によって進行中でしたか？）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a:t>
                      </a:r>
                      <a:r>
                        <a:rPr lang="en" altLang="ja-JP" sz="800" b="0"/>
                        <a:t>may </a:t>
                      </a:r>
                      <a:r>
                        <a:rPr lang="en" altLang="ja-JP" sz="800" b="1"/>
                        <a:t>be being done</a:t>
                      </a:r>
                      <a:r>
                        <a:rPr lang="en" altLang="ja-JP" sz="800"/>
                        <a:t> by him.</a:t>
                      </a:r>
                      <a:r>
                        <a:rPr lang="ja-JP" altLang="en" sz="800"/>
                        <a:t>（</a:t>
                      </a:r>
                      <a:r>
                        <a:rPr lang="ja-JP" altLang="en-US" sz="800"/>
                        <a:t>その仕事は彼によって進行中かもしれない）</a:t>
                      </a:r>
                      <a:br>
                        <a:rPr lang="ja-JP" altLang="en-US" sz="800"/>
                      </a:br>
                      <a:r>
                        <a:rPr lang="ja-JP" altLang="en-US" sz="800" b="1"/>
                        <a:t>否定</a:t>
                      </a:r>
                      <a:r>
                        <a:rPr lang="en-US" altLang="ja-JP" sz="800"/>
                        <a:t>: </a:t>
                      </a:r>
                      <a:r>
                        <a:rPr lang="en" altLang="ja-JP" sz="800"/>
                        <a:t>The work may not be being done by him.</a:t>
                      </a:r>
                      <a:r>
                        <a:rPr lang="ja-JP" altLang="en" sz="800"/>
                        <a:t>（</a:t>
                      </a:r>
                      <a:r>
                        <a:rPr lang="ja-JP" altLang="en-US" sz="800"/>
                        <a:t>その仕事は彼によって進行中ではないかもしれない）</a:t>
                      </a:r>
                      <a:br>
                        <a:rPr lang="ja-JP" altLang="en-US" sz="800"/>
                      </a:br>
                      <a:r>
                        <a:rPr lang="ja-JP" altLang="en-US" sz="800" b="1"/>
                        <a:t>疑問</a:t>
                      </a:r>
                      <a:r>
                        <a:rPr lang="en-US" altLang="ja-JP" sz="800"/>
                        <a:t>: </a:t>
                      </a:r>
                      <a:r>
                        <a:rPr lang="en" altLang="ja-JP" sz="800"/>
                        <a:t>May the work be being done by him?</a:t>
                      </a:r>
                      <a:r>
                        <a:rPr lang="ja-JP" altLang="en" sz="800"/>
                        <a:t>（</a:t>
                      </a:r>
                      <a:r>
                        <a:rPr lang="ja-JP" altLang="en-US" sz="800"/>
                        <a:t>その仕事は彼によって進行中ですか？）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2733123591"/>
                  </a:ext>
                </a:extLst>
              </a:tr>
              <a:tr h="662062">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The work could have been done by him.</a:t>
                      </a:r>
                      <a:r>
                        <a:rPr lang="ja-JP" altLang="en" sz="800"/>
                        <a:t>（</a:t>
                      </a:r>
                      <a:r>
                        <a:rPr lang="ja-JP" altLang="en-US" sz="800"/>
                        <a:t>その仕事は彼によって行われたかもしれない）</a:t>
                      </a:r>
                      <a:br>
                        <a:rPr lang="ja-JP" altLang="en-US" sz="800"/>
                      </a:br>
                      <a:r>
                        <a:rPr lang="ja-JP" altLang="en-US" sz="800" b="1"/>
                        <a:t>否定</a:t>
                      </a:r>
                      <a:r>
                        <a:rPr lang="en-US" altLang="ja-JP" sz="800"/>
                        <a:t>: </a:t>
                      </a:r>
                      <a:r>
                        <a:rPr lang="en" altLang="ja-JP" sz="800"/>
                        <a:t>The work could not have been done by him.</a:t>
                      </a:r>
                      <a:r>
                        <a:rPr lang="ja-JP" altLang="en" sz="800"/>
                        <a:t>（</a:t>
                      </a:r>
                      <a:r>
                        <a:rPr lang="ja-JP" altLang="en-US" sz="800"/>
                        <a:t>その仕事は彼によって行われなかったかもしれない）</a:t>
                      </a:r>
                      <a:br>
                        <a:rPr lang="ja-JP" altLang="en-US" sz="800"/>
                      </a:br>
                      <a:r>
                        <a:rPr lang="ja-JP" altLang="en-US" sz="800" b="1"/>
                        <a:t>疑問</a:t>
                      </a:r>
                      <a:r>
                        <a:rPr lang="en-US" altLang="ja-JP" sz="800"/>
                        <a:t>: </a:t>
                      </a:r>
                      <a:r>
                        <a:rPr lang="en" altLang="ja-JP" sz="800"/>
                        <a:t>Could the work have been done by him?</a:t>
                      </a:r>
                      <a:r>
                        <a:rPr lang="ja-JP" altLang="en" sz="800"/>
                        <a:t>（</a:t>
                      </a:r>
                      <a:r>
                        <a:rPr lang="ja-JP" altLang="en-US" sz="800"/>
                        <a:t>その仕事は彼によって行われましたか？）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may </a:t>
                      </a:r>
                      <a:r>
                        <a:rPr lang="en" altLang="ja-JP" sz="800" b="1"/>
                        <a:t>have been done</a:t>
                      </a:r>
                      <a:r>
                        <a:rPr lang="en" altLang="ja-JP" sz="800"/>
                        <a:t> by him.</a:t>
                      </a:r>
                      <a:r>
                        <a:rPr lang="ja-JP" altLang="en" sz="800"/>
                        <a:t>（</a:t>
                      </a:r>
                      <a:r>
                        <a:rPr lang="ja-JP" altLang="en-US" sz="800"/>
                        <a:t>その仕事は彼によって行われたかもしれない）</a:t>
                      </a:r>
                      <a:br>
                        <a:rPr lang="ja-JP" altLang="en-US" sz="800"/>
                      </a:br>
                      <a:r>
                        <a:rPr lang="ja-JP" altLang="en-US" sz="800" b="1"/>
                        <a:t>否定</a:t>
                      </a:r>
                      <a:r>
                        <a:rPr lang="en-US" altLang="ja-JP" sz="800"/>
                        <a:t>: </a:t>
                      </a:r>
                      <a:r>
                        <a:rPr lang="en" altLang="ja-JP" sz="800"/>
                        <a:t>The work may not have been done by him.</a:t>
                      </a:r>
                      <a:r>
                        <a:rPr lang="ja-JP" altLang="en" sz="800"/>
                        <a:t>（</a:t>
                      </a:r>
                      <a:r>
                        <a:rPr lang="ja-JP" altLang="en-US" sz="800"/>
                        <a:t>その仕事は彼によって行われなかったかもしれない）</a:t>
                      </a:r>
                      <a:br>
                        <a:rPr lang="ja-JP" altLang="en-US" sz="800"/>
                      </a:br>
                      <a:r>
                        <a:rPr lang="ja-JP" altLang="en-US" sz="800" b="1"/>
                        <a:t>疑問</a:t>
                      </a:r>
                      <a:r>
                        <a:rPr lang="en-US" altLang="ja-JP" sz="800"/>
                        <a:t>: </a:t>
                      </a:r>
                      <a:r>
                        <a:rPr lang="en" altLang="ja-JP" sz="800"/>
                        <a:t>May the work have been done by him?</a:t>
                      </a:r>
                      <a:r>
                        <a:rPr lang="ja-JP" altLang="en" sz="800"/>
                        <a:t>（</a:t>
                      </a:r>
                      <a:r>
                        <a:rPr lang="ja-JP" altLang="en-US" sz="800"/>
                        <a:t>その仕事は彼によって行われましたか？）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1568152917"/>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The work could have been being done by him.</a:t>
                      </a:r>
                      <a:r>
                        <a:rPr lang="ja-JP" altLang="en" sz="800"/>
                        <a:t>（</a:t>
                      </a:r>
                      <a:r>
                        <a:rPr lang="ja-JP" altLang="en-US" sz="800"/>
                        <a:t>その仕事は彼によって行われ続けていたかもしれない）</a:t>
                      </a:r>
                      <a:br>
                        <a:rPr lang="ja-JP" altLang="en-US" sz="800"/>
                      </a:br>
                      <a:r>
                        <a:rPr lang="ja-JP" altLang="en-US" sz="800" b="1"/>
                        <a:t>否定</a:t>
                      </a:r>
                      <a:r>
                        <a:rPr lang="en-US" altLang="ja-JP" sz="800"/>
                        <a:t>: </a:t>
                      </a:r>
                      <a:r>
                        <a:rPr lang="en" altLang="ja-JP" sz="800"/>
                        <a:t>The work could not have been being done by him.</a:t>
                      </a:r>
                      <a:r>
                        <a:rPr lang="ja-JP" altLang="en" sz="800"/>
                        <a:t>（</a:t>
                      </a:r>
                      <a:r>
                        <a:rPr lang="ja-JP" altLang="en-US" sz="800"/>
                        <a:t>その仕事は彼によって行われ続けていなかったかもしれない）</a:t>
                      </a:r>
                      <a:br>
                        <a:rPr lang="ja-JP" altLang="en-US" sz="800"/>
                      </a:br>
                      <a:r>
                        <a:rPr lang="ja-JP" altLang="en-US" sz="800" b="1"/>
                        <a:t>疑問</a:t>
                      </a:r>
                      <a:r>
                        <a:rPr lang="en-US" altLang="ja-JP" sz="800"/>
                        <a:t>: </a:t>
                      </a:r>
                      <a:r>
                        <a:rPr lang="en" altLang="ja-JP" sz="800"/>
                        <a:t>Could the work have been being done by him?</a:t>
                      </a:r>
                      <a:r>
                        <a:rPr lang="ja-JP" altLang="en" sz="800"/>
                        <a:t>（</a:t>
                      </a:r>
                      <a:r>
                        <a:rPr lang="ja-JP" altLang="en-US" sz="800"/>
                        <a:t>その仕事は彼によって行われ続けていましたか？）</a:t>
                      </a:r>
                      <a:br>
                        <a:rPr lang="ja-JP" altLang="en-US" sz="800"/>
                      </a:br>
                      <a:r>
                        <a:rPr lang="ja-JP" altLang="en-US" sz="800" b="1"/>
                        <a:t>解答</a:t>
                      </a:r>
                      <a:r>
                        <a:rPr lang="en-US" altLang="ja-JP" sz="800"/>
                        <a:t>: </a:t>
                      </a:r>
                      <a:r>
                        <a:rPr lang="en" altLang="ja-JP" sz="800"/>
                        <a:t>Yes, it could. / No, it couldn’t.</a:t>
                      </a:r>
                      <a:endParaRPr kumimoji="1" lang="ja-JP" altLang="en-US" sz="800"/>
                    </a:p>
                  </a:txBody>
                  <a:tcPr/>
                </a:tc>
                <a:tc>
                  <a:txBody>
                    <a:bodyPr/>
                    <a:lstStyle/>
                    <a:p>
                      <a:r>
                        <a:rPr lang="ja-JP" altLang="en-US" sz="800" b="1"/>
                        <a:t>肯定</a:t>
                      </a:r>
                      <a:r>
                        <a:rPr lang="en-US" altLang="ja-JP" sz="800"/>
                        <a:t>: </a:t>
                      </a:r>
                      <a:r>
                        <a:rPr lang="en" altLang="ja-JP" sz="800"/>
                        <a:t>The work may </a:t>
                      </a:r>
                      <a:r>
                        <a:rPr lang="en" altLang="ja-JP" sz="800" b="1"/>
                        <a:t>have been being done</a:t>
                      </a:r>
                      <a:r>
                        <a:rPr lang="en" altLang="ja-JP" sz="800"/>
                        <a:t> by him.</a:t>
                      </a:r>
                      <a:r>
                        <a:rPr lang="ja-JP" altLang="en" sz="800"/>
                        <a:t>（</a:t>
                      </a:r>
                      <a:r>
                        <a:rPr lang="ja-JP" altLang="en-US" sz="800"/>
                        <a:t>その仕事は彼によって行われ続けているかもしれない）</a:t>
                      </a:r>
                      <a:br>
                        <a:rPr lang="ja-JP" altLang="en-US" sz="800"/>
                      </a:br>
                      <a:r>
                        <a:rPr lang="ja-JP" altLang="en-US" sz="800" b="1"/>
                        <a:t>否定</a:t>
                      </a:r>
                      <a:r>
                        <a:rPr lang="en-US" altLang="ja-JP" sz="800"/>
                        <a:t>: </a:t>
                      </a:r>
                      <a:r>
                        <a:rPr lang="en" altLang="ja-JP" sz="800"/>
                        <a:t>The work may not have been being done by him.</a:t>
                      </a:r>
                      <a:r>
                        <a:rPr lang="ja-JP" altLang="en" sz="800"/>
                        <a:t>（</a:t>
                      </a:r>
                      <a:r>
                        <a:rPr lang="ja-JP" altLang="en-US" sz="800"/>
                        <a:t>その仕事は彼によって行われ続けていないかもしれない）</a:t>
                      </a:r>
                      <a:br>
                        <a:rPr lang="ja-JP" altLang="en-US" sz="800"/>
                      </a:br>
                      <a:r>
                        <a:rPr lang="ja-JP" altLang="en-US" sz="800" b="1"/>
                        <a:t>疑問</a:t>
                      </a:r>
                      <a:r>
                        <a:rPr lang="en-US" altLang="ja-JP" sz="800"/>
                        <a:t>: </a:t>
                      </a:r>
                      <a:r>
                        <a:rPr lang="en" altLang="ja-JP" sz="800"/>
                        <a:t>May the work have been being done by him?</a:t>
                      </a:r>
                      <a:r>
                        <a:rPr lang="ja-JP" altLang="en" sz="800"/>
                        <a:t>（</a:t>
                      </a:r>
                      <a:r>
                        <a:rPr lang="ja-JP" altLang="en-US" sz="800"/>
                        <a:t>その仕事は彼によって行われ続けていますか？）</a:t>
                      </a:r>
                      <a:br>
                        <a:rPr lang="ja-JP" altLang="en-US" sz="800"/>
                      </a:br>
                      <a:r>
                        <a:rPr lang="ja-JP" altLang="en-US" sz="800" b="1"/>
                        <a:t>解答</a:t>
                      </a:r>
                      <a:r>
                        <a:rPr lang="en-US" altLang="ja-JP" sz="800"/>
                        <a:t>: </a:t>
                      </a:r>
                      <a:r>
                        <a:rPr lang="en" altLang="ja-JP" sz="800"/>
                        <a:t>Yes, it may. / No, it may not.</a:t>
                      </a:r>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659338695"/>
                  </a:ext>
                </a:extLst>
              </a:tr>
            </a:tbl>
          </a:graphicData>
        </a:graphic>
      </p:graphicFrame>
      <p:graphicFrame>
        <p:nvGraphicFramePr>
          <p:cNvPr id="5" name="表 4">
            <a:extLst>
              <a:ext uri="{FF2B5EF4-FFF2-40B4-BE49-F238E27FC236}">
                <a16:creationId xmlns:a16="http://schemas.microsoft.com/office/drawing/2014/main" id="{30BCB117-5D9C-C1B4-3E84-78AB5833A206}"/>
              </a:ext>
            </a:extLst>
          </p:cNvPr>
          <p:cNvGraphicFramePr>
            <a:graphicFrameLocks noGrp="1"/>
          </p:cNvGraphicFramePr>
          <p:nvPr>
            <p:extLst>
              <p:ext uri="{D42A27DB-BD31-4B8C-83A1-F6EECF244321}">
                <p14:modId xmlns:p14="http://schemas.microsoft.com/office/powerpoint/2010/main" val="788731303"/>
              </p:ext>
            </p:extLst>
          </p:nvPr>
        </p:nvGraphicFramePr>
        <p:xfrm>
          <a:off x="554636" y="383262"/>
          <a:ext cx="11491315" cy="3870960"/>
        </p:xfrm>
        <a:graphic>
          <a:graphicData uri="http://schemas.openxmlformats.org/drawingml/2006/table">
            <a:tbl>
              <a:tblPr firstRow="1" firstCol="1" bandRow="1">
                <a:tableStyleId>{7DF18680-E054-41AD-8BC1-D1AEF772440D}</a:tableStyleId>
              </a:tblPr>
              <a:tblGrid>
                <a:gridCol w="422877">
                  <a:extLst>
                    <a:ext uri="{9D8B030D-6E8A-4147-A177-3AD203B41FA5}">
                      <a16:colId xmlns:a16="http://schemas.microsoft.com/office/drawing/2014/main" val="855297965"/>
                    </a:ext>
                  </a:extLst>
                </a:gridCol>
                <a:gridCol w="3347950">
                  <a:extLst>
                    <a:ext uri="{9D8B030D-6E8A-4147-A177-3AD203B41FA5}">
                      <a16:colId xmlns:a16="http://schemas.microsoft.com/office/drawing/2014/main" val="1724466545"/>
                    </a:ext>
                  </a:extLst>
                </a:gridCol>
                <a:gridCol w="3860244">
                  <a:extLst>
                    <a:ext uri="{9D8B030D-6E8A-4147-A177-3AD203B41FA5}">
                      <a16:colId xmlns:a16="http://schemas.microsoft.com/office/drawing/2014/main" val="1431322956"/>
                    </a:ext>
                  </a:extLst>
                </a:gridCol>
                <a:gridCol w="3860244">
                  <a:extLst>
                    <a:ext uri="{9D8B030D-6E8A-4147-A177-3AD203B41FA5}">
                      <a16:colId xmlns:a16="http://schemas.microsoft.com/office/drawing/2014/main" val="1580612140"/>
                    </a:ext>
                  </a:extLst>
                </a:gridCol>
              </a:tblGrid>
              <a:tr h="171646">
                <a:tc>
                  <a:txBody>
                    <a:bodyPr/>
                    <a:lstStyle/>
                    <a:p>
                      <a:endParaRPr kumimoji="1" lang="ja-JP" altLang="en-US" sz="800"/>
                    </a:p>
                  </a:txBody>
                  <a:tcPr/>
                </a:tc>
                <a:tc>
                  <a:txBody>
                    <a:bodyPr/>
                    <a:lstStyle/>
                    <a:p>
                      <a:pPr algn="ctr"/>
                      <a:r>
                        <a:rPr kumimoji="1" lang="ja-JP" altLang="en-US" sz="800"/>
                        <a:t>過去</a:t>
                      </a:r>
                    </a:p>
                  </a:txBody>
                  <a:tcPr anchor="ctr"/>
                </a:tc>
                <a:tc>
                  <a:txBody>
                    <a:bodyPr/>
                    <a:lstStyle/>
                    <a:p>
                      <a:pPr algn="ctr"/>
                      <a:r>
                        <a:rPr kumimoji="1" lang="ja-JP" altLang="en-US" sz="800"/>
                        <a:t>現在</a:t>
                      </a:r>
                    </a:p>
                  </a:txBody>
                  <a:tcPr anchor="ctr"/>
                </a:tc>
                <a:tc>
                  <a:txBody>
                    <a:bodyPr/>
                    <a:lstStyle/>
                    <a:p>
                      <a:pPr algn="ctr"/>
                      <a:r>
                        <a:rPr kumimoji="1" lang="ja-JP" altLang="en-US" sz="800"/>
                        <a:t>未来</a:t>
                      </a:r>
                    </a:p>
                  </a:txBody>
                  <a:tcPr anchor="ctr"/>
                </a:tc>
                <a:extLst>
                  <a:ext uri="{0D108BD9-81ED-4DB2-BD59-A6C34878D82A}">
                    <a16:rowId xmlns:a16="http://schemas.microsoft.com/office/drawing/2014/main" val="1442713529"/>
                  </a:ext>
                </a:extLst>
              </a:tr>
              <a:tr h="465895">
                <a:tc>
                  <a:txBody>
                    <a:bodyPr/>
                    <a:lstStyle/>
                    <a:p>
                      <a:pPr algn="ctr"/>
                      <a:r>
                        <a:rPr kumimoji="1" lang="ja-JP" altLang="en-US" sz="800"/>
                        <a:t>単純</a:t>
                      </a:r>
                    </a:p>
                  </a:txBody>
                  <a:tcPr anchor="ctr"/>
                </a:tc>
                <a:tc>
                  <a:txBody>
                    <a:bodyPr/>
                    <a:lstStyle/>
                    <a:p>
                      <a:r>
                        <a:rPr lang="ja-JP" altLang="en-US" sz="800" b="1"/>
                        <a:t>肯定</a:t>
                      </a:r>
                      <a:r>
                        <a:rPr lang="en-US" altLang="ja-JP" sz="800"/>
                        <a:t>: </a:t>
                      </a:r>
                      <a:r>
                        <a:rPr lang="en" altLang="ja-JP" sz="800"/>
                        <a:t>The book was read by her.</a:t>
                      </a:r>
                      <a:r>
                        <a:rPr lang="ja-JP" altLang="en" sz="800"/>
                        <a:t>（</a:t>
                      </a:r>
                      <a:r>
                        <a:rPr lang="ja-JP" altLang="en-US" sz="800"/>
                        <a:t>その本は彼女によって読まれた）</a:t>
                      </a:r>
                      <a:br>
                        <a:rPr lang="ja-JP" altLang="en-US" sz="800"/>
                      </a:br>
                      <a:r>
                        <a:rPr lang="ja-JP" altLang="en-US" sz="800" b="1"/>
                        <a:t>否定</a:t>
                      </a:r>
                      <a:r>
                        <a:rPr lang="en-US" altLang="ja-JP" sz="800"/>
                        <a:t>: </a:t>
                      </a:r>
                      <a:r>
                        <a:rPr lang="en" altLang="ja-JP" sz="800"/>
                        <a:t>The book was not read by her.</a:t>
                      </a:r>
                      <a:r>
                        <a:rPr lang="ja-JP" altLang="en" sz="800"/>
                        <a:t>（</a:t>
                      </a:r>
                      <a:r>
                        <a:rPr lang="ja-JP" altLang="en-US" sz="800"/>
                        <a:t>その本は彼女によって読まれなかった）</a:t>
                      </a:r>
                      <a:br>
                        <a:rPr lang="ja-JP" altLang="en-US" sz="800"/>
                      </a:br>
                      <a:r>
                        <a:rPr lang="ja-JP" altLang="en-US" sz="800" b="1"/>
                        <a:t>疑問</a:t>
                      </a:r>
                      <a:r>
                        <a:rPr lang="en-US" altLang="ja-JP" sz="800"/>
                        <a:t>: </a:t>
                      </a:r>
                      <a:r>
                        <a:rPr lang="en" altLang="ja-JP" sz="800"/>
                        <a:t>Was the book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was. / No, it wasn’t.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0"/>
                        <a:t>is read</a:t>
                      </a:r>
                      <a:r>
                        <a:rPr lang="en" altLang="ja-JP" sz="800"/>
                        <a:t> by her.</a:t>
                      </a:r>
                      <a:r>
                        <a:rPr lang="ja-JP" altLang="en" sz="800"/>
                        <a:t>（</a:t>
                      </a:r>
                      <a:r>
                        <a:rPr lang="ja-JP" altLang="en-US" sz="800"/>
                        <a:t>その本は彼女によって読まれる）</a:t>
                      </a:r>
                      <a:br>
                        <a:rPr lang="ja-JP" altLang="en-US" sz="800"/>
                      </a:br>
                      <a:r>
                        <a:rPr lang="ja-JP" altLang="en-US" sz="800" b="1"/>
                        <a:t>否定</a:t>
                      </a:r>
                      <a:r>
                        <a:rPr lang="en-US" altLang="ja-JP" sz="800"/>
                        <a:t>: </a:t>
                      </a:r>
                      <a:r>
                        <a:rPr lang="en" altLang="ja-JP" sz="800"/>
                        <a:t>The book is not read by her.</a:t>
                      </a:r>
                      <a:r>
                        <a:rPr lang="ja-JP" altLang="en" sz="800"/>
                        <a:t>（</a:t>
                      </a:r>
                      <a:r>
                        <a:rPr lang="ja-JP" altLang="en-US" sz="800"/>
                        <a:t>その本は彼女によって読まれない）</a:t>
                      </a:r>
                      <a:br>
                        <a:rPr lang="ja-JP" altLang="en-US" sz="800"/>
                      </a:br>
                      <a:r>
                        <a:rPr lang="ja-JP" altLang="en-US" sz="800" b="1"/>
                        <a:t>疑問</a:t>
                      </a:r>
                      <a:r>
                        <a:rPr lang="en-US" altLang="ja-JP" sz="800"/>
                        <a:t>: </a:t>
                      </a:r>
                      <a:r>
                        <a:rPr lang="en" altLang="ja-JP" sz="800"/>
                        <a:t>Is the book read by her?</a:t>
                      </a:r>
                      <a:r>
                        <a:rPr lang="ja-JP" altLang="en" sz="800"/>
                        <a:t>（</a:t>
                      </a:r>
                      <a:r>
                        <a:rPr lang="ja-JP" altLang="en-US" sz="800"/>
                        <a:t>その本は彼女によって読まれますか？）</a:t>
                      </a:r>
                      <a:br>
                        <a:rPr lang="ja-JP" altLang="en-US" sz="800"/>
                      </a:br>
                      <a:r>
                        <a:rPr lang="ja-JP" altLang="en-US" sz="800" b="1"/>
                        <a:t>解答</a:t>
                      </a:r>
                      <a:r>
                        <a:rPr lang="en-US" altLang="ja-JP" sz="800"/>
                        <a:t>: </a:t>
                      </a:r>
                      <a:r>
                        <a:rPr lang="en" altLang="ja-JP" sz="800"/>
                        <a:t>Yes, it is. / No, it isn’t.</a:t>
                      </a:r>
                      <a:endParaRPr kumimoji="1" lang="ja-JP" altLang="en-US" sz="800"/>
                    </a:p>
                  </a:txBody>
                  <a:tcPr/>
                </a:tc>
                <a:tc>
                  <a:txBody>
                    <a:bodyPr/>
                    <a:lstStyle/>
                    <a:p>
                      <a:r>
                        <a:rPr lang="ja-JP" altLang="en-US" sz="800" b="1"/>
                        <a:t>肯定</a:t>
                      </a:r>
                      <a:r>
                        <a:rPr lang="en-US" altLang="ja-JP" sz="800"/>
                        <a:t>: </a:t>
                      </a:r>
                      <a:r>
                        <a:rPr lang="en" altLang="ja-JP" sz="800"/>
                        <a:t>The book will be read by her.</a:t>
                      </a:r>
                      <a:r>
                        <a:rPr lang="ja-JP" altLang="en" sz="800"/>
                        <a:t>（</a:t>
                      </a:r>
                      <a:r>
                        <a:rPr lang="ja-JP" altLang="en-US" sz="800"/>
                        <a:t>その本は彼女によって読まれるだろう）</a:t>
                      </a:r>
                      <a:br>
                        <a:rPr lang="ja-JP" altLang="en-US" sz="800"/>
                      </a:br>
                      <a:r>
                        <a:rPr lang="ja-JP" altLang="en-US" sz="800" b="1"/>
                        <a:t>否定</a:t>
                      </a:r>
                      <a:r>
                        <a:rPr lang="en-US" altLang="ja-JP" sz="800"/>
                        <a:t>: </a:t>
                      </a:r>
                      <a:r>
                        <a:rPr lang="en" altLang="ja-JP" sz="800"/>
                        <a:t>The book will not be read by her.</a:t>
                      </a:r>
                      <a:r>
                        <a:rPr lang="ja-JP" altLang="en" sz="800"/>
                        <a:t>（</a:t>
                      </a:r>
                      <a:r>
                        <a:rPr lang="ja-JP" altLang="en-US" sz="800"/>
                        <a:t>その本は彼女によって読まれないだろう）</a:t>
                      </a:r>
                      <a:br>
                        <a:rPr lang="ja-JP" altLang="en-US" sz="800"/>
                      </a:br>
                      <a:r>
                        <a:rPr lang="ja-JP" altLang="en-US" sz="800" b="1"/>
                        <a:t>疑問</a:t>
                      </a:r>
                      <a:r>
                        <a:rPr lang="en-US" altLang="ja-JP" sz="800"/>
                        <a:t>: </a:t>
                      </a:r>
                      <a:r>
                        <a:rPr lang="en" altLang="ja-JP" sz="800"/>
                        <a:t>Will the book be read by her?</a:t>
                      </a:r>
                      <a:r>
                        <a:rPr lang="ja-JP" altLang="en" sz="800"/>
                        <a:t>（</a:t>
                      </a:r>
                      <a:r>
                        <a:rPr lang="ja-JP" altLang="en-US" sz="800"/>
                        <a:t>その本は彼女によって読まれますか？）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914513317"/>
                  </a:ext>
                </a:extLst>
              </a:tr>
              <a:tr h="760145">
                <a:tc>
                  <a:txBody>
                    <a:bodyPr/>
                    <a:lstStyle/>
                    <a:p>
                      <a:pPr algn="ctr"/>
                      <a:r>
                        <a:rPr kumimoji="1" lang="ja-JP" altLang="en-US" sz="800"/>
                        <a:t>進行</a:t>
                      </a:r>
                    </a:p>
                  </a:txBody>
                  <a:tcPr anchor="ctr"/>
                </a:tc>
                <a:tc>
                  <a:txBody>
                    <a:bodyPr/>
                    <a:lstStyle/>
                    <a:p>
                      <a:r>
                        <a:rPr lang="ja-JP" altLang="en-US" sz="800" b="1"/>
                        <a:t>肯定</a:t>
                      </a:r>
                      <a:r>
                        <a:rPr lang="en-US" altLang="ja-JP" sz="800"/>
                        <a:t>: </a:t>
                      </a:r>
                      <a:r>
                        <a:rPr lang="en" altLang="ja-JP" sz="800"/>
                        <a:t>The book was being read by her.</a:t>
                      </a:r>
                      <a:r>
                        <a:rPr lang="ja-JP" altLang="en" sz="800"/>
                        <a:t>（</a:t>
                      </a:r>
                      <a:r>
                        <a:rPr lang="ja-JP" altLang="en-US" sz="800"/>
                        <a:t>その本は彼女によって読まれているところだった）</a:t>
                      </a:r>
                      <a:br>
                        <a:rPr lang="ja-JP" altLang="en-US" sz="800"/>
                      </a:br>
                      <a:r>
                        <a:rPr lang="ja-JP" altLang="en-US" sz="800" b="1"/>
                        <a:t>否定</a:t>
                      </a:r>
                      <a:r>
                        <a:rPr lang="en-US" altLang="ja-JP" sz="800"/>
                        <a:t>: </a:t>
                      </a:r>
                      <a:r>
                        <a:rPr lang="en" altLang="ja-JP" sz="800"/>
                        <a:t>The book was not being read by her.</a:t>
                      </a:r>
                      <a:r>
                        <a:rPr lang="ja-JP" altLang="en" sz="800"/>
                        <a:t>（</a:t>
                      </a:r>
                      <a:r>
                        <a:rPr lang="ja-JP" altLang="en-US" sz="800"/>
                        <a:t>その本は彼女によって読まれているところではなかった）</a:t>
                      </a:r>
                      <a:br>
                        <a:rPr lang="ja-JP" altLang="en-US" sz="800"/>
                      </a:br>
                      <a:r>
                        <a:rPr lang="ja-JP" altLang="en-US" sz="800" b="1"/>
                        <a:t>疑問</a:t>
                      </a:r>
                      <a:r>
                        <a:rPr lang="en-US" altLang="ja-JP" sz="800"/>
                        <a:t>: </a:t>
                      </a:r>
                      <a:r>
                        <a:rPr lang="en" altLang="ja-JP" sz="800"/>
                        <a:t>Was the book being read by her?</a:t>
                      </a:r>
                      <a:r>
                        <a:rPr lang="ja-JP" altLang="en" sz="800"/>
                        <a:t>（</a:t>
                      </a:r>
                      <a:r>
                        <a:rPr lang="ja-JP" altLang="en-US" sz="800"/>
                        <a:t>その本は彼女によって読まれているところでしたか？）</a:t>
                      </a:r>
                      <a:br>
                        <a:rPr lang="ja-JP" altLang="en-US" sz="800"/>
                      </a:br>
                      <a:r>
                        <a:rPr lang="ja-JP" altLang="en-US" sz="800" b="1"/>
                        <a:t>解答</a:t>
                      </a:r>
                      <a:r>
                        <a:rPr lang="en-US" altLang="ja-JP" sz="800"/>
                        <a:t>: </a:t>
                      </a:r>
                      <a:r>
                        <a:rPr lang="en" altLang="ja-JP" sz="800"/>
                        <a:t>Yes, it was. / No, it wasn’t.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1"/>
                        <a:t>is being read</a:t>
                      </a:r>
                      <a:r>
                        <a:rPr lang="en" altLang="ja-JP" sz="800"/>
                        <a:t> by her.</a:t>
                      </a:r>
                      <a:r>
                        <a:rPr lang="ja-JP" altLang="en" sz="800"/>
                        <a:t>（</a:t>
                      </a:r>
                      <a:r>
                        <a:rPr lang="ja-JP" altLang="en-US" sz="800"/>
                        <a:t>その本は彼女によって読まれている）</a:t>
                      </a:r>
                      <a:br>
                        <a:rPr lang="ja-JP" altLang="en-US" sz="800"/>
                      </a:br>
                      <a:r>
                        <a:rPr lang="ja-JP" altLang="en-US" sz="800" b="1"/>
                        <a:t>否定</a:t>
                      </a:r>
                      <a:r>
                        <a:rPr lang="en-US" altLang="ja-JP" sz="800"/>
                        <a:t>: </a:t>
                      </a:r>
                      <a:r>
                        <a:rPr lang="en" altLang="ja-JP" sz="800"/>
                        <a:t>The book is not being read by her.</a:t>
                      </a:r>
                      <a:r>
                        <a:rPr lang="ja-JP" altLang="en" sz="800"/>
                        <a:t>（</a:t>
                      </a:r>
                      <a:r>
                        <a:rPr lang="ja-JP" altLang="en-US" sz="800"/>
                        <a:t>その本は彼女によって読まれていない）</a:t>
                      </a:r>
                      <a:br>
                        <a:rPr lang="ja-JP" altLang="en-US" sz="800"/>
                      </a:br>
                      <a:r>
                        <a:rPr lang="ja-JP" altLang="en-US" sz="800" b="1"/>
                        <a:t>疑問</a:t>
                      </a:r>
                      <a:r>
                        <a:rPr lang="en-US" altLang="ja-JP" sz="800"/>
                        <a:t>: </a:t>
                      </a:r>
                      <a:r>
                        <a:rPr lang="en" altLang="ja-JP" sz="800"/>
                        <a:t>Is the book being read by her?</a:t>
                      </a:r>
                      <a:r>
                        <a:rPr lang="ja-JP" altLang="en" sz="800"/>
                        <a:t>（</a:t>
                      </a:r>
                      <a:r>
                        <a:rPr lang="ja-JP" altLang="en-US" sz="800"/>
                        <a:t>その本は彼女によって読まれていますか？）</a:t>
                      </a:r>
                      <a:br>
                        <a:rPr lang="ja-JP" altLang="en-US" sz="800"/>
                      </a:br>
                      <a:r>
                        <a:rPr lang="ja-JP" altLang="en-US" sz="800" b="1"/>
                        <a:t>解答</a:t>
                      </a:r>
                      <a:r>
                        <a:rPr lang="en-US" altLang="ja-JP" sz="800"/>
                        <a:t>: </a:t>
                      </a:r>
                      <a:r>
                        <a:rPr lang="en" altLang="ja-JP" sz="800"/>
                        <a:t>Yes, it is. / No, it isn’t.</a:t>
                      </a:r>
                      <a:endParaRPr kumimoji="1" lang="ja-JP" altLang="en-US" sz="800"/>
                    </a:p>
                  </a:txBody>
                  <a:tcPr/>
                </a:tc>
                <a:tc>
                  <a:txBody>
                    <a:bodyPr/>
                    <a:lstStyle/>
                    <a:p>
                      <a:r>
                        <a:rPr lang="ja-JP" altLang="en-US" sz="800" b="1"/>
                        <a:t>肯定</a:t>
                      </a:r>
                      <a:r>
                        <a:rPr lang="en-US" altLang="ja-JP" sz="800"/>
                        <a:t>: </a:t>
                      </a:r>
                      <a:r>
                        <a:rPr lang="en" altLang="ja-JP" sz="800"/>
                        <a:t>The book will be being read by her.</a:t>
                      </a:r>
                      <a:r>
                        <a:rPr lang="ja-JP" altLang="en" sz="800"/>
                        <a:t>（</a:t>
                      </a:r>
                      <a:r>
                        <a:rPr lang="ja-JP" altLang="en-US" sz="800"/>
                        <a:t>その本は彼女によって読まれているだろう）</a:t>
                      </a:r>
                      <a:br>
                        <a:rPr lang="ja-JP" altLang="en-US" sz="800"/>
                      </a:br>
                      <a:r>
                        <a:rPr lang="ja-JP" altLang="en-US" sz="800" b="1"/>
                        <a:t>否定</a:t>
                      </a:r>
                      <a:r>
                        <a:rPr lang="en-US" altLang="ja-JP" sz="800"/>
                        <a:t>: </a:t>
                      </a:r>
                      <a:r>
                        <a:rPr lang="en" altLang="ja-JP" sz="800"/>
                        <a:t>The book will not be being read by her.</a:t>
                      </a:r>
                      <a:r>
                        <a:rPr lang="ja-JP" altLang="en" sz="800"/>
                        <a:t>（</a:t>
                      </a:r>
                      <a:r>
                        <a:rPr lang="ja-JP" altLang="en-US" sz="800"/>
                        <a:t>その本は彼女によって読まれていないだろう）</a:t>
                      </a:r>
                      <a:br>
                        <a:rPr lang="ja-JP" altLang="en-US" sz="800"/>
                      </a:br>
                      <a:r>
                        <a:rPr lang="ja-JP" altLang="en-US" sz="800" b="1"/>
                        <a:t>疑問</a:t>
                      </a:r>
                      <a:r>
                        <a:rPr lang="en-US" altLang="ja-JP" sz="800"/>
                        <a:t>: </a:t>
                      </a:r>
                      <a:r>
                        <a:rPr lang="en" altLang="ja-JP" sz="800"/>
                        <a:t>Will the book be being read by her?</a:t>
                      </a:r>
                      <a:r>
                        <a:rPr lang="ja-JP" altLang="en" sz="800"/>
                        <a:t>（</a:t>
                      </a:r>
                      <a:r>
                        <a:rPr lang="ja-JP" altLang="en-US" sz="800"/>
                        <a:t>その本は彼女によって読まれていますか？）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1723572796"/>
                  </a:ext>
                </a:extLst>
              </a:tr>
              <a:tr h="760145">
                <a:tc>
                  <a:txBody>
                    <a:bodyPr/>
                    <a:lstStyle/>
                    <a:p>
                      <a:pPr algn="ctr"/>
                      <a:r>
                        <a:rPr kumimoji="1" lang="ja-JP" altLang="en-US" sz="800"/>
                        <a:t>完了</a:t>
                      </a:r>
                    </a:p>
                  </a:txBody>
                  <a:tcPr anchor="ctr"/>
                </a:tc>
                <a:tc>
                  <a:txBody>
                    <a:bodyPr/>
                    <a:lstStyle/>
                    <a:p>
                      <a:r>
                        <a:rPr lang="ja-JP" altLang="en-US" sz="800" b="1"/>
                        <a:t>肯定</a:t>
                      </a:r>
                      <a:r>
                        <a:rPr lang="en-US" altLang="ja-JP" sz="800"/>
                        <a:t>: </a:t>
                      </a:r>
                      <a:r>
                        <a:rPr lang="en" altLang="ja-JP" sz="800"/>
                        <a:t>The book had been read by her.</a:t>
                      </a:r>
                      <a:r>
                        <a:rPr lang="ja-JP" altLang="en" sz="800"/>
                        <a:t>（</a:t>
                      </a:r>
                      <a:r>
                        <a:rPr lang="ja-JP" altLang="en-US" sz="800"/>
                        <a:t>その本は彼女によって読まれたことがあった）</a:t>
                      </a:r>
                      <a:br>
                        <a:rPr lang="ja-JP" altLang="en-US" sz="800"/>
                      </a:br>
                      <a:r>
                        <a:rPr lang="ja-JP" altLang="en-US" sz="800" b="1"/>
                        <a:t>否定</a:t>
                      </a:r>
                      <a:r>
                        <a:rPr lang="en-US" altLang="ja-JP" sz="800"/>
                        <a:t>: </a:t>
                      </a:r>
                      <a:r>
                        <a:rPr lang="en" altLang="ja-JP" sz="800"/>
                        <a:t>The book had not been read by her.</a:t>
                      </a:r>
                      <a:r>
                        <a:rPr lang="ja-JP" altLang="en" sz="800"/>
                        <a:t>（</a:t>
                      </a:r>
                      <a:r>
                        <a:rPr lang="ja-JP" altLang="en-US" sz="800"/>
                        <a:t>その本は彼女によって読まれたことがなかった）</a:t>
                      </a:r>
                      <a:br>
                        <a:rPr lang="ja-JP" altLang="en-US" sz="800"/>
                      </a:br>
                      <a:r>
                        <a:rPr lang="ja-JP" altLang="en-US" sz="800" b="1"/>
                        <a:t>疑問</a:t>
                      </a:r>
                      <a:r>
                        <a:rPr lang="en-US" altLang="ja-JP" sz="800"/>
                        <a:t>: </a:t>
                      </a:r>
                      <a:r>
                        <a:rPr lang="en" altLang="ja-JP" sz="800"/>
                        <a:t>Had the book been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had. / No, it hadn’t.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1"/>
                        <a:t>has been read</a:t>
                      </a:r>
                      <a:r>
                        <a:rPr lang="en" altLang="ja-JP" sz="800"/>
                        <a:t> by her.</a:t>
                      </a:r>
                      <a:r>
                        <a:rPr lang="ja-JP" altLang="en" sz="800"/>
                        <a:t>（</a:t>
                      </a:r>
                      <a:r>
                        <a:rPr lang="ja-JP" altLang="en-US" sz="800"/>
                        <a:t>その本は彼女によって読まれている）</a:t>
                      </a:r>
                      <a:br>
                        <a:rPr lang="ja-JP" altLang="en-US" sz="800"/>
                      </a:br>
                      <a:r>
                        <a:rPr lang="ja-JP" altLang="en-US" sz="800" b="1"/>
                        <a:t>否定</a:t>
                      </a:r>
                      <a:r>
                        <a:rPr lang="en-US" altLang="ja-JP" sz="800"/>
                        <a:t>: </a:t>
                      </a:r>
                      <a:r>
                        <a:rPr lang="en" altLang="ja-JP" sz="800"/>
                        <a:t>The book has not been read by her.</a:t>
                      </a:r>
                      <a:r>
                        <a:rPr lang="ja-JP" altLang="en" sz="800"/>
                        <a:t>（</a:t>
                      </a:r>
                      <a:r>
                        <a:rPr lang="ja-JP" altLang="en-US" sz="800"/>
                        <a:t>その本は彼女によって読まれていない）</a:t>
                      </a:r>
                      <a:br>
                        <a:rPr lang="ja-JP" altLang="en-US" sz="800"/>
                      </a:br>
                      <a:r>
                        <a:rPr lang="ja-JP" altLang="en-US" sz="800" b="1"/>
                        <a:t>疑問</a:t>
                      </a:r>
                      <a:r>
                        <a:rPr lang="en-US" altLang="ja-JP" sz="800"/>
                        <a:t>: </a:t>
                      </a:r>
                      <a:r>
                        <a:rPr lang="en" altLang="ja-JP" sz="800"/>
                        <a:t>Has the book been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has. / No, it hasn’t</a:t>
                      </a:r>
                      <a:endParaRPr kumimoji="1" lang="ja-JP" altLang="en-US" sz="800"/>
                    </a:p>
                  </a:txBody>
                  <a:tcPr/>
                </a:tc>
                <a:tc>
                  <a:txBody>
                    <a:bodyPr/>
                    <a:lstStyle/>
                    <a:p>
                      <a:r>
                        <a:rPr lang="ja-JP" altLang="en-US" sz="800" b="1"/>
                        <a:t>肯定</a:t>
                      </a:r>
                      <a:r>
                        <a:rPr lang="en-US" altLang="ja-JP" sz="800"/>
                        <a:t>: </a:t>
                      </a:r>
                      <a:r>
                        <a:rPr lang="en" altLang="ja-JP" sz="800"/>
                        <a:t>The book will have been read by her.</a:t>
                      </a:r>
                      <a:r>
                        <a:rPr lang="ja-JP" altLang="en" sz="800"/>
                        <a:t>（</a:t>
                      </a:r>
                      <a:r>
                        <a:rPr lang="ja-JP" altLang="en-US" sz="800"/>
                        <a:t>その本は彼女によって読まれているだろう）</a:t>
                      </a:r>
                      <a:br>
                        <a:rPr lang="ja-JP" altLang="en-US" sz="800"/>
                      </a:br>
                      <a:r>
                        <a:rPr lang="ja-JP" altLang="en-US" sz="800" b="1"/>
                        <a:t>否定</a:t>
                      </a:r>
                      <a:r>
                        <a:rPr lang="en-US" altLang="ja-JP" sz="800"/>
                        <a:t>: </a:t>
                      </a:r>
                      <a:r>
                        <a:rPr lang="en" altLang="ja-JP" sz="800"/>
                        <a:t>The book will not have been read by her.</a:t>
                      </a:r>
                      <a:r>
                        <a:rPr lang="ja-JP" altLang="en" sz="800"/>
                        <a:t>（</a:t>
                      </a:r>
                      <a:r>
                        <a:rPr lang="ja-JP" altLang="en-US" sz="800"/>
                        <a:t>その本は彼女によって読まれていないだろう）</a:t>
                      </a:r>
                      <a:br>
                        <a:rPr lang="ja-JP" altLang="en-US" sz="800"/>
                      </a:br>
                      <a:r>
                        <a:rPr lang="ja-JP" altLang="en-US" sz="800" b="1"/>
                        <a:t>疑問</a:t>
                      </a:r>
                      <a:r>
                        <a:rPr lang="en-US" altLang="ja-JP" sz="800"/>
                        <a:t>: </a:t>
                      </a:r>
                      <a:r>
                        <a:rPr lang="en" altLang="ja-JP" sz="800"/>
                        <a:t>Will the book have been read by her?</a:t>
                      </a:r>
                      <a:r>
                        <a:rPr lang="ja-JP" altLang="en" sz="800"/>
                        <a:t>（</a:t>
                      </a:r>
                      <a:r>
                        <a:rPr lang="ja-JP" altLang="en-US" sz="800"/>
                        <a:t>その本は彼女によって読まれましたか？）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1413352531"/>
                  </a:ext>
                </a:extLst>
              </a:tr>
              <a:tr h="760145">
                <a:tc>
                  <a:txBody>
                    <a:bodyPr/>
                    <a:lstStyle/>
                    <a:p>
                      <a:pPr algn="ctr"/>
                      <a:r>
                        <a:rPr kumimoji="1" lang="ja-JP" altLang="en-US" sz="800"/>
                        <a:t>完了進行</a:t>
                      </a:r>
                    </a:p>
                  </a:txBody>
                  <a:tcPr anchor="ctr"/>
                </a:tc>
                <a:tc>
                  <a:txBody>
                    <a:bodyPr/>
                    <a:lstStyle/>
                    <a:p>
                      <a:r>
                        <a:rPr lang="ja-JP" altLang="en-US" sz="800" b="1"/>
                        <a:t>肯定</a:t>
                      </a:r>
                      <a:r>
                        <a:rPr lang="en-US" altLang="ja-JP" sz="800"/>
                        <a:t>: </a:t>
                      </a:r>
                      <a:r>
                        <a:rPr lang="en" altLang="ja-JP" sz="800"/>
                        <a:t>The book had been being read by her.</a:t>
                      </a:r>
                      <a:r>
                        <a:rPr lang="ja-JP" altLang="en" sz="800"/>
                        <a:t>（</a:t>
                      </a:r>
                      <a:r>
                        <a:rPr lang="ja-JP" altLang="en-US" sz="800"/>
                        <a:t>その本は彼女によってずっと読まれていた）</a:t>
                      </a:r>
                      <a:br>
                        <a:rPr lang="ja-JP" altLang="en-US" sz="800"/>
                      </a:br>
                      <a:r>
                        <a:rPr lang="ja-JP" altLang="en-US" sz="800" b="1"/>
                        <a:t>否定</a:t>
                      </a:r>
                      <a:r>
                        <a:rPr lang="en-US" altLang="ja-JP" sz="800"/>
                        <a:t>: </a:t>
                      </a:r>
                      <a:r>
                        <a:rPr lang="en" altLang="ja-JP" sz="800"/>
                        <a:t>The book had not been being read by her.</a:t>
                      </a:r>
                      <a:r>
                        <a:rPr lang="ja-JP" altLang="en" sz="800"/>
                        <a:t>（</a:t>
                      </a:r>
                      <a:r>
                        <a:rPr lang="ja-JP" altLang="en-US" sz="800"/>
                        <a:t>その本は彼女によって読まれていなかった）</a:t>
                      </a:r>
                      <a:br>
                        <a:rPr lang="ja-JP" altLang="en-US" sz="800"/>
                      </a:br>
                      <a:r>
                        <a:rPr lang="ja-JP" altLang="en-US" sz="800" b="1"/>
                        <a:t>疑問</a:t>
                      </a:r>
                      <a:r>
                        <a:rPr lang="en-US" altLang="ja-JP" sz="800"/>
                        <a:t>: </a:t>
                      </a:r>
                      <a:r>
                        <a:rPr lang="en" altLang="ja-JP" sz="800"/>
                        <a:t>Had the book been being read by her?</a:t>
                      </a:r>
                      <a:r>
                        <a:rPr lang="ja-JP" altLang="en" sz="800"/>
                        <a:t>（</a:t>
                      </a:r>
                      <a:r>
                        <a:rPr lang="ja-JP" altLang="en-US" sz="800"/>
                        <a:t>その本は彼女によってずっと読まれていましたか？）</a:t>
                      </a:r>
                      <a:br>
                        <a:rPr lang="ja-JP" altLang="en-US" sz="800"/>
                      </a:br>
                      <a:r>
                        <a:rPr lang="ja-JP" altLang="en-US" sz="800" b="1"/>
                        <a:t>解答</a:t>
                      </a:r>
                      <a:r>
                        <a:rPr lang="en-US" altLang="ja-JP" sz="800"/>
                        <a:t>: </a:t>
                      </a:r>
                      <a:r>
                        <a:rPr lang="en" altLang="ja-JP" sz="800"/>
                        <a:t>Yes, it had. / No, it hadn’t.</a:t>
                      </a:r>
                      <a:endParaRPr kumimoji="1" lang="ja-JP" altLang="en-US" sz="800"/>
                    </a:p>
                  </a:txBody>
                  <a:tcPr/>
                </a:tc>
                <a:tc>
                  <a:txBody>
                    <a:bodyPr/>
                    <a:lstStyle/>
                    <a:p>
                      <a:r>
                        <a:rPr lang="ja-JP" altLang="en-US" sz="800" b="1"/>
                        <a:t>肯定</a:t>
                      </a:r>
                      <a:r>
                        <a:rPr lang="en-US" altLang="ja-JP" sz="800"/>
                        <a:t>: </a:t>
                      </a:r>
                      <a:r>
                        <a:rPr lang="en" altLang="ja-JP" sz="800"/>
                        <a:t>The book </a:t>
                      </a:r>
                      <a:r>
                        <a:rPr lang="en" altLang="ja-JP" sz="800" b="1"/>
                        <a:t>has been being read</a:t>
                      </a:r>
                      <a:r>
                        <a:rPr lang="en" altLang="ja-JP" sz="800"/>
                        <a:t> by her.</a:t>
                      </a:r>
                      <a:r>
                        <a:rPr lang="ja-JP" altLang="en" sz="800"/>
                        <a:t>（</a:t>
                      </a:r>
                      <a:r>
                        <a:rPr lang="ja-JP" altLang="en-US" sz="800"/>
                        <a:t>その本は彼女によってずっと読まれている）</a:t>
                      </a:r>
                      <a:br>
                        <a:rPr lang="ja-JP" altLang="en-US" sz="800"/>
                      </a:br>
                      <a:r>
                        <a:rPr lang="ja-JP" altLang="en-US" sz="800" b="1"/>
                        <a:t>否定</a:t>
                      </a:r>
                      <a:r>
                        <a:rPr lang="en-US" altLang="ja-JP" sz="800"/>
                        <a:t>: </a:t>
                      </a:r>
                      <a:r>
                        <a:rPr lang="en" altLang="ja-JP" sz="800"/>
                        <a:t>The book has not been being read by her.</a:t>
                      </a:r>
                      <a:r>
                        <a:rPr lang="ja-JP" altLang="en" sz="800"/>
                        <a:t>（</a:t>
                      </a:r>
                      <a:r>
                        <a:rPr lang="ja-JP" altLang="en-US" sz="800"/>
                        <a:t>その本は彼女によって読まれていない）</a:t>
                      </a:r>
                      <a:br>
                        <a:rPr lang="ja-JP" altLang="en-US" sz="800"/>
                      </a:br>
                      <a:r>
                        <a:rPr lang="ja-JP" altLang="en-US" sz="800" b="1"/>
                        <a:t>疑問</a:t>
                      </a:r>
                      <a:r>
                        <a:rPr lang="en-US" altLang="ja-JP" sz="800"/>
                        <a:t>: </a:t>
                      </a:r>
                      <a:r>
                        <a:rPr lang="en" altLang="ja-JP" sz="800"/>
                        <a:t>Has the book been being read by her?</a:t>
                      </a:r>
                      <a:r>
                        <a:rPr lang="ja-JP" altLang="en" sz="800"/>
                        <a:t>（</a:t>
                      </a:r>
                      <a:r>
                        <a:rPr lang="ja-JP" altLang="en-US" sz="800"/>
                        <a:t>その本は彼女によってずっと読まれていますか？）</a:t>
                      </a:r>
                      <a:br>
                        <a:rPr lang="ja-JP" altLang="en-US" sz="800"/>
                      </a:br>
                      <a:r>
                        <a:rPr lang="ja-JP" altLang="en-US" sz="800" b="1"/>
                        <a:t>解答</a:t>
                      </a:r>
                      <a:r>
                        <a:rPr lang="en-US" altLang="ja-JP" sz="800"/>
                        <a:t>: </a:t>
                      </a:r>
                      <a:r>
                        <a:rPr lang="en" altLang="ja-JP" sz="800"/>
                        <a:t>Yes, it has. / No, it hasn’t.</a:t>
                      </a:r>
                      <a:endParaRPr kumimoji="1" lang="ja-JP" altLang="en-US" sz="800"/>
                    </a:p>
                  </a:txBody>
                  <a:tcPr/>
                </a:tc>
                <a:tc>
                  <a:txBody>
                    <a:bodyPr/>
                    <a:lstStyle/>
                    <a:p>
                      <a:r>
                        <a:rPr lang="ja-JP" altLang="en-US" sz="800" b="1"/>
                        <a:t>肯定</a:t>
                      </a:r>
                      <a:r>
                        <a:rPr lang="en-US" altLang="ja-JP" sz="800"/>
                        <a:t>: </a:t>
                      </a:r>
                      <a:r>
                        <a:rPr lang="en" altLang="ja-JP" sz="800"/>
                        <a:t>The book will have been being read by her.</a:t>
                      </a:r>
                      <a:r>
                        <a:rPr lang="ja-JP" altLang="en" sz="800"/>
                        <a:t>（</a:t>
                      </a:r>
                      <a:r>
                        <a:rPr lang="ja-JP" altLang="en-US" sz="800"/>
                        <a:t>その本は彼女によってずっと読まれているだろう）</a:t>
                      </a:r>
                      <a:br>
                        <a:rPr lang="ja-JP" altLang="en-US" sz="800"/>
                      </a:br>
                      <a:r>
                        <a:rPr lang="ja-JP" altLang="en-US" sz="800" b="1"/>
                        <a:t>否定</a:t>
                      </a:r>
                      <a:r>
                        <a:rPr lang="en-US" altLang="ja-JP" sz="800"/>
                        <a:t>: </a:t>
                      </a:r>
                      <a:r>
                        <a:rPr lang="en" altLang="ja-JP" sz="800"/>
                        <a:t>The book will not have been being read by her.</a:t>
                      </a:r>
                      <a:r>
                        <a:rPr lang="ja-JP" altLang="en" sz="800"/>
                        <a:t>（</a:t>
                      </a:r>
                      <a:r>
                        <a:rPr lang="ja-JP" altLang="en-US" sz="800"/>
                        <a:t>その本は彼女によってずっと読まれていないだろう）</a:t>
                      </a:r>
                      <a:br>
                        <a:rPr lang="ja-JP" altLang="en-US" sz="800"/>
                      </a:br>
                      <a:r>
                        <a:rPr lang="ja-JP" altLang="en-US" sz="800" b="1"/>
                        <a:t>疑問</a:t>
                      </a:r>
                      <a:r>
                        <a:rPr lang="en-US" altLang="ja-JP" sz="800"/>
                        <a:t>: </a:t>
                      </a:r>
                      <a:r>
                        <a:rPr lang="en" altLang="ja-JP" sz="800"/>
                        <a:t>Will the book have been being read by her?</a:t>
                      </a:r>
                      <a:r>
                        <a:rPr lang="ja-JP" altLang="en" sz="800"/>
                        <a:t>（</a:t>
                      </a:r>
                      <a:r>
                        <a:rPr lang="ja-JP" altLang="en-US" sz="800"/>
                        <a:t>その本は彼女によってずっと読まれていますか？）</a:t>
                      </a:r>
                      <a:br>
                        <a:rPr lang="ja-JP" altLang="en-US" sz="800"/>
                      </a:br>
                      <a:r>
                        <a:rPr lang="ja-JP" altLang="en-US" sz="800" b="1"/>
                        <a:t>解答</a:t>
                      </a:r>
                      <a:r>
                        <a:rPr lang="en-US" altLang="ja-JP" sz="800"/>
                        <a:t>: </a:t>
                      </a:r>
                      <a:r>
                        <a:rPr lang="en" altLang="ja-JP" sz="800"/>
                        <a:t>Yes, it will. / No, it won’t.</a:t>
                      </a:r>
                      <a:endParaRPr kumimoji="1" lang="ja-JP" altLang="en-US" sz="800"/>
                    </a:p>
                  </a:txBody>
                  <a:tcPr/>
                </a:tc>
                <a:extLst>
                  <a:ext uri="{0D108BD9-81ED-4DB2-BD59-A6C34878D82A}">
                    <a16:rowId xmlns:a16="http://schemas.microsoft.com/office/drawing/2014/main" val="207402920"/>
                  </a:ext>
                </a:extLst>
              </a:tr>
            </a:tbl>
          </a:graphicData>
        </a:graphic>
      </p:graphicFrame>
      <p:sp>
        <p:nvSpPr>
          <p:cNvPr id="10" name="テキスト ボックス 9">
            <a:extLst>
              <a:ext uri="{FF2B5EF4-FFF2-40B4-BE49-F238E27FC236}">
                <a16:creationId xmlns:a16="http://schemas.microsoft.com/office/drawing/2014/main" id="{F5462690-B797-9EA4-314B-63A213BBEB30}"/>
              </a:ext>
            </a:extLst>
          </p:cNvPr>
          <p:cNvSpPr txBox="1"/>
          <p:nvPr/>
        </p:nvSpPr>
        <p:spPr>
          <a:xfrm>
            <a:off x="6235700" y="1114418"/>
            <a:ext cx="1807178"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1" name="テキスト ボックス 10">
            <a:extLst>
              <a:ext uri="{FF2B5EF4-FFF2-40B4-BE49-F238E27FC236}">
                <a16:creationId xmlns:a16="http://schemas.microsoft.com/office/drawing/2014/main" id="{6D407453-9B80-121B-3099-8FF11A4C9847}"/>
              </a:ext>
            </a:extLst>
          </p:cNvPr>
          <p:cNvSpPr txBox="1"/>
          <p:nvPr/>
        </p:nvSpPr>
        <p:spPr>
          <a:xfrm>
            <a:off x="5667983" y="2014328"/>
            <a:ext cx="2739416" cy="230832"/>
          </a:xfrm>
          <a:prstGeom prst="rect">
            <a:avLst/>
          </a:prstGeom>
          <a:noFill/>
        </p:spPr>
        <p:txBody>
          <a:bodyPr wrap="square" rtlCol="0">
            <a:spAutoFit/>
          </a:bodyPr>
          <a:lstStyle/>
          <a:p>
            <a:r>
              <a:rPr lang="en-US" altLang="ja-JP" sz="900">
                <a:solidFill>
                  <a:srgbClr val="FF0000"/>
                </a:solidFill>
              </a:rPr>
              <a:t>{be</a:t>
            </a:r>
            <a:r>
              <a:rPr lang="ja-JP" altLang="en-US" sz="900">
                <a:solidFill>
                  <a:srgbClr val="FF0000"/>
                </a:solidFill>
              </a:rPr>
              <a:t>動詞</a:t>
            </a:r>
            <a:r>
              <a:rPr lang="en-US" altLang="ja-JP" sz="900">
                <a:solidFill>
                  <a:srgbClr val="FF0000"/>
                </a:solidFill>
              </a:rPr>
              <a:t>} {be</a:t>
            </a:r>
            <a:r>
              <a:rPr lang="ja-JP" altLang="en-US" sz="900">
                <a:solidFill>
                  <a:srgbClr val="FF0000"/>
                </a:solidFill>
              </a:rPr>
              <a:t>動詞進行形</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2" name="テキスト ボックス 11">
            <a:extLst>
              <a:ext uri="{FF2B5EF4-FFF2-40B4-BE49-F238E27FC236}">
                <a16:creationId xmlns:a16="http://schemas.microsoft.com/office/drawing/2014/main" id="{513A0C36-F989-5255-C991-20BDA8703E25}"/>
              </a:ext>
            </a:extLst>
          </p:cNvPr>
          <p:cNvSpPr txBox="1"/>
          <p:nvPr/>
        </p:nvSpPr>
        <p:spPr>
          <a:xfrm>
            <a:off x="5667983" y="3000690"/>
            <a:ext cx="2739416" cy="230832"/>
          </a:xfrm>
          <a:prstGeom prst="rect">
            <a:avLst/>
          </a:prstGeom>
          <a:noFill/>
        </p:spPr>
        <p:txBody>
          <a:bodyPr wrap="square" rtlCol="0">
            <a:spAutoFit/>
          </a:bodyPr>
          <a:lstStyle/>
          <a:p>
            <a:r>
              <a:rPr lang="en-US" altLang="ja-JP" sz="900">
                <a:solidFill>
                  <a:srgbClr val="FF0000"/>
                </a:solidFill>
              </a:rPr>
              <a:t>have {be</a:t>
            </a:r>
            <a:r>
              <a:rPr lang="ja-JP" altLang="en-US" sz="900">
                <a:solidFill>
                  <a:srgbClr val="FF0000"/>
                </a:solidFill>
              </a:rPr>
              <a:t>動詞過去分詞形</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p:txBody>
      </p:sp>
      <p:sp>
        <p:nvSpPr>
          <p:cNvPr id="13" name="テキスト ボックス 12">
            <a:extLst>
              <a:ext uri="{FF2B5EF4-FFF2-40B4-BE49-F238E27FC236}">
                <a16:creationId xmlns:a16="http://schemas.microsoft.com/office/drawing/2014/main" id="{13CF4312-BBB0-6B6F-B993-44348F6A7A3B}"/>
              </a:ext>
            </a:extLst>
          </p:cNvPr>
          <p:cNvSpPr txBox="1"/>
          <p:nvPr/>
        </p:nvSpPr>
        <p:spPr>
          <a:xfrm>
            <a:off x="5547831" y="3951346"/>
            <a:ext cx="2739415" cy="369332"/>
          </a:xfrm>
          <a:prstGeom prst="rect">
            <a:avLst/>
          </a:prstGeom>
          <a:noFill/>
        </p:spPr>
        <p:txBody>
          <a:bodyPr wrap="square" rtlCol="0">
            <a:spAutoFit/>
          </a:bodyPr>
          <a:lstStyle/>
          <a:p>
            <a:r>
              <a:rPr lang="en-US" altLang="ja-JP" sz="900">
                <a:solidFill>
                  <a:srgbClr val="FF0000"/>
                </a:solidFill>
              </a:rPr>
              <a:t>have been {be</a:t>
            </a:r>
            <a:r>
              <a:rPr lang="ja-JP" altLang="en-US" sz="900">
                <a:solidFill>
                  <a:srgbClr val="FF0000"/>
                </a:solidFill>
              </a:rPr>
              <a:t>動詞進行形</a:t>
            </a:r>
            <a:r>
              <a:rPr lang="en-US" altLang="ja-JP" sz="900">
                <a:solidFill>
                  <a:srgbClr val="FF0000"/>
                </a:solidFill>
              </a:rPr>
              <a:t>} {</a:t>
            </a:r>
            <a:r>
              <a:rPr lang="ja-JP" altLang="en-US" sz="900">
                <a:solidFill>
                  <a:srgbClr val="FF0000"/>
                </a:solidFill>
              </a:rPr>
              <a:t>一般動詞過去分詞形</a:t>
            </a:r>
            <a:r>
              <a:rPr lang="en-US" altLang="ja-JP" sz="900">
                <a:solidFill>
                  <a:srgbClr val="FF0000"/>
                </a:solidFill>
              </a:rPr>
              <a:t>}</a:t>
            </a:r>
            <a:endParaRPr kumimoji="1" lang="ja-JP" altLang="en-US" sz="900">
              <a:solidFill>
                <a:srgbClr val="FF0000"/>
              </a:solidFill>
            </a:endParaRPr>
          </a:p>
          <a:p>
            <a:endParaRPr kumimoji="1" lang="ja-JP" altLang="en-US" sz="900">
              <a:solidFill>
                <a:srgbClr val="FF0000"/>
              </a:solidFill>
            </a:endParaRPr>
          </a:p>
        </p:txBody>
      </p:sp>
      <p:sp>
        <p:nvSpPr>
          <p:cNvPr id="14" name="テキスト ボックス 13">
            <a:extLst>
              <a:ext uri="{FF2B5EF4-FFF2-40B4-BE49-F238E27FC236}">
                <a16:creationId xmlns:a16="http://schemas.microsoft.com/office/drawing/2014/main" id="{5CF852E0-BD9D-C1DB-9F83-D4710D6B1F62}"/>
              </a:ext>
            </a:extLst>
          </p:cNvPr>
          <p:cNvSpPr txBox="1"/>
          <p:nvPr/>
        </p:nvSpPr>
        <p:spPr>
          <a:xfrm>
            <a:off x="6336016" y="2153497"/>
            <a:ext cx="1403349"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5" name="テキスト ボックス 14">
            <a:extLst>
              <a:ext uri="{FF2B5EF4-FFF2-40B4-BE49-F238E27FC236}">
                <a16:creationId xmlns:a16="http://schemas.microsoft.com/office/drawing/2014/main" id="{E9C8E6E4-E7C7-F4F5-F6E8-F20BAEA0DDEB}"/>
              </a:ext>
            </a:extLst>
          </p:cNvPr>
          <p:cNvSpPr txBox="1"/>
          <p:nvPr/>
        </p:nvSpPr>
        <p:spPr>
          <a:xfrm>
            <a:off x="6334729" y="4096742"/>
            <a:ext cx="1403349" cy="230832"/>
          </a:xfrm>
          <a:prstGeom prst="rect">
            <a:avLst/>
          </a:prstGeom>
          <a:noFill/>
        </p:spPr>
        <p:txBody>
          <a:bodyPr wrap="square" rtlCol="0">
            <a:spAutoFit/>
          </a:bodyPr>
          <a:lstStyle/>
          <a:p>
            <a:r>
              <a:rPr lang="en-US" altLang="ja-JP" sz="900">
                <a:solidFill>
                  <a:srgbClr val="FF0000"/>
                </a:solidFill>
              </a:rPr>
              <a:t>being</a:t>
            </a:r>
            <a:endParaRPr kumimoji="1" lang="ja-JP" altLang="en-US" sz="900">
              <a:solidFill>
                <a:srgbClr val="FF0000"/>
              </a:solidFill>
            </a:endParaRPr>
          </a:p>
        </p:txBody>
      </p:sp>
      <p:sp>
        <p:nvSpPr>
          <p:cNvPr id="16" name="テキスト ボックス 15">
            <a:extLst>
              <a:ext uri="{FF2B5EF4-FFF2-40B4-BE49-F238E27FC236}">
                <a16:creationId xmlns:a16="http://schemas.microsoft.com/office/drawing/2014/main" id="{D84CABBC-A2DB-C1C9-EEE6-2C15E641B25A}"/>
              </a:ext>
            </a:extLst>
          </p:cNvPr>
          <p:cNvSpPr txBox="1"/>
          <p:nvPr/>
        </p:nvSpPr>
        <p:spPr>
          <a:xfrm>
            <a:off x="6336016" y="3110346"/>
            <a:ext cx="1403349" cy="230832"/>
          </a:xfrm>
          <a:prstGeom prst="rect">
            <a:avLst/>
          </a:prstGeom>
          <a:noFill/>
        </p:spPr>
        <p:txBody>
          <a:bodyPr wrap="square" rtlCol="0">
            <a:spAutoFit/>
          </a:bodyPr>
          <a:lstStyle/>
          <a:p>
            <a:r>
              <a:rPr lang="en-US" altLang="ja-JP" sz="900">
                <a:solidFill>
                  <a:srgbClr val="FF0000"/>
                </a:solidFill>
              </a:rPr>
              <a:t>been</a:t>
            </a:r>
            <a:endParaRPr kumimoji="1" lang="ja-JP" altLang="en-US" sz="900">
              <a:solidFill>
                <a:srgbClr val="FF0000"/>
              </a:solidFill>
            </a:endParaRPr>
          </a:p>
        </p:txBody>
      </p:sp>
      <p:sp>
        <p:nvSpPr>
          <p:cNvPr id="18" name="正方形/長方形 17">
            <a:extLst>
              <a:ext uri="{FF2B5EF4-FFF2-40B4-BE49-F238E27FC236}">
                <a16:creationId xmlns:a16="http://schemas.microsoft.com/office/drawing/2014/main" id="{370EFEA5-CDEE-5E1A-561B-81C634128CCE}"/>
              </a:ext>
            </a:extLst>
          </p:cNvPr>
          <p:cNvSpPr/>
          <p:nvPr/>
        </p:nvSpPr>
        <p:spPr>
          <a:xfrm>
            <a:off x="146049" y="383262"/>
            <a:ext cx="284813" cy="38709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助動詞なし</a:t>
            </a:r>
            <a:endParaRPr kumimoji="1" lang="en-US" altLang="ja-JP" sz="1200"/>
          </a:p>
        </p:txBody>
      </p:sp>
      <p:sp>
        <p:nvSpPr>
          <p:cNvPr id="19" name="正方形/長方形 18">
            <a:extLst>
              <a:ext uri="{FF2B5EF4-FFF2-40B4-BE49-F238E27FC236}">
                <a16:creationId xmlns:a16="http://schemas.microsoft.com/office/drawing/2014/main" id="{8DA7A86D-2805-61F6-74DB-F936BE3A5C41}"/>
              </a:ext>
            </a:extLst>
          </p:cNvPr>
          <p:cNvSpPr/>
          <p:nvPr/>
        </p:nvSpPr>
        <p:spPr>
          <a:xfrm>
            <a:off x="146049" y="4396227"/>
            <a:ext cx="284813" cy="399287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t>助動詞あり</a:t>
            </a:r>
            <a:endParaRPr kumimoji="1" lang="en-US" altLang="ja-JP" sz="1200"/>
          </a:p>
        </p:txBody>
      </p:sp>
    </p:spTree>
    <p:extLst>
      <p:ext uri="{BB962C8B-B14F-4D97-AF65-F5344CB8AC3E}">
        <p14:creationId xmlns:p14="http://schemas.microsoft.com/office/powerpoint/2010/main" val="310283618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sz="120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41584</TotalTime>
  <Words>19736</Words>
  <Application>Microsoft Macintosh PowerPoint</Application>
  <PresentationFormat>ワイド画面</PresentationFormat>
  <Paragraphs>1866</Paragraphs>
  <Slides>25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-apple-system</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幸人 中川</dc:creator>
  <cp:lastModifiedBy>幸人 中川</cp:lastModifiedBy>
  <cp:revision>90</cp:revision>
  <dcterms:created xsi:type="dcterms:W3CDTF">2025-01-02T05:42:53Z</dcterms:created>
  <dcterms:modified xsi:type="dcterms:W3CDTF">2025-02-02T08:07:14Z</dcterms:modified>
</cp:coreProperties>
</file>