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70" r:id="rId5"/>
    <p:sldId id="258" r:id="rId6"/>
    <p:sldId id="260" r:id="rId7"/>
    <p:sldId id="261" r:id="rId8"/>
    <p:sldId id="259" r:id="rId9"/>
    <p:sldId id="263" r:id="rId10"/>
    <p:sldId id="264" r:id="rId11"/>
    <p:sldId id="262" r:id="rId12"/>
    <p:sldId id="265" r:id="rId13"/>
    <p:sldId id="266" r:id="rId14"/>
    <p:sldId id="268" r:id="rId15"/>
    <p:sldId id="267"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92"/>
    <p:restoredTop sz="95126"/>
  </p:normalViewPr>
  <p:slideViewPr>
    <p:cSldViewPr snapToGrid="0">
      <p:cViewPr varScale="1">
        <p:scale>
          <a:sx n="95" d="100"/>
          <a:sy n="95" d="100"/>
        </p:scale>
        <p:origin x="7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C76A70-39CF-47D6-AD86-0D4A13C3CDC6}"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B7D532EF-D9B5-4BC8-A6B7-C7700DCD5C51}">
      <dgm:prSet/>
      <dgm:spPr/>
      <dgm:t>
        <a:bodyPr/>
        <a:lstStyle/>
        <a:p>
          <a:r>
            <a:rPr lang="en-US" b="0" i="0"/>
            <a:t>Sentiment analysis</a:t>
          </a:r>
          <a:endParaRPr lang="en-US"/>
        </a:p>
      </dgm:t>
    </dgm:pt>
    <dgm:pt modelId="{CC4CA8C4-BF48-42B9-A299-4B9D3418E59D}" type="parTrans" cxnId="{8AA0A6E9-A0C0-4566-A5C8-B4A1B23F2E93}">
      <dgm:prSet/>
      <dgm:spPr/>
      <dgm:t>
        <a:bodyPr/>
        <a:lstStyle/>
        <a:p>
          <a:endParaRPr lang="en-US"/>
        </a:p>
      </dgm:t>
    </dgm:pt>
    <dgm:pt modelId="{9D901D30-A496-43FA-851E-A60598BE23AF}" type="sibTrans" cxnId="{8AA0A6E9-A0C0-4566-A5C8-B4A1B23F2E93}">
      <dgm:prSet/>
      <dgm:spPr/>
      <dgm:t>
        <a:bodyPr/>
        <a:lstStyle/>
        <a:p>
          <a:endParaRPr lang="en-US"/>
        </a:p>
      </dgm:t>
    </dgm:pt>
    <dgm:pt modelId="{5897191E-AA17-4384-9EB4-B7DF130E0575}">
      <dgm:prSet/>
      <dgm:spPr/>
      <dgm:t>
        <a:bodyPr/>
        <a:lstStyle/>
        <a:p>
          <a:r>
            <a:rPr lang="en-US" b="0" i="0"/>
            <a:t>Zero-shot classification</a:t>
          </a:r>
          <a:endParaRPr lang="en-US"/>
        </a:p>
      </dgm:t>
    </dgm:pt>
    <dgm:pt modelId="{9B114159-4A5E-47DE-95E4-21FABB6DCB03}" type="parTrans" cxnId="{7766FD0A-0236-4E20-9ED6-062B0F705E19}">
      <dgm:prSet/>
      <dgm:spPr/>
      <dgm:t>
        <a:bodyPr/>
        <a:lstStyle/>
        <a:p>
          <a:endParaRPr lang="en-US"/>
        </a:p>
      </dgm:t>
    </dgm:pt>
    <dgm:pt modelId="{4A4F0FB5-0539-4572-BAF4-051A95D57CFE}" type="sibTrans" cxnId="{7766FD0A-0236-4E20-9ED6-062B0F705E19}">
      <dgm:prSet/>
      <dgm:spPr/>
      <dgm:t>
        <a:bodyPr/>
        <a:lstStyle/>
        <a:p>
          <a:endParaRPr lang="en-US"/>
        </a:p>
      </dgm:t>
    </dgm:pt>
    <dgm:pt modelId="{63D20C82-1C57-465D-9511-4F30DF2E3F42}">
      <dgm:prSet/>
      <dgm:spPr/>
      <dgm:t>
        <a:bodyPr/>
        <a:lstStyle/>
        <a:p>
          <a:r>
            <a:rPr lang="en-US" b="0" i="0"/>
            <a:t>Question-</a:t>
          </a:r>
          <a:r>
            <a:rPr lang="en-US"/>
            <a:t>A</a:t>
          </a:r>
          <a:r>
            <a:rPr lang="en-US" b="0" i="0"/>
            <a:t>nswer</a:t>
          </a:r>
          <a:endParaRPr lang="en-US"/>
        </a:p>
      </dgm:t>
    </dgm:pt>
    <dgm:pt modelId="{BCD50380-1FD6-44F9-9939-6AEE8C2BCDE2}" type="parTrans" cxnId="{05B08D80-E535-4B5B-8686-99B62EFDF1B1}">
      <dgm:prSet/>
      <dgm:spPr/>
      <dgm:t>
        <a:bodyPr/>
        <a:lstStyle/>
        <a:p>
          <a:endParaRPr lang="en-US"/>
        </a:p>
      </dgm:t>
    </dgm:pt>
    <dgm:pt modelId="{7EA7D938-2133-45C1-A048-7DD95DB84AE1}" type="sibTrans" cxnId="{05B08D80-E535-4B5B-8686-99B62EFDF1B1}">
      <dgm:prSet/>
      <dgm:spPr/>
      <dgm:t>
        <a:bodyPr/>
        <a:lstStyle/>
        <a:p>
          <a:endParaRPr lang="en-US"/>
        </a:p>
      </dgm:t>
    </dgm:pt>
    <dgm:pt modelId="{80B85B39-27D0-4935-B831-ED22E3C5FF36}">
      <dgm:prSet/>
      <dgm:spPr/>
      <dgm:t>
        <a:bodyPr/>
        <a:lstStyle/>
        <a:p>
          <a:r>
            <a:rPr lang="en-US" b="0" i="0"/>
            <a:t>Fill mask</a:t>
          </a:r>
          <a:endParaRPr lang="en-US"/>
        </a:p>
      </dgm:t>
    </dgm:pt>
    <dgm:pt modelId="{6E2C5F6B-0681-4417-9397-216C9DEA11D6}" type="parTrans" cxnId="{0D4498BD-A3D6-44B2-9351-C1064901B3E8}">
      <dgm:prSet/>
      <dgm:spPr/>
      <dgm:t>
        <a:bodyPr/>
        <a:lstStyle/>
        <a:p>
          <a:endParaRPr lang="en-US"/>
        </a:p>
      </dgm:t>
    </dgm:pt>
    <dgm:pt modelId="{34CD34BF-8814-49FF-B761-8385D2D98556}" type="sibTrans" cxnId="{0D4498BD-A3D6-44B2-9351-C1064901B3E8}">
      <dgm:prSet/>
      <dgm:spPr/>
      <dgm:t>
        <a:bodyPr/>
        <a:lstStyle/>
        <a:p>
          <a:endParaRPr lang="en-US"/>
        </a:p>
      </dgm:t>
    </dgm:pt>
    <dgm:pt modelId="{29377155-259E-4B47-A012-C89E89E7A340}">
      <dgm:prSet/>
      <dgm:spPr/>
      <dgm:t>
        <a:bodyPr/>
        <a:lstStyle/>
        <a:p>
          <a:r>
            <a:rPr lang="en-US" b="0" i="0"/>
            <a:t>Feature extraction</a:t>
          </a:r>
          <a:endParaRPr lang="en-US"/>
        </a:p>
      </dgm:t>
    </dgm:pt>
    <dgm:pt modelId="{F210CE79-91AF-4491-9FAC-DA533121797B}" type="parTrans" cxnId="{5C751278-65E5-448D-9BBE-688A95F4BDBB}">
      <dgm:prSet/>
      <dgm:spPr/>
      <dgm:t>
        <a:bodyPr/>
        <a:lstStyle/>
        <a:p>
          <a:endParaRPr lang="en-US"/>
        </a:p>
      </dgm:t>
    </dgm:pt>
    <dgm:pt modelId="{11DC423D-6869-4C9B-8075-747F9B42A197}" type="sibTrans" cxnId="{5C751278-65E5-448D-9BBE-688A95F4BDBB}">
      <dgm:prSet/>
      <dgm:spPr/>
      <dgm:t>
        <a:bodyPr/>
        <a:lstStyle/>
        <a:p>
          <a:endParaRPr lang="en-US"/>
        </a:p>
      </dgm:t>
    </dgm:pt>
    <dgm:pt modelId="{84A5675C-FD7E-47DB-B938-A5360CA9A241}">
      <dgm:prSet/>
      <dgm:spPr/>
      <dgm:t>
        <a:bodyPr/>
        <a:lstStyle/>
        <a:p>
          <a:r>
            <a:rPr lang="en-US" b="0" i="0"/>
            <a:t>Named Entity Recognition</a:t>
          </a:r>
          <a:endParaRPr lang="en-US"/>
        </a:p>
      </dgm:t>
    </dgm:pt>
    <dgm:pt modelId="{8B64CFE0-57DD-43E5-B27B-D716567CF10A}" type="parTrans" cxnId="{3526B6DB-23E9-48ED-808B-0C1FCD741831}">
      <dgm:prSet/>
      <dgm:spPr/>
      <dgm:t>
        <a:bodyPr/>
        <a:lstStyle/>
        <a:p>
          <a:endParaRPr lang="en-US"/>
        </a:p>
      </dgm:t>
    </dgm:pt>
    <dgm:pt modelId="{B7FB4760-6E7B-40D8-BD61-77A43E484D54}" type="sibTrans" cxnId="{3526B6DB-23E9-48ED-808B-0C1FCD741831}">
      <dgm:prSet/>
      <dgm:spPr/>
      <dgm:t>
        <a:bodyPr/>
        <a:lstStyle/>
        <a:p>
          <a:endParaRPr lang="en-US"/>
        </a:p>
      </dgm:t>
    </dgm:pt>
    <dgm:pt modelId="{75703526-AC25-4F89-AE94-C9308A3F6165}">
      <dgm:prSet/>
      <dgm:spPr/>
      <dgm:t>
        <a:bodyPr/>
        <a:lstStyle/>
        <a:p>
          <a:r>
            <a:rPr lang="en-US" b="0" i="0"/>
            <a:t>Summarization</a:t>
          </a:r>
          <a:endParaRPr lang="en-US"/>
        </a:p>
      </dgm:t>
    </dgm:pt>
    <dgm:pt modelId="{F6FA714B-AEEB-49E1-92B7-07283B530989}" type="parTrans" cxnId="{78F4E5A1-7B23-4276-B407-3A158FDD62C3}">
      <dgm:prSet/>
      <dgm:spPr/>
      <dgm:t>
        <a:bodyPr/>
        <a:lstStyle/>
        <a:p>
          <a:endParaRPr lang="en-US"/>
        </a:p>
      </dgm:t>
    </dgm:pt>
    <dgm:pt modelId="{F3F8468D-8036-4A9E-961F-918AA8E682B9}" type="sibTrans" cxnId="{78F4E5A1-7B23-4276-B407-3A158FDD62C3}">
      <dgm:prSet/>
      <dgm:spPr/>
      <dgm:t>
        <a:bodyPr/>
        <a:lstStyle/>
        <a:p>
          <a:endParaRPr lang="en-US"/>
        </a:p>
      </dgm:t>
    </dgm:pt>
    <dgm:pt modelId="{023D2159-BBF6-4531-AB60-F80753217EF8}">
      <dgm:prSet/>
      <dgm:spPr/>
      <dgm:t>
        <a:bodyPr/>
        <a:lstStyle/>
        <a:p>
          <a:r>
            <a:rPr lang="en-US"/>
            <a:t>Translation</a:t>
          </a:r>
        </a:p>
      </dgm:t>
    </dgm:pt>
    <dgm:pt modelId="{92FDC52F-5E13-45B1-9FFC-55C05219DC79}" type="parTrans" cxnId="{ACD2973B-AB8B-431A-B007-E77AF30A73CF}">
      <dgm:prSet/>
      <dgm:spPr/>
      <dgm:t>
        <a:bodyPr/>
        <a:lstStyle/>
        <a:p>
          <a:endParaRPr lang="en-US"/>
        </a:p>
      </dgm:t>
    </dgm:pt>
    <dgm:pt modelId="{B3A29CB7-32EB-449F-8152-F14024FB860B}" type="sibTrans" cxnId="{ACD2973B-AB8B-431A-B007-E77AF30A73CF}">
      <dgm:prSet/>
      <dgm:spPr/>
      <dgm:t>
        <a:bodyPr/>
        <a:lstStyle/>
        <a:p>
          <a:endParaRPr lang="en-US"/>
        </a:p>
      </dgm:t>
    </dgm:pt>
    <dgm:pt modelId="{9D2B30D0-85A0-8F40-A7F8-6E955BD3A63F}" type="pres">
      <dgm:prSet presAssocID="{59C76A70-39CF-47D6-AD86-0D4A13C3CDC6}" presName="vert0" presStyleCnt="0">
        <dgm:presLayoutVars>
          <dgm:dir/>
          <dgm:animOne val="branch"/>
          <dgm:animLvl val="lvl"/>
        </dgm:presLayoutVars>
      </dgm:prSet>
      <dgm:spPr/>
    </dgm:pt>
    <dgm:pt modelId="{CC6B0F1B-69B5-8843-8552-96D762A881FE}" type="pres">
      <dgm:prSet presAssocID="{B7D532EF-D9B5-4BC8-A6B7-C7700DCD5C51}" presName="thickLine" presStyleLbl="alignNode1" presStyleIdx="0" presStyleCnt="8"/>
      <dgm:spPr/>
    </dgm:pt>
    <dgm:pt modelId="{A7033FE4-F6BC-A74C-B9CE-9B445D0653CD}" type="pres">
      <dgm:prSet presAssocID="{B7D532EF-D9B5-4BC8-A6B7-C7700DCD5C51}" presName="horz1" presStyleCnt="0"/>
      <dgm:spPr/>
    </dgm:pt>
    <dgm:pt modelId="{3A9D9E0B-04B6-1244-8F05-1A504A1C6FC2}" type="pres">
      <dgm:prSet presAssocID="{B7D532EF-D9B5-4BC8-A6B7-C7700DCD5C51}" presName="tx1" presStyleLbl="revTx" presStyleIdx="0" presStyleCnt="8"/>
      <dgm:spPr/>
    </dgm:pt>
    <dgm:pt modelId="{65B68BA2-0737-3A47-8258-B89EEBBE569F}" type="pres">
      <dgm:prSet presAssocID="{B7D532EF-D9B5-4BC8-A6B7-C7700DCD5C51}" presName="vert1" presStyleCnt="0"/>
      <dgm:spPr/>
    </dgm:pt>
    <dgm:pt modelId="{9208EBB7-6E0C-2A40-A634-7232361F3C4E}" type="pres">
      <dgm:prSet presAssocID="{5897191E-AA17-4384-9EB4-B7DF130E0575}" presName="thickLine" presStyleLbl="alignNode1" presStyleIdx="1" presStyleCnt="8"/>
      <dgm:spPr/>
    </dgm:pt>
    <dgm:pt modelId="{A5E3F821-A6A6-A24C-9A36-15E24B5D745F}" type="pres">
      <dgm:prSet presAssocID="{5897191E-AA17-4384-9EB4-B7DF130E0575}" presName="horz1" presStyleCnt="0"/>
      <dgm:spPr/>
    </dgm:pt>
    <dgm:pt modelId="{0FA43E79-5112-A34B-9A27-EDD29648471A}" type="pres">
      <dgm:prSet presAssocID="{5897191E-AA17-4384-9EB4-B7DF130E0575}" presName="tx1" presStyleLbl="revTx" presStyleIdx="1" presStyleCnt="8"/>
      <dgm:spPr/>
    </dgm:pt>
    <dgm:pt modelId="{2FFD0D05-7DD5-1C49-8E4B-477582FD02E6}" type="pres">
      <dgm:prSet presAssocID="{5897191E-AA17-4384-9EB4-B7DF130E0575}" presName="vert1" presStyleCnt="0"/>
      <dgm:spPr/>
    </dgm:pt>
    <dgm:pt modelId="{6901F9B2-B9AC-AB4D-BAC9-FD2E9CBFCE4F}" type="pres">
      <dgm:prSet presAssocID="{63D20C82-1C57-465D-9511-4F30DF2E3F42}" presName="thickLine" presStyleLbl="alignNode1" presStyleIdx="2" presStyleCnt="8"/>
      <dgm:spPr/>
    </dgm:pt>
    <dgm:pt modelId="{B2976E4E-7D7C-FD48-872E-AD6F758612FB}" type="pres">
      <dgm:prSet presAssocID="{63D20C82-1C57-465D-9511-4F30DF2E3F42}" presName="horz1" presStyleCnt="0"/>
      <dgm:spPr/>
    </dgm:pt>
    <dgm:pt modelId="{6729FA56-56A6-1D4F-8009-6D6EF165A3D4}" type="pres">
      <dgm:prSet presAssocID="{63D20C82-1C57-465D-9511-4F30DF2E3F42}" presName="tx1" presStyleLbl="revTx" presStyleIdx="2" presStyleCnt="8"/>
      <dgm:spPr/>
    </dgm:pt>
    <dgm:pt modelId="{51C73FC9-35D7-7E48-B7A7-A103ADD56E80}" type="pres">
      <dgm:prSet presAssocID="{63D20C82-1C57-465D-9511-4F30DF2E3F42}" presName="vert1" presStyleCnt="0"/>
      <dgm:spPr/>
    </dgm:pt>
    <dgm:pt modelId="{269CF029-41B5-CA48-BA02-7164ABAA3861}" type="pres">
      <dgm:prSet presAssocID="{80B85B39-27D0-4935-B831-ED22E3C5FF36}" presName="thickLine" presStyleLbl="alignNode1" presStyleIdx="3" presStyleCnt="8"/>
      <dgm:spPr/>
    </dgm:pt>
    <dgm:pt modelId="{4F696D8A-ED37-F545-8A8C-FE3A3172DCF1}" type="pres">
      <dgm:prSet presAssocID="{80B85B39-27D0-4935-B831-ED22E3C5FF36}" presName="horz1" presStyleCnt="0"/>
      <dgm:spPr/>
    </dgm:pt>
    <dgm:pt modelId="{6E018096-E27B-9246-BC43-1D624A0EC264}" type="pres">
      <dgm:prSet presAssocID="{80B85B39-27D0-4935-B831-ED22E3C5FF36}" presName="tx1" presStyleLbl="revTx" presStyleIdx="3" presStyleCnt="8"/>
      <dgm:spPr/>
    </dgm:pt>
    <dgm:pt modelId="{2B4F8C31-ED36-3846-B215-657E95C18D97}" type="pres">
      <dgm:prSet presAssocID="{80B85B39-27D0-4935-B831-ED22E3C5FF36}" presName="vert1" presStyleCnt="0"/>
      <dgm:spPr/>
    </dgm:pt>
    <dgm:pt modelId="{A3DC02CE-7651-454A-936C-725A8F4BAEEE}" type="pres">
      <dgm:prSet presAssocID="{29377155-259E-4B47-A012-C89E89E7A340}" presName="thickLine" presStyleLbl="alignNode1" presStyleIdx="4" presStyleCnt="8"/>
      <dgm:spPr/>
    </dgm:pt>
    <dgm:pt modelId="{613C4EDF-5180-6948-98E5-05473B0895E8}" type="pres">
      <dgm:prSet presAssocID="{29377155-259E-4B47-A012-C89E89E7A340}" presName="horz1" presStyleCnt="0"/>
      <dgm:spPr/>
    </dgm:pt>
    <dgm:pt modelId="{E95977F0-1E64-BF4B-8788-9DB1BB98EC38}" type="pres">
      <dgm:prSet presAssocID="{29377155-259E-4B47-A012-C89E89E7A340}" presName="tx1" presStyleLbl="revTx" presStyleIdx="4" presStyleCnt="8"/>
      <dgm:spPr/>
    </dgm:pt>
    <dgm:pt modelId="{5BB2E999-3E6E-704E-979E-0DE048F64DD8}" type="pres">
      <dgm:prSet presAssocID="{29377155-259E-4B47-A012-C89E89E7A340}" presName="vert1" presStyleCnt="0"/>
      <dgm:spPr/>
    </dgm:pt>
    <dgm:pt modelId="{A540B8DB-5394-0E4E-A15D-1F8DA3DC3449}" type="pres">
      <dgm:prSet presAssocID="{84A5675C-FD7E-47DB-B938-A5360CA9A241}" presName="thickLine" presStyleLbl="alignNode1" presStyleIdx="5" presStyleCnt="8"/>
      <dgm:spPr/>
    </dgm:pt>
    <dgm:pt modelId="{A044DFF7-4F9B-8446-9546-77E878A861B3}" type="pres">
      <dgm:prSet presAssocID="{84A5675C-FD7E-47DB-B938-A5360CA9A241}" presName="horz1" presStyleCnt="0"/>
      <dgm:spPr/>
    </dgm:pt>
    <dgm:pt modelId="{FA331CDB-20F4-4949-9F67-63EC65BFEC88}" type="pres">
      <dgm:prSet presAssocID="{84A5675C-FD7E-47DB-B938-A5360CA9A241}" presName="tx1" presStyleLbl="revTx" presStyleIdx="5" presStyleCnt="8"/>
      <dgm:spPr/>
    </dgm:pt>
    <dgm:pt modelId="{8412DA10-7E73-8F4F-BBDB-130A2EA8FEDE}" type="pres">
      <dgm:prSet presAssocID="{84A5675C-FD7E-47DB-B938-A5360CA9A241}" presName="vert1" presStyleCnt="0"/>
      <dgm:spPr/>
    </dgm:pt>
    <dgm:pt modelId="{93FD2916-D502-A341-8F25-9C31F1594046}" type="pres">
      <dgm:prSet presAssocID="{75703526-AC25-4F89-AE94-C9308A3F6165}" presName="thickLine" presStyleLbl="alignNode1" presStyleIdx="6" presStyleCnt="8"/>
      <dgm:spPr/>
    </dgm:pt>
    <dgm:pt modelId="{07D424EF-10FB-084F-BB54-24A87AFD332C}" type="pres">
      <dgm:prSet presAssocID="{75703526-AC25-4F89-AE94-C9308A3F6165}" presName="horz1" presStyleCnt="0"/>
      <dgm:spPr/>
    </dgm:pt>
    <dgm:pt modelId="{13D6AA6E-8417-0346-BEE8-3EE0ACAE85A6}" type="pres">
      <dgm:prSet presAssocID="{75703526-AC25-4F89-AE94-C9308A3F6165}" presName="tx1" presStyleLbl="revTx" presStyleIdx="6" presStyleCnt="8"/>
      <dgm:spPr/>
    </dgm:pt>
    <dgm:pt modelId="{057FDF72-B735-8645-8082-1C5DFA5B3263}" type="pres">
      <dgm:prSet presAssocID="{75703526-AC25-4F89-AE94-C9308A3F6165}" presName="vert1" presStyleCnt="0"/>
      <dgm:spPr/>
    </dgm:pt>
    <dgm:pt modelId="{EA43BDF3-B3ED-1C4A-8500-B73C60E77029}" type="pres">
      <dgm:prSet presAssocID="{023D2159-BBF6-4531-AB60-F80753217EF8}" presName="thickLine" presStyleLbl="alignNode1" presStyleIdx="7" presStyleCnt="8"/>
      <dgm:spPr/>
    </dgm:pt>
    <dgm:pt modelId="{E7CD89FB-2342-864B-B47A-6FECBB25BE84}" type="pres">
      <dgm:prSet presAssocID="{023D2159-BBF6-4531-AB60-F80753217EF8}" presName="horz1" presStyleCnt="0"/>
      <dgm:spPr/>
    </dgm:pt>
    <dgm:pt modelId="{E7C70B65-366E-DD47-97E2-00CEBE6284E0}" type="pres">
      <dgm:prSet presAssocID="{023D2159-BBF6-4531-AB60-F80753217EF8}" presName="tx1" presStyleLbl="revTx" presStyleIdx="7" presStyleCnt="8"/>
      <dgm:spPr/>
    </dgm:pt>
    <dgm:pt modelId="{C93C2164-C341-544E-AB85-586C88D7126A}" type="pres">
      <dgm:prSet presAssocID="{023D2159-BBF6-4531-AB60-F80753217EF8}" presName="vert1" presStyleCnt="0"/>
      <dgm:spPr/>
    </dgm:pt>
  </dgm:ptLst>
  <dgm:cxnLst>
    <dgm:cxn modelId="{7766FD0A-0236-4E20-9ED6-062B0F705E19}" srcId="{59C76A70-39CF-47D6-AD86-0D4A13C3CDC6}" destId="{5897191E-AA17-4384-9EB4-B7DF130E0575}" srcOrd="1" destOrd="0" parTransId="{9B114159-4A5E-47DE-95E4-21FABB6DCB03}" sibTransId="{4A4F0FB5-0539-4572-BAF4-051A95D57CFE}"/>
    <dgm:cxn modelId="{ACD2973B-AB8B-431A-B007-E77AF30A73CF}" srcId="{59C76A70-39CF-47D6-AD86-0D4A13C3CDC6}" destId="{023D2159-BBF6-4531-AB60-F80753217EF8}" srcOrd="7" destOrd="0" parTransId="{92FDC52F-5E13-45B1-9FFC-55C05219DC79}" sibTransId="{B3A29CB7-32EB-449F-8152-F14024FB860B}"/>
    <dgm:cxn modelId="{27C31158-9EAE-8540-819C-A944D0048B56}" type="presOf" srcId="{59C76A70-39CF-47D6-AD86-0D4A13C3CDC6}" destId="{9D2B30D0-85A0-8F40-A7F8-6E955BD3A63F}" srcOrd="0" destOrd="0" presId="urn:microsoft.com/office/officeart/2008/layout/LinedList"/>
    <dgm:cxn modelId="{B6CB166B-7C20-7341-89E2-6156DBD801F4}" type="presOf" srcId="{84A5675C-FD7E-47DB-B938-A5360CA9A241}" destId="{FA331CDB-20F4-4949-9F67-63EC65BFEC88}" srcOrd="0" destOrd="0" presId="urn:microsoft.com/office/officeart/2008/layout/LinedList"/>
    <dgm:cxn modelId="{8039766F-4A45-9348-B11B-A30C8F96C1F6}" type="presOf" srcId="{80B85B39-27D0-4935-B831-ED22E3C5FF36}" destId="{6E018096-E27B-9246-BC43-1D624A0EC264}" srcOrd="0" destOrd="0" presId="urn:microsoft.com/office/officeart/2008/layout/LinedList"/>
    <dgm:cxn modelId="{5C751278-65E5-448D-9BBE-688A95F4BDBB}" srcId="{59C76A70-39CF-47D6-AD86-0D4A13C3CDC6}" destId="{29377155-259E-4B47-A012-C89E89E7A340}" srcOrd="4" destOrd="0" parTransId="{F210CE79-91AF-4491-9FAC-DA533121797B}" sibTransId="{11DC423D-6869-4C9B-8075-747F9B42A197}"/>
    <dgm:cxn modelId="{05B08D80-E535-4B5B-8686-99B62EFDF1B1}" srcId="{59C76A70-39CF-47D6-AD86-0D4A13C3CDC6}" destId="{63D20C82-1C57-465D-9511-4F30DF2E3F42}" srcOrd="2" destOrd="0" parTransId="{BCD50380-1FD6-44F9-9939-6AEE8C2BCDE2}" sibTransId="{7EA7D938-2133-45C1-A048-7DD95DB84AE1}"/>
    <dgm:cxn modelId="{71B9AF92-8E53-EC47-98CB-C258BD31A155}" type="presOf" srcId="{5897191E-AA17-4384-9EB4-B7DF130E0575}" destId="{0FA43E79-5112-A34B-9A27-EDD29648471A}" srcOrd="0" destOrd="0" presId="urn:microsoft.com/office/officeart/2008/layout/LinedList"/>
    <dgm:cxn modelId="{78F4E5A1-7B23-4276-B407-3A158FDD62C3}" srcId="{59C76A70-39CF-47D6-AD86-0D4A13C3CDC6}" destId="{75703526-AC25-4F89-AE94-C9308A3F6165}" srcOrd="6" destOrd="0" parTransId="{F6FA714B-AEEB-49E1-92B7-07283B530989}" sibTransId="{F3F8468D-8036-4A9E-961F-918AA8E682B9}"/>
    <dgm:cxn modelId="{39D785A9-011D-2649-A88A-E7B5F4E3D29F}" type="presOf" srcId="{75703526-AC25-4F89-AE94-C9308A3F6165}" destId="{13D6AA6E-8417-0346-BEE8-3EE0ACAE85A6}" srcOrd="0" destOrd="0" presId="urn:microsoft.com/office/officeart/2008/layout/LinedList"/>
    <dgm:cxn modelId="{333018B4-87C5-2F4A-9294-A11DF6B03921}" type="presOf" srcId="{B7D532EF-D9B5-4BC8-A6B7-C7700DCD5C51}" destId="{3A9D9E0B-04B6-1244-8F05-1A504A1C6FC2}" srcOrd="0" destOrd="0" presId="urn:microsoft.com/office/officeart/2008/layout/LinedList"/>
    <dgm:cxn modelId="{0D4498BD-A3D6-44B2-9351-C1064901B3E8}" srcId="{59C76A70-39CF-47D6-AD86-0D4A13C3CDC6}" destId="{80B85B39-27D0-4935-B831-ED22E3C5FF36}" srcOrd="3" destOrd="0" parTransId="{6E2C5F6B-0681-4417-9397-216C9DEA11D6}" sibTransId="{34CD34BF-8814-49FF-B761-8385D2D98556}"/>
    <dgm:cxn modelId="{FE56A7C0-987C-9C48-AB8C-F93D02F6AB0E}" type="presOf" srcId="{29377155-259E-4B47-A012-C89E89E7A340}" destId="{E95977F0-1E64-BF4B-8788-9DB1BB98EC38}" srcOrd="0" destOrd="0" presId="urn:microsoft.com/office/officeart/2008/layout/LinedList"/>
    <dgm:cxn modelId="{3526B6DB-23E9-48ED-808B-0C1FCD741831}" srcId="{59C76A70-39CF-47D6-AD86-0D4A13C3CDC6}" destId="{84A5675C-FD7E-47DB-B938-A5360CA9A241}" srcOrd="5" destOrd="0" parTransId="{8B64CFE0-57DD-43E5-B27B-D716567CF10A}" sibTransId="{B7FB4760-6E7B-40D8-BD61-77A43E484D54}"/>
    <dgm:cxn modelId="{8AA0A6E9-A0C0-4566-A5C8-B4A1B23F2E93}" srcId="{59C76A70-39CF-47D6-AD86-0D4A13C3CDC6}" destId="{B7D532EF-D9B5-4BC8-A6B7-C7700DCD5C51}" srcOrd="0" destOrd="0" parTransId="{CC4CA8C4-BF48-42B9-A299-4B9D3418E59D}" sibTransId="{9D901D30-A496-43FA-851E-A60598BE23AF}"/>
    <dgm:cxn modelId="{3D5D90F0-FF92-E04A-9327-BBACB1216C69}" type="presOf" srcId="{023D2159-BBF6-4531-AB60-F80753217EF8}" destId="{E7C70B65-366E-DD47-97E2-00CEBE6284E0}" srcOrd="0" destOrd="0" presId="urn:microsoft.com/office/officeart/2008/layout/LinedList"/>
    <dgm:cxn modelId="{0D36D0FE-7FA0-5643-B9FD-EE94E2DB318A}" type="presOf" srcId="{63D20C82-1C57-465D-9511-4F30DF2E3F42}" destId="{6729FA56-56A6-1D4F-8009-6D6EF165A3D4}" srcOrd="0" destOrd="0" presId="urn:microsoft.com/office/officeart/2008/layout/LinedList"/>
    <dgm:cxn modelId="{1C7FD8BB-4CCA-9241-92DF-516EBA357F82}" type="presParOf" srcId="{9D2B30D0-85A0-8F40-A7F8-6E955BD3A63F}" destId="{CC6B0F1B-69B5-8843-8552-96D762A881FE}" srcOrd="0" destOrd="0" presId="urn:microsoft.com/office/officeart/2008/layout/LinedList"/>
    <dgm:cxn modelId="{041A3F0B-E4D4-D24C-B6C1-EED29451B117}" type="presParOf" srcId="{9D2B30D0-85A0-8F40-A7F8-6E955BD3A63F}" destId="{A7033FE4-F6BC-A74C-B9CE-9B445D0653CD}" srcOrd="1" destOrd="0" presId="urn:microsoft.com/office/officeart/2008/layout/LinedList"/>
    <dgm:cxn modelId="{5719245F-6E9D-E64B-AD1D-53A4CA2A0D0E}" type="presParOf" srcId="{A7033FE4-F6BC-A74C-B9CE-9B445D0653CD}" destId="{3A9D9E0B-04B6-1244-8F05-1A504A1C6FC2}" srcOrd="0" destOrd="0" presId="urn:microsoft.com/office/officeart/2008/layout/LinedList"/>
    <dgm:cxn modelId="{09866F64-C5D8-0F45-9AB3-BC8E7FF42C08}" type="presParOf" srcId="{A7033FE4-F6BC-A74C-B9CE-9B445D0653CD}" destId="{65B68BA2-0737-3A47-8258-B89EEBBE569F}" srcOrd="1" destOrd="0" presId="urn:microsoft.com/office/officeart/2008/layout/LinedList"/>
    <dgm:cxn modelId="{70F22F94-7592-354F-B6F7-4B0EA3796C12}" type="presParOf" srcId="{9D2B30D0-85A0-8F40-A7F8-6E955BD3A63F}" destId="{9208EBB7-6E0C-2A40-A634-7232361F3C4E}" srcOrd="2" destOrd="0" presId="urn:microsoft.com/office/officeart/2008/layout/LinedList"/>
    <dgm:cxn modelId="{F79D59A6-FCC1-A846-8016-3F3ED8360DDA}" type="presParOf" srcId="{9D2B30D0-85A0-8F40-A7F8-6E955BD3A63F}" destId="{A5E3F821-A6A6-A24C-9A36-15E24B5D745F}" srcOrd="3" destOrd="0" presId="urn:microsoft.com/office/officeart/2008/layout/LinedList"/>
    <dgm:cxn modelId="{3541BC9B-B54A-804C-807A-DB92AAB83502}" type="presParOf" srcId="{A5E3F821-A6A6-A24C-9A36-15E24B5D745F}" destId="{0FA43E79-5112-A34B-9A27-EDD29648471A}" srcOrd="0" destOrd="0" presId="urn:microsoft.com/office/officeart/2008/layout/LinedList"/>
    <dgm:cxn modelId="{5B60267C-F629-8449-BAE8-D5B435AB98F9}" type="presParOf" srcId="{A5E3F821-A6A6-A24C-9A36-15E24B5D745F}" destId="{2FFD0D05-7DD5-1C49-8E4B-477582FD02E6}" srcOrd="1" destOrd="0" presId="urn:microsoft.com/office/officeart/2008/layout/LinedList"/>
    <dgm:cxn modelId="{6F436F4B-9B27-3B4B-B773-48C2095A1F99}" type="presParOf" srcId="{9D2B30D0-85A0-8F40-A7F8-6E955BD3A63F}" destId="{6901F9B2-B9AC-AB4D-BAC9-FD2E9CBFCE4F}" srcOrd="4" destOrd="0" presId="urn:microsoft.com/office/officeart/2008/layout/LinedList"/>
    <dgm:cxn modelId="{84B2E781-9C8F-2A45-B996-31F571EFCE92}" type="presParOf" srcId="{9D2B30D0-85A0-8F40-A7F8-6E955BD3A63F}" destId="{B2976E4E-7D7C-FD48-872E-AD6F758612FB}" srcOrd="5" destOrd="0" presId="urn:microsoft.com/office/officeart/2008/layout/LinedList"/>
    <dgm:cxn modelId="{44E549F6-024F-4540-ACB7-69E5E042CDF3}" type="presParOf" srcId="{B2976E4E-7D7C-FD48-872E-AD6F758612FB}" destId="{6729FA56-56A6-1D4F-8009-6D6EF165A3D4}" srcOrd="0" destOrd="0" presId="urn:microsoft.com/office/officeart/2008/layout/LinedList"/>
    <dgm:cxn modelId="{4635F2B4-F8AD-6249-AF7B-B6614E9E360C}" type="presParOf" srcId="{B2976E4E-7D7C-FD48-872E-AD6F758612FB}" destId="{51C73FC9-35D7-7E48-B7A7-A103ADD56E80}" srcOrd="1" destOrd="0" presId="urn:microsoft.com/office/officeart/2008/layout/LinedList"/>
    <dgm:cxn modelId="{FA5C15C0-090A-9E49-97F7-56DB90C268CC}" type="presParOf" srcId="{9D2B30D0-85A0-8F40-A7F8-6E955BD3A63F}" destId="{269CF029-41B5-CA48-BA02-7164ABAA3861}" srcOrd="6" destOrd="0" presId="urn:microsoft.com/office/officeart/2008/layout/LinedList"/>
    <dgm:cxn modelId="{B8734AB4-0445-3B4C-A4C8-824DC4813F21}" type="presParOf" srcId="{9D2B30D0-85A0-8F40-A7F8-6E955BD3A63F}" destId="{4F696D8A-ED37-F545-8A8C-FE3A3172DCF1}" srcOrd="7" destOrd="0" presId="urn:microsoft.com/office/officeart/2008/layout/LinedList"/>
    <dgm:cxn modelId="{F3308BBF-B9EB-E944-ACEE-7B4F3A7B254D}" type="presParOf" srcId="{4F696D8A-ED37-F545-8A8C-FE3A3172DCF1}" destId="{6E018096-E27B-9246-BC43-1D624A0EC264}" srcOrd="0" destOrd="0" presId="urn:microsoft.com/office/officeart/2008/layout/LinedList"/>
    <dgm:cxn modelId="{8072C0E7-9932-DD4A-829E-99D345720BC0}" type="presParOf" srcId="{4F696D8A-ED37-F545-8A8C-FE3A3172DCF1}" destId="{2B4F8C31-ED36-3846-B215-657E95C18D97}" srcOrd="1" destOrd="0" presId="urn:microsoft.com/office/officeart/2008/layout/LinedList"/>
    <dgm:cxn modelId="{FA12415E-96A1-1B49-BA49-E3CDEA4143BA}" type="presParOf" srcId="{9D2B30D0-85A0-8F40-A7F8-6E955BD3A63F}" destId="{A3DC02CE-7651-454A-936C-725A8F4BAEEE}" srcOrd="8" destOrd="0" presId="urn:microsoft.com/office/officeart/2008/layout/LinedList"/>
    <dgm:cxn modelId="{E906517D-9961-CB4C-898B-3A5CF9D5DDEB}" type="presParOf" srcId="{9D2B30D0-85A0-8F40-A7F8-6E955BD3A63F}" destId="{613C4EDF-5180-6948-98E5-05473B0895E8}" srcOrd="9" destOrd="0" presId="urn:microsoft.com/office/officeart/2008/layout/LinedList"/>
    <dgm:cxn modelId="{845B855B-11D8-F542-96D2-DD6D5DE1247A}" type="presParOf" srcId="{613C4EDF-5180-6948-98E5-05473B0895E8}" destId="{E95977F0-1E64-BF4B-8788-9DB1BB98EC38}" srcOrd="0" destOrd="0" presId="urn:microsoft.com/office/officeart/2008/layout/LinedList"/>
    <dgm:cxn modelId="{D1610512-F308-C847-9A36-B79C54135770}" type="presParOf" srcId="{613C4EDF-5180-6948-98E5-05473B0895E8}" destId="{5BB2E999-3E6E-704E-979E-0DE048F64DD8}" srcOrd="1" destOrd="0" presId="urn:microsoft.com/office/officeart/2008/layout/LinedList"/>
    <dgm:cxn modelId="{F2DB1E1A-7002-DD42-8D71-1A9A1D7682F9}" type="presParOf" srcId="{9D2B30D0-85A0-8F40-A7F8-6E955BD3A63F}" destId="{A540B8DB-5394-0E4E-A15D-1F8DA3DC3449}" srcOrd="10" destOrd="0" presId="urn:microsoft.com/office/officeart/2008/layout/LinedList"/>
    <dgm:cxn modelId="{B2CF48DA-84FA-8A43-907C-A631AFF3DBF0}" type="presParOf" srcId="{9D2B30D0-85A0-8F40-A7F8-6E955BD3A63F}" destId="{A044DFF7-4F9B-8446-9546-77E878A861B3}" srcOrd="11" destOrd="0" presId="urn:microsoft.com/office/officeart/2008/layout/LinedList"/>
    <dgm:cxn modelId="{852197DA-2E95-5E48-A1A7-5F7123B131E5}" type="presParOf" srcId="{A044DFF7-4F9B-8446-9546-77E878A861B3}" destId="{FA331CDB-20F4-4949-9F67-63EC65BFEC88}" srcOrd="0" destOrd="0" presId="urn:microsoft.com/office/officeart/2008/layout/LinedList"/>
    <dgm:cxn modelId="{A3BB37F4-F4AE-4643-AAD6-B951AC2C4AB2}" type="presParOf" srcId="{A044DFF7-4F9B-8446-9546-77E878A861B3}" destId="{8412DA10-7E73-8F4F-BBDB-130A2EA8FEDE}" srcOrd="1" destOrd="0" presId="urn:microsoft.com/office/officeart/2008/layout/LinedList"/>
    <dgm:cxn modelId="{1ABA7BAF-25DA-1F44-A5CD-EAE5494BDB72}" type="presParOf" srcId="{9D2B30D0-85A0-8F40-A7F8-6E955BD3A63F}" destId="{93FD2916-D502-A341-8F25-9C31F1594046}" srcOrd="12" destOrd="0" presId="urn:microsoft.com/office/officeart/2008/layout/LinedList"/>
    <dgm:cxn modelId="{5A26877C-9905-D942-9675-73033B0622B1}" type="presParOf" srcId="{9D2B30D0-85A0-8F40-A7F8-6E955BD3A63F}" destId="{07D424EF-10FB-084F-BB54-24A87AFD332C}" srcOrd="13" destOrd="0" presId="urn:microsoft.com/office/officeart/2008/layout/LinedList"/>
    <dgm:cxn modelId="{3C2267A1-72E9-5B46-9637-439E0482B641}" type="presParOf" srcId="{07D424EF-10FB-084F-BB54-24A87AFD332C}" destId="{13D6AA6E-8417-0346-BEE8-3EE0ACAE85A6}" srcOrd="0" destOrd="0" presId="urn:microsoft.com/office/officeart/2008/layout/LinedList"/>
    <dgm:cxn modelId="{2307B587-55DD-1F43-8EB5-591C5223B3F6}" type="presParOf" srcId="{07D424EF-10FB-084F-BB54-24A87AFD332C}" destId="{057FDF72-B735-8645-8082-1C5DFA5B3263}" srcOrd="1" destOrd="0" presId="urn:microsoft.com/office/officeart/2008/layout/LinedList"/>
    <dgm:cxn modelId="{84544CEE-CAD9-3C48-A902-A93AA615BF25}" type="presParOf" srcId="{9D2B30D0-85A0-8F40-A7F8-6E955BD3A63F}" destId="{EA43BDF3-B3ED-1C4A-8500-B73C60E77029}" srcOrd="14" destOrd="0" presId="urn:microsoft.com/office/officeart/2008/layout/LinedList"/>
    <dgm:cxn modelId="{5294CDB1-C564-D545-A859-7A6B0A26EB8F}" type="presParOf" srcId="{9D2B30D0-85A0-8F40-A7F8-6E955BD3A63F}" destId="{E7CD89FB-2342-864B-B47A-6FECBB25BE84}" srcOrd="15" destOrd="0" presId="urn:microsoft.com/office/officeart/2008/layout/LinedList"/>
    <dgm:cxn modelId="{ED941491-E108-1D4C-90B4-469F26F633A8}" type="presParOf" srcId="{E7CD89FB-2342-864B-B47A-6FECBB25BE84}" destId="{E7C70B65-366E-DD47-97E2-00CEBE6284E0}" srcOrd="0" destOrd="0" presId="urn:microsoft.com/office/officeart/2008/layout/LinedList"/>
    <dgm:cxn modelId="{9E6CB963-A7E5-CC4A-95AF-1639D248B359}" type="presParOf" srcId="{E7CD89FB-2342-864B-B47A-6FECBB25BE84}" destId="{C93C2164-C341-544E-AB85-586C88D7126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1C82EB-520E-4105-A99A-05DEDCF5B07F}" type="doc">
      <dgm:prSet loTypeId="urn:microsoft.com/office/officeart/2016/7/layout/RoundedRectangleTimeline" loCatId="process" qsTypeId="urn:microsoft.com/office/officeart/2005/8/quickstyle/simple1" qsCatId="simple" csTypeId="urn:microsoft.com/office/officeart/2005/8/colors/colorful2" csCatId="colorful" phldr="1"/>
      <dgm:spPr/>
      <dgm:t>
        <a:bodyPr/>
        <a:lstStyle/>
        <a:p>
          <a:endParaRPr lang="en-US"/>
        </a:p>
      </dgm:t>
    </dgm:pt>
    <dgm:pt modelId="{619752B8-53DC-4143-8B97-B916F0813A3C}">
      <dgm:prSet/>
      <dgm:spPr/>
      <dgm:t>
        <a:bodyPr/>
        <a:lstStyle/>
        <a:p>
          <a:r>
            <a:rPr lang="en-US"/>
            <a:t>June 2017</a:t>
          </a:r>
        </a:p>
      </dgm:t>
    </dgm:pt>
    <dgm:pt modelId="{888B918E-8879-42D1-9532-9E8F21B94F32}" type="parTrans" cxnId="{C18A0C0A-FE52-4C50-8AEB-B48ED51AD67E}">
      <dgm:prSet/>
      <dgm:spPr/>
      <dgm:t>
        <a:bodyPr/>
        <a:lstStyle/>
        <a:p>
          <a:endParaRPr lang="en-US"/>
        </a:p>
      </dgm:t>
    </dgm:pt>
    <dgm:pt modelId="{A7FF947B-97F3-4477-84E2-3C63BC47A90D}" type="sibTrans" cxnId="{C18A0C0A-FE52-4C50-8AEB-B48ED51AD67E}">
      <dgm:prSet/>
      <dgm:spPr/>
      <dgm:t>
        <a:bodyPr/>
        <a:lstStyle/>
        <a:p>
          <a:endParaRPr lang="en-US"/>
        </a:p>
      </dgm:t>
    </dgm:pt>
    <dgm:pt modelId="{ED89AD04-02D0-4E90-A408-2FCAFBB39133}">
      <dgm:prSet/>
      <dgm:spPr/>
      <dgm:t>
        <a:bodyPr/>
        <a:lstStyle/>
        <a:p>
          <a:r>
            <a:rPr lang="en-US" dirty="0"/>
            <a:t>The </a:t>
          </a:r>
          <a:r>
            <a:rPr lang="en-US" b="1" dirty="0"/>
            <a:t>Transformer architecture</a:t>
          </a:r>
          <a:r>
            <a:rPr lang="en-US" dirty="0"/>
            <a:t> was introduced in June 2017. The focus of the original research was on translation tasks. This was followed by the introduction of several influential models, including:</a:t>
          </a:r>
          <a:br>
            <a:rPr lang="en-US" dirty="0"/>
          </a:br>
          <a:endParaRPr lang="en-US" dirty="0"/>
        </a:p>
      </dgm:t>
    </dgm:pt>
    <dgm:pt modelId="{C2F87E00-4F91-46FD-B3EA-FF1327AD6DDD}" type="parTrans" cxnId="{2A46D5AF-6E64-4D7D-9985-7960CCD5BDA0}">
      <dgm:prSet/>
      <dgm:spPr/>
      <dgm:t>
        <a:bodyPr/>
        <a:lstStyle/>
        <a:p>
          <a:endParaRPr lang="en-US"/>
        </a:p>
      </dgm:t>
    </dgm:pt>
    <dgm:pt modelId="{71C1AF8C-00A0-4FE1-93B1-19C658A5C055}" type="sibTrans" cxnId="{2A46D5AF-6E64-4D7D-9985-7960CCD5BDA0}">
      <dgm:prSet/>
      <dgm:spPr/>
      <dgm:t>
        <a:bodyPr/>
        <a:lstStyle/>
        <a:p>
          <a:endParaRPr lang="en-US"/>
        </a:p>
      </dgm:t>
    </dgm:pt>
    <dgm:pt modelId="{740D8C83-D0C4-40FC-B2D2-5295E3C26D4C}">
      <dgm:prSet/>
      <dgm:spPr/>
      <dgm:t>
        <a:bodyPr/>
        <a:lstStyle/>
        <a:p>
          <a:r>
            <a:rPr lang="en-US"/>
            <a:t>June 2018</a:t>
          </a:r>
        </a:p>
      </dgm:t>
    </dgm:pt>
    <dgm:pt modelId="{E54A57D5-9AB7-422E-B61E-EE8008F9266A}" type="parTrans" cxnId="{1E09023E-0518-4587-9743-FDF31F49C01F}">
      <dgm:prSet/>
      <dgm:spPr/>
      <dgm:t>
        <a:bodyPr/>
        <a:lstStyle/>
        <a:p>
          <a:endParaRPr lang="en-US"/>
        </a:p>
      </dgm:t>
    </dgm:pt>
    <dgm:pt modelId="{0C701D0F-F4BD-4787-A86C-869EC5D0F95C}" type="sibTrans" cxnId="{1E09023E-0518-4587-9743-FDF31F49C01F}">
      <dgm:prSet/>
      <dgm:spPr/>
      <dgm:t>
        <a:bodyPr/>
        <a:lstStyle/>
        <a:p>
          <a:endParaRPr lang="en-US"/>
        </a:p>
      </dgm:t>
    </dgm:pt>
    <dgm:pt modelId="{B537D364-2EF6-47C5-9631-10ECF37E68CA}">
      <dgm:prSet/>
      <dgm:spPr/>
      <dgm:t>
        <a:bodyPr/>
        <a:lstStyle/>
        <a:p>
          <a:r>
            <a:rPr lang="en-US"/>
            <a:t>GPT, the first pretrained Transformer model, used for fine-tuning on various NLP tasks and obtained state-of-the-art results</a:t>
          </a:r>
        </a:p>
      </dgm:t>
    </dgm:pt>
    <dgm:pt modelId="{569FB209-9678-4FF1-8DAE-688C099ACB80}" type="parTrans" cxnId="{B0C60AAF-2A2A-44CB-B25E-B7E90C95A557}">
      <dgm:prSet/>
      <dgm:spPr/>
      <dgm:t>
        <a:bodyPr/>
        <a:lstStyle/>
        <a:p>
          <a:endParaRPr lang="en-US"/>
        </a:p>
      </dgm:t>
    </dgm:pt>
    <dgm:pt modelId="{55EF0500-CBDC-47F9-A951-D4A5654B5A7B}" type="sibTrans" cxnId="{B0C60AAF-2A2A-44CB-B25E-B7E90C95A557}">
      <dgm:prSet/>
      <dgm:spPr/>
      <dgm:t>
        <a:bodyPr/>
        <a:lstStyle/>
        <a:p>
          <a:endParaRPr lang="en-US"/>
        </a:p>
      </dgm:t>
    </dgm:pt>
    <dgm:pt modelId="{B1B8E137-AD41-48AF-93C3-3FAC0F3934F4}">
      <dgm:prSet/>
      <dgm:spPr/>
      <dgm:t>
        <a:bodyPr/>
        <a:lstStyle/>
        <a:p>
          <a:r>
            <a:rPr lang="en-US"/>
            <a:t>Oct. 2018</a:t>
          </a:r>
        </a:p>
      </dgm:t>
    </dgm:pt>
    <dgm:pt modelId="{48FDBCDC-80ED-4CF0-A09E-72262C95D5A3}" type="parTrans" cxnId="{5B3ED60B-FCFA-404F-9708-49AD21D7E107}">
      <dgm:prSet/>
      <dgm:spPr/>
      <dgm:t>
        <a:bodyPr/>
        <a:lstStyle/>
        <a:p>
          <a:endParaRPr lang="en-US"/>
        </a:p>
      </dgm:t>
    </dgm:pt>
    <dgm:pt modelId="{BB421972-0DDD-4C24-B5F7-036FAB3FDAB9}" type="sibTrans" cxnId="{5B3ED60B-FCFA-404F-9708-49AD21D7E107}">
      <dgm:prSet/>
      <dgm:spPr/>
      <dgm:t>
        <a:bodyPr/>
        <a:lstStyle/>
        <a:p>
          <a:endParaRPr lang="en-US"/>
        </a:p>
      </dgm:t>
    </dgm:pt>
    <dgm:pt modelId="{9B266A6B-AFC4-4295-86C2-C0AFC01116B0}">
      <dgm:prSet/>
      <dgm:spPr/>
      <dgm:t>
        <a:bodyPr/>
        <a:lstStyle/>
        <a:p>
          <a:r>
            <a:rPr lang="en-US"/>
            <a:t>BERT, another large pretrained model, this one designed to produce better summaries of sentences (more on this in the next chapter!)</a:t>
          </a:r>
        </a:p>
      </dgm:t>
    </dgm:pt>
    <dgm:pt modelId="{75AAEFD6-BD3B-4468-9C14-E709C9BFAC24}" type="parTrans" cxnId="{1368DDDE-2B4E-4ABD-BF77-983A68932C7B}">
      <dgm:prSet/>
      <dgm:spPr/>
      <dgm:t>
        <a:bodyPr/>
        <a:lstStyle/>
        <a:p>
          <a:endParaRPr lang="en-US"/>
        </a:p>
      </dgm:t>
    </dgm:pt>
    <dgm:pt modelId="{19D65A63-F358-490E-BDC5-14E939761D99}" type="sibTrans" cxnId="{1368DDDE-2B4E-4ABD-BF77-983A68932C7B}">
      <dgm:prSet/>
      <dgm:spPr/>
      <dgm:t>
        <a:bodyPr/>
        <a:lstStyle/>
        <a:p>
          <a:endParaRPr lang="en-US"/>
        </a:p>
      </dgm:t>
    </dgm:pt>
    <dgm:pt modelId="{5297E9F1-FFFF-4C54-9F71-5CB5F7609179}">
      <dgm:prSet/>
      <dgm:spPr/>
      <dgm:t>
        <a:bodyPr/>
        <a:lstStyle/>
        <a:p>
          <a:r>
            <a:rPr lang="en-US"/>
            <a:t>Feb. 2019</a:t>
          </a:r>
        </a:p>
      </dgm:t>
    </dgm:pt>
    <dgm:pt modelId="{507FDFD2-4A3D-4538-863D-37945895BAA6}" type="parTrans" cxnId="{ED23882F-D9D3-4FE6-9307-CE9212897F07}">
      <dgm:prSet/>
      <dgm:spPr/>
      <dgm:t>
        <a:bodyPr/>
        <a:lstStyle/>
        <a:p>
          <a:endParaRPr lang="en-US"/>
        </a:p>
      </dgm:t>
    </dgm:pt>
    <dgm:pt modelId="{5CE84B68-5814-4F7C-A943-502C376686DC}" type="sibTrans" cxnId="{ED23882F-D9D3-4FE6-9307-CE9212897F07}">
      <dgm:prSet/>
      <dgm:spPr/>
      <dgm:t>
        <a:bodyPr/>
        <a:lstStyle/>
        <a:p>
          <a:endParaRPr lang="en-US"/>
        </a:p>
      </dgm:t>
    </dgm:pt>
    <dgm:pt modelId="{6F5F7A8C-9EB3-463D-A465-B1F543E52BDC}">
      <dgm:prSet/>
      <dgm:spPr/>
      <dgm:t>
        <a:bodyPr/>
        <a:lstStyle/>
        <a:p>
          <a:r>
            <a:rPr lang="en-US"/>
            <a:t>GPT-2, an improved (and bigger) version of GPT that was not immediately publicly released due to ethical concerns</a:t>
          </a:r>
        </a:p>
      </dgm:t>
    </dgm:pt>
    <dgm:pt modelId="{9999BE98-01B0-4030-824F-2F5DBB7C4850}" type="parTrans" cxnId="{5E8CC388-7FA5-4E18-9AF5-53D74D96D400}">
      <dgm:prSet/>
      <dgm:spPr/>
      <dgm:t>
        <a:bodyPr/>
        <a:lstStyle/>
        <a:p>
          <a:endParaRPr lang="en-US"/>
        </a:p>
      </dgm:t>
    </dgm:pt>
    <dgm:pt modelId="{BE077923-C88A-4180-9D5B-8DC230AE72B0}" type="sibTrans" cxnId="{5E8CC388-7FA5-4E18-9AF5-53D74D96D400}">
      <dgm:prSet/>
      <dgm:spPr/>
      <dgm:t>
        <a:bodyPr/>
        <a:lstStyle/>
        <a:p>
          <a:endParaRPr lang="en-US"/>
        </a:p>
      </dgm:t>
    </dgm:pt>
    <dgm:pt modelId="{7E75DC8A-2034-4F1C-B88A-AEF3349FCC22}">
      <dgm:prSet/>
      <dgm:spPr/>
      <dgm:t>
        <a:bodyPr/>
        <a:lstStyle/>
        <a:p>
          <a:r>
            <a:rPr lang="en-US"/>
            <a:t>Oct. 2019</a:t>
          </a:r>
        </a:p>
      </dgm:t>
    </dgm:pt>
    <dgm:pt modelId="{5D67B43B-A909-4171-8156-CCE00F1DCAAA}" type="parTrans" cxnId="{57FDA2CD-6589-4912-9FD9-C08BAD12D723}">
      <dgm:prSet/>
      <dgm:spPr/>
      <dgm:t>
        <a:bodyPr/>
        <a:lstStyle/>
        <a:p>
          <a:endParaRPr lang="en-US"/>
        </a:p>
      </dgm:t>
    </dgm:pt>
    <dgm:pt modelId="{EA204EEA-BA77-40DA-88CF-FFE74C77C2F6}" type="sibTrans" cxnId="{57FDA2CD-6589-4912-9FD9-C08BAD12D723}">
      <dgm:prSet/>
      <dgm:spPr/>
      <dgm:t>
        <a:bodyPr/>
        <a:lstStyle/>
        <a:p>
          <a:endParaRPr lang="en-US"/>
        </a:p>
      </dgm:t>
    </dgm:pt>
    <dgm:pt modelId="{4124C370-BED2-4022-BFA9-8D03C1BB4EB7}">
      <dgm:prSet/>
      <dgm:spPr/>
      <dgm:t>
        <a:bodyPr/>
        <a:lstStyle/>
        <a:p>
          <a:r>
            <a:rPr lang="en-US"/>
            <a:t>DistilBERT, a distilled version of BERT that is 60% faster, 40% lighter in memory, and still retains 97% of BERT’s performance</a:t>
          </a:r>
        </a:p>
      </dgm:t>
    </dgm:pt>
    <dgm:pt modelId="{841671D1-E8A4-4B6E-A7D8-17E83FD85274}" type="parTrans" cxnId="{F2922543-E122-4D55-8F1C-698D82BFA183}">
      <dgm:prSet/>
      <dgm:spPr/>
      <dgm:t>
        <a:bodyPr/>
        <a:lstStyle/>
        <a:p>
          <a:endParaRPr lang="en-US"/>
        </a:p>
      </dgm:t>
    </dgm:pt>
    <dgm:pt modelId="{07AD1C23-64A5-4889-9A50-153CF1AB0D5B}" type="sibTrans" cxnId="{F2922543-E122-4D55-8F1C-698D82BFA183}">
      <dgm:prSet/>
      <dgm:spPr/>
      <dgm:t>
        <a:bodyPr/>
        <a:lstStyle/>
        <a:p>
          <a:endParaRPr lang="en-US"/>
        </a:p>
      </dgm:t>
    </dgm:pt>
    <dgm:pt modelId="{78993878-7916-4566-A9B3-37607E0C2A63}">
      <dgm:prSet/>
      <dgm:spPr/>
      <dgm:t>
        <a:bodyPr/>
        <a:lstStyle/>
        <a:p>
          <a:r>
            <a:rPr lang="en-US"/>
            <a:t>Oct. 2019</a:t>
          </a:r>
        </a:p>
      </dgm:t>
    </dgm:pt>
    <dgm:pt modelId="{48C2B92E-C34B-4E87-9042-5BEBD3614123}" type="parTrans" cxnId="{3C433907-0621-4AD3-B7B7-5D0F2338F74C}">
      <dgm:prSet/>
      <dgm:spPr/>
      <dgm:t>
        <a:bodyPr/>
        <a:lstStyle/>
        <a:p>
          <a:endParaRPr lang="en-US"/>
        </a:p>
      </dgm:t>
    </dgm:pt>
    <dgm:pt modelId="{D1E9E941-5A7B-438B-9BCC-B3B59D8DE9F7}" type="sibTrans" cxnId="{3C433907-0621-4AD3-B7B7-5D0F2338F74C}">
      <dgm:prSet/>
      <dgm:spPr/>
      <dgm:t>
        <a:bodyPr/>
        <a:lstStyle/>
        <a:p>
          <a:endParaRPr lang="en-US"/>
        </a:p>
      </dgm:t>
    </dgm:pt>
    <dgm:pt modelId="{441F5DA5-BA58-4513-8E8F-3DE5ABA1581E}">
      <dgm:prSet/>
      <dgm:spPr/>
      <dgm:t>
        <a:bodyPr/>
        <a:lstStyle/>
        <a:p>
          <a:r>
            <a:rPr lang="en-US"/>
            <a:t>BART and T5, two large pretrained models using the same architecture as the original Transformer model (the first to do so)</a:t>
          </a:r>
        </a:p>
      </dgm:t>
    </dgm:pt>
    <dgm:pt modelId="{6D4EE623-ABC6-4FE1-8183-F67B7EFC76FA}" type="parTrans" cxnId="{EB95AAEC-AF21-4600-AD0B-C9A817CC9566}">
      <dgm:prSet/>
      <dgm:spPr/>
      <dgm:t>
        <a:bodyPr/>
        <a:lstStyle/>
        <a:p>
          <a:endParaRPr lang="en-US"/>
        </a:p>
      </dgm:t>
    </dgm:pt>
    <dgm:pt modelId="{EF0A0CED-B51C-46FF-A119-8082B051638D}" type="sibTrans" cxnId="{EB95AAEC-AF21-4600-AD0B-C9A817CC9566}">
      <dgm:prSet/>
      <dgm:spPr/>
      <dgm:t>
        <a:bodyPr/>
        <a:lstStyle/>
        <a:p>
          <a:endParaRPr lang="en-US"/>
        </a:p>
      </dgm:t>
    </dgm:pt>
    <dgm:pt modelId="{C6FDEBC9-29F0-42D3-BD81-E6FD3FE48F65}">
      <dgm:prSet/>
      <dgm:spPr/>
      <dgm:t>
        <a:bodyPr/>
        <a:lstStyle/>
        <a:p>
          <a:r>
            <a:rPr lang="en-US"/>
            <a:t>May 2020</a:t>
          </a:r>
        </a:p>
      </dgm:t>
    </dgm:pt>
    <dgm:pt modelId="{63E99C3E-2008-4CCB-890F-157127176DCC}" type="parTrans" cxnId="{5D87C3AF-917F-453E-96E5-B62D93CD61E1}">
      <dgm:prSet/>
      <dgm:spPr/>
      <dgm:t>
        <a:bodyPr/>
        <a:lstStyle/>
        <a:p>
          <a:endParaRPr lang="en-US"/>
        </a:p>
      </dgm:t>
    </dgm:pt>
    <dgm:pt modelId="{D6D37DC3-E131-4447-BAAE-7D8756982E51}" type="sibTrans" cxnId="{5D87C3AF-917F-453E-96E5-B62D93CD61E1}">
      <dgm:prSet/>
      <dgm:spPr/>
      <dgm:t>
        <a:bodyPr/>
        <a:lstStyle/>
        <a:p>
          <a:endParaRPr lang="en-US"/>
        </a:p>
      </dgm:t>
    </dgm:pt>
    <dgm:pt modelId="{4E319DAD-C318-468C-8E96-D360AB577D07}">
      <dgm:prSet/>
      <dgm:spPr/>
      <dgm:t>
        <a:bodyPr/>
        <a:lstStyle/>
        <a:p>
          <a:r>
            <a:rPr lang="en-US"/>
            <a:t>GPT-3, an even bigger version of GPT-2 that is able to perform well on a variety of tasks without the need for fine-tuning (called zero-shot learning)</a:t>
          </a:r>
        </a:p>
      </dgm:t>
    </dgm:pt>
    <dgm:pt modelId="{5D2A424C-DBA0-490E-900C-9F858648B946}" type="parTrans" cxnId="{EAE82BE7-3A83-490E-904C-28F778703B2E}">
      <dgm:prSet/>
      <dgm:spPr/>
      <dgm:t>
        <a:bodyPr/>
        <a:lstStyle/>
        <a:p>
          <a:endParaRPr lang="en-US"/>
        </a:p>
      </dgm:t>
    </dgm:pt>
    <dgm:pt modelId="{9A0C30D3-AD52-4057-9F9D-FE5E00E9F065}" type="sibTrans" cxnId="{EAE82BE7-3A83-490E-904C-28F778703B2E}">
      <dgm:prSet/>
      <dgm:spPr/>
      <dgm:t>
        <a:bodyPr/>
        <a:lstStyle/>
        <a:p>
          <a:endParaRPr lang="en-US"/>
        </a:p>
      </dgm:t>
    </dgm:pt>
    <dgm:pt modelId="{6B50155B-357C-EC4C-A4D3-08485C93878B}" type="pres">
      <dgm:prSet presAssocID="{BD1C82EB-520E-4105-A99A-05DEDCF5B07F}" presName="Name0" presStyleCnt="0">
        <dgm:presLayoutVars>
          <dgm:chMax/>
          <dgm:chPref/>
          <dgm:animLvl val="lvl"/>
        </dgm:presLayoutVars>
      </dgm:prSet>
      <dgm:spPr/>
    </dgm:pt>
    <dgm:pt modelId="{0D23D378-8374-8F44-86F4-B64FFB3AF50D}" type="pres">
      <dgm:prSet presAssocID="{619752B8-53DC-4143-8B97-B916F0813A3C}" presName="composite1" presStyleCnt="0"/>
      <dgm:spPr/>
    </dgm:pt>
    <dgm:pt modelId="{32530AE5-725B-D043-ADD3-A062AACD4380}" type="pres">
      <dgm:prSet presAssocID="{619752B8-53DC-4143-8B97-B916F0813A3C}" presName="parent1" presStyleLbl="alignNode1" presStyleIdx="0" presStyleCnt="7">
        <dgm:presLayoutVars>
          <dgm:chMax val="1"/>
          <dgm:chPref val="1"/>
          <dgm:bulletEnabled val="1"/>
        </dgm:presLayoutVars>
      </dgm:prSet>
      <dgm:spPr/>
    </dgm:pt>
    <dgm:pt modelId="{03DCEC5F-849F-9D4D-8F80-46FD92AF5B7B}" type="pres">
      <dgm:prSet presAssocID="{619752B8-53DC-4143-8B97-B916F0813A3C}" presName="Childtext1" presStyleLbl="revTx" presStyleIdx="0" presStyleCnt="7">
        <dgm:presLayoutVars>
          <dgm:bulletEnabled val="1"/>
        </dgm:presLayoutVars>
      </dgm:prSet>
      <dgm:spPr/>
    </dgm:pt>
    <dgm:pt modelId="{F9B2241B-BA0B-2047-8335-BC085ABF1CCD}" type="pres">
      <dgm:prSet presAssocID="{619752B8-53DC-4143-8B97-B916F0813A3C}" presName="ConnectLine1" presStyleLbl="sibTrans1D1" presStyleIdx="0" presStyleCnt="7"/>
      <dgm:spPr>
        <a:noFill/>
        <a:ln w="6350" cap="flat" cmpd="sng" algn="ctr">
          <a:solidFill>
            <a:schemeClr val="accent2">
              <a:hueOff val="0"/>
              <a:satOff val="0"/>
              <a:lumOff val="0"/>
              <a:alphaOff val="0"/>
            </a:schemeClr>
          </a:solidFill>
          <a:prstDash val="dash"/>
          <a:miter lim="800000"/>
        </a:ln>
        <a:effectLst/>
      </dgm:spPr>
    </dgm:pt>
    <dgm:pt modelId="{1A2D09BF-BBE0-994B-955B-1E69FF872604}" type="pres">
      <dgm:prSet presAssocID="{619752B8-53DC-4143-8B97-B916F0813A3C}" presName="ConnectLineEnd1" presStyleLbl="lnNode1" presStyleIdx="0" presStyleCnt="7"/>
      <dgm:spPr/>
    </dgm:pt>
    <dgm:pt modelId="{90652B9E-1ADD-5C49-B0C9-704E84A989AB}" type="pres">
      <dgm:prSet presAssocID="{619752B8-53DC-4143-8B97-B916F0813A3C}" presName="EmptyPane1" presStyleCnt="0"/>
      <dgm:spPr/>
    </dgm:pt>
    <dgm:pt modelId="{5B99B14A-46DD-B54A-8AD0-E9D9959D9ADF}" type="pres">
      <dgm:prSet presAssocID="{A7FF947B-97F3-4477-84E2-3C63BC47A90D}" presName="spaceBetweenRectangles1" presStyleCnt="0"/>
      <dgm:spPr/>
    </dgm:pt>
    <dgm:pt modelId="{BB23F16C-C292-704B-A219-180C17F361B0}" type="pres">
      <dgm:prSet presAssocID="{740D8C83-D0C4-40FC-B2D2-5295E3C26D4C}" presName="composite1" presStyleCnt="0"/>
      <dgm:spPr/>
    </dgm:pt>
    <dgm:pt modelId="{60CDB551-6DF4-0F4A-9416-EC2466850D87}" type="pres">
      <dgm:prSet presAssocID="{740D8C83-D0C4-40FC-B2D2-5295E3C26D4C}" presName="parent1" presStyleLbl="alignNode1" presStyleIdx="1" presStyleCnt="7">
        <dgm:presLayoutVars>
          <dgm:chMax val="1"/>
          <dgm:chPref val="1"/>
          <dgm:bulletEnabled val="1"/>
        </dgm:presLayoutVars>
      </dgm:prSet>
      <dgm:spPr/>
    </dgm:pt>
    <dgm:pt modelId="{49804A50-601A-3949-BB3F-AC7112AF6604}" type="pres">
      <dgm:prSet presAssocID="{740D8C83-D0C4-40FC-B2D2-5295E3C26D4C}" presName="Childtext1" presStyleLbl="revTx" presStyleIdx="1" presStyleCnt="7">
        <dgm:presLayoutVars>
          <dgm:bulletEnabled val="1"/>
        </dgm:presLayoutVars>
      </dgm:prSet>
      <dgm:spPr/>
    </dgm:pt>
    <dgm:pt modelId="{A7A0FB8A-1070-5640-B0BE-1D75ACEED42E}" type="pres">
      <dgm:prSet presAssocID="{740D8C83-D0C4-40FC-B2D2-5295E3C26D4C}" presName="ConnectLine1" presStyleLbl="sibTrans1D1" presStyleIdx="1" presStyleCnt="7"/>
      <dgm:spPr>
        <a:noFill/>
        <a:ln w="6350" cap="flat" cmpd="sng" algn="ctr">
          <a:solidFill>
            <a:schemeClr val="accent2">
              <a:hueOff val="-242561"/>
              <a:satOff val="-13988"/>
              <a:lumOff val="1438"/>
              <a:alphaOff val="0"/>
            </a:schemeClr>
          </a:solidFill>
          <a:prstDash val="dash"/>
          <a:miter lim="800000"/>
        </a:ln>
        <a:effectLst/>
      </dgm:spPr>
    </dgm:pt>
    <dgm:pt modelId="{9961FC9C-BA77-4140-B796-69AD514E5D3B}" type="pres">
      <dgm:prSet presAssocID="{740D8C83-D0C4-40FC-B2D2-5295E3C26D4C}" presName="ConnectLineEnd1" presStyleLbl="lnNode1" presStyleIdx="1" presStyleCnt="7"/>
      <dgm:spPr/>
    </dgm:pt>
    <dgm:pt modelId="{E0726B33-6CA0-EE40-89BF-C360790AED0A}" type="pres">
      <dgm:prSet presAssocID="{740D8C83-D0C4-40FC-B2D2-5295E3C26D4C}" presName="EmptyPane1" presStyleCnt="0"/>
      <dgm:spPr/>
    </dgm:pt>
    <dgm:pt modelId="{9DB2EE54-3659-A54F-84EE-6EB26FF7AEDD}" type="pres">
      <dgm:prSet presAssocID="{0C701D0F-F4BD-4787-A86C-869EC5D0F95C}" presName="spaceBetweenRectangles1" presStyleCnt="0"/>
      <dgm:spPr/>
    </dgm:pt>
    <dgm:pt modelId="{DC6BE22F-AA1B-BB4E-9A69-0C570F7BA615}" type="pres">
      <dgm:prSet presAssocID="{B1B8E137-AD41-48AF-93C3-3FAC0F3934F4}" presName="composite1" presStyleCnt="0"/>
      <dgm:spPr/>
    </dgm:pt>
    <dgm:pt modelId="{28BE29DE-3B28-614A-ADCF-8DE3497C2A9F}" type="pres">
      <dgm:prSet presAssocID="{B1B8E137-AD41-48AF-93C3-3FAC0F3934F4}" presName="parent1" presStyleLbl="alignNode1" presStyleIdx="2" presStyleCnt="7">
        <dgm:presLayoutVars>
          <dgm:chMax val="1"/>
          <dgm:chPref val="1"/>
          <dgm:bulletEnabled val="1"/>
        </dgm:presLayoutVars>
      </dgm:prSet>
      <dgm:spPr/>
    </dgm:pt>
    <dgm:pt modelId="{C4A7A19A-15F5-9844-A764-816A03B770A5}" type="pres">
      <dgm:prSet presAssocID="{B1B8E137-AD41-48AF-93C3-3FAC0F3934F4}" presName="Childtext1" presStyleLbl="revTx" presStyleIdx="2" presStyleCnt="7">
        <dgm:presLayoutVars>
          <dgm:bulletEnabled val="1"/>
        </dgm:presLayoutVars>
      </dgm:prSet>
      <dgm:spPr/>
    </dgm:pt>
    <dgm:pt modelId="{1D2FCFEF-72D8-3440-A46B-B217182B371C}" type="pres">
      <dgm:prSet presAssocID="{B1B8E137-AD41-48AF-93C3-3FAC0F3934F4}" presName="ConnectLine1" presStyleLbl="sibTrans1D1" presStyleIdx="2" presStyleCnt="7"/>
      <dgm:spPr>
        <a:noFill/>
        <a:ln w="6350" cap="flat" cmpd="sng" algn="ctr">
          <a:solidFill>
            <a:schemeClr val="accent2">
              <a:hueOff val="-485121"/>
              <a:satOff val="-27976"/>
              <a:lumOff val="2876"/>
              <a:alphaOff val="0"/>
            </a:schemeClr>
          </a:solidFill>
          <a:prstDash val="dash"/>
          <a:miter lim="800000"/>
        </a:ln>
        <a:effectLst/>
      </dgm:spPr>
    </dgm:pt>
    <dgm:pt modelId="{7AA5B03C-20BC-D04B-AF31-D4794ACCC00F}" type="pres">
      <dgm:prSet presAssocID="{B1B8E137-AD41-48AF-93C3-3FAC0F3934F4}" presName="ConnectLineEnd1" presStyleLbl="lnNode1" presStyleIdx="2" presStyleCnt="7"/>
      <dgm:spPr/>
    </dgm:pt>
    <dgm:pt modelId="{52B0A3B0-D21F-C94C-B742-54FD0A33D256}" type="pres">
      <dgm:prSet presAssocID="{B1B8E137-AD41-48AF-93C3-3FAC0F3934F4}" presName="EmptyPane1" presStyleCnt="0"/>
      <dgm:spPr/>
    </dgm:pt>
    <dgm:pt modelId="{868A99DD-281F-8748-8B33-E79A477A3960}" type="pres">
      <dgm:prSet presAssocID="{BB421972-0DDD-4C24-B5F7-036FAB3FDAB9}" presName="spaceBetweenRectangles1" presStyleCnt="0"/>
      <dgm:spPr/>
    </dgm:pt>
    <dgm:pt modelId="{35BEE0A4-5FBF-6E41-A106-55211CD4F90A}" type="pres">
      <dgm:prSet presAssocID="{5297E9F1-FFFF-4C54-9F71-5CB5F7609179}" presName="composite1" presStyleCnt="0"/>
      <dgm:spPr/>
    </dgm:pt>
    <dgm:pt modelId="{D60B053A-C2FE-3445-9EC6-BD96847E26A7}" type="pres">
      <dgm:prSet presAssocID="{5297E9F1-FFFF-4C54-9F71-5CB5F7609179}" presName="parent1" presStyleLbl="alignNode1" presStyleIdx="3" presStyleCnt="7">
        <dgm:presLayoutVars>
          <dgm:chMax val="1"/>
          <dgm:chPref val="1"/>
          <dgm:bulletEnabled val="1"/>
        </dgm:presLayoutVars>
      </dgm:prSet>
      <dgm:spPr/>
    </dgm:pt>
    <dgm:pt modelId="{0A2BE4F3-78A0-1944-9185-67A75F162E44}" type="pres">
      <dgm:prSet presAssocID="{5297E9F1-FFFF-4C54-9F71-5CB5F7609179}" presName="Childtext1" presStyleLbl="revTx" presStyleIdx="3" presStyleCnt="7">
        <dgm:presLayoutVars>
          <dgm:bulletEnabled val="1"/>
        </dgm:presLayoutVars>
      </dgm:prSet>
      <dgm:spPr/>
    </dgm:pt>
    <dgm:pt modelId="{8715106E-10CF-0943-9A18-FE8D6901A1F7}" type="pres">
      <dgm:prSet presAssocID="{5297E9F1-FFFF-4C54-9F71-5CB5F7609179}" presName="ConnectLine1" presStyleLbl="sibTrans1D1" presStyleIdx="3" presStyleCnt="7"/>
      <dgm:spPr>
        <a:noFill/>
        <a:ln w="6350" cap="flat" cmpd="sng" algn="ctr">
          <a:solidFill>
            <a:schemeClr val="accent2">
              <a:hueOff val="-727682"/>
              <a:satOff val="-41964"/>
              <a:lumOff val="4314"/>
              <a:alphaOff val="0"/>
            </a:schemeClr>
          </a:solidFill>
          <a:prstDash val="dash"/>
          <a:miter lim="800000"/>
        </a:ln>
        <a:effectLst/>
      </dgm:spPr>
    </dgm:pt>
    <dgm:pt modelId="{3285C6E8-EBBF-C848-B8EC-9B54CF208317}" type="pres">
      <dgm:prSet presAssocID="{5297E9F1-FFFF-4C54-9F71-5CB5F7609179}" presName="ConnectLineEnd1" presStyleLbl="lnNode1" presStyleIdx="3" presStyleCnt="7"/>
      <dgm:spPr/>
    </dgm:pt>
    <dgm:pt modelId="{98244AF8-2A95-9449-BD00-484F98FA34CF}" type="pres">
      <dgm:prSet presAssocID="{5297E9F1-FFFF-4C54-9F71-5CB5F7609179}" presName="EmptyPane1" presStyleCnt="0"/>
      <dgm:spPr/>
    </dgm:pt>
    <dgm:pt modelId="{FE179CCA-CAA5-0E4E-A2CC-C457A3DD8FC3}" type="pres">
      <dgm:prSet presAssocID="{5CE84B68-5814-4F7C-A943-502C376686DC}" presName="spaceBetweenRectangles1" presStyleCnt="0"/>
      <dgm:spPr/>
    </dgm:pt>
    <dgm:pt modelId="{0CB1765B-A463-F647-8432-4B9D0B27B263}" type="pres">
      <dgm:prSet presAssocID="{7E75DC8A-2034-4F1C-B88A-AEF3349FCC22}" presName="composite1" presStyleCnt="0"/>
      <dgm:spPr/>
    </dgm:pt>
    <dgm:pt modelId="{EFFD4F23-C468-F345-BAE3-57A55C0AD220}" type="pres">
      <dgm:prSet presAssocID="{7E75DC8A-2034-4F1C-B88A-AEF3349FCC22}" presName="parent1" presStyleLbl="alignNode1" presStyleIdx="4" presStyleCnt="7">
        <dgm:presLayoutVars>
          <dgm:chMax val="1"/>
          <dgm:chPref val="1"/>
          <dgm:bulletEnabled val="1"/>
        </dgm:presLayoutVars>
      </dgm:prSet>
      <dgm:spPr/>
    </dgm:pt>
    <dgm:pt modelId="{C9599D74-848A-9F45-ADF3-739BC27345AE}" type="pres">
      <dgm:prSet presAssocID="{7E75DC8A-2034-4F1C-B88A-AEF3349FCC22}" presName="Childtext1" presStyleLbl="revTx" presStyleIdx="4" presStyleCnt="7">
        <dgm:presLayoutVars>
          <dgm:bulletEnabled val="1"/>
        </dgm:presLayoutVars>
      </dgm:prSet>
      <dgm:spPr/>
    </dgm:pt>
    <dgm:pt modelId="{088A80A5-50FB-9944-A62E-1C5EED439A6F}" type="pres">
      <dgm:prSet presAssocID="{7E75DC8A-2034-4F1C-B88A-AEF3349FCC22}" presName="ConnectLine1" presStyleLbl="sibTrans1D1" presStyleIdx="4" presStyleCnt="7"/>
      <dgm:spPr>
        <a:noFill/>
        <a:ln w="6350" cap="flat" cmpd="sng" algn="ctr">
          <a:solidFill>
            <a:schemeClr val="accent2">
              <a:hueOff val="-970242"/>
              <a:satOff val="-55952"/>
              <a:lumOff val="5752"/>
              <a:alphaOff val="0"/>
            </a:schemeClr>
          </a:solidFill>
          <a:prstDash val="dash"/>
          <a:miter lim="800000"/>
        </a:ln>
        <a:effectLst/>
      </dgm:spPr>
    </dgm:pt>
    <dgm:pt modelId="{DCCC0694-BED3-244B-8466-F9476BA58A4A}" type="pres">
      <dgm:prSet presAssocID="{7E75DC8A-2034-4F1C-B88A-AEF3349FCC22}" presName="ConnectLineEnd1" presStyleLbl="lnNode1" presStyleIdx="4" presStyleCnt="7"/>
      <dgm:spPr/>
    </dgm:pt>
    <dgm:pt modelId="{649BDF2D-6894-BE49-B781-0BECC2E913A0}" type="pres">
      <dgm:prSet presAssocID="{7E75DC8A-2034-4F1C-B88A-AEF3349FCC22}" presName="EmptyPane1" presStyleCnt="0"/>
      <dgm:spPr/>
    </dgm:pt>
    <dgm:pt modelId="{D0EB84DE-9FFB-5548-8F90-67DE4B188928}" type="pres">
      <dgm:prSet presAssocID="{EA204EEA-BA77-40DA-88CF-FFE74C77C2F6}" presName="spaceBetweenRectangles1" presStyleCnt="0"/>
      <dgm:spPr/>
    </dgm:pt>
    <dgm:pt modelId="{62B1A8A4-676D-0B45-9DB3-261D5F72B542}" type="pres">
      <dgm:prSet presAssocID="{78993878-7916-4566-A9B3-37607E0C2A63}" presName="composite1" presStyleCnt="0"/>
      <dgm:spPr/>
    </dgm:pt>
    <dgm:pt modelId="{004DBC9C-E937-5245-B53F-3813C7BF2BA6}" type="pres">
      <dgm:prSet presAssocID="{78993878-7916-4566-A9B3-37607E0C2A63}" presName="parent1" presStyleLbl="alignNode1" presStyleIdx="5" presStyleCnt="7">
        <dgm:presLayoutVars>
          <dgm:chMax val="1"/>
          <dgm:chPref val="1"/>
          <dgm:bulletEnabled val="1"/>
        </dgm:presLayoutVars>
      </dgm:prSet>
      <dgm:spPr/>
    </dgm:pt>
    <dgm:pt modelId="{5D129519-A789-014E-97B6-8C3C65F211BE}" type="pres">
      <dgm:prSet presAssocID="{78993878-7916-4566-A9B3-37607E0C2A63}" presName="Childtext1" presStyleLbl="revTx" presStyleIdx="5" presStyleCnt="7">
        <dgm:presLayoutVars>
          <dgm:bulletEnabled val="1"/>
        </dgm:presLayoutVars>
      </dgm:prSet>
      <dgm:spPr/>
    </dgm:pt>
    <dgm:pt modelId="{A985CD4A-4C83-E743-9910-6F3AB9C2C59F}" type="pres">
      <dgm:prSet presAssocID="{78993878-7916-4566-A9B3-37607E0C2A63}" presName="ConnectLine1" presStyleLbl="sibTrans1D1" presStyleIdx="5" presStyleCnt="7"/>
      <dgm:spPr>
        <a:noFill/>
        <a:ln w="6350" cap="flat" cmpd="sng" algn="ctr">
          <a:solidFill>
            <a:schemeClr val="accent2">
              <a:hueOff val="-1212803"/>
              <a:satOff val="-69940"/>
              <a:lumOff val="7190"/>
              <a:alphaOff val="0"/>
            </a:schemeClr>
          </a:solidFill>
          <a:prstDash val="dash"/>
          <a:miter lim="800000"/>
        </a:ln>
        <a:effectLst/>
      </dgm:spPr>
    </dgm:pt>
    <dgm:pt modelId="{4CF6B02E-7644-D647-8CEB-01A16227C829}" type="pres">
      <dgm:prSet presAssocID="{78993878-7916-4566-A9B3-37607E0C2A63}" presName="ConnectLineEnd1" presStyleLbl="lnNode1" presStyleIdx="5" presStyleCnt="7"/>
      <dgm:spPr/>
    </dgm:pt>
    <dgm:pt modelId="{3E0D8C2B-2419-A940-9E6C-B59226DF3116}" type="pres">
      <dgm:prSet presAssocID="{78993878-7916-4566-A9B3-37607E0C2A63}" presName="EmptyPane1" presStyleCnt="0"/>
      <dgm:spPr/>
    </dgm:pt>
    <dgm:pt modelId="{DC3D3E47-9A12-DE4C-9C2B-94CD97B46AD1}" type="pres">
      <dgm:prSet presAssocID="{D1E9E941-5A7B-438B-9BCC-B3B59D8DE9F7}" presName="spaceBetweenRectangles1" presStyleCnt="0"/>
      <dgm:spPr/>
    </dgm:pt>
    <dgm:pt modelId="{52CBEED2-EFFB-7248-9D98-6EA0AEF67363}" type="pres">
      <dgm:prSet presAssocID="{C6FDEBC9-29F0-42D3-BD81-E6FD3FE48F65}" presName="composite1" presStyleCnt="0"/>
      <dgm:spPr/>
    </dgm:pt>
    <dgm:pt modelId="{85675010-3A9D-E546-990A-35D7289CEDED}" type="pres">
      <dgm:prSet presAssocID="{C6FDEBC9-29F0-42D3-BD81-E6FD3FE48F65}" presName="parent1" presStyleLbl="alignNode1" presStyleIdx="6" presStyleCnt="7">
        <dgm:presLayoutVars>
          <dgm:chMax val="1"/>
          <dgm:chPref val="1"/>
          <dgm:bulletEnabled val="1"/>
        </dgm:presLayoutVars>
      </dgm:prSet>
      <dgm:spPr/>
    </dgm:pt>
    <dgm:pt modelId="{D5DCBE5A-61E0-8D40-B6A5-48041ED2F479}" type="pres">
      <dgm:prSet presAssocID="{C6FDEBC9-29F0-42D3-BD81-E6FD3FE48F65}" presName="Childtext1" presStyleLbl="revTx" presStyleIdx="6" presStyleCnt="7">
        <dgm:presLayoutVars>
          <dgm:bulletEnabled val="1"/>
        </dgm:presLayoutVars>
      </dgm:prSet>
      <dgm:spPr/>
    </dgm:pt>
    <dgm:pt modelId="{129DCC15-BE98-ED48-A772-5009B357E860}" type="pres">
      <dgm:prSet presAssocID="{C6FDEBC9-29F0-42D3-BD81-E6FD3FE48F65}" presName="ConnectLine1" presStyleLbl="sibTrans1D1" presStyleIdx="6" presStyleCnt="7"/>
      <dgm:spPr>
        <a:noFill/>
        <a:ln w="6350" cap="flat" cmpd="sng" algn="ctr">
          <a:solidFill>
            <a:schemeClr val="accent2">
              <a:hueOff val="-1455363"/>
              <a:satOff val="-83928"/>
              <a:lumOff val="8628"/>
              <a:alphaOff val="0"/>
            </a:schemeClr>
          </a:solidFill>
          <a:prstDash val="dash"/>
          <a:miter lim="800000"/>
        </a:ln>
        <a:effectLst/>
      </dgm:spPr>
    </dgm:pt>
    <dgm:pt modelId="{EF7BF7FB-6089-1F4E-B6A4-A8DC86808A38}" type="pres">
      <dgm:prSet presAssocID="{C6FDEBC9-29F0-42D3-BD81-E6FD3FE48F65}" presName="ConnectLineEnd1" presStyleLbl="lnNode1" presStyleIdx="6" presStyleCnt="7"/>
      <dgm:spPr/>
    </dgm:pt>
    <dgm:pt modelId="{EB7DE351-0362-7841-9995-C5D6669D55CD}" type="pres">
      <dgm:prSet presAssocID="{C6FDEBC9-29F0-42D3-BD81-E6FD3FE48F65}" presName="EmptyPane1" presStyleCnt="0"/>
      <dgm:spPr/>
    </dgm:pt>
  </dgm:ptLst>
  <dgm:cxnLst>
    <dgm:cxn modelId="{3C433907-0621-4AD3-B7B7-5D0F2338F74C}" srcId="{BD1C82EB-520E-4105-A99A-05DEDCF5B07F}" destId="{78993878-7916-4566-A9B3-37607E0C2A63}" srcOrd="5" destOrd="0" parTransId="{48C2B92E-C34B-4E87-9042-5BEBD3614123}" sibTransId="{D1E9E941-5A7B-438B-9BCC-B3B59D8DE9F7}"/>
    <dgm:cxn modelId="{C18A0C0A-FE52-4C50-8AEB-B48ED51AD67E}" srcId="{BD1C82EB-520E-4105-A99A-05DEDCF5B07F}" destId="{619752B8-53DC-4143-8B97-B916F0813A3C}" srcOrd="0" destOrd="0" parTransId="{888B918E-8879-42D1-9532-9E8F21B94F32}" sibTransId="{A7FF947B-97F3-4477-84E2-3C63BC47A90D}"/>
    <dgm:cxn modelId="{5B3ED60B-FCFA-404F-9708-49AD21D7E107}" srcId="{BD1C82EB-520E-4105-A99A-05DEDCF5B07F}" destId="{B1B8E137-AD41-48AF-93C3-3FAC0F3934F4}" srcOrd="2" destOrd="0" parTransId="{48FDBCDC-80ED-4CF0-A09E-72262C95D5A3}" sibTransId="{BB421972-0DDD-4C24-B5F7-036FAB3FDAB9}"/>
    <dgm:cxn modelId="{ED23882F-D9D3-4FE6-9307-CE9212897F07}" srcId="{BD1C82EB-520E-4105-A99A-05DEDCF5B07F}" destId="{5297E9F1-FFFF-4C54-9F71-5CB5F7609179}" srcOrd="3" destOrd="0" parTransId="{507FDFD2-4A3D-4538-863D-37945895BAA6}" sibTransId="{5CE84B68-5814-4F7C-A943-502C376686DC}"/>
    <dgm:cxn modelId="{19DBF134-4349-E441-889D-5BE71D0C8CCB}" type="presOf" srcId="{441F5DA5-BA58-4513-8E8F-3DE5ABA1581E}" destId="{5D129519-A789-014E-97B6-8C3C65F211BE}" srcOrd="0" destOrd="0" presId="urn:microsoft.com/office/officeart/2016/7/layout/RoundedRectangleTimeline"/>
    <dgm:cxn modelId="{E37AEB3A-7FB7-AF49-8CC3-FEFDFE316CB2}" type="presOf" srcId="{9B266A6B-AFC4-4295-86C2-C0AFC01116B0}" destId="{C4A7A19A-15F5-9844-A764-816A03B770A5}" srcOrd="0" destOrd="0" presId="urn:microsoft.com/office/officeart/2016/7/layout/RoundedRectangleTimeline"/>
    <dgm:cxn modelId="{1E09023E-0518-4587-9743-FDF31F49C01F}" srcId="{BD1C82EB-520E-4105-A99A-05DEDCF5B07F}" destId="{740D8C83-D0C4-40FC-B2D2-5295E3C26D4C}" srcOrd="1" destOrd="0" parTransId="{E54A57D5-9AB7-422E-B61E-EE8008F9266A}" sibTransId="{0C701D0F-F4BD-4787-A86C-869EC5D0F95C}"/>
    <dgm:cxn modelId="{F2922543-E122-4D55-8F1C-698D82BFA183}" srcId="{7E75DC8A-2034-4F1C-B88A-AEF3349FCC22}" destId="{4124C370-BED2-4022-BFA9-8D03C1BB4EB7}" srcOrd="0" destOrd="0" parTransId="{841671D1-E8A4-4B6E-A7D8-17E83FD85274}" sibTransId="{07AD1C23-64A5-4889-9A50-153CF1AB0D5B}"/>
    <dgm:cxn modelId="{49EA7D4F-6A54-174E-A6A2-AA0281789ED3}" type="presOf" srcId="{C6FDEBC9-29F0-42D3-BD81-E6FD3FE48F65}" destId="{85675010-3A9D-E546-990A-35D7289CEDED}" srcOrd="0" destOrd="0" presId="urn:microsoft.com/office/officeart/2016/7/layout/RoundedRectangleTimeline"/>
    <dgm:cxn modelId="{7E220E74-A4EA-E442-AAEC-D1614A4A6331}" type="presOf" srcId="{B1B8E137-AD41-48AF-93C3-3FAC0F3934F4}" destId="{28BE29DE-3B28-614A-ADCF-8DE3497C2A9F}" srcOrd="0" destOrd="0" presId="urn:microsoft.com/office/officeart/2016/7/layout/RoundedRectangleTimeline"/>
    <dgm:cxn modelId="{A8646A74-16B9-AF42-BE77-23FC3786CB47}" type="presOf" srcId="{6F5F7A8C-9EB3-463D-A465-B1F543E52BDC}" destId="{0A2BE4F3-78A0-1944-9185-67A75F162E44}" srcOrd="0" destOrd="0" presId="urn:microsoft.com/office/officeart/2016/7/layout/RoundedRectangleTimeline"/>
    <dgm:cxn modelId="{5E8CC388-7FA5-4E18-9AF5-53D74D96D400}" srcId="{5297E9F1-FFFF-4C54-9F71-5CB5F7609179}" destId="{6F5F7A8C-9EB3-463D-A465-B1F543E52BDC}" srcOrd="0" destOrd="0" parTransId="{9999BE98-01B0-4030-824F-2F5DBB7C4850}" sibTransId="{BE077923-C88A-4180-9D5B-8DC230AE72B0}"/>
    <dgm:cxn modelId="{E303148D-64CD-CC49-933A-4A65106D073A}" type="presOf" srcId="{BD1C82EB-520E-4105-A99A-05DEDCF5B07F}" destId="{6B50155B-357C-EC4C-A4D3-08485C93878B}" srcOrd="0" destOrd="0" presId="urn:microsoft.com/office/officeart/2016/7/layout/RoundedRectangleTimeline"/>
    <dgm:cxn modelId="{B3066D98-1DA2-5146-AC76-96B52D0D67CD}" type="presOf" srcId="{78993878-7916-4566-A9B3-37607E0C2A63}" destId="{004DBC9C-E937-5245-B53F-3813C7BF2BA6}" srcOrd="0" destOrd="0" presId="urn:microsoft.com/office/officeart/2016/7/layout/RoundedRectangleTimeline"/>
    <dgm:cxn modelId="{5632DBA5-F4B4-DC42-AC69-0ADAF28590C0}" type="presOf" srcId="{B537D364-2EF6-47C5-9631-10ECF37E68CA}" destId="{49804A50-601A-3949-BB3F-AC7112AF6604}" srcOrd="0" destOrd="0" presId="urn:microsoft.com/office/officeart/2016/7/layout/RoundedRectangleTimeline"/>
    <dgm:cxn modelId="{9EB234A7-0869-DD40-8278-5A41BA175E4C}" type="presOf" srcId="{7E75DC8A-2034-4F1C-B88A-AEF3349FCC22}" destId="{EFFD4F23-C468-F345-BAE3-57A55C0AD220}" srcOrd="0" destOrd="0" presId="urn:microsoft.com/office/officeart/2016/7/layout/RoundedRectangleTimeline"/>
    <dgm:cxn modelId="{B0C60AAF-2A2A-44CB-B25E-B7E90C95A557}" srcId="{740D8C83-D0C4-40FC-B2D2-5295E3C26D4C}" destId="{B537D364-2EF6-47C5-9631-10ECF37E68CA}" srcOrd="0" destOrd="0" parTransId="{569FB209-9678-4FF1-8DAE-688C099ACB80}" sibTransId="{55EF0500-CBDC-47F9-A951-D4A5654B5A7B}"/>
    <dgm:cxn modelId="{5D87C3AF-917F-453E-96E5-B62D93CD61E1}" srcId="{BD1C82EB-520E-4105-A99A-05DEDCF5B07F}" destId="{C6FDEBC9-29F0-42D3-BD81-E6FD3FE48F65}" srcOrd="6" destOrd="0" parTransId="{63E99C3E-2008-4CCB-890F-157127176DCC}" sibTransId="{D6D37DC3-E131-4447-BAAE-7D8756982E51}"/>
    <dgm:cxn modelId="{2A46D5AF-6E64-4D7D-9985-7960CCD5BDA0}" srcId="{619752B8-53DC-4143-8B97-B916F0813A3C}" destId="{ED89AD04-02D0-4E90-A408-2FCAFBB39133}" srcOrd="0" destOrd="0" parTransId="{C2F87E00-4F91-46FD-B3EA-FF1327AD6DDD}" sibTransId="{71C1AF8C-00A0-4FE1-93B1-19C658A5C055}"/>
    <dgm:cxn modelId="{D9FC02B7-0147-CF4A-8058-2021485A134F}" type="presOf" srcId="{740D8C83-D0C4-40FC-B2D2-5295E3C26D4C}" destId="{60CDB551-6DF4-0F4A-9416-EC2466850D87}" srcOrd="0" destOrd="0" presId="urn:microsoft.com/office/officeart/2016/7/layout/RoundedRectangleTimeline"/>
    <dgm:cxn modelId="{037297B8-ED14-824F-90D2-BA8D638E290A}" type="presOf" srcId="{ED89AD04-02D0-4E90-A408-2FCAFBB39133}" destId="{03DCEC5F-849F-9D4D-8F80-46FD92AF5B7B}" srcOrd="0" destOrd="0" presId="urn:microsoft.com/office/officeart/2016/7/layout/RoundedRectangleTimeline"/>
    <dgm:cxn modelId="{A1E2D3C6-8E95-624E-9EEF-C9640C5D9A51}" type="presOf" srcId="{4E319DAD-C318-468C-8E96-D360AB577D07}" destId="{D5DCBE5A-61E0-8D40-B6A5-48041ED2F479}" srcOrd="0" destOrd="0" presId="urn:microsoft.com/office/officeart/2016/7/layout/RoundedRectangleTimeline"/>
    <dgm:cxn modelId="{57FDA2CD-6589-4912-9FD9-C08BAD12D723}" srcId="{BD1C82EB-520E-4105-A99A-05DEDCF5B07F}" destId="{7E75DC8A-2034-4F1C-B88A-AEF3349FCC22}" srcOrd="4" destOrd="0" parTransId="{5D67B43B-A909-4171-8156-CCE00F1DCAAA}" sibTransId="{EA204EEA-BA77-40DA-88CF-FFE74C77C2F6}"/>
    <dgm:cxn modelId="{1368DDDE-2B4E-4ABD-BF77-983A68932C7B}" srcId="{B1B8E137-AD41-48AF-93C3-3FAC0F3934F4}" destId="{9B266A6B-AFC4-4295-86C2-C0AFC01116B0}" srcOrd="0" destOrd="0" parTransId="{75AAEFD6-BD3B-4468-9C14-E709C9BFAC24}" sibTransId="{19D65A63-F358-490E-BDC5-14E939761D99}"/>
    <dgm:cxn modelId="{22BA4CE0-CC7A-9444-9A81-598050BD2EA0}" type="presOf" srcId="{619752B8-53DC-4143-8B97-B916F0813A3C}" destId="{32530AE5-725B-D043-ADD3-A062AACD4380}" srcOrd="0" destOrd="0" presId="urn:microsoft.com/office/officeart/2016/7/layout/RoundedRectangleTimeline"/>
    <dgm:cxn modelId="{F5A956E0-4C3C-B740-846A-4305C5214A9A}" type="presOf" srcId="{5297E9F1-FFFF-4C54-9F71-5CB5F7609179}" destId="{D60B053A-C2FE-3445-9EC6-BD96847E26A7}" srcOrd="0" destOrd="0" presId="urn:microsoft.com/office/officeart/2016/7/layout/RoundedRectangleTimeline"/>
    <dgm:cxn modelId="{EAE82BE7-3A83-490E-904C-28F778703B2E}" srcId="{C6FDEBC9-29F0-42D3-BD81-E6FD3FE48F65}" destId="{4E319DAD-C318-468C-8E96-D360AB577D07}" srcOrd="0" destOrd="0" parTransId="{5D2A424C-DBA0-490E-900C-9F858648B946}" sibTransId="{9A0C30D3-AD52-4057-9F9D-FE5E00E9F065}"/>
    <dgm:cxn modelId="{EB95AAEC-AF21-4600-AD0B-C9A817CC9566}" srcId="{78993878-7916-4566-A9B3-37607E0C2A63}" destId="{441F5DA5-BA58-4513-8E8F-3DE5ABA1581E}" srcOrd="0" destOrd="0" parTransId="{6D4EE623-ABC6-4FE1-8183-F67B7EFC76FA}" sibTransId="{EF0A0CED-B51C-46FF-A119-8082B051638D}"/>
    <dgm:cxn modelId="{CA2959FE-F079-7045-85DE-B536E5D88928}" type="presOf" srcId="{4124C370-BED2-4022-BFA9-8D03C1BB4EB7}" destId="{C9599D74-848A-9F45-ADF3-739BC27345AE}" srcOrd="0" destOrd="0" presId="urn:microsoft.com/office/officeart/2016/7/layout/RoundedRectangleTimeline"/>
    <dgm:cxn modelId="{2E1FA2AC-CB45-3847-A7FE-5FD83ABF1469}" type="presParOf" srcId="{6B50155B-357C-EC4C-A4D3-08485C93878B}" destId="{0D23D378-8374-8F44-86F4-B64FFB3AF50D}" srcOrd="0" destOrd="0" presId="urn:microsoft.com/office/officeart/2016/7/layout/RoundedRectangleTimeline"/>
    <dgm:cxn modelId="{EB3F6CDF-B685-8D44-A18D-01B304E0F0B3}" type="presParOf" srcId="{0D23D378-8374-8F44-86F4-B64FFB3AF50D}" destId="{32530AE5-725B-D043-ADD3-A062AACD4380}" srcOrd="0" destOrd="0" presId="urn:microsoft.com/office/officeart/2016/7/layout/RoundedRectangleTimeline"/>
    <dgm:cxn modelId="{580A0170-5FA2-ED4F-BD4F-B5C6FD4CBEC4}" type="presParOf" srcId="{0D23D378-8374-8F44-86F4-B64FFB3AF50D}" destId="{03DCEC5F-849F-9D4D-8F80-46FD92AF5B7B}" srcOrd="1" destOrd="0" presId="urn:microsoft.com/office/officeart/2016/7/layout/RoundedRectangleTimeline"/>
    <dgm:cxn modelId="{C78FB9F2-D03F-4946-A6BD-5381E1DF938D}" type="presParOf" srcId="{0D23D378-8374-8F44-86F4-B64FFB3AF50D}" destId="{F9B2241B-BA0B-2047-8335-BC085ABF1CCD}" srcOrd="2" destOrd="0" presId="urn:microsoft.com/office/officeart/2016/7/layout/RoundedRectangleTimeline"/>
    <dgm:cxn modelId="{D8398E4A-F27E-E342-AF23-4717C2177666}" type="presParOf" srcId="{0D23D378-8374-8F44-86F4-B64FFB3AF50D}" destId="{1A2D09BF-BBE0-994B-955B-1E69FF872604}" srcOrd="3" destOrd="0" presId="urn:microsoft.com/office/officeart/2016/7/layout/RoundedRectangleTimeline"/>
    <dgm:cxn modelId="{80E63283-0A78-B94A-B5F7-C232656A1B53}" type="presParOf" srcId="{0D23D378-8374-8F44-86F4-B64FFB3AF50D}" destId="{90652B9E-1ADD-5C49-B0C9-704E84A989AB}" srcOrd="4" destOrd="0" presId="urn:microsoft.com/office/officeart/2016/7/layout/RoundedRectangleTimeline"/>
    <dgm:cxn modelId="{D31F86BE-C785-AC47-B060-74588C626FDE}" type="presParOf" srcId="{6B50155B-357C-EC4C-A4D3-08485C93878B}" destId="{5B99B14A-46DD-B54A-8AD0-E9D9959D9ADF}" srcOrd="1" destOrd="0" presId="urn:microsoft.com/office/officeart/2016/7/layout/RoundedRectangleTimeline"/>
    <dgm:cxn modelId="{BDF2A937-CF04-E34F-A111-327E7C343603}" type="presParOf" srcId="{6B50155B-357C-EC4C-A4D3-08485C93878B}" destId="{BB23F16C-C292-704B-A219-180C17F361B0}" srcOrd="2" destOrd="0" presId="urn:microsoft.com/office/officeart/2016/7/layout/RoundedRectangleTimeline"/>
    <dgm:cxn modelId="{35C2882F-4034-554A-B31E-C7CDE6B89823}" type="presParOf" srcId="{BB23F16C-C292-704B-A219-180C17F361B0}" destId="{60CDB551-6DF4-0F4A-9416-EC2466850D87}" srcOrd="0" destOrd="0" presId="urn:microsoft.com/office/officeart/2016/7/layout/RoundedRectangleTimeline"/>
    <dgm:cxn modelId="{AA2A9E28-5470-BD45-A5FC-3033735BAE4A}" type="presParOf" srcId="{BB23F16C-C292-704B-A219-180C17F361B0}" destId="{49804A50-601A-3949-BB3F-AC7112AF6604}" srcOrd="1" destOrd="0" presId="urn:microsoft.com/office/officeart/2016/7/layout/RoundedRectangleTimeline"/>
    <dgm:cxn modelId="{CFDE975A-7B1D-544A-8E2C-C219B4D69BDD}" type="presParOf" srcId="{BB23F16C-C292-704B-A219-180C17F361B0}" destId="{A7A0FB8A-1070-5640-B0BE-1D75ACEED42E}" srcOrd="2" destOrd="0" presId="urn:microsoft.com/office/officeart/2016/7/layout/RoundedRectangleTimeline"/>
    <dgm:cxn modelId="{8470C14D-6BCA-6249-B1BB-F45B182C55CD}" type="presParOf" srcId="{BB23F16C-C292-704B-A219-180C17F361B0}" destId="{9961FC9C-BA77-4140-B796-69AD514E5D3B}" srcOrd="3" destOrd="0" presId="urn:microsoft.com/office/officeart/2016/7/layout/RoundedRectangleTimeline"/>
    <dgm:cxn modelId="{470AA041-1517-9647-B9E4-E98F5C65D2FF}" type="presParOf" srcId="{BB23F16C-C292-704B-A219-180C17F361B0}" destId="{E0726B33-6CA0-EE40-89BF-C360790AED0A}" srcOrd="4" destOrd="0" presId="urn:microsoft.com/office/officeart/2016/7/layout/RoundedRectangleTimeline"/>
    <dgm:cxn modelId="{C9C7E671-C08B-FB4E-863E-F248BDB7A704}" type="presParOf" srcId="{6B50155B-357C-EC4C-A4D3-08485C93878B}" destId="{9DB2EE54-3659-A54F-84EE-6EB26FF7AEDD}" srcOrd="3" destOrd="0" presId="urn:microsoft.com/office/officeart/2016/7/layout/RoundedRectangleTimeline"/>
    <dgm:cxn modelId="{B83FED7C-919A-C54B-90E2-ED10EAC74BE2}" type="presParOf" srcId="{6B50155B-357C-EC4C-A4D3-08485C93878B}" destId="{DC6BE22F-AA1B-BB4E-9A69-0C570F7BA615}" srcOrd="4" destOrd="0" presId="urn:microsoft.com/office/officeart/2016/7/layout/RoundedRectangleTimeline"/>
    <dgm:cxn modelId="{91720226-7479-5D42-AEA2-BB0AC73D728A}" type="presParOf" srcId="{DC6BE22F-AA1B-BB4E-9A69-0C570F7BA615}" destId="{28BE29DE-3B28-614A-ADCF-8DE3497C2A9F}" srcOrd="0" destOrd="0" presId="urn:microsoft.com/office/officeart/2016/7/layout/RoundedRectangleTimeline"/>
    <dgm:cxn modelId="{5F93943A-7739-2945-958F-B463611D722D}" type="presParOf" srcId="{DC6BE22F-AA1B-BB4E-9A69-0C570F7BA615}" destId="{C4A7A19A-15F5-9844-A764-816A03B770A5}" srcOrd="1" destOrd="0" presId="urn:microsoft.com/office/officeart/2016/7/layout/RoundedRectangleTimeline"/>
    <dgm:cxn modelId="{A9B1CF95-C340-1D4F-A163-D5CF78031705}" type="presParOf" srcId="{DC6BE22F-AA1B-BB4E-9A69-0C570F7BA615}" destId="{1D2FCFEF-72D8-3440-A46B-B217182B371C}" srcOrd="2" destOrd="0" presId="urn:microsoft.com/office/officeart/2016/7/layout/RoundedRectangleTimeline"/>
    <dgm:cxn modelId="{53E0027C-B671-AA4C-9260-725CCFDAE09D}" type="presParOf" srcId="{DC6BE22F-AA1B-BB4E-9A69-0C570F7BA615}" destId="{7AA5B03C-20BC-D04B-AF31-D4794ACCC00F}" srcOrd="3" destOrd="0" presId="urn:microsoft.com/office/officeart/2016/7/layout/RoundedRectangleTimeline"/>
    <dgm:cxn modelId="{A006D9BE-4B6C-534C-95FD-E5549844B011}" type="presParOf" srcId="{DC6BE22F-AA1B-BB4E-9A69-0C570F7BA615}" destId="{52B0A3B0-D21F-C94C-B742-54FD0A33D256}" srcOrd="4" destOrd="0" presId="urn:microsoft.com/office/officeart/2016/7/layout/RoundedRectangleTimeline"/>
    <dgm:cxn modelId="{46B962B1-6EE4-CA4C-A170-ADB468CA781F}" type="presParOf" srcId="{6B50155B-357C-EC4C-A4D3-08485C93878B}" destId="{868A99DD-281F-8748-8B33-E79A477A3960}" srcOrd="5" destOrd="0" presId="urn:microsoft.com/office/officeart/2016/7/layout/RoundedRectangleTimeline"/>
    <dgm:cxn modelId="{7903C627-AF56-B94F-9BC2-B7F8F24A35A9}" type="presParOf" srcId="{6B50155B-357C-EC4C-A4D3-08485C93878B}" destId="{35BEE0A4-5FBF-6E41-A106-55211CD4F90A}" srcOrd="6" destOrd="0" presId="urn:microsoft.com/office/officeart/2016/7/layout/RoundedRectangleTimeline"/>
    <dgm:cxn modelId="{CE597C57-ABBD-DD42-B210-5A698FC8ADD1}" type="presParOf" srcId="{35BEE0A4-5FBF-6E41-A106-55211CD4F90A}" destId="{D60B053A-C2FE-3445-9EC6-BD96847E26A7}" srcOrd="0" destOrd="0" presId="urn:microsoft.com/office/officeart/2016/7/layout/RoundedRectangleTimeline"/>
    <dgm:cxn modelId="{6D6A0020-0E24-314C-B8B4-BE703B4055E0}" type="presParOf" srcId="{35BEE0A4-5FBF-6E41-A106-55211CD4F90A}" destId="{0A2BE4F3-78A0-1944-9185-67A75F162E44}" srcOrd="1" destOrd="0" presId="urn:microsoft.com/office/officeart/2016/7/layout/RoundedRectangleTimeline"/>
    <dgm:cxn modelId="{9576448A-4006-7D40-9795-B976AEB4EE4B}" type="presParOf" srcId="{35BEE0A4-5FBF-6E41-A106-55211CD4F90A}" destId="{8715106E-10CF-0943-9A18-FE8D6901A1F7}" srcOrd="2" destOrd="0" presId="urn:microsoft.com/office/officeart/2016/7/layout/RoundedRectangleTimeline"/>
    <dgm:cxn modelId="{88CBF60B-FFFA-F446-857D-73E98166BDF6}" type="presParOf" srcId="{35BEE0A4-5FBF-6E41-A106-55211CD4F90A}" destId="{3285C6E8-EBBF-C848-B8EC-9B54CF208317}" srcOrd="3" destOrd="0" presId="urn:microsoft.com/office/officeart/2016/7/layout/RoundedRectangleTimeline"/>
    <dgm:cxn modelId="{D329CF9C-ED09-A940-A792-4E0E305F6D4B}" type="presParOf" srcId="{35BEE0A4-5FBF-6E41-A106-55211CD4F90A}" destId="{98244AF8-2A95-9449-BD00-484F98FA34CF}" srcOrd="4" destOrd="0" presId="urn:microsoft.com/office/officeart/2016/7/layout/RoundedRectangleTimeline"/>
    <dgm:cxn modelId="{5C8C2032-FCE2-394E-A4E4-9747980EBBDC}" type="presParOf" srcId="{6B50155B-357C-EC4C-A4D3-08485C93878B}" destId="{FE179CCA-CAA5-0E4E-A2CC-C457A3DD8FC3}" srcOrd="7" destOrd="0" presId="urn:microsoft.com/office/officeart/2016/7/layout/RoundedRectangleTimeline"/>
    <dgm:cxn modelId="{855DD86E-79D8-3F43-AA25-35D711E25AC1}" type="presParOf" srcId="{6B50155B-357C-EC4C-A4D3-08485C93878B}" destId="{0CB1765B-A463-F647-8432-4B9D0B27B263}" srcOrd="8" destOrd="0" presId="urn:microsoft.com/office/officeart/2016/7/layout/RoundedRectangleTimeline"/>
    <dgm:cxn modelId="{E667565D-CC42-7D40-9D03-19EC51440553}" type="presParOf" srcId="{0CB1765B-A463-F647-8432-4B9D0B27B263}" destId="{EFFD4F23-C468-F345-BAE3-57A55C0AD220}" srcOrd="0" destOrd="0" presId="urn:microsoft.com/office/officeart/2016/7/layout/RoundedRectangleTimeline"/>
    <dgm:cxn modelId="{AEB2B845-6A37-0343-8B30-E60FA38E0553}" type="presParOf" srcId="{0CB1765B-A463-F647-8432-4B9D0B27B263}" destId="{C9599D74-848A-9F45-ADF3-739BC27345AE}" srcOrd="1" destOrd="0" presId="urn:microsoft.com/office/officeart/2016/7/layout/RoundedRectangleTimeline"/>
    <dgm:cxn modelId="{399EDA32-70AE-E54F-9236-D376C59C65E5}" type="presParOf" srcId="{0CB1765B-A463-F647-8432-4B9D0B27B263}" destId="{088A80A5-50FB-9944-A62E-1C5EED439A6F}" srcOrd="2" destOrd="0" presId="urn:microsoft.com/office/officeart/2016/7/layout/RoundedRectangleTimeline"/>
    <dgm:cxn modelId="{1803E276-D29C-DA43-9479-FD3832E3AB74}" type="presParOf" srcId="{0CB1765B-A463-F647-8432-4B9D0B27B263}" destId="{DCCC0694-BED3-244B-8466-F9476BA58A4A}" srcOrd="3" destOrd="0" presId="urn:microsoft.com/office/officeart/2016/7/layout/RoundedRectangleTimeline"/>
    <dgm:cxn modelId="{13581CBA-5926-8A49-A542-6C75B23F688F}" type="presParOf" srcId="{0CB1765B-A463-F647-8432-4B9D0B27B263}" destId="{649BDF2D-6894-BE49-B781-0BECC2E913A0}" srcOrd="4" destOrd="0" presId="urn:microsoft.com/office/officeart/2016/7/layout/RoundedRectangleTimeline"/>
    <dgm:cxn modelId="{7751CD3F-31CE-CE48-8DC7-89C2CD3DC46B}" type="presParOf" srcId="{6B50155B-357C-EC4C-A4D3-08485C93878B}" destId="{D0EB84DE-9FFB-5548-8F90-67DE4B188928}" srcOrd="9" destOrd="0" presId="urn:microsoft.com/office/officeart/2016/7/layout/RoundedRectangleTimeline"/>
    <dgm:cxn modelId="{F1B5C4EF-A0AC-C64C-9995-CF459C25CFD2}" type="presParOf" srcId="{6B50155B-357C-EC4C-A4D3-08485C93878B}" destId="{62B1A8A4-676D-0B45-9DB3-261D5F72B542}" srcOrd="10" destOrd="0" presId="urn:microsoft.com/office/officeart/2016/7/layout/RoundedRectangleTimeline"/>
    <dgm:cxn modelId="{3E25A3F5-C874-6C40-899F-D925658EC5F6}" type="presParOf" srcId="{62B1A8A4-676D-0B45-9DB3-261D5F72B542}" destId="{004DBC9C-E937-5245-B53F-3813C7BF2BA6}" srcOrd="0" destOrd="0" presId="urn:microsoft.com/office/officeart/2016/7/layout/RoundedRectangleTimeline"/>
    <dgm:cxn modelId="{7C1456C3-AD05-2949-9BBB-8C1944BCACB5}" type="presParOf" srcId="{62B1A8A4-676D-0B45-9DB3-261D5F72B542}" destId="{5D129519-A789-014E-97B6-8C3C65F211BE}" srcOrd="1" destOrd="0" presId="urn:microsoft.com/office/officeart/2016/7/layout/RoundedRectangleTimeline"/>
    <dgm:cxn modelId="{DCACCE94-EBDB-A74B-9193-E13DC01AD983}" type="presParOf" srcId="{62B1A8A4-676D-0B45-9DB3-261D5F72B542}" destId="{A985CD4A-4C83-E743-9910-6F3AB9C2C59F}" srcOrd="2" destOrd="0" presId="urn:microsoft.com/office/officeart/2016/7/layout/RoundedRectangleTimeline"/>
    <dgm:cxn modelId="{2F174348-9863-0A49-860D-499DDA36E591}" type="presParOf" srcId="{62B1A8A4-676D-0B45-9DB3-261D5F72B542}" destId="{4CF6B02E-7644-D647-8CEB-01A16227C829}" srcOrd="3" destOrd="0" presId="urn:microsoft.com/office/officeart/2016/7/layout/RoundedRectangleTimeline"/>
    <dgm:cxn modelId="{A1084537-A9B5-BB42-B166-2C2DAE66522D}" type="presParOf" srcId="{62B1A8A4-676D-0B45-9DB3-261D5F72B542}" destId="{3E0D8C2B-2419-A940-9E6C-B59226DF3116}" srcOrd="4" destOrd="0" presId="urn:microsoft.com/office/officeart/2016/7/layout/RoundedRectangleTimeline"/>
    <dgm:cxn modelId="{723AA123-893F-264C-AD78-DA7522937FDD}" type="presParOf" srcId="{6B50155B-357C-EC4C-A4D3-08485C93878B}" destId="{DC3D3E47-9A12-DE4C-9C2B-94CD97B46AD1}" srcOrd="11" destOrd="0" presId="urn:microsoft.com/office/officeart/2016/7/layout/RoundedRectangleTimeline"/>
    <dgm:cxn modelId="{57F71FF6-2C04-8541-BB22-EE0805D9672E}" type="presParOf" srcId="{6B50155B-357C-EC4C-A4D3-08485C93878B}" destId="{52CBEED2-EFFB-7248-9D98-6EA0AEF67363}" srcOrd="12" destOrd="0" presId="urn:microsoft.com/office/officeart/2016/7/layout/RoundedRectangleTimeline"/>
    <dgm:cxn modelId="{CE17DA58-AEBF-194D-819A-9FDB62C2DFF3}" type="presParOf" srcId="{52CBEED2-EFFB-7248-9D98-6EA0AEF67363}" destId="{85675010-3A9D-E546-990A-35D7289CEDED}" srcOrd="0" destOrd="0" presId="urn:microsoft.com/office/officeart/2016/7/layout/RoundedRectangleTimeline"/>
    <dgm:cxn modelId="{1F02CA2A-FB25-024A-A9DC-94D002749175}" type="presParOf" srcId="{52CBEED2-EFFB-7248-9D98-6EA0AEF67363}" destId="{D5DCBE5A-61E0-8D40-B6A5-48041ED2F479}" srcOrd="1" destOrd="0" presId="urn:microsoft.com/office/officeart/2016/7/layout/RoundedRectangleTimeline"/>
    <dgm:cxn modelId="{BB6BA7F2-F330-DB49-925D-CBF765D7EA4A}" type="presParOf" srcId="{52CBEED2-EFFB-7248-9D98-6EA0AEF67363}" destId="{129DCC15-BE98-ED48-A772-5009B357E860}" srcOrd="2" destOrd="0" presId="urn:microsoft.com/office/officeart/2016/7/layout/RoundedRectangleTimeline"/>
    <dgm:cxn modelId="{FA5D95DA-6714-9343-8945-BBB5C41AE68B}" type="presParOf" srcId="{52CBEED2-EFFB-7248-9D98-6EA0AEF67363}" destId="{EF7BF7FB-6089-1F4E-B6A4-A8DC86808A38}" srcOrd="3" destOrd="0" presId="urn:microsoft.com/office/officeart/2016/7/layout/RoundedRectangleTimeline"/>
    <dgm:cxn modelId="{5431933F-12A5-2D40-A826-1A1B76FB443C}" type="presParOf" srcId="{52CBEED2-EFFB-7248-9D98-6EA0AEF67363}" destId="{EB7DE351-0362-7841-9995-C5D6669D55C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B0F1B-69B5-8843-8552-96D762A881FE}">
      <dsp:nvSpPr>
        <dsp:cNvPr id="0" name=""/>
        <dsp:cNvSpPr/>
      </dsp:nvSpPr>
      <dsp:spPr>
        <a:xfrm>
          <a:off x="0" y="0"/>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9D9E0B-04B6-1244-8F05-1A504A1C6FC2}">
      <dsp:nvSpPr>
        <dsp:cNvPr id="0" name=""/>
        <dsp:cNvSpPr/>
      </dsp:nvSpPr>
      <dsp:spPr>
        <a:xfrm>
          <a:off x="0" y="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Sentiment analysis</a:t>
          </a:r>
          <a:endParaRPr lang="en-US" sz="2500" kern="1200"/>
        </a:p>
      </dsp:txBody>
      <dsp:txXfrm>
        <a:off x="0" y="0"/>
        <a:ext cx="10515600" cy="543917"/>
      </dsp:txXfrm>
    </dsp:sp>
    <dsp:sp modelId="{9208EBB7-6E0C-2A40-A634-7232361F3C4E}">
      <dsp:nvSpPr>
        <dsp:cNvPr id="0" name=""/>
        <dsp:cNvSpPr/>
      </dsp:nvSpPr>
      <dsp:spPr>
        <a:xfrm>
          <a:off x="0" y="54391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43E79-5112-A34B-9A27-EDD29648471A}">
      <dsp:nvSpPr>
        <dsp:cNvPr id="0" name=""/>
        <dsp:cNvSpPr/>
      </dsp:nvSpPr>
      <dsp:spPr>
        <a:xfrm>
          <a:off x="0" y="543917"/>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Zero-shot classification</a:t>
          </a:r>
          <a:endParaRPr lang="en-US" sz="2500" kern="1200"/>
        </a:p>
      </dsp:txBody>
      <dsp:txXfrm>
        <a:off x="0" y="543917"/>
        <a:ext cx="10515600" cy="543917"/>
      </dsp:txXfrm>
    </dsp:sp>
    <dsp:sp modelId="{6901F9B2-B9AC-AB4D-BAC9-FD2E9CBFCE4F}">
      <dsp:nvSpPr>
        <dsp:cNvPr id="0" name=""/>
        <dsp:cNvSpPr/>
      </dsp:nvSpPr>
      <dsp:spPr>
        <a:xfrm>
          <a:off x="0" y="108783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9FA56-56A6-1D4F-8009-6D6EF165A3D4}">
      <dsp:nvSpPr>
        <dsp:cNvPr id="0" name=""/>
        <dsp:cNvSpPr/>
      </dsp:nvSpPr>
      <dsp:spPr>
        <a:xfrm>
          <a:off x="0" y="1087834"/>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Question-</a:t>
          </a:r>
          <a:r>
            <a:rPr lang="en-US" sz="2500" kern="1200"/>
            <a:t>A</a:t>
          </a:r>
          <a:r>
            <a:rPr lang="en-US" sz="2500" b="0" i="0" kern="1200"/>
            <a:t>nswer</a:t>
          </a:r>
          <a:endParaRPr lang="en-US" sz="2500" kern="1200"/>
        </a:p>
      </dsp:txBody>
      <dsp:txXfrm>
        <a:off x="0" y="1087834"/>
        <a:ext cx="10515600" cy="543917"/>
      </dsp:txXfrm>
    </dsp:sp>
    <dsp:sp modelId="{269CF029-41B5-CA48-BA02-7164ABAA3861}">
      <dsp:nvSpPr>
        <dsp:cNvPr id="0" name=""/>
        <dsp:cNvSpPr/>
      </dsp:nvSpPr>
      <dsp:spPr>
        <a:xfrm>
          <a:off x="0" y="163175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018096-E27B-9246-BC43-1D624A0EC264}">
      <dsp:nvSpPr>
        <dsp:cNvPr id="0" name=""/>
        <dsp:cNvSpPr/>
      </dsp:nvSpPr>
      <dsp:spPr>
        <a:xfrm>
          <a:off x="0" y="1631751"/>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Fill mask</a:t>
          </a:r>
          <a:endParaRPr lang="en-US" sz="2500" kern="1200"/>
        </a:p>
      </dsp:txBody>
      <dsp:txXfrm>
        <a:off x="0" y="1631751"/>
        <a:ext cx="10515600" cy="543917"/>
      </dsp:txXfrm>
    </dsp:sp>
    <dsp:sp modelId="{A3DC02CE-7651-454A-936C-725A8F4BAEEE}">
      <dsp:nvSpPr>
        <dsp:cNvPr id="0" name=""/>
        <dsp:cNvSpPr/>
      </dsp:nvSpPr>
      <dsp:spPr>
        <a:xfrm>
          <a:off x="0" y="217566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5977F0-1E64-BF4B-8788-9DB1BB98EC38}">
      <dsp:nvSpPr>
        <dsp:cNvPr id="0" name=""/>
        <dsp:cNvSpPr/>
      </dsp:nvSpPr>
      <dsp:spPr>
        <a:xfrm>
          <a:off x="0" y="2175669"/>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Feature extraction</a:t>
          </a:r>
          <a:endParaRPr lang="en-US" sz="2500" kern="1200"/>
        </a:p>
      </dsp:txBody>
      <dsp:txXfrm>
        <a:off x="0" y="2175669"/>
        <a:ext cx="10515600" cy="543917"/>
      </dsp:txXfrm>
    </dsp:sp>
    <dsp:sp modelId="{A540B8DB-5394-0E4E-A15D-1F8DA3DC3449}">
      <dsp:nvSpPr>
        <dsp:cNvPr id="0" name=""/>
        <dsp:cNvSpPr/>
      </dsp:nvSpPr>
      <dsp:spPr>
        <a:xfrm>
          <a:off x="0" y="271958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31CDB-20F4-4949-9F67-63EC65BFEC88}">
      <dsp:nvSpPr>
        <dsp:cNvPr id="0" name=""/>
        <dsp:cNvSpPr/>
      </dsp:nvSpPr>
      <dsp:spPr>
        <a:xfrm>
          <a:off x="0" y="2719586"/>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Named Entity Recognition</a:t>
          </a:r>
          <a:endParaRPr lang="en-US" sz="2500" kern="1200"/>
        </a:p>
      </dsp:txBody>
      <dsp:txXfrm>
        <a:off x="0" y="2719586"/>
        <a:ext cx="10515600" cy="543917"/>
      </dsp:txXfrm>
    </dsp:sp>
    <dsp:sp modelId="{93FD2916-D502-A341-8F25-9C31F1594046}">
      <dsp:nvSpPr>
        <dsp:cNvPr id="0" name=""/>
        <dsp:cNvSpPr/>
      </dsp:nvSpPr>
      <dsp:spPr>
        <a:xfrm>
          <a:off x="0" y="326350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D6AA6E-8417-0346-BEE8-3EE0ACAE85A6}">
      <dsp:nvSpPr>
        <dsp:cNvPr id="0" name=""/>
        <dsp:cNvSpPr/>
      </dsp:nvSpPr>
      <dsp:spPr>
        <a:xfrm>
          <a:off x="0" y="3263503"/>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Summarization</a:t>
          </a:r>
          <a:endParaRPr lang="en-US" sz="2500" kern="1200"/>
        </a:p>
      </dsp:txBody>
      <dsp:txXfrm>
        <a:off x="0" y="3263503"/>
        <a:ext cx="10515600" cy="543917"/>
      </dsp:txXfrm>
    </dsp:sp>
    <dsp:sp modelId="{EA43BDF3-B3ED-1C4A-8500-B73C60E77029}">
      <dsp:nvSpPr>
        <dsp:cNvPr id="0" name=""/>
        <dsp:cNvSpPr/>
      </dsp:nvSpPr>
      <dsp:spPr>
        <a:xfrm>
          <a:off x="0" y="3807420"/>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C70B65-366E-DD47-97E2-00CEBE6284E0}">
      <dsp:nvSpPr>
        <dsp:cNvPr id="0" name=""/>
        <dsp:cNvSpPr/>
      </dsp:nvSpPr>
      <dsp:spPr>
        <a:xfrm>
          <a:off x="0" y="380742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Translation</a:t>
          </a:r>
        </a:p>
      </dsp:txBody>
      <dsp:txXfrm>
        <a:off x="0" y="3807420"/>
        <a:ext cx="10515600" cy="543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30AE5-725B-D043-ADD3-A062AACD4380}">
      <dsp:nvSpPr>
        <dsp:cNvPr id="0" name=""/>
        <dsp:cNvSpPr/>
      </dsp:nvSpPr>
      <dsp:spPr>
        <a:xfrm rot="16200000">
          <a:off x="927442" y="1490203"/>
          <a:ext cx="435133" cy="1370930"/>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June 2017</a:t>
          </a:r>
        </a:p>
      </dsp:txBody>
      <dsp:txXfrm rot="5400000">
        <a:off x="480785" y="1979343"/>
        <a:ext cx="1349689" cy="392651"/>
      </dsp:txXfrm>
    </dsp:sp>
    <dsp:sp modelId="{03DCEC5F-849F-9D4D-8F80-46FD92AF5B7B}">
      <dsp:nvSpPr>
        <dsp:cNvPr id="0" name=""/>
        <dsp:cNvSpPr/>
      </dsp:nvSpPr>
      <dsp:spPr>
        <a:xfrm>
          <a:off x="2567" y="0"/>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The </a:t>
          </a:r>
          <a:r>
            <a:rPr lang="en-US" sz="1200" b="1" kern="1200" dirty="0"/>
            <a:t>Transformer architecture</a:t>
          </a:r>
          <a:r>
            <a:rPr lang="en-US" sz="1200" kern="1200" dirty="0"/>
            <a:t> was introduced in June 2017. The focus of the original research was on translation tasks. This was followed by the introduction of several influential models, including:</a:t>
          </a:r>
          <a:br>
            <a:rPr lang="en-US" sz="1200" kern="1200" dirty="0"/>
          </a:br>
          <a:endParaRPr lang="en-US" sz="1200" kern="1200" dirty="0"/>
        </a:p>
      </dsp:txBody>
      <dsp:txXfrm>
        <a:off x="2567" y="0"/>
        <a:ext cx="2284883" cy="1522968"/>
      </dsp:txXfrm>
    </dsp:sp>
    <dsp:sp modelId="{F9B2241B-BA0B-2047-8335-BC085ABF1CCD}">
      <dsp:nvSpPr>
        <dsp:cNvPr id="0" name=""/>
        <dsp:cNvSpPr/>
      </dsp:nvSpPr>
      <dsp:spPr>
        <a:xfrm>
          <a:off x="1145009"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A2D09BF-BBE0-994B-955B-1E69FF872604}">
      <dsp:nvSpPr>
        <dsp:cNvPr id="0" name=""/>
        <dsp:cNvSpPr/>
      </dsp:nvSpPr>
      <dsp:spPr>
        <a:xfrm>
          <a:off x="1101495"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CDB551-6DF4-0F4A-9416-EC2466850D87}">
      <dsp:nvSpPr>
        <dsp:cNvPr id="0" name=""/>
        <dsp:cNvSpPr/>
      </dsp:nvSpPr>
      <dsp:spPr>
        <a:xfrm>
          <a:off x="1830474" y="1958102"/>
          <a:ext cx="1370930" cy="435133"/>
        </a:xfrm>
        <a:prstGeom prst="rect">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June 2018</a:t>
          </a:r>
        </a:p>
      </dsp:txBody>
      <dsp:txXfrm>
        <a:off x="1830474" y="1958102"/>
        <a:ext cx="1370930" cy="435133"/>
      </dsp:txXfrm>
    </dsp:sp>
    <dsp:sp modelId="{49804A50-601A-3949-BB3F-AC7112AF6604}">
      <dsp:nvSpPr>
        <dsp:cNvPr id="0" name=""/>
        <dsp:cNvSpPr/>
      </dsp:nvSpPr>
      <dsp:spPr>
        <a:xfrm>
          <a:off x="1373497" y="2828369"/>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a:t>GPT, the first pretrained Transformer model, used for fine-tuning on various NLP tasks and obtained state-of-the-art results</a:t>
          </a:r>
        </a:p>
      </dsp:txBody>
      <dsp:txXfrm>
        <a:off x="1373497" y="2828369"/>
        <a:ext cx="2284883" cy="1522968"/>
      </dsp:txXfrm>
    </dsp:sp>
    <dsp:sp modelId="{A7A0FB8A-1070-5640-B0BE-1D75ACEED42E}">
      <dsp:nvSpPr>
        <dsp:cNvPr id="0" name=""/>
        <dsp:cNvSpPr/>
      </dsp:nvSpPr>
      <dsp:spPr>
        <a:xfrm>
          <a:off x="2515939" y="2393235"/>
          <a:ext cx="0" cy="348107"/>
        </a:xfrm>
        <a:prstGeom prst="line">
          <a:avLst/>
        </a:prstGeom>
        <a:noFill/>
        <a:ln w="6350" cap="flat" cmpd="sng" algn="ctr">
          <a:solidFill>
            <a:schemeClr val="accent2">
              <a:hueOff val="-242561"/>
              <a:satOff val="-13988"/>
              <a:lumOff val="1438"/>
              <a:alphaOff val="0"/>
            </a:schemeClr>
          </a:solidFill>
          <a:prstDash val="dash"/>
          <a:miter lim="800000"/>
        </a:ln>
        <a:effectLst/>
      </dsp:spPr>
      <dsp:style>
        <a:lnRef idx="1">
          <a:scrgbClr r="0" g="0" b="0"/>
        </a:lnRef>
        <a:fillRef idx="0">
          <a:scrgbClr r="0" g="0" b="0"/>
        </a:fillRef>
        <a:effectRef idx="0">
          <a:scrgbClr r="0" g="0" b="0"/>
        </a:effectRef>
        <a:fontRef idx="minor"/>
      </dsp:style>
    </dsp:sp>
    <dsp:sp modelId="{9961FC9C-BA77-4140-B796-69AD514E5D3B}">
      <dsp:nvSpPr>
        <dsp:cNvPr id="0" name=""/>
        <dsp:cNvSpPr/>
      </dsp:nvSpPr>
      <dsp:spPr>
        <a:xfrm>
          <a:off x="2472426" y="2741342"/>
          <a:ext cx="87026" cy="87026"/>
        </a:xfrm>
        <a:prstGeom prst="ellipse">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BE29DE-3B28-614A-ADCF-8DE3497C2A9F}">
      <dsp:nvSpPr>
        <dsp:cNvPr id="0" name=""/>
        <dsp:cNvSpPr/>
      </dsp:nvSpPr>
      <dsp:spPr>
        <a:xfrm>
          <a:off x="3201404" y="1958102"/>
          <a:ext cx="1370930" cy="435133"/>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Oct. 2018</a:t>
          </a:r>
        </a:p>
      </dsp:txBody>
      <dsp:txXfrm>
        <a:off x="3201404" y="1958102"/>
        <a:ext cx="1370930" cy="435133"/>
      </dsp:txXfrm>
    </dsp:sp>
    <dsp:sp modelId="{C4A7A19A-15F5-9844-A764-816A03B770A5}">
      <dsp:nvSpPr>
        <dsp:cNvPr id="0" name=""/>
        <dsp:cNvSpPr/>
      </dsp:nvSpPr>
      <dsp:spPr>
        <a:xfrm>
          <a:off x="2744427" y="0"/>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BERT, another large pretrained model, this one designed to produce better summaries of sentences (more on this in the next chapter!)</a:t>
          </a:r>
        </a:p>
      </dsp:txBody>
      <dsp:txXfrm>
        <a:off x="2744427" y="0"/>
        <a:ext cx="2284883" cy="1522968"/>
      </dsp:txXfrm>
    </dsp:sp>
    <dsp:sp modelId="{1D2FCFEF-72D8-3440-A46B-B217182B371C}">
      <dsp:nvSpPr>
        <dsp:cNvPr id="0" name=""/>
        <dsp:cNvSpPr/>
      </dsp:nvSpPr>
      <dsp:spPr>
        <a:xfrm>
          <a:off x="3886869" y="1609995"/>
          <a:ext cx="0" cy="348107"/>
        </a:xfrm>
        <a:prstGeom prst="line">
          <a:avLst/>
        </a:prstGeom>
        <a:noFill/>
        <a:ln w="6350" cap="flat" cmpd="sng" algn="ctr">
          <a:solidFill>
            <a:schemeClr val="accent2">
              <a:hueOff val="-485121"/>
              <a:satOff val="-27976"/>
              <a:lumOff val="2876"/>
              <a:alphaOff val="0"/>
            </a:schemeClr>
          </a:solidFill>
          <a:prstDash val="dash"/>
          <a:miter lim="800000"/>
        </a:ln>
        <a:effectLst/>
      </dsp:spPr>
      <dsp:style>
        <a:lnRef idx="1">
          <a:scrgbClr r="0" g="0" b="0"/>
        </a:lnRef>
        <a:fillRef idx="0">
          <a:scrgbClr r="0" g="0" b="0"/>
        </a:fillRef>
        <a:effectRef idx="0">
          <a:scrgbClr r="0" g="0" b="0"/>
        </a:effectRef>
        <a:fontRef idx="minor"/>
      </dsp:style>
    </dsp:sp>
    <dsp:sp modelId="{7AA5B03C-20BC-D04B-AF31-D4794ACCC00F}">
      <dsp:nvSpPr>
        <dsp:cNvPr id="0" name=""/>
        <dsp:cNvSpPr/>
      </dsp:nvSpPr>
      <dsp:spPr>
        <a:xfrm>
          <a:off x="3843356" y="1522968"/>
          <a:ext cx="87026" cy="87026"/>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B053A-C2FE-3445-9EC6-BD96847E26A7}">
      <dsp:nvSpPr>
        <dsp:cNvPr id="0" name=""/>
        <dsp:cNvSpPr/>
      </dsp:nvSpPr>
      <dsp:spPr>
        <a:xfrm>
          <a:off x="4572334" y="1958102"/>
          <a:ext cx="1370930" cy="435133"/>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Feb. 2019</a:t>
          </a:r>
        </a:p>
      </dsp:txBody>
      <dsp:txXfrm>
        <a:off x="4572334" y="1958102"/>
        <a:ext cx="1370930" cy="435133"/>
      </dsp:txXfrm>
    </dsp:sp>
    <dsp:sp modelId="{0A2BE4F3-78A0-1944-9185-67A75F162E44}">
      <dsp:nvSpPr>
        <dsp:cNvPr id="0" name=""/>
        <dsp:cNvSpPr/>
      </dsp:nvSpPr>
      <dsp:spPr>
        <a:xfrm>
          <a:off x="4115358" y="2828369"/>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a:t>GPT-2, an improved (and bigger) version of GPT that was not immediately publicly released due to ethical concerns</a:t>
          </a:r>
        </a:p>
      </dsp:txBody>
      <dsp:txXfrm>
        <a:off x="4115358" y="2828369"/>
        <a:ext cx="2284883" cy="1522968"/>
      </dsp:txXfrm>
    </dsp:sp>
    <dsp:sp modelId="{8715106E-10CF-0943-9A18-FE8D6901A1F7}">
      <dsp:nvSpPr>
        <dsp:cNvPr id="0" name=""/>
        <dsp:cNvSpPr/>
      </dsp:nvSpPr>
      <dsp:spPr>
        <a:xfrm>
          <a:off x="5257800" y="2393235"/>
          <a:ext cx="0" cy="348107"/>
        </a:xfrm>
        <a:prstGeom prst="line">
          <a:avLst/>
        </a:prstGeom>
        <a:noFill/>
        <a:ln w="6350" cap="flat" cmpd="sng" algn="ctr">
          <a:solidFill>
            <a:schemeClr val="accent2">
              <a:hueOff val="-727682"/>
              <a:satOff val="-41964"/>
              <a:lumOff val="4314"/>
              <a:alphaOff val="0"/>
            </a:schemeClr>
          </a:solidFill>
          <a:prstDash val="dash"/>
          <a:miter lim="800000"/>
        </a:ln>
        <a:effectLst/>
      </dsp:spPr>
      <dsp:style>
        <a:lnRef idx="1">
          <a:scrgbClr r="0" g="0" b="0"/>
        </a:lnRef>
        <a:fillRef idx="0">
          <a:scrgbClr r="0" g="0" b="0"/>
        </a:fillRef>
        <a:effectRef idx="0">
          <a:scrgbClr r="0" g="0" b="0"/>
        </a:effectRef>
        <a:fontRef idx="minor"/>
      </dsp:style>
    </dsp:sp>
    <dsp:sp modelId="{3285C6E8-EBBF-C848-B8EC-9B54CF208317}">
      <dsp:nvSpPr>
        <dsp:cNvPr id="0" name=""/>
        <dsp:cNvSpPr/>
      </dsp:nvSpPr>
      <dsp:spPr>
        <a:xfrm>
          <a:off x="5214286" y="2741342"/>
          <a:ext cx="87026" cy="87026"/>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D4F23-C468-F345-BAE3-57A55C0AD220}">
      <dsp:nvSpPr>
        <dsp:cNvPr id="0" name=""/>
        <dsp:cNvSpPr/>
      </dsp:nvSpPr>
      <dsp:spPr>
        <a:xfrm>
          <a:off x="5943265" y="1958102"/>
          <a:ext cx="1370930" cy="435133"/>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Oct. 2019</a:t>
          </a:r>
        </a:p>
      </dsp:txBody>
      <dsp:txXfrm>
        <a:off x="5943265" y="1958102"/>
        <a:ext cx="1370930" cy="435133"/>
      </dsp:txXfrm>
    </dsp:sp>
    <dsp:sp modelId="{C9599D74-848A-9F45-ADF3-739BC27345AE}">
      <dsp:nvSpPr>
        <dsp:cNvPr id="0" name=""/>
        <dsp:cNvSpPr/>
      </dsp:nvSpPr>
      <dsp:spPr>
        <a:xfrm>
          <a:off x="5486288" y="0"/>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DistilBERT, a distilled version of BERT that is 60% faster, 40% lighter in memory, and still retains 97% of BERT’s performance</a:t>
          </a:r>
        </a:p>
      </dsp:txBody>
      <dsp:txXfrm>
        <a:off x="5486288" y="0"/>
        <a:ext cx="2284883" cy="1522968"/>
      </dsp:txXfrm>
    </dsp:sp>
    <dsp:sp modelId="{088A80A5-50FB-9944-A62E-1C5EED439A6F}">
      <dsp:nvSpPr>
        <dsp:cNvPr id="0" name=""/>
        <dsp:cNvSpPr/>
      </dsp:nvSpPr>
      <dsp:spPr>
        <a:xfrm>
          <a:off x="6628730" y="1609995"/>
          <a:ext cx="0" cy="348107"/>
        </a:xfrm>
        <a:prstGeom prst="line">
          <a:avLst/>
        </a:prstGeom>
        <a:noFill/>
        <a:ln w="6350" cap="flat" cmpd="sng" algn="ctr">
          <a:solidFill>
            <a:schemeClr val="accent2">
              <a:hueOff val="-970242"/>
              <a:satOff val="-55952"/>
              <a:lumOff val="5752"/>
              <a:alphaOff val="0"/>
            </a:schemeClr>
          </a:solidFill>
          <a:prstDash val="dash"/>
          <a:miter lim="800000"/>
        </a:ln>
        <a:effectLst/>
      </dsp:spPr>
      <dsp:style>
        <a:lnRef idx="1">
          <a:scrgbClr r="0" g="0" b="0"/>
        </a:lnRef>
        <a:fillRef idx="0">
          <a:scrgbClr r="0" g="0" b="0"/>
        </a:fillRef>
        <a:effectRef idx="0">
          <a:scrgbClr r="0" g="0" b="0"/>
        </a:effectRef>
        <a:fontRef idx="minor"/>
      </dsp:style>
    </dsp:sp>
    <dsp:sp modelId="{DCCC0694-BED3-244B-8466-F9476BA58A4A}">
      <dsp:nvSpPr>
        <dsp:cNvPr id="0" name=""/>
        <dsp:cNvSpPr/>
      </dsp:nvSpPr>
      <dsp:spPr>
        <a:xfrm>
          <a:off x="6585216" y="1522968"/>
          <a:ext cx="87026" cy="87026"/>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4DBC9C-E937-5245-B53F-3813C7BF2BA6}">
      <dsp:nvSpPr>
        <dsp:cNvPr id="0" name=""/>
        <dsp:cNvSpPr/>
      </dsp:nvSpPr>
      <dsp:spPr>
        <a:xfrm>
          <a:off x="7314195" y="1958102"/>
          <a:ext cx="1370930" cy="435133"/>
        </a:xfrm>
        <a:prstGeom prst="rect">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Oct. 2019</a:t>
          </a:r>
        </a:p>
      </dsp:txBody>
      <dsp:txXfrm>
        <a:off x="7314195" y="1958102"/>
        <a:ext cx="1370930" cy="435133"/>
      </dsp:txXfrm>
    </dsp:sp>
    <dsp:sp modelId="{5D129519-A789-014E-97B6-8C3C65F211BE}">
      <dsp:nvSpPr>
        <dsp:cNvPr id="0" name=""/>
        <dsp:cNvSpPr/>
      </dsp:nvSpPr>
      <dsp:spPr>
        <a:xfrm>
          <a:off x="6857218" y="2828369"/>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a:t>BART and T5, two large pretrained models using the same architecture as the original Transformer model (the first to do so)</a:t>
          </a:r>
        </a:p>
      </dsp:txBody>
      <dsp:txXfrm>
        <a:off x="6857218" y="2828369"/>
        <a:ext cx="2284883" cy="1522968"/>
      </dsp:txXfrm>
    </dsp:sp>
    <dsp:sp modelId="{A985CD4A-4C83-E743-9910-6F3AB9C2C59F}">
      <dsp:nvSpPr>
        <dsp:cNvPr id="0" name=""/>
        <dsp:cNvSpPr/>
      </dsp:nvSpPr>
      <dsp:spPr>
        <a:xfrm>
          <a:off x="7999660" y="2393235"/>
          <a:ext cx="0" cy="348107"/>
        </a:xfrm>
        <a:prstGeom prst="line">
          <a:avLst/>
        </a:prstGeom>
        <a:noFill/>
        <a:ln w="6350" cap="flat" cmpd="sng" algn="ctr">
          <a:solidFill>
            <a:schemeClr val="accent2">
              <a:hueOff val="-1212803"/>
              <a:satOff val="-69940"/>
              <a:lumOff val="71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CF6B02E-7644-D647-8CEB-01A16227C829}">
      <dsp:nvSpPr>
        <dsp:cNvPr id="0" name=""/>
        <dsp:cNvSpPr/>
      </dsp:nvSpPr>
      <dsp:spPr>
        <a:xfrm>
          <a:off x="7956147" y="2741342"/>
          <a:ext cx="87026" cy="87026"/>
        </a:xfrm>
        <a:prstGeom prst="ellipse">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675010-3A9D-E546-990A-35D7289CEDED}">
      <dsp:nvSpPr>
        <dsp:cNvPr id="0" name=""/>
        <dsp:cNvSpPr/>
      </dsp:nvSpPr>
      <dsp:spPr>
        <a:xfrm rot="5400000">
          <a:off x="9153023" y="1490203"/>
          <a:ext cx="435133" cy="1370930"/>
        </a:xfrm>
        <a:prstGeom prst="round2Same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May 2020</a:t>
          </a:r>
        </a:p>
      </dsp:txBody>
      <dsp:txXfrm rot="-5400000">
        <a:off x="8685125" y="1979343"/>
        <a:ext cx="1349689" cy="392651"/>
      </dsp:txXfrm>
    </dsp:sp>
    <dsp:sp modelId="{D5DCBE5A-61E0-8D40-B6A5-48041ED2F479}">
      <dsp:nvSpPr>
        <dsp:cNvPr id="0" name=""/>
        <dsp:cNvSpPr/>
      </dsp:nvSpPr>
      <dsp:spPr>
        <a:xfrm>
          <a:off x="8228148" y="0"/>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GPT-3, an even bigger version of GPT-2 that is able to perform well on a variety of tasks without the need for fine-tuning (called zero-shot learning)</a:t>
          </a:r>
        </a:p>
      </dsp:txBody>
      <dsp:txXfrm>
        <a:off x="8228148" y="0"/>
        <a:ext cx="2284883" cy="1522968"/>
      </dsp:txXfrm>
    </dsp:sp>
    <dsp:sp modelId="{129DCC15-BE98-ED48-A772-5009B357E860}">
      <dsp:nvSpPr>
        <dsp:cNvPr id="0" name=""/>
        <dsp:cNvSpPr/>
      </dsp:nvSpPr>
      <dsp:spPr>
        <a:xfrm>
          <a:off x="9370590" y="1609995"/>
          <a:ext cx="0" cy="348107"/>
        </a:xfrm>
        <a:prstGeom prst="line">
          <a:avLst/>
        </a:prstGeom>
        <a:noFill/>
        <a:ln w="635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EF7BF7FB-6089-1F4E-B6A4-A8DC86808A38}">
      <dsp:nvSpPr>
        <dsp:cNvPr id="0" name=""/>
        <dsp:cNvSpPr/>
      </dsp:nvSpPr>
      <dsp:spPr>
        <a:xfrm>
          <a:off x="9327077" y="1522968"/>
          <a:ext cx="87026" cy="87026"/>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AD25-81CA-4EE6-99C3-64872A2FD7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BC62B918-3520-8376-42B6-4DF7EC46D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77BAC9EB-F7B4-F5E5-3FC8-113B41024670}"/>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5" name="Footer Placeholder 4">
            <a:extLst>
              <a:ext uri="{FF2B5EF4-FFF2-40B4-BE49-F238E27FC236}">
                <a16:creationId xmlns:a16="http://schemas.microsoft.com/office/drawing/2014/main" id="{1E0C3E66-E4BE-290E-8CBE-E96D055ACA16}"/>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477AAF7-D02D-B8B3-1288-D1E1418DD422}"/>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84492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7140-6050-3EE6-C021-37C4D1137BF7}"/>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7A82ED02-07C0-0863-CB1B-3CA365B8771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596B2D94-3FAA-74E2-0A95-DDC608D5A9E7}"/>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5" name="Footer Placeholder 4">
            <a:extLst>
              <a:ext uri="{FF2B5EF4-FFF2-40B4-BE49-F238E27FC236}">
                <a16:creationId xmlns:a16="http://schemas.microsoft.com/office/drawing/2014/main" id="{23E80910-BBEE-222D-FF1B-3108F894B2E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5E02D1CB-17BE-A216-B644-511D7D108337}"/>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236453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4F07C-C80A-EEA5-9E63-E841270737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A4BD4795-980A-6ACE-C072-F62E7A97EA6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B98C13CB-30ED-F922-835F-99A74A5C6B18}"/>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5" name="Footer Placeholder 4">
            <a:extLst>
              <a:ext uri="{FF2B5EF4-FFF2-40B4-BE49-F238E27FC236}">
                <a16:creationId xmlns:a16="http://schemas.microsoft.com/office/drawing/2014/main" id="{34311301-E553-BB70-5119-3BA1DE074722}"/>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D0175735-EEFC-6DAE-0E9D-4318626FAE8C}"/>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89087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650A-3A4B-CC18-E488-5CDBA8E0041B}"/>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AAFFCC3C-0870-D838-F470-2AAC68000F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12437C04-F342-0B88-B1A1-9BDB296754E7}"/>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5" name="Footer Placeholder 4">
            <a:extLst>
              <a:ext uri="{FF2B5EF4-FFF2-40B4-BE49-F238E27FC236}">
                <a16:creationId xmlns:a16="http://schemas.microsoft.com/office/drawing/2014/main" id="{5C99B8A1-FF4F-DE22-7602-1C64935125A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FB0FFCF-E5A4-88C3-A56D-A88B31095EFC}"/>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87591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6E4B-2550-8525-528D-E4E6B30BB7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2CD676C9-9303-5FD4-996A-61E197C958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FFE791D-38F8-0FF1-3E4E-5DDF53A05B11}"/>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5" name="Footer Placeholder 4">
            <a:extLst>
              <a:ext uri="{FF2B5EF4-FFF2-40B4-BE49-F238E27FC236}">
                <a16:creationId xmlns:a16="http://schemas.microsoft.com/office/drawing/2014/main" id="{499DE126-922E-174B-0F3E-9259D81508BE}"/>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E5BD90D7-89B8-D2CE-6DD5-846DCE8EFC07}"/>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393970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505A-F467-A423-5C0B-ED54BA2ACD37}"/>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E23D2DCB-DA95-8220-69B5-19E671F9A8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E1EFB89B-9215-1D1F-042C-F9C152AF41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F1D1E917-EDD7-2576-11AE-A6B174E8EB46}"/>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6" name="Footer Placeholder 5">
            <a:extLst>
              <a:ext uri="{FF2B5EF4-FFF2-40B4-BE49-F238E27FC236}">
                <a16:creationId xmlns:a16="http://schemas.microsoft.com/office/drawing/2014/main" id="{7E2F8D93-1C30-F086-A5CE-9EE9AFDB2FD0}"/>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77A5B37D-6B76-B0E8-5964-4FE5D78B52AA}"/>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78297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B3B0-C2CC-B8F9-4FA9-D3A6D1A7F307}"/>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D3EC9275-A83C-2FE8-1860-32572FDB3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134383B-58D1-E4FB-0423-4476D47923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70CF148C-7B47-AB76-7AE4-3172570EF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E363E22-B1FA-D32C-3F32-10CEFFCC82E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488CEDD0-C52F-5412-97F8-5BB566A51DB2}"/>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8" name="Footer Placeholder 7">
            <a:extLst>
              <a:ext uri="{FF2B5EF4-FFF2-40B4-BE49-F238E27FC236}">
                <a16:creationId xmlns:a16="http://schemas.microsoft.com/office/drawing/2014/main" id="{66AF5F91-B79D-1A9F-4FA8-4EB15375C541}"/>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E75AACBB-6213-1BFF-101B-8102815CF945}"/>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254086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1393-3306-99AC-0040-D7AA07828236}"/>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8A207788-1B61-FC6F-EBA8-481A2DD8BECA}"/>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4" name="Footer Placeholder 3">
            <a:extLst>
              <a:ext uri="{FF2B5EF4-FFF2-40B4-BE49-F238E27FC236}">
                <a16:creationId xmlns:a16="http://schemas.microsoft.com/office/drawing/2014/main" id="{AA54E005-2B5B-F114-4544-28E14C0639F8}"/>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BFDFB754-7BB7-2945-D685-4EE005EB8EF0}"/>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21529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28A99-CE7A-9027-56D7-E62BB8CC6C59}"/>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3" name="Footer Placeholder 2">
            <a:extLst>
              <a:ext uri="{FF2B5EF4-FFF2-40B4-BE49-F238E27FC236}">
                <a16:creationId xmlns:a16="http://schemas.microsoft.com/office/drawing/2014/main" id="{78B7FA5E-4DF0-FDD8-721C-8854DA6CA0BF}"/>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54F461DD-935D-9747-C701-0598472B343D}"/>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39619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087F-0D58-2955-E08A-59CEB8EAA0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7A76CA55-A019-53C3-F299-843C405EF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EB1D23E2-135A-24A7-926A-28E0D889B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D1D351-932C-3802-6C2B-82A324CF7A4E}"/>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6" name="Footer Placeholder 5">
            <a:extLst>
              <a:ext uri="{FF2B5EF4-FFF2-40B4-BE49-F238E27FC236}">
                <a16:creationId xmlns:a16="http://schemas.microsoft.com/office/drawing/2014/main" id="{EA9AD195-BC2F-0D7A-F533-A5DC65CE4E0A}"/>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7401FB4E-B1B9-2462-A21B-4723AEB51397}"/>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389190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836A-09E9-D5EF-77FD-A08CAA09EB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EB609CB6-4F3B-DC89-34EC-E6E92B566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92DCFE99-B7A6-D162-A008-A1A71A010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39344D-CC5D-888B-2472-E542463F4EC8}"/>
              </a:ext>
            </a:extLst>
          </p:cNvPr>
          <p:cNvSpPr>
            <a:spLocks noGrp="1"/>
          </p:cNvSpPr>
          <p:nvPr>
            <p:ph type="dt" sz="half" idx="10"/>
          </p:nvPr>
        </p:nvSpPr>
        <p:spPr/>
        <p:txBody>
          <a:bodyPr/>
          <a:lstStyle/>
          <a:p>
            <a:fld id="{CF799DAD-DDCA-364A-B022-2A95EE5197F8}" type="datetimeFigureOut">
              <a:rPr lang="en-IT" smtClean="0"/>
              <a:t>13/08/23</a:t>
            </a:fld>
            <a:endParaRPr lang="en-IT"/>
          </a:p>
        </p:txBody>
      </p:sp>
      <p:sp>
        <p:nvSpPr>
          <p:cNvPr id="6" name="Footer Placeholder 5">
            <a:extLst>
              <a:ext uri="{FF2B5EF4-FFF2-40B4-BE49-F238E27FC236}">
                <a16:creationId xmlns:a16="http://schemas.microsoft.com/office/drawing/2014/main" id="{402AAF8F-3679-B550-CAF4-D83DA99C4CA3}"/>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72749372-82BB-79CC-5CD7-3072F407A9C1}"/>
              </a:ext>
            </a:extLst>
          </p:cNvPr>
          <p:cNvSpPr>
            <a:spLocks noGrp="1"/>
          </p:cNvSpPr>
          <p:nvPr>
            <p:ph type="sldNum" sz="quarter" idx="12"/>
          </p:nvPr>
        </p:nvSpPr>
        <p:spPr/>
        <p:txBody>
          <a:bodyPr/>
          <a:lstStyle/>
          <a:p>
            <a:fld id="{83568B56-F837-BE49-9AA7-40F1CA18CE79}" type="slidenum">
              <a:rPr lang="en-IT" smtClean="0"/>
              <a:t>‹#›</a:t>
            </a:fld>
            <a:endParaRPr lang="en-IT"/>
          </a:p>
        </p:txBody>
      </p:sp>
    </p:spTree>
    <p:extLst>
      <p:ext uri="{BB962C8B-B14F-4D97-AF65-F5344CB8AC3E}">
        <p14:creationId xmlns:p14="http://schemas.microsoft.com/office/powerpoint/2010/main" val="193374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ADF5C-A5D3-896D-09E2-41895E24C4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0925253F-7BB3-E06F-3DEF-E9CF09E2A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B938F61D-1C6B-2A26-F3B0-E1D0B11976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99DAD-DDCA-364A-B022-2A95EE5197F8}" type="datetimeFigureOut">
              <a:rPr lang="en-IT" smtClean="0"/>
              <a:t>13/08/23</a:t>
            </a:fld>
            <a:endParaRPr lang="en-IT"/>
          </a:p>
        </p:txBody>
      </p:sp>
      <p:sp>
        <p:nvSpPr>
          <p:cNvPr id="5" name="Footer Placeholder 4">
            <a:extLst>
              <a:ext uri="{FF2B5EF4-FFF2-40B4-BE49-F238E27FC236}">
                <a16:creationId xmlns:a16="http://schemas.microsoft.com/office/drawing/2014/main" id="{6521DF2E-2AE1-F098-D6AD-F5B8ABE17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360DA144-1F50-E2B2-F621-DF0064D03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68B56-F837-BE49-9AA7-40F1CA18CE79}" type="slidenum">
              <a:rPr lang="en-IT" smtClean="0"/>
              <a:t>‹#›</a:t>
            </a:fld>
            <a:endParaRPr lang="en-IT"/>
          </a:p>
        </p:txBody>
      </p:sp>
    </p:spTree>
    <p:extLst>
      <p:ext uri="{BB962C8B-B14F-4D97-AF65-F5344CB8AC3E}">
        <p14:creationId xmlns:p14="http://schemas.microsoft.com/office/powerpoint/2010/main" val="367224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B907AB8-4A12-6194-3CAE-6A9A18C0E661}"/>
              </a:ext>
            </a:extLst>
          </p:cNvPr>
          <p:cNvSpPr>
            <a:spLocks noGrp="1"/>
          </p:cNvSpPr>
          <p:nvPr>
            <p:ph type="ctrTitle"/>
          </p:nvPr>
        </p:nvSpPr>
        <p:spPr>
          <a:xfrm>
            <a:off x="3215729" y="1764407"/>
            <a:ext cx="5760846" cy="2310312"/>
          </a:xfrm>
        </p:spPr>
        <p:txBody>
          <a:bodyPr>
            <a:normAutofit/>
          </a:bodyPr>
          <a:lstStyle/>
          <a:p>
            <a:r>
              <a:rPr lang="en-GB" sz="5200" b="0" i="0">
                <a:solidFill>
                  <a:schemeClr val="tx2"/>
                </a:solidFill>
                <a:effectLst/>
                <a:latin typeface="Söhne"/>
              </a:rPr>
              <a:t>Natural Language Processing with Hugging Face</a:t>
            </a:r>
            <a:endParaRPr lang="en-IT" sz="5200">
              <a:solidFill>
                <a:schemeClr val="tx2"/>
              </a:solidFill>
            </a:endParaRPr>
          </a:p>
        </p:txBody>
      </p:sp>
      <p:sp>
        <p:nvSpPr>
          <p:cNvPr id="3" name="Subtitle 2">
            <a:extLst>
              <a:ext uri="{FF2B5EF4-FFF2-40B4-BE49-F238E27FC236}">
                <a16:creationId xmlns:a16="http://schemas.microsoft.com/office/drawing/2014/main" id="{0D707468-22BC-7FC0-BA98-FD9215D3EC69}"/>
              </a:ext>
            </a:extLst>
          </p:cNvPr>
          <p:cNvSpPr>
            <a:spLocks noGrp="1"/>
          </p:cNvSpPr>
          <p:nvPr>
            <p:ph type="subTitle" idx="1"/>
          </p:nvPr>
        </p:nvSpPr>
        <p:spPr>
          <a:xfrm>
            <a:off x="3215729" y="4165152"/>
            <a:ext cx="5760846" cy="682079"/>
          </a:xfrm>
        </p:spPr>
        <p:txBody>
          <a:bodyPr>
            <a:normAutofit/>
          </a:bodyPr>
          <a:lstStyle/>
          <a:p>
            <a:r>
              <a:rPr lang="en-GB" sz="2000" b="0" i="0" dirty="0">
                <a:solidFill>
                  <a:schemeClr val="tx2"/>
                </a:solidFill>
                <a:effectLst/>
                <a:latin typeface="Söhne"/>
              </a:rPr>
              <a:t>Diving into the World of Pretrained Language Models and AI Solutions</a:t>
            </a:r>
            <a:endParaRPr lang="en-IT" sz="2000" dirty="0">
              <a:solidFill>
                <a:schemeClr val="tx2"/>
              </a:solidFill>
            </a:endParaRPr>
          </a:p>
        </p:txBody>
      </p:sp>
    </p:spTree>
    <p:extLst>
      <p:ext uri="{BB962C8B-B14F-4D97-AF65-F5344CB8AC3E}">
        <p14:creationId xmlns:p14="http://schemas.microsoft.com/office/powerpoint/2010/main" val="81548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640080" y="1243013"/>
            <a:ext cx="4241202" cy="4371974"/>
          </a:xfrm>
        </p:spPr>
        <p:txBody>
          <a:bodyPr vert="horz" lIns="91440" tIns="45720" rIns="91440" bIns="45720" rtlCol="0" anchor="ctr">
            <a:normAutofit/>
          </a:bodyPr>
          <a:lstStyle/>
          <a:p>
            <a:r>
              <a:rPr lang="en-US" sz="2400" b="1" kern="1200" dirty="0">
                <a:solidFill>
                  <a:schemeClr val="tx2"/>
                </a:solidFill>
                <a:latin typeface="+mj-lt"/>
                <a:ea typeface="+mj-ea"/>
                <a:cs typeface="+mj-cs"/>
              </a:rPr>
              <a:t>What is a Transformer Model?</a:t>
            </a:r>
          </a:p>
        </p:txBody>
      </p:sp>
      <p:sp>
        <p:nvSpPr>
          <p:cNvPr id="3" name="TextBox 2">
            <a:extLst>
              <a:ext uri="{FF2B5EF4-FFF2-40B4-BE49-F238E27FC236}">
                <a16:creationId xmlns:a16="http://schemas.microsoft.com/office/drawing/2014/main" id="{83BC9A6C-9ACD-2AF4-8364-8DD3954CB915}"/>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b="1" i="0" dirty="0">
              <a:solidFill>
                <a:schemeClr val="tx2"/>
              </a:solidFill>
              <a:effectLst/>
            </a:endParaRPr>
          </a:p>
          <a:p>
            <a:pPr algn="just">
              <a:lnSpc>
                <a:spcPct val="90000"/>
              </a:lnSpc>
              <a:spcAft>
                <a:spcPts val="600"/>
              </a:spcAft>
            </a:pPr>
            <a:r>
              <a:rPr lang="en-US" sz="2400" b="0" i="0" dirty="0">
                <a:solidFill>
                  <a:schemeClr val="tx2"/>
                </a:solidFill>
                <a:effectLst/>
              </a:rPr>
              <a:t>Transformer Models represent a ground-breaking neural network architecture that has reshaped the landscape of Natural Language Processing (NLP). Introduced in the paper "Attention is All You Need," Transformers have redefined how machines understand and generate human language.</a:t>
            </a:r>
            <a:endParaRPr lang="en-US" sz="2400" dirty="0">
              <a:solidFill>
                <a:schemeClr val="tx2"/>
              </a:solidFill>
            </a:endParaRPr>
          </a:p>
        </p:txBody>
      </p:sp>
    </p:spTree>
    <p:extLst>
      <p:ext uri="{BB962C8B-B14F-4D97-AF65-F5344CB8AC3E}">
        <p14:creationId xmlns:p14="http://schemas.microsoft.com/office/powerpoint/2010/main" val="297670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1180947" y="140015"/>
            <a:ext cx="9829800" cy="1325880"/>
          </a:xfrm>
        </p:spPr>
        <p:txBody>
          <a:bodyPr vert="horz" lIns="91440" tIns="45720" rIns="91440" bIns="45720" rtlCol="0" anchor="b">
            <a:normAutofit/>
          </a:bodyPr>
          <a:lstStyle/>
          <a:p>
            <a:pPr algn="ctr"/>
            <a:r>
              <a:rPr lang="en-US" sz="3600" b="1" kern="1200" dirty="0">
                <a:solidFill>
                  <a:schemeClr val="tx2"/>
                </a:solidFill>
                <a:latin typeface="+mj-lt"/>
                <a:ea typeface="+mj-ea"/>
                <a:cs typeface="+mj-cs"/>
              </a:rPr>
              <a:t>Transformer Model key features</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3">
            <a:extLst>
              <a:ext uri="{FF2B5EF4-FFF2-40B4-BE49-F238E27FC236}">
                <a16:creationId xmlns:a16="http://schemas.microsoft.com/office/drawing/2014/main" id="{134A80EF-A53B-ECAA-DF3D-68BE5EF2ADC4}"/>
              </a:ext>
            </a:extLst>
          </p:cNvPr>
          <p:cNvSpPr txBox="1"/>
          <p:nvPr/>
        </p:nvSpPr>
        <p:spPr>
          <a:xfrm>
            <a:off x="1468554" y="2156875"/>
            <a:ext cx="5126896" cy="4030061"/>
          </a:xfrm>
          <a:prstGeom prst="rect">
            <a:avLst/>
          </a:prstGeom>
        </p:spPr>
        <p:txBody>
          <a:bodyPr vert="horz" lIns="91440" tIns="45720" rIns="91440" bIns="45720" rtlCol="0" anchor="ctr">
            <a:normAutofit lnSpcReduction="10000"/>
          </a:bodyPr>
          <a:lstStyle/>
          <a:p>
            <a:pPr>
              <a:lnSpc>
                <a:spcPct val="90000"/>
              </a:lnSpc>
              <a:spcAft>
                <a:spcPts val="600"/>
              </a:spcAft>
            </a:pPr>
            <a:r>
              <a:rPr lang="en-US" sz="1600" b="1" i="0" dirty="0">
                <a:solidFill>
                  <a:schemeClr val="tx2"/>
                </a:solidFill>
                <a:effectLst/>
              </a:rPr>
              <a:t>Key Features of Transformers:</a:t>
            </a:r>
            <a:br>
              <a:rPr lang="en-US" sz="1600" b="1" i="0" dirty="0">
                <a:solidFill>
                  <a:schemeClr val="tx2"/>
                </a:solidFill>
                <a:effectLst/>
              </a:rPr>
            </a:br>
            <a:endParaRPr lang="en-US" sz="1600" b="0" i="0" dirty="0">
              <a:solidFill>
                <a:schemeClr val="tx2"/>
              </a:solidFill>
              <a:effectLst/>
            </a:endParaRPr>
          </a:p>
          <a:p>
            <a:pPr indent="-228600">
              <a:lnSpc>
                <a:spcPct val="90000"/>
              </a:lnSpc>
              <a:spcAft>
                <a:spcPts val="600"/>
              </a:spcAft>
              <a:buFont typeface="Arial" panose="020B0604020202020204" pitchFamily="34" charset="0"/>
              <a:buChar char="•"/>
            </a:pPr>
            <a:r>
              <a:rPr lang="en-US" sz="1600" b="1" i="0" dirty="0">
                <a:solidFill>
                  <a:schemeClr val="tx2"/>
                </a:solidFill>
                <a:effectLst/>
              </a:rPr>
              <a:t>Attention Mechanism:</a:t>
            </a:r>
            <a:r>
              <a:rPr lang="en-US" sz="1600" b="0" i="0" dirty="0">
                <a:solidFill>
                  <a:schemeClr val="tx2"/>
                </a:solidFill>
                <a:effectLst/>
              </a:rPr>
              <a:t> Transformers leverage attention mechanisms to capture long-range dependencies in text, enabling them to grasp intricate semantic relationships across words.</a:t>
            </a:r>
          </a:p>
          <a:p>
            <a:pPr indent="-228600">
              <a:lnSpc>
                <a:spcPct val="90000"/>
              </a:lnSpc>
              <a:spcAft>
                <a:spcPts val="600"/>
              </a:spcAft>
              <a:buFont typeface="Arial" panose="020B0604020202020204" pitchFamily="34" charset="0"/>
              <a:buChar char="•"/>
            </a:pPr>
            <a:r>
              <a:rPr lang="en-US" sz="1600" b="1" i="0" dirty="0">
                <a:solidFill>
                  <a:schemeClr val="tx2"/>
                </a:solidFill>
                <a:effectLst/>
              </a:rPr>
              <a:t>Bidirectional Context:</a:t>
            </a:r>
            <a:r>
              <a:rPr lang="en-US" sz="1600" b="0" i="0" dirty="0">
                <a:solidFill>
                  <a:schemeClr val="tx2"/>
                </a:solidFill>
                <a:effectLst/>
              </a:rPr>
              <a:t> Unlike traditional models, Transformers process text in both directions, allowing them to comprehend the context before and after each word, leading to richer linguistic understanding.</a:t>
            </a:r>
          </a:p>
          <a:p>
            <a:pPr indent="-228600">
              <a:lnSpc>
                <a:spcPct val="90000"/>
              </a:lnSpc>
              <a:spcAft>
                <a:spcPts val="600"/>
              </a:spcAft>
              <a:buFont typeface="Arial" panose="020B0604020202020204" pitchFamily="34" charset="0"/>
              <a:buChar char="•"/>
            </a:pPr>
            <a:r>
              <a:rPr lang="en-US" sz="1600" b="1" i="0" dirty="0">
                <a:solidFill>
                  <a:schemeClr val="tx2"/>
                </a:solidFill>
                <a:effectLst/>
              </a:rPr>
              <a:t>Pretraining and Fine-tuning:</a:t>
            </a:r>
            <a:r>
              <a:rPr lang="en-US" sz="1600" b="0" i="0" dirty="0">
                <a:solidFill>
                  <a:schemeClr val="tx2"/>
                </a:solidFill>
                <a:effectLst/>
              </a:rPr>
              <a:t> Transformers are pretrained on massive text corpora, acquiring general language knowledge. They can then be fine-tuned for specific tasks, making them adaptable to various NLP applications.</a:t>
            </a:r>
          </a:p>
          <a:p>
            <a:pPr indent="-228600">
              <a:lnSpc>
                <a:spcPct val="90000"/>
              </a:lnSpc>
              <a:spcAft>
                <a:spcPts val="600"/>
              </a:spcAft>
              <a:buFont typeface="Arial" panose="020B0604020202020204" pitchFamily="34" charset="0"/>
              <a:buChar char="•"/>
            </a:pPr>
            <a:r>
              <a:rPr lang="en-US" sz="1600" b="1" i="0" dirty="0">
                <a:solidFill>
                  <a:schemeClr val="tx2"/>
                </a:solidFill>
                <a:effectLst/>
              </a:rPr>
              <a:t>Transfer Learning:</a:t>
            </a:r>
            <a:r>
              <a:rPr lang="en-US" sz="1600" b="0" i="0" dirty="0">
                <a:solidFill>
                  <a:schemeClr val="tx2"/>
                </a:solidFill>
                <a:effectLst/>
              </a:rPr>
              <a:t> Transformers excel at transfer learning, where knowledge from one task can be applied to another, reducing the need for extensive task-specific training.</a:t>
            </a:r>
          </a:p>
          <a:p>
            <a:pPr indent="-228600">
              <a:lnSpc>
                <a:spcPct val="90000"/>
              </a:lnSpc>
              <a:spcAft>
                <a:spcPts val="600"/>
              </a:spcAft>
              <a:buFont typeface="Arial" panose="020B0604020202020204" pitchFamily="34" charset="0"/>
              <a:buChar char="•"/>
            </a:pPr>
            <a:endParaRPr lang="en-US" sz="1100" dirty="0">
              <a:solidFill>
                <a:schemeClr val="tx2"/>
              </a:solidFill>
            </a:endParaRPr>
          </a:p>
        </p:txBody>
      </p:sp>
      <p:grpSp>
        <p:nvGrpSpPr>
          <p:cNvPr id="28"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9"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Graphic 7" descr="Electrician">
            <a:extLst>
              <a:ext uri="{FF2B5EF4-FFF2-40B4-BE49-F238E27FC236}">
                <a16:creationId xmlns:a16="http://schemas.microsoft.com/office/drawing/2014/main" id="{BCBAB361-C79D-4D9F-B912-D49F09510E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058" y="2837712"/>
            <a:ext cx="3217333" cy="3217333"/>
          </a:xfrm>
          <a:prstGeom prst="rect">
            <a:avLst/>
          </a:prstGeom>
        </p:spPr>
      </p:pic>
    </p:spTree>
    <p:extLst>
      <p:ext uri="{BB962C8B-B14F-4D97-AF65-F5344CB8AC3E}">
        <p14:creationId xmlns:p14="http://schemas.microsoft.com/office/powerpoint/2010/main" val="394881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chemeClr val="tx2"/>
                </a:solidFill>
                <a:latin typeface="+mj-lt"/>
                <a:ea typeface="+mj-ea"/>
                <a:cs typeface="+mj-cs"/>
              </a:rPr>
              <a:t>What is a Pipeline?</a:t>
            </a:r>
          </a:p>
        </p:txBody>
      </p:sp>
      <p:sp>
        <p:nvSpPr>
          <p:cNvPr id="3" name="TextBox 2">
            <a:extLst>
              <a:ext uri="{FF2B5EF4-FFF2-40B4-BE49-F238E27FC236}">
                <a16:creationId xmlns:a16="http://schemas.microsoft.com/office/drawing/2014/main" id="{83BC9A6C-9ACD-2AF4-8364-8DD3954CB915}"/>
              </a:ext>
            </a:extLst>
          </p:cNvPr>
          <p:cNvSpPr txBox="1"/>
          <p:nvPr/>
        </p:nvSpPr>
        <p:spPr>
          <a:xfrm>
            <a:off x="5685617" y="577062"/>
            <a:ext cx="5707807" cy="1793606"/>
          </a:xfrm>
          <a:prstGeom prst="rect">
            <a:avLst/>
          </a:prstGeom>
        </p:spPr>
        <p:txBody>
          <a:bodyPr vert="horz" lIns="91440" tIns="45720" rIns="91440" bIns="45720" rtlCol="0" anchor="ctr">
            <a:normAutofit fontScale="70000" lnSpcReduction="20000"/>
          </a:bodyPr>
          <a:lstStyle/>
          <a:p>
            <a:pPr indent="-228600">
              <a:lnSpc>
                <a:spcPct val="90000"/>
              </a:lnSpc>
              <a:spcAft>
                <a:spcPts val="600"/>
              </a:spcAft>
              <a:buFont typeface="Arial" panose="020B0604020202020204" pitchFamily="34" charset="0"/>
              <a:buChar char="•"/>
            </a:pPr>
            <a:endParaRPr lang="en-US" b="1" i="0" dirty="0">
              <a:solidFill>
                <a:schemeClr val="tx2"/>
              </a:solidFill>
              <a:effectLst/>
            </a:endParaRPr>
          </a:p>
          <a:p>
            <a:pPr algn="just">
              <a:lnSpc>
                <a:spcPct val="90000"/>
              </a:lnSpc>
              <a:spcAft>
                <a:spcPts val="600"/>
              </a:spcAft>
            </a:pPr>
            <a:r>
              <a:rPr lang="en-US" sz="2300" b="0" i="0" dirty="0">
                <a:solidFill>
                  <a:schemeClr val="tx2"/>
                </a:solidFill>
                <a:effectLst/>
              </a:rPr>
              <a:t>The most basic object in the Transformers library is the </a:t>
            </a:r>
            <a:r>
              <a:rPr lang="en-US" sz="2300" dirty="0">
                <a:solidFill>
                  <a:schemeClr val="tx2"/>
                </a:solidFill>
              </a:rPr>
              <a:t>pipeline()</a:t>
            </a:r>
            <a:r>
              <a:rPr lang="en-US" sz="2300" b="0" i="0" dirty="0">
                <a:solidFill>
                  <a:schemeClr val="tx2"/>
                </a:solidFill>
                <a:effectLst/>
              </a:rPr>
              <a:t> function. It connects a model with its necessary pre-processing and postprocessing steps, allowing us to directly input any text and get an intelligible answer.</a:t>
            </a:r>
            <a:br>
              <a:rPr lang="en-US" sz="2300" b="0" i="0" dirty="0">
                <a:solidFill>
                  <a:schemeClr val="tx2"/>
                </a:solidFill>
                <a:effectLst/>
              </a:rPr>
            </a:br>
            <a:br>
              <a:rPr lang="en-US" sz="2300" b="0" i="0" dirty="0">
                <a:solidFill>
                  <a:schemeClr val="tx2"/>
                </a:solidFill>
                <a:effectLst/>
              </a:rPr>
            </a:br>
            <a:r>
              <a:rPr lang="en-US" sz="2300" b="0" i="0" dirty="0">
                <a:solidFill>
                  <a:schemeClr val="tx2"/>
                </a:solidFill>
                <a:effectLst/>
              </a:rPr>
              <a:t>The pipeline function takes the model as input, however, when no specified it has a default for each given task.</a:t>
            </a:r>
            <a:endParaRPr lang="en-US" sz="2300" dirty="0">
              <a:solidFill>
                <a:schemeClr val="tx2"/>
              </a:solidFill>
            </a:endParaRPr>
          </a:p>
        </p:txBody>
      </p:sp>
      <p:sp>
        <p:nvSpPr>
          <p:cNvPr id="27" name="Rounded Rectangle 26">
            <a:extLst>
              <a:ext uri="{FF2B5EF4-FFF2-40B4-BE49-F238E27FC236}">
                <a16:creationId xmlns:a16="http://schemas.microsoft.com/office/drawing/2014/main" id="{622A2EF3-43F9-C5E9-A589-BDCC4D0D3B0A}"/>
              </a:ext>
            </a:extLst>
          </p:cNvPr>
          <p:cNvSpPr/>
          <p:nvPr/>
        </p:nvSpPr>
        <p:spPr>
          <a:xfrm>
            <a:off x="7200653" y="2468834"/>
            <a:ext cx="3240739" cy="15239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Pipeline</a:t>
            </a:r>
          </a:p>
          <a:p>
            <a:pPr algn="ctr"/>
            <a:endParaRPr lang="en-IT" dirty="0"/>
          </a:p>
          <a:p>
            <a:pPr algn="ctr"/>
            <a:endParaRPr lang="en-IT" dirty="0"/>
          </a:p>
        </p:txBody>
      </p:sp>
      <p:sp>
        <p:nvSpPr>
          <p:cNvPr id="26" name="Rectangle 25">
            <a:extLst>
              <a:ext uri="{FF2B5EF4-FFF2-40B4-BE49-F238E27FC236}">
                <a16:creationId xmlns:a16="http://schemas.microsoft.com/office/drawing/2014/main" id="{AE01CFB3-841D-EEBE-4F1D-2500C72C1D59}"/>
              </a:ext>
            </a:extLst>
          </p:cNvPr>
          <p:cNvSpPr/>
          <p:nvPr/>
        </p:nvSpPr>
        <p:spPr>
          <a:xfrm>
            <a:off x="7379674" y="3337402"/>
            <a:ext cx="900060" cy="4588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T" dirty="0"/>
              <a:t>Task</a:t>
            </a:r>
          </a:p>
        </p:txBody>
      </p:sp>
      <p:sp>
        <p:nvSpPr>
          <p:cNvPr id="28" name="Rectangle 27">
            <a:extLst>
              <a:ext uri="{FF2B5EF4-FFF2-40B4-BE49-F238E27FC236}">
                <a16:creationId xmlns:a16="http://schemas.microsoft.com/office/drawing/2014/main" id="{466808D7-912E-97B4-1E69-5805A80F1BF5}"/>
              </a:ext>
            </a:extLst>
          </p:cNvPr>
          <p:cNvSpPr/>
          <p:nvPr/>
        </p:nvSpPr>
        <p:spPr>
          <a:xfrm>
            <a:off x="8658074" y="3230831"/>
            <a:ext cx="1639938" cy="67054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Transformer Model</a:t>
            </a:r>
          </a:p>
        </p:txBody>
      </p:sp>
      <p:sp>
        <p:nvSpPr>
          <p:cNvPr id="29" name="Rectangle 28">
            <a:extLst>
              <a:ext uri="{FF2B5EF4-FFF2-40B4-BE49-F238E27FC236}">
                <a16:creationId xmlns:a16="http://schemas.microsoft.com/office/drawing/2014/main" id="{1F94E685-E23E-EF82-5E9C-FD024DD7DD03}"/>
              </a:ext>
            </a:extLst>
          </p:cNvPr>
          <p:cNvSpPr/>
          <p:nvPr/>
        </p:nvSpPr>
        <p:spPr>
          <a:xfrm>
            <a:off x="5296598" y="4616097"/>
            <a:ext cx="6808001" cy="195822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T" dirty="0"/>
              <a:t>Task</a:t>
            </a:r>
          </a:p>
          <a:p>
            <a:pPr algn="ctr"/>
            <a:endParaRPr lang="en-IT" dirty="0"/>
          </a:p>
          <a:p>
            <a:pPr algn="ctr"/>
            <a:endParaRPr lang="en-IT" dirty="0"/>
          </a:p>
          <a:p>
            <a:pPr algn="ctr"/>
            <a:endParaRPr lang="en-IT" dirty="0"/>
          </a:p>
          <a:p>
            <a:pPr algn="ctr"/>
            <a:endParaRPr lang="en-IT" dirty="0"/>
          </a:p>
          <a:p>
            <a:pPr algn="ctr"/>
            <a:endParaRPr lang="en-IT" dirty="0"/>
          </a:p>
        </p:txBody>
      </p:sp>
      <p:sp>
        <p:nvSpPr>
          <p:cNvPr id="20" name="Rounded Rectangle 19">
            <a:extLst>
              <a:ext uri="{FF2B5EF4-FFF2-40B4-BE49-F238E27FC236}">
                <a16:creationId xmlns:a16="http://schemas.microsoft.com/office/drawing/2014/main" id="{EDDD837B-E7EB-B720-0275-EFDBBB620E50}"/>
              </a:ext>
            </a:extLst>
          </p:cNvPr>
          <p:cNvSpPr/>
          <p:nvPr/>
        </p:nvSpPr>
        <p:spPr>
          <a:xfrm>
            <a:off x="5685617" y="5312750"/>
            <a:ext cx="1707777" cy="9681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sz="1600" dirty="0"/>
              <a:t>Pre-Processing</a:t>
            </a:r>
          </a:p>
        </p:txBody>
      </p:sp>
      <p:sp>
        <p:nvSpPr>
          <p:cNvPr id="21" name="Rounded Rectangle 20">
            <a:extLst>
              <a:ext uri="{FF2B5EF4-FFF2-40B4-BE49-F238E27FC236}">
                <a16:creationId xmlns:a16="http://schemas.microsoft.com/office/drawing/2014/main" id="{93C89A45-E7ED-FEFA-991B-3B2D1B57EDFC}"/>
              </a:ext>
            </a:extLst>
          </p:cNvPr>
          <p:cNvSpPr/>
          <p:nvPr/>
        </p:nvSpPr>
        <p:spPr>
          <a:xfrm>
            <a:off x="7967135" y="5312750"/>
            <a:ext cx="1707777" cy="96818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sz="1600" dirty="0"/>
              <a:t>Transformer Model</a:t>
            </a:r>
          </a:p>
        </p:txBody>
      </p:sp>
      <p:sp>
        <p:nvSpPr>
          <p:cNvPr id="22" name="Rounded Rectangle 21">
            <a:extLst>
              <a:ext uri="{FF2B5EF4-FFF2-40B4-BE49-F238E27FC236}">
                <a16:creationId xmlns:a16="http://schemas.microsoft.com/office/drawing/2014/main" id="{A1E63E1C-FE26-6754-7618-A3BC5CFB8A5F}"/>
              </a:ext>
            </a:extLst>
          </p:cNvPr>
          <p:cNvSpPr/>
          <p:nvPr/>
        </p:nvSpPr>
        <p:spPr>
          <a:xfrm>
            <a:off x="10248653" y="5312750"/>
            <a:ext cx="1707777" cy="9681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sz="1600" dirty="0"/>
              <a:t>Post-Processing</a:t>
            </a:r>
          </a:p>
        </p:txBody>
      </p:sp>
      <p:cxnSp>
        <p:nvCxnSpPr>
          <p:cNvPr id="23" name="Straight Arrow Connector 22">
            <a:extLst>
              <a:ext uri="{FF2B5EF4-FFF2-40B4-BE49-F238E27FC236}">
                <a16:creationId xmlns:a16="http://schemas.microsoft.com/office/drawing/2014/main" id="{A6D02740-B481-C518-650F-5EC826F783A3}"/>
              </a:ext>
            </a:extLst>
          </p:cNvPr>
          <p:cNvCxnSpPr>
            <a:stCxn id="20" idx="3"/>
            <a:endCxn id="21" idx="1"/>
          </p:cNvCxnSpPr>
          <p:nvPr/>
        </p:nvCxnSpPr>
        <p:spPr>
          <a:xfrm>
            <a:off x="7393394" y="5796844"/>
            <a:ext cx="573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DE9971A-5D13-9A5F-016A-86A112952A07}"/>
              </a:ext>
            </a:extLst>
          </p:cNvPr>
          <p:cNvCxnSpPr>
            <a:stCxn id="21" idx="3"/>
            <a:endCxn id="22" idx="1"/>
          </p:cNvCxnSpPr>
          <p:nvPr/>
        </p:nvCxnSpPr>
        <p:spPr>
          <a:xfrm>
            <a:off x="9674912" y="5796844"/>
            <a:ext cx="573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8A12C3-E4D1-2EB4-92C5-CAE5239F227C}"/>
              </a:ext>
            </a:extLst>
          </p:cNvPr>
          <p:cNvCxnSpPr>
            <a:cxnSpLocks/>
            <a:stCxn id="26" idx="2"/>
            <a:endCxn id="29" idx="0"/>
          </p:cNvCxnSpPr>
          <p:nvPr/>
        </p:nvCxnSpPr>
        <p:spPr>
          <a:xfrm>
            <a:off x="7829704" y="3796283"/>
            <a:ext cx="870895" cy="81981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57133AAF-C373-B8DD-00A6-AA077946048F}"/>
              </a:ext>
            </a:extLst>
          </p:cNvPr>
          <p:cNvCxnSpPr>
            <a:cxnSpLocks/>
          </p:cNvCxnSpPr>
          <p:nvPr/>
        </p:nvCxnSpPr>
        <p:spPr>
          <a:xfrm flipH="1">
            <a:off x="8293454" y="3658440"/>
            <a:ext cx="187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207C819-463D-D581-63E3-74C5280007E5}"/>
              </a:ext>
            </a:extLst>
          </p:cNvPr>
          <p:cNvCxnSpPr/>
          <p:nvPr/>
        </p:nvCxnSpPr>
        <p:spPr>
          <a:xfrm flipH="1">
            <a:off x="8293454" y="3566105"/>
            <a:ext cx="364620" cy="321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3386FA3-EFD6-4D45-DDD5-5B95E499C110}"/>
              </a:ext>
            </a:extLst>
          </p:cNvPr>
          <p:cNvCxnSpPr>
            <a:stCxn id="28" idx="1"/>
            <a:endCxn id="26" idx="3"/>
          </p:cNvCxnSpPr>
          <p:nvPr/>
        </p:nvCxnSpPr>
        <p:spPr>
          <a:xfrm flipH="1">
            <a:off x="8279734" y="3566105"/>
            <a:ext cx="378340" cy="73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8372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1">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6248400" y="365125"/>
            <a:ext cx="5105398" cy="1952744"/>
          </a:xfrm>
        </p:spPr>
        <p:txBody>
          <a:bodyPr vert="horz" lIns="91440" tIns="45720" rIns="91440" bIns="45720" rtlCol="0" anchor="ctr">
            <a:normAutofit/>
          </a:bodyPr>
          <a:lstStyle/>
          <a:p>
            <a:r>
              <a:rPr lang="en-US" kern="1200">
                <a:solidFill>
                  <a:schemeClr val="tx1"/>
                </a:solidFill>
                <a:latin typeface="+mj-lt"/>
                <a:ea typeface="+mj-ea"/>
                <a:cs typeface="+mj-cs"/>
              </a:rPr>
              <a:t>Pipeline key attributes</a:t>
            </a:r>
          </a:p>
        </p:txBody>
      </p:sp>
      <p:sp>
        <p:nvSpPr>
          <p:cNvPr id="39" name="Freeform: Shape 33">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8" name="Graphic 7" descr="Electrician">
            <a:extLst>
              <a:ext uri="{FF2B5EF4-FFF2-40B4-BE49-F238E27FC236}">
                <a16:creationId xmlns:a16="http://schemas.microsoft.com/office/drawing/2014/main" id="{BCBAB361-C79D-4D9F-B912-D49F09510E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sp>
        <p:nvSpPr>
          <p:cNvPr id="27" name="TextBox 3">
            <a:extLst>
              <a:ext uri="{FF2B5EF4-FFF2-40B4-BE49-F238E27FC236}">
                <a16:creationId xmlns:a16="http://schemas.microsoft.com/office/drawing/2014/main" id="{134A80EF-A53B-ECAA-DF3D-68BE5EF2ADC4}"/>
              </a:ext>
            </a:extLst>
          </p:cNvPr>
          <p:cNvSpPr txBox="1"/>
          <p:nvPr/>
        </p:nvSpPr>
        <p:spPr>
          <a:xfrm>
            <a:off x="6248400" y="2084295"/>
            <a:ext cx="5105398" cy="4092668"/>
          </a:xfrm>
          <a:prstGeom prst="rect">
            <a:avLst/>
          </a:prstGeom>
        </p:spPr>
        <p:txBody>
          <a:bodyPr vert="horz" lIns="91440" tIns="45720" rIns="91440" bIns="45720" rtlCol="0">
            <a:normAutofit fontScale="92500" lnSpcReduction="10000"/>
          </a:bodyPr>
          <a:lstStyle/>
          <a:p>
            <a:pPr algn="just">
              <a:lnSpc>
                <a:spcPct val="90000"/>
              </a:lnSpc>
            </a:pPr>
            <a:r>
              <a:rPr lang="en-US" b="1" i="0" dirty="0">
                <a:effectLst/>
              </a:rPr>
              <a:t>Key Attributes of Pipelines:</a:t>
            </a:r>
            <a:br>
              <a:rPr lang="en-US" b="1" i="0" dirty="0">
                <a:effectLst/>
              </a:rPr>
            </a:br>
            <a:endParaRPr lang="en-US" b="0" i="0" dirty="0">
              <a:effectLst/>
            </a:endParaRPr>
          </a:p>
          <a:p>
            <a:pPr indent="-228600" algn="just">
              <a:lnSpc>
                <a:spcPct val="90000"/>
              </a:lnSpc>
              <a:buFont typeface="Arial" panose="020B0604020202020204" pitchFamily="34" charset="0"/>
              <a:buChar char="•"/>
            </a:pPr>
            <a:r>
              <a:rPr lang="en-US" b="1" i="0" dirty="0">
                <a:effectLst/>
              </a:rPr>
              <a:t>Task-specific Flows:</a:t>
            </a:r>
            <a:r>
              <a:rPr lang="en-US" b="0" i="0" dirty="0">
                <a:effectLst/>
              </a:rPr>
              <a:t> Pipelines are designed for specific NLP tasks, ranging from text generation to sentiment analysis, translation, entity recognition, and more.</a:t>
            </a:r>
          </a:p>
          <a:p>
            <a:pPr indent="-228600" algn="just">
              <a:lnSpc>
                <a:spcPct val="90000"/>
              </a:lnSpc>
              <a:buFont typeface="Arial" panose="020B0604020202020204" pitchFamily="34" charset="0"/>
              <a:buChar char="•"/>
            </a:pPr>
            <a:r>
              <a:rPr lang="en-US" b="1" i="0" dirty="0">
                <a:effectLst/>
              </a:rPr>
              <a:t>Automated Model Selection:</a:t>
            </a:r>
            <a:r>
              <a:rPr lang="en-US" b="0" i="0" dirty="0">
                <a:effectLst/>
              </a:rPr>
              <a:t> Hugging Face's pipelines automatically load pretrained models tailored to the chosen task, eliminating the need for manual model selection.</a:t>
            </a:r>
          </a:p>
          <a:p>
            <a:pPr indent="-228600" algn="just">
              <a:lnSpc>
                <a:spcPct val="90000"/>
              </a:lnSpc>
              <a:buFont typeface="Arial" panose="020B0604020202020204" pitchFamily="34" charset="0"/>
              <a:buChar char="•"/>
            </a:pPr>
            <a:r>
              <a:rPr lang="en-US" b="1" i="0" dirty="0">
                <a:effectLst/>
              </a:rPr>
              <a:t>Integrated Tokenization:</a:t>
            </a:r>
            <a:r>
              <a:rPr lang="en-US" b="0" i="0" dirty="0">
                <a:effectLst/>
              </a:rPr>
              <a:t> Pipelines integrate tokenization, breaking text into manageable units for the model to process effectively.</a:t>
            </a:r>
          </a:p>
          <a:p>
            <a:pPr indent="-228600" algn="just">
              <a:lnSpc>
                <a:spcPct val="90000"/>
              </a:lnSpc>
              <a:buFont typeface="Arial" panose="020B0604020202020204" pitchFamily="34" charset="0"/>
              <a:buChar char="•"/>
            </a:pPr>
            <a:r>
              <a:rPr lang="en-US" b="1" i="0" dirty="0">
                <a:effectLst/>
              </a:rPr>
              <a:t>Effortless Execution:</a:t>
            </a:r>
            <a:r>
              <a:rPr lang="en-US" b="0" i="0" dirty="0">
                <a:effectLst/>
              </a:rPr>
              <a:t> With a simple input, pipelines execute the entire NLP process, from data preparation to model prediction, in a single step.</a:t>
            </a:r>
          </a:p>
          <a:p>
            <a:pPr indent="-228600" algn="just">
              <a:lnSpc>
                <a:spcPct val="90000"/>
              </a:lnSpc>
              <a:buFont typeface="Arial" panose="020B0604020202020204" pitchFamily="34" charset="0"/>
              <a:buChar char="•"/>
            </a:pPr>
            <a:r>
              <a:rPr lang="en-US" b="1" i="0" dirty="0">
                <a:effectLst/>
              </a:rPr>
              <a:t>Ready-to-Use Results:</a:t>
            </a:r>
            <a:r>
              <a:rPr lang="en-US" b="0" i="0" dirty="0">
                <a:effectLst/>
              </a:rPr>
              <a:t> Experience the magic as pipelines effortlessly deliver processed results, ready to be integrated into your applications or projects.</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79024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47EC278-F0B8-7889-8F56-26F445D8929F}"/>
              </a:ext>
            </a:extLst>
          </p:cNvPr>
          <p:cNvPicPr>
            <a:picLocks noChangeAspect="1"/>
          </p:cNvPicPr>
          <p:nvPr/>
        </p:nvPicPr>
        <p:blipFill rotWithShape="1">
          <a:blip r:embed="rId2"/>
          <a:srcRect/>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Pipeline Tasks</a:t>
            </a:r>
          </a:p>
        </p:txBody>
      </p:sp>
      <p:graphicFrame>
        <p:nvGraphicFramePr>
          <p:cNvPr id="6" name="TextBox 3">
            <a:extLst>
              <a:ext uri="{FF2B5EF4-FFF2-40B4-BE49-F238E27FC236}">
                <a16:creationId xmlns:a16="http://schemas.microsoft.com/office/drawing/2014/main" id="{EA99B327-E79C-3FE9-1819-958A8294CADB}"/>
              </a:ext>
            </a:extLst>
          </p:cNvPr>
          <p:cNvGraphicFramePr/>
          <p:nvPr>
            <p:extLst>
              <p:ext uri="{D42A27DB-BD31-4B8C-83A1-F6EECF244321}">
                <p14:modId xmlns:p14="http://schemas.microsoft.com/office/powerpoint/2010/main" val="18050186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92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kern="1200">
                <a:solidFill>
                  <a:schemeClr val="tx1"/>
                </a:solidFill>
                <a:latin typeface="+mj-lt"/>
                <a:ea typeface="+mj-ea"/>
                <a:cs typeface="+mj-cs"/>
              </a:rPr>
              <a:t>Pipeline Example</a:t>
            </a:r>
          </a:p>
        </p:txBody>
      </p:sp>
      <p:sp>
        <p:nvSpPr>
          <p:cNvPr id="28" name="Freeform: Shape 27">
            <a:extLst>
              <a:ext uri="{FF2B5EF4-FFF2-40B4-BE49-F238E27FC236}">
                <a16:creationId xmlns:a16="http://schemas.microsoft.com/office/drawing/2014/main" id="{903CE7F4-D1BB-4A5B-8E96-915177640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pic>
        <p:nvPicPr>
          <p:cNvPr id="7" name="Picture 6" descr="Pipeline Example">
            <a:extLst>
              <a:ext uri="{FF2B5EF4-FFF2-40B4-BE49-F238E27FC236}">
                <a16:creationId xmlns:a16="http://schemas.microsoft.com/office/drawing/2014/main" id="{65A84AA1-F694-FDDC-06F5-3EB95F62764B}"/>
              </a:ext>
            </a:extLst>
          </p:cNvPr>
          <p:cNvPicPr>
            <a:picLocks noChangeAspect="1"/>
          </p:cNvPicPr>
          <p:nvPr/>
        </p:nvPicPr>
        <p:blipFill>
          <a:blip r:embed="rId2"/>
          <a:stretch>
            <a:fillRect/>
          </a:stretch>
        </p:blipFill>
        <p:spPr>
          <a:xfrm>
            <a:off x="643468" y="928078"/>
            <a:ext cx="10905064" cy="2589952"/>
          </a:xfrm>
          <a:prstGeom prst="rect">
            <a:avLst/>
          </a:prstGeom>
        </p:spPr>
      </p:pic>
    </p:spTree>
    <p:extLst>
      <p:ext uri="{BB962C8B-B14F-4D97-AF65-F5344CB8AC3E}">
        <p14:creationId xmlns:p14="http://schemas.microsoft.com/office/powerpoint/2010/main" val="238626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04672" y="1365403"/>
            <a:ext cx="6196391" cy="4127194"/>
          </a:xfrm>
        </p:spPr>
        <p:txBody>
          <a:bodyPr vert="horz" lIns="91440" tIns="45720" rIns="91440" bIns="45720" rtlCol="0" anchor="ctr">
            <a:normAutofit/>
          </a:bodyPr>
          <a:lstStyle/>
          <a:p>
            <a:r>
              <a:rPr lang="en-US" sz="5200" b="1" kern="1200" dirty="0">
                <a:solidFill>
                  <a:schemeClr val="tx2"/>
                </a:solidFill>
                <a:latin typeface="+mj-lt"/>
                <a:ea typeface="+mj-ea"/>
                <a:cs typeface="+mj-cs"/>
              </a:rPr>
              <a:t>Transformer Models</a:t>
            </a:r>
          </a:p>
        </p:txBody>
      </p:sp>
      <p:grpSp>
        <p:nvGrpSpPr>
          <p:cNvPr id="11" name="Group 1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18" name="Freeform: Shape 1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271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b="1" kern="1200" dirty="0">
                <a:solidFill>
                  <a:schemeClr val="tx1"/>
                </a:solidFill>
                <a:latin typeface="+mj-lt"/>
                <a:ea typeface="+mj-ea"/>
                <a:cs typeface="+mj-cs"/>
              </a:rPr>
              <a:t>Transformer Models History (1/2)</a:t>
            </a:r>
          </a:p>
        </p:txBody>
      </p:sp>
      <p:sp>
        <p:nvSpPr>
          <p:cNvPr id="39" name="Freeform: Shape 38">
            <a:extLst>
              <a:ext uri="{FF2B5EF4-FFF2-40B4-BE49-F238E27FC236}">
                <a16:creationId xmlns:a16="http://schemas.microsoft.com/office/drawing/2014/main" id="{903CE7F4-D1BB-4A5B-8E96-915177640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pic>
        <p:nvPicPr>
          <p:cNvPr id="25" name="Picture 24" descr="A group of white rectangular boxes with black text&#10;&#10;Description automatically generated">
            <a:extLst>
              <a:ext uri="{FF2B5EF4-FFF2-40B4-BE49-F238E27FC236}">
                <a16:creationId xmlns:a16="http://schemas.microsoft.com/office/drawing/2014/main" id="{2B8E0C86-1BB2-B408-94D2-789ED2A53F5C}"/>
              </a:ext>
            </a:extLst>
          </p:cNvPr>
          <p:cNvPicPr>
            <a:picLocks noChangeAspect="1"/>
          </p:cNvPicPr>
          <p:nvPr/>
        </p:nvPicPr>
        <p:blipFill>
          <a:blip r:embed="rId2"/>
          <a:stretch>
            <a:fillRect/>
          </a:stretch>
        </p:blipFill>
        <p:spPr>
          <a:xfrm>
            <a:off x="1272832" y="643467"/>
            <a:ext cx="9646336" cy="3159175"/>
          </a:xfrm>
          <a:prstGeom prst="rect">
            <a:avLst/>
          </a:prstGeom>
        </p:spPr>
      </p:pic>
    </p:spTree>
    <p:extLst>
      <p:ext uri="{BB962C8B-B14F-4D97-AF65-F5344CB8AC3E}">
        <p14:creationId xmlns:p14="http://schemas.microsoft.com/office/powerpoint/2010/main" val="157101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82429F-D1E8-DF96-21F8-497D0752B41D}"/>
              </a:ext>
            </a:extLst>
          </p:cNvPr>
          <p:cNvPicPr>
            <a:picLocks noChangeAspect="1"/>
          </p:cNvPicPr>
          <p:nvPr/>
        </p:nvPicPr>
        <p:blipFill rotWithShape="1">
          <a:blip r:embed="rId2">
            <a:duotone>
              <a:schemeClr val="bg2">
                <a:shade val="45000"/>
                <a:satMod val="135000"/>
              </a:schemeClr>
              <a:prstClr val="white"/>
            </a:duotone>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Transformer Models History (2/2)</a:t>
            </a:r>
          </a:p>
        </p:txBody>
      </p:sp>
      <p:graphicFrame>
        <p:nvGraphicFramePr>
          <p:cNvPr id="5" name="TextBox 2">
            <a:extLst>
              <a:ext uri="{FF2B5EF4-FFF2-40B4-BE49-F238E27FC236}">
                <a16:creationId xmlns:a16="http://schemas.microsoft.com/office/drawing/2014/main" id="{6614D3EF-FC62-427A-CE8D-15AC5A4C3B6A}"/>
              </a:ext>
            </a:extLst>
          </p:cNvPr>
          <p:cNvGraphicFramePr/>
          <p:nvPr>
            <p:extLst>
              <p:ext uri="{D42A27DB-BD31-4B8C-83A1-F6EECF244321}">
                <p14:modId xmlns:p14="http://schemas.microsoft.com/office/powerpoint/2010/main" val="13585011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7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chemeClr val="tx2"/>
                </a:solidFill>
                <a:latin typeface="+mj-lt"/>
                <a:ea typeface="+mj-ea"/>
                <a:cs typeface="+mj-cs"/>
              </a:rPr>
              <a:t>Transformer as Language Models (1/2)</a:t>
            </a:r>
          </a:p>
        </p:txBody>
      </p:sp>
      <p:sp>
        <p:nvSpPr>
          <p:cNvPr id="3" name="TextBox 2">
            <a:extLst>
              <a:ext uri="{FF2B5EF4-FFF2-40B4-BE49-F238E27FC236}">
                <a16:creationId xmlns:a16="http://schemas.microsoft.com/office/drawing/2014/main" id="{EE99B06A-E920-38A4-D220-E21EA0BC1379}"/>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algn="just">
              <a:lnSpc>
                <a:spcPct val="90000"/>
              </a:lnSpc>
              <a:spcAft>
                <a:spcPts val="600"/>
              </a:spcAft>
            </a:pPr>
            <a:r>
              <a:rPr lang="en-US" b="0" i="0" dirty="0">
                <a:solidFill>
                  <a:schemeClr val="tx2"/>
                </a:solidFill>
                <a:effectLst/>
              </a:rPr>
              <a:t>All the </a:t>
            </a:r>
            <a:r>
              <a:rPr lang="en-US" b="1" i="0" dirty="0">
                <a:solidFill>
                  <a:schemeClr val="tx2"/>
                </a:solidFill>
                <a:effectLst/>
              </a:rPr>
              <a:t>Transformer models</a:t>
            </a:r>
            <a:r>
              <a:rPr lang="en-US" b="0" i="0" dirty="0">
                <a:solidFill>
                  <a:schemeClr val="tx2"/>
                </a:solidFill>
                <a:effectLst/>
              </a:rPr>
              <a:t> (GPT, BERT, BART, T5, etc.) have been trained as </a:t>
            </a:r>
            <a:r>
              <a:rPr lang="en-US" b="0" i="1" dirty="0">
                <a:solidFill>
                  <a:schemeClr val="tx2"/>
                </a:solidFill>
                <a:effectLst/>
              </a:rPr>
              <a:t>language models</a:t>
            </a:r>
            <a:r>
              <a:rPr lang="en-US" b="0" i="0" dirty="0">
                <a:solidFill>
                  <a:schemeClr val="tx2"/>
                </a:solidFill>
                <a:effectLst/>
              </a:rPr>
              <a:t>. This means they have been trained on large amounts of raw text in a self-supervised fashion. Self-supervised learning is a type of training in which the objective is automatically computed from the inputs of the model. That means that humans are not needed to label the data!</a:t>
            </a:r>
            <a:br>
              <a:rPr lang="en-US" b="0" i="0" dirty="0">
                <a:solidFill>
                  <a:schemeClr val="tx2"/>
                </a:solidFill>
                <a:effectLst/>
              </a:rPr>
            </a:br>
            <a:br>
              <a:rPr lang="en-US" b="0" i="0" dirty="0">
                <a:solidFill>
                  <a:schemeClr val="tx2"/>
                </a:solidFill>
                <a:effectLst/>
              </a:rPr>
            </a:br>
            <a:r>
              <a:rPr lang="en-US" b="0" i="0" dirty="0">
                <a:solidFill>
                  <a:schemeClr val="tx2"/>
                </a:solidFill>
                <a:effectLst/>
              </a:rPr>
              <a:t>This type of model develops a statistical understanding of the language it has been trained on, but it’s not very useful for specific practical tasks. Because of this, the general pretrained model then goes through a process called </a:t>
            </a:r>
            <a:r>
              <a:rPr lang="en-US" b="0" i="1" dirty="0">
                <a:solidFill>
                  <a:schemeClr val="tx2"/>
                </a:solidFill>
                <a:effectLst/>
              </a:rPr>
              <a:t>transfer learning</a:t>
            </a:r>
            <a:r>
              <a:rPr lang="en-US" b="0" i="0" dirty="0">
                <a:solidFill>
                  <a:schemeClr val="tx2"/>
                </a:solidFill>
                <a:effectLst/>
              </a:rPr>
              <a:t>. During this process, the model is fine-tuned in a supervised way — that is, using human-annotated labels — on a given task.</a:t>
            </a:r>
            <a:endParaRPr lang="en-US" dirty="0">
              <a:solidFill>
                <a:schemeClr val="tx2"/>
              </a:solidFill>
            </a:endParaRPr>
          </a:p>
        </p:txBody>
      </p:sp>
    </p:spTree>
    <p:extLst>
      <p:ext uri="{BB962C8B-B14F-4D97-AF65-F5344CB8AC3E}">
        <p14:creationId xmlns:p14="http://schemas.microsoft.com/office/powerpoint/2010/main" val="34332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2187363" y="0"/>
            <a:ext cx="5801917" cy="2228760"/>
          </a:xfrm>
        </p:spPr>
        <p:txBody>
          <a:bodyPr vert="horz" lIns="91440" tIns="45720" rIns="91440" bIns="45720" rtlCol="0" anchor="b">
            <a:normAutofit/>
          </a:bodyPr>
          <a:lstStyle/>
          <a:p>
            <a:r>
              <a:rPr lang="en-US" sz="4000" b="1" kern="1200" dirty="0">
                <a:solidFill>
                  <a:schemeClr val="tx1"/>
                </a:solidFill>
                <a:latin typeface="+mj-lt"/>
                <a:ea typeface="+mj-ea"/>
                <a:cs typeface="+mj-cs"/>
              </a:rPr>
              <a:t>Agenda</a:t>
            </a:r>
          </a:p>
        </p:txBody>
      </p:sp>
      <p:pic>
        <p:nvPicPr>
          <p:cNvPr id="7" name="Graphic 6" descr="CheckList">
            <a:extLst>
              <a:ext uri="{FF2B5EF4-FFF2-40B4-BE49-F238E27FC236}">
                <a16:creationId xmlns:a16="http://schemas.microsoft.com/office/drawing/2014/main" id="{6E4328B1-16B2-072E-9D16-EF98F0DCB0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TextBox 2">
            <a:extLst>
              <a:ext uri="{FF2B5EF4-FFF2-40B4-BE49-F238E27FC236}">
                <a16:creationId xmlns:a16="http://schemas.microsoft.com/office/drawing/2014/main" id="{83BC9A6C-9ACD-2AF4-8364-8DD3954CB915}"/>
              </a:ext>
            </a:extLst>
          </p:cNvPr>
          <p:cNvSpPr txBox="1"/>
          <p:nvPr/>
        </p:nvSpPr>
        <p:spPr>
          <a:xfrm>
            <a:off x="2187362" y="2572196"/>
            <a:ext cx="5801917" cy="2057045"/>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800" dirty="0"/>
              <a:t>Overview NLP and Hugging Face</a:t>
            </a:r>
          </a:p>
          <a:p>
            <a:pPr marL="342900" indent="-228600">
              <a:lnSpc>
                <a:spcPct val="90000"/>
              </a:lnSpc>
              <a:spcAft>
                <a:spcPts val="600"/>
              </a:spcAft>
              <a:buFont typeface="Arial" panose="020B0604020202020204" pitchFamily="34" charset="0"/>
              <a:buChar char="•"/>
            </a:pPr>
            <a:r>
              <a:rPr lang="en-US" sz="2800" dirty="0"/>
              <a:t>Transformer Models in Hugging Face</a:t>
            </a:r>
          </a:p>
          <a:p>
            <a:pPr marL="342900" indent="-228600">
              <a:lnSpc>
                <a:spcPct val="90000"/>
              </a:lnSpc>
              <a:spcAft>
                <a:spcPts val="600"/>
              </a:spcAft>
              <a:buFont typeface="Arial" panose="020B0604020202020204" pitchFamily="34" charset="0"/>
              <a:buChar char="•"/>
            </a:pPr>
            <a:endParaRPr lang="en-US" sz="2000" dirty="0"/>
          </a:p>
        </p:txBody>
      </p:sp>
      <p:pic>
        <p:nvPicPr>
          <p:cNvPr id="9" name="Graphic 8" descr="CheckList">
            <a:extLst>
              <a:ext uri="{FF2B5EF4-FFF2-40B4-BE49-F238E27FC236}">
                <a16:creationId xmlns:a16="http://schemas.microsoft.com/office/drawing/2014/main" id="{061A5D94-D11A-4439-995E-704947320F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93602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9">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1" name="Freeform: Shape 20">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chemeClr val="tx2"/>
                </a:solidFill>
                <a:latin typeface="+mj-lt"/>
                <a:ea typeface="+mj-ea"/>
                <a:cs typeface="+mj-cs"/>
              </a:rPr>
              <a:t>Transformer as Language Models (2/2)</a:t>
            </a:r>
          </a:p>
        </p:txBody>
      </p:sp>
      <p:sp>
        <p:nvSpPr>
          <p:cNvPr id="4" name="Rounded Rectangle 3">
            <a:extLst>
              <a:ext uri="{FF2B5EF4-FFF2-40B4-BE49-F238E27FC236}">
                <a16:creationId xmlns:a16="http://schemas.microsoft.com/office/drawing/2014/main" id="{785D9AAA-0A8A-29F4-2192-589DABB173B5}"/>
              </a:ext>
            </a:extLst>
          </p:cNvPr>
          <p:cNvSpPr/>
          <p:nvPr/>
        </p:nvSpPr>
        <p:spPr>
          <a:xfrm>
            <a:off x="5338482" y="806824"/>
            <a:ext cx="6054942" cy="54729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Aft>
                <a:spcPts val="600"/>
              </a:spcAft>
            </a:pPr>
            <a:r>
              <a:rPr lang="en-US" dirty="0">
                <a:solidFill>
                  <a:schemeClr val="tx2"/>
                </a:solidFill>
              </a:rPr>
              <a:t>              </a:t>
            </a:r>
          </a:p>
          <a:p>
            <a:pPr>
              <a:lnSpc>
                <a:spcPct val="90000"/>
              </a:lnSpc>
              <a:spcAft>
                <a:spcPts val="600"/>
              </a:spcAft>
            </a:pPr>
            <a:r>
              <a:rPr lang="en-US" dirty="0">
                <a:solidFill>
                  <a:schemeClr val="tx2"/>
                </a:solidFill>
              </a:rPr>
              <a:t>                    </a:t>
            </a:r>
            <a:r>
              <a:rPr lang="en-US" dirty="0">
                <a:solidFill>
                  <a:schemeClr val="bg1"/>
                </a:solidFill>
              </a:rPr>
              <a:t>Transformer Models (Language Models)</a:t>
            </a:r>
          </a:p>
          <a:p>
            <a:pPr indent="-228600">
              <a:lnSpc>
                <a:spcPct val="90000"/>
              </a:lnSpc>
              <a:spcAft>
                <a:spcPts val="600"/>
              </a:spcAft>
              <a:buFont typeface="Arial" panose="020B0604020202020204" pitchFamily="34" charset="0"/>
              <a:buChar char="•"/>
            </a:pPr>
            <a:endParaRPr lang="en-US" dirty="0">
              <a:solidFill>
                <a:schemeClr val="bg1"/>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sp>
        <p:nvSpPr>
          <p:cNvPr id="5" name="Rounded Rectangle 4">
            <a:extLst>
              <a:ext uri="{FF2B5EF4-FFF2-40B4-BE49-F238E27FC236}">
                <a16:creationId xmlns:a16="http://schemas.microsoft.com/office/drawing/2014/main" id="{9AD55C4B-A94B-6F3C-F0C4-B68B74F25696}"/>
              </a:ext>
            </a:extLst>
          </p:cNvPr>
          <p:cNvSpPr/>
          <p:nvPr/>
        </p:nvSpPr>
        <p:spPr>
          <a:xfrm>
            <a:off x="5701554" y="1725706"/>
            <a:ext cx="5177118" cy="25952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spcAft>
                <a:spcPts val="600"/>
              </a:spcAft>
            </a:pPr>
            <a:r>
              <a:rPr lang="en-IT" dirty="0"/>
              <a:t>Autoregressive Models</a:t>
            </a:r>
          </a:p>
          <a:p>
            <a:pPr algn="ctr">
              <a:spcAft>
                <a:spcPts val="600"/>
              </a:spcAft>
            </a:pPr>
            <a:endParaRPr lang="en-IT" dirty="0"/>
          </a:p>
          <a:p>
            <a:pPr algn="ctr">
              <a:spcAft>
                <a:spcPts val="600"/>
              </a:spcAft>
            </a:pPr>
            <a:endParaRPr lang="en-IT" dirty="0"/>
          </a:p>
          <a:p>
            <a:pPr algn="ctr">
              <a:spcAft>
                <a:spcPts val="600"/>
              </a:spcAft>
            </a:pPr>
            <a:endParaRPr lang="en-IT" dirty="0"/>
          </a:p>
          <a:p>
            <a:pPr algn="ctr">
              <a:spcAft>
                <a:spcPts val="600"/>
              </a:spcAft>
            </a:pPr>
            <a:endParaRPr lang="en-IT" dirty="0"/>
          </a:p>
          <a:p>
            <a:pPr algn="ctr">
              <a:spcAft>
                <a:spcPts val="600"/>
              </a:spcAft>
            </a:pPr>
            <a:endParaRPr lang="en-IT" dirty="0"/>
          </a:p>
          <a:p>
            <a:pPr algn="ctr">
              <a:spcAft>
                <a:spcPts val="600"/>
              </a:spcAft>
            </a:pPr>
            <a:endParaRPr lang="en-IT" dirty="0"/>
          </a:p>
        </p:txBody>
      </p:sp>
      <p:sp>
        <p:nvSpPr>
          <p:cNvPr id="6" name="Rounded Rectangle 5">
            <a:extLst>
              <a:ext uri="{FF2B5EF4-FFF2-40B4-BE49-F238E27FC236}">
                <a16:creationId xmlns:a16="http://schemas.microsoft.com/office/drawing/2014/main" id="{2996C658-6543-BE00-698E-057E3A191CF0}"/>
              </a:ext>
            </a:extLst>
          </p:cNvPr>
          <p:cNvSpPr/>
          <p:nvPr/>
        </p:nvSpPr>
        <p:spPr>
          <a:xfrm>
            <a:off x="8572500" y="4495800"/>
            <a:ext cx="1972236" cy="15553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spcAft>
                <a:spcPts val="600"/>
              </a:spcAft>
            </a:pPr>
            <a:r>
              <a:rPr lang="en-IT" dirty="0"/>
              <a:t>Auto Encoding Models</a:t>
            </a:r>
            <a:endParaRPr lang="en-IT"/>
          </a:p>
        </p:txBody>
      </p:sp>
      <p:sp>
        <p:nvSpPr>
          <p:cNvPr id="7" name="Rounded Rectangle 6">
            <a:extLst>
              <a:ext uri="{FF2B5EF4-FFF2-40B4-BE49-F238E27FC236}">
                <a16:creationId xmlns:a16="http://schemas.microsoft.com/office/drawing/2014/main" id="{870266FB-152A-F046-8E06-F3E700EBE872}"/>
              </a:ext>
            </a:extLst>
          </p:cNvPr>
          <p:cNvSpPr/>
          <p:nvPr/>
        </p:nvSpPr>
        <p:spPr>
          <a:xfrm>
            <a:off x="6036608" y="4462182"/>
            <a:ext cx="1972236" cy="15553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spcAft>
                <a:spcPts val="600"/>
              </a:spcAft>
            </a:pPr>
            <a:r>
              <a:rPr lang="en-IT" dirty="0"/>
              <a:t>Sequence to Sequence Models</a:t>
            </a:r>
            <a:endParaRPr lang="en-IT"/>
          </a:p>
        </p:txBody>
      </p:sp>
      <p:sp>
        <p:nvSpPr>
          <p:cNvPr id="9" name="Rounded Rectangle 8">
            <a:extLst>
              <a:ext uri="{FF2B5EF4-FFF2-40B4-BE49-F238E27FC236}">
                <a16:creationId xmlns:a16="http://schemas.microsoft.com/office/drawing/2014/main" id="{EB8AC456-44CE-C636-1BF0-0074CC81F93A}"/>
              </a:ext>
            </a:extLst>
          </p:cNvPr>
          <p:cNvSpPr/>
          <p:nvPr/>
        </p:nvSpPr>
        <p:spPr>
          <a:xfrm>
            <a:off x="6036608" y="2449606"/>
            <a:ext cx="1972236" cy="1555376"/>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spcAft>
                <a:spcPts val="600"/>
              </a:spcAft>
            </a:pPr>
            <a:r>
              <a:rPr lang="en-IT" dirty="0"/>
              <a:t>Casual Language Models</a:t>
            </a:r>
            <a:endParaRPr lang="en-IT"/>
          </a:p>
        </p:txBody>
      </p:sp>
      <p:sp>
        <p:nvSpPr>
          <p:cNvPr id="11" name="Rounded Rectangle 10">
            <a:extLst>
              <a:ext uri="{FF2B5EF4-FFF2-40B4-BE49-F238E27FC236}">
                <a16:creationId xmlns:a16="http://schemas.microsoft.com/office/drawing/2014/main" id="{6B4F4C4F-9159-A5E3-C573-BD9579174062}"/>
              </a:ext>
            </a:extLst>
          </p:cNvPr>
          <p:cNvSpPr/>
          <p:nvPr/>
        </p:nvSpPr>
        <p:spPr>
          <a:xfrm>
            <a:off x="8572500" y="2449606"/>
            <a:ext cx="1972236" cy="1555376"/>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spcAft>
                <a:spcPts val="600"/>
              </a:spcAft>
            </a:pPr>
            <a:r>
              <a:rPr lang="en-IT" dirty="0"/>
              <a:t>Masked Language Models</a:t>
            </a:r>
            <a:endParaRPr lang="en-IT"/>
          </a:p>
        </p:txBody>
      </p:sp>
    </p:spTree>
    <p:extLst>
      <p:ext uri="{BB962C8B-B14F-4D97-AF65-F5344CB8AC3E}">
        <p14:creationId xmlns:p14="http://schemas.microsoft.com/office/powerpoint/2010/main" val="245554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a:solidFill>
                  <a:schemeClr val="tx1"/>
                </a:solidFill>
                <a:latin typeface="+mj-lt"/>
                <a:ea typeface="+mj-ea"/>
                <a:cs typeface="+mj-cs"/>
              </a:rPr>
              <a:t>Casual Language Modeling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E99B06A-E920-38A4-D220-E21EA0BC1379}"/>
              </a:ext>
            </a:extLst>
          </p:cNvPr>
          <p:cNvSpPr txBox="1"/>
          <p:nvPr/>
        </p:nvSpPr>
        <p:spPr>
          <a:xfrm>
            <a:off x="793661" y="2599509"/>
            <a:ext cx="3105986" cy="3639450"/>
          </a:xfrm>
          <a:prstGeom prst="rect">
            <a:avLst/>
          </a:prstGeom>
        </p:spPr>
        <p:txBody>
          <a:bodyPr vert="horz" lIns="91440" tIns="45720" rIns="91440" bIns="45720" rtlCol="0" anchor="ctr">
            <a:normAutofit/>
          </a:bodyPr>
          <a:lstStyle/>
          <a:p>
            <a:pPr algn="just">
              <a:lnSpc>
                <a:spcPct val="90000"/>
              </a:lnSpc>
              <a:spcAft>
                <a:spcPts val="600"/>
              </a:spcAft>
            </a:pPr>
            <a:r>
              <a:rPr lang="en-US" sz="2000" b="0" i="0" dirty="0">
                <a:effectLst/>
              </a:rPr>
              <a:t>An example of a task is predicting the next word in a sentence having read the </a:t>
            </a:r>
            <a:r>
              <a:rPr lang="en-US" sz="2000" b="0" i="1" dirty="0">
                <a:effectLst/>
              </a:rPr>
              <a:t>n</a:t>
            </a:r>
            <a:r>
              <a:rPr lang="en-US" sz="2000" b="0" i="0" dirty="0">
                <a:effectLst/>
              </a:rPr>
              <a:t> previous words. This is called </a:t>
            </a:r>
            <a:r>
              <a:rPr lang="en-US" sz="2000" b="0" i="1" dirty="0">
                <a:effectLst/>
              </a:rPr>
              <a:t>causal language modeling</a:t>
            </a:r>
            <a:r>
              <a:rPr lang="en-US" sz="2000" b="0" i="0" dirty="0">
                <a:effectLst/>
              </a:rPr>
              <a:t> because the output depends on the past and present inputs, but not the future ones.</a:t>
            </a:r>
            <a:endParaRPr lang="en-US" sz="2000" dirty="0"/>
          </a:p>
        </p:txBody>
      </p:sp>
      <p:pic>
        <p:nvPicPr>
          <p:cNvPr id="5" name="Picture 4" descr="A screenshot of a computer&#10;&#10;Description automatically generated">
            <a:extLst>
              <a:ext uri="{FF2B5EF4-FFF2-40B4-BE49-F238E27FC236}">
                <a16:creationId xmlns:a16="http://schemas.microsoft.com/office/drawing/2014/main" id="{05AB4AFC-1ADB-B2DC-529F-13A54A759E97}"/>
              </a:ext>
            </a:extLst>
          </p:cNvPr>
          <p:cNvPicPr>
            <a:picLocks noChangeAspect="1"/>
          </p:cNvPicPr>
          <p:nvPr/>
        </p:nvPicPr>
        <p:blipFill>
          <a:blip r:embed="rId2"/>
          <a:stretch>
            <a:fillRect/>
          </a:stretch>
        </p:blipFill>
        <p:spPr>
          <a:xfrm>
            <a:off x="4176599" y="3033273"/>
            <a:ext cx="6704322" cy="268172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6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b="1" kern="1200">
                <a:solidFill>
                  <a:schemeClr val="tx1"/>
                </a:solidFill>
                <a:latin typeface="+mj-lt"/>
                <a:ea typeface="+mj-ea"/>
                <a:cs typeface="+mj-cs"/>
              </a:rPr>
              <a:t>Mask Language Modeling</a:t>
            </a:r>
            <a:endParaRPr lang="en-US" sz="4800" b="1" kern="1200" dirty="0">
              <a:solidFill>
                <a:schemeClr val="tx1"/>
              </a:solidFill>
              <a:latin typeface="+mj-lt"/>
              <a:ea typeface="+mj-ea"/>
              <a:cs typeface="+mj-cs"/>
            </a:endParaRPr>
          </a:p>
        </p:txBody>
      </p:sp>
      <p:sp>
        <p:nvSpPr>
          <p:cNvPr id="20"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CF8E5AB8-1BAC-35CB-86AD-8FD245B0E999}"/>
              </a:ext>
            </a:extLst>
          </p:cNvPr>
          <p:cNvPicPr>
            <a:picLocks noChangeAspect="1"/>
          </p:cNvPicPr>
          <p:nvPr/>
        </p:nvPicPr>
        <p:blipFill>
          <a:blip r:embed="rId2"/>
          <a:stretch>
            <a:fillRect/>
          </a:stretch>
        </p:blipFill>
        <p:spPr>
          <a:xfrm>
            <a:off x="5516577" y="3562789"/>
            <a:ext cx="5150277" cy="1635212"/>
          </a:xfrm>
          <a:prstGeom prst="rect">
            <a:avLst/>
          </a:prstGeom>
        </p:spPr>
      </p:pic>
      <p:sp>
        <p:nvSpPr>
          <p:cNvPr id="3" name="TextBox 2">
            <a:extLst>
              <a:ext uri="{FF2B5EF4-FFF2-40B4-BE49-F238E27FC236}">
                <a16:creationId xmlns:a16="http://schemas.microsoft.com/office/drawing/2014/main" id="{EE99B06A-E920-38A4-D220-E21EA0BC1379}"/>
              </a:ext>
            </a:extLst>
          </p:cNvPr>
          <p:cNvSpPr txBox="1"/>
          <p:nvPr/>
        </p:nvSpPr>
        <p:spPr>
          <a:xfrm>
            <a:off x="812043" y="2389218"/>
            <a:ext cx="4530898" cy="3639450"/>
          </a:xfrm>
          <a:prstGeom prst="rect">
            <a:avLst/>
          </a:prstGeom>
        </p:spPr>
        <p:txBody>
          <a:bodyPr vert="horz" lIns="91440" tIns="45720" rIns="91440" bIns="45720" rtlCol="0" anchor="ctr">
            <a:normAutofit/>
          </a:bodyPr>
          <a:lstStyle/>
          <a:p>
            <a:pPr algn="just">
              <a:lnSpc>
                <a:spcPct val="90000"/>
              </a:lnSpc>
              <a:spcAft>
                <a:spcPts val="600"/>
              </a:spcAft>
            </a:pPr>
            <a:r>
              <a:rPr lang="en-US" sz="2000" b="0" i="0" dirty="0">
                <a:effectLst/>
              </a:rPr>
              <a:t>Another example is </a:t>
            </a:r>
            <a:r>
              <a:rPr lang="en-US" sz="2000" b="0" i="1" dirty="0">
                <a:effectLst/>
              </a:rPr>
              <a:t>masked language modeling</a:t>
            </a:r>
            <a:r>
              <a:rPr lang="en-US" sz="2000" b="0" i="0" dirty="0">
                <a:effectLst/>
              </a:rPr>
              <a:t>, in which the model predicts a masked word in the sentence.</a:t>
            </a:r>
            <a:endParaRPr lang="en-US" sz="2000" dirty="0"/>
          </a:p>
        </p:txBody>
      </p:sp>
      <p:sp>
        <p:nvSpPr>
          <p:cNvPr id="22"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95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b="1" kern="1200" dirty="0">
                <a:solidFill>
                  <a:schemeClr val="tx1"/>
                </a:solidFill>
                <a:latin typeface="+mj-lt"/>
                <a:ea typeface="+mj-ea"/>
                <a:cs typeface="+mj-cs"/>
              </a:rPr>
              <a:t>Transformer Models are big models</a:t>
            </a:r>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bot Outline">
            <a:extLst>
              <a:ext uri="{FF2B5EF4-FFF2-40B4-BE49-F238E27FC236}">
                <a16:creationId xmlns:a16="http://schemas.microsoft.com/office/drawing/2014/main" id="{D6542DFA-36EC-4B39-C2EC-ACB33CA308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3311" y="2524715"/>
            <a:ext cx="3714244" cy="3714244"/>
          </a:xfrm>
          <a:prstGeom prst="rect">
            <a:avLst/>
          </a:prstGeom>
        </p:spPr>
      </p:pic>
      <p:sp>
        <p:nvSpPr>
          <p:cNvPr id="3" name="TextBox 2">
            <a:extLst>
              <a:ext uri="{FF2B5EF4-FFF2-40B4-BE49-F238E27FC236}">
                <a16:creationId xmlns:a16="http://schemas.microsoft.com/office/drawing/2014/main" id="{EE99B06A-E920-38A4-D220-E21EA0BC1379}"/>
              </a:ext>
            </a:extLst>
          </p:cNvPr>
          <p:cNvSpPr txBox="1"/>
          <p:nvPr/>
        </p:nvSpPr>
        <p:spPr>
          <a:xfrm>
            <a:off x="4706471" y="2599509"/>
            <a:ext cx="6230856" cy="3639450"/>
          </a:xfrm>
          <a:prstGeom prst="rect">
            <a:avLst/>
          </a:prstGeom>
        </p:spPr>
        <p:txBody>
          <a:bodyPr vert="horz" lIns="91440" tIns="45720" rIns="91440" bIns="45720" rtlCol="0" anchor="ctr">
            <a:normAutofit lnSpcReduction="10000"/>
          </a:bodyPr>
          <a:lstStyle/>
          <a:p>
            <a:pPr marL="342900" indent="-228600" algn="just">
              <a:lnSpc>
                <a:spcPct val="90000"/>
              </a:lnSpc>
              <a:spcAft>
                <a:spcPts val="600"/>
              </a:spcAft>
              <a:buFont typeface="Arial" panose="020B0604020202020204" pitchFamily="34" charset="0"/>
              <a:buChar char="•"/>
            </a:pPr>
            <a:r>
              <a:rPr lang="en-US" sz="1600" dirty="0"/>
              <a:t>T</a:t>
            </a:r>
            <a:r>
              <a:rPr lang="en-US" sz="1600" b="0" i="0" dirty="0">
                <a:effectLst/>
              </a:rPr>
              <a:t>he general strategy to achieve better performance is by increasing the models’ sizes as well as the amount of data they are pretrained on. </a:t>
            </a:r>
            <a:endParaRPr lang="en-US" sz="1600" dirty="0"/>
          </a:p>
          <a:p>
            <a:pPr marL="342900" indent="-228600" algn="just">
              <a:lnSpc>
                <a:spcPct val="90000"/>
              </a:lnSpc>
              <a:spcAft>
                <a:spcPts val="600"/>
              </a:spcAft>
              <a:buFont typeface="Arial" panose="020B0604020202020204" pitchFamily="34" charset="0"/>
              <a:buChar char="•"/>
            </a:pPr>
            <a:endParaRPr lang="en-US" sz="1600" b="0" i="0" dirty="0">
              <a:effectLst/>
            </a:endParaRPr>
          </a:p>
          <a:p>
            <a:pPr marL="342900" indent="-228600" algn="just">
              <a:lnSpc>
                <a:spcPct val="90000"/>
              </a:lnSpc>
              <a:spcAft>
                <a:spcPts val="600"/>
              </a:spcAft>
              <a:buFont typeface="Arial" panose="020B0604020202020204" pitchFamily="34" charset="0"/>
              <a:buChar char="•"/>
            </a:pPr>
            <a:r>
              <a:rPr lang="en-US" sz="1600" b="0" i="0" dirty="0">
                <a:effectLst/>
              </a:rPr>
              <a:t>Unfortunately, training a model, especially a large one, requires a large amount of data. This becomes very costly in terms of time and compute resources.</a:t>
            </a:r>
            <a:endParaRPr lang="en-US" sz="1600" dirty="0"/>
          </a:p>
          <a:p>
            <a:pPr marL="342900" indent="-228600" algn="just">
              <a:lnSpc>
                <a:spcPct val="90000"/>
              </a:lnSpc>
              <a:spcAft>
                <a:spcPts val="600"/>
              </a:spcAft>
              <a:buFont typeface="Arial" panose="020B0604020202020204" pitchFamily="34" charset="0"/>
              <a:buChar char="•"/>
            </a:pPr>
            <a:endParaRPr lang="en-US" sz="1600" b="0" i="0" dirty="0">
              <a:effectLst/>
            </a:endParaRPr>
          </a:p>
          <a:p>
            <a:pPr marL="342900" indent="-228600" algn="just">
              <a:lnSpc>
                <a:spcPct val="90000"/>
              </a:lnSpc>
              <a:spcAft>
                <a:spcPts val="600"/>
              </a:spcAft>
              <a:buFont typeface="Arial" panose="020B0604020202020204" pitchFamily="34" charset="0"/>
              <a:buChar char="•"/>
            </a:pPr>
            <a:r>
              <a:rPr lang="en-US" sz="1600" b="0" i="0" dirty="0">
                <a:effectLst/>
              </a:rPr>
              <a:t>Imagine if each time a research team, a student organization, or a company wanted to train a model, it did so from scratch. This would lead to huge, unnecessary global costs!</a:t>
            </a:r>
            <a:endParaRPr lang="en-US" sz="1600" dirty="0"/>
          </a:p>
          <a:p>
            <a:pPr marL="342900" indent="-228600" algn="just">
              <a:lnSpc>
                <a:spcPct val="90000"/>
              </a:lnSpc>
              <a:spcAft>
                <a:spcPts val="600"/>
              </a:spcAft>
              <a:buFont typeface="Arial" panose="020B0604020202020204" pitchFamily="34" charset="0"/>
              <a:buChar char="•"/>
            </a:pPr>
            <a:endParaRPr lang="en-US" sz="1600" b="0" i="0" dirty="0">
              <a:effectLst/>
            </a:endParaRPr>
          </a:p>
          <a:p>
            <a:pPr marL="342900" indent="-228600" algn="just">
              <a:lnSpc>
                <a:spcPct val="90000"/>
              </a:lnSpc>
              <a:spcAft>
                <a:spcPts val="600"/>
              </a:spcAft>
              <a:buFont typeface="Arial" panose="020B0604020202020204" pitchFamily="34" charset="0"/>
              <a:buChar char="•"/>
            </a:pPr>
            <a:r>
              <a:rPr lang="en-US" sz="1600" b="1" i="0" dirty="0">
                <a:effectLst/>
              </a:rPr>
              <a:t>This is why sharing language models is paramount</a:t>
            </a:r>
            <a:r>
              <a:rPr lang="en-US" sz="1600" b="0" i="0" dirty="0">
                <a:effectLst/>
              </a:rPr>
              <a:t>: sharing the trained weights and building on top of already trained weights reduces the overall compute cost of the community.</a:t>
            </a:r>
            <a:endParaRPr lang="en-US" sz="1600" dirty="0"/>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71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Arrow Connector 64">
            <a:extLst>
              <a:ext uri="{FF2B5EF4-FFF2-40B4-BE49-F238E27FC236}">
                <a16:creationId xmlns:a16="http://schemas.microsoft.com/office/drawing/2014/main" id="{9379061B-A2F1-E5B9-8B9F-97323759935A}"/>
              </a:ext>
            </a:extLst>
          </p:cNvPr>
          <p:cNvCxnSpPr>
            <a:cxnSpLocks/>
            <a:stCxn id="37" idx="1"/>
            <a:endCxn id="55" idx="3"/>
          </p:cNvCxnSpPr>
          <p:nvPr/>
        </p:nvCxnSpPr>
        <p:spPr>
          <a:xfrm flipV="1">
            <a:off x="3027792" y="1550532"/>
            <a:ext cx="6754" cy="2680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21C7952-A4E8-6813-438F-AE520E378DBC}"/>
              </a:ext>
            </a:extLst>
          </p:cNvPr>
          <p:cNvCxnSpPr>
            <a:cxnSpLocks/>
            <a:stCxn id="39" idx="1"/>
            <a:endCxn id="61" idx="3"/>
          </p:cNvCxnSpPr>
          <p:nvPr/>
        </p:nvCxnSpPr>
        <p:spPr>
          <a:xfrm flipV="1">
            <a:off x="5118830" y="1542851"/>
            <a:ext cx="0" cy="269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F0580E7-C09A-6B75-5A1F-06ADFE0F7F73}"/>
              </a:ext>
            </a:extLst>
          </p:cNvPr>
          <p:cNvCxnSpPr>
            <a:cxnSpLocks/>
            <a:stCxn id="34" idx="1"/>
          </p:cNvCxnSpPr>
          <p:nvPr/>
        </p:nvCxnSpPr>
        <p:spPr>
          <a:xfrm flipH="1" flipV="1">
            <a:off x="943486" y="1572532"/>
            <a:ext cx="6782" cy="266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564777" y="266084"/>
            <a:ext cx="10141799" cy="762804"/>
          </a:xfrm>
        </p:spPr>
        <p:txBody>
          <a:bodyPr vert="horz" lIns="91440" tIns="45720" rIns="91440" bIns="45720" rtlCol="0" anchor="b">
            <a:normAutofit fontScale="90000"/>
          </a:bodyPr>
          <a:lstStyle/>
          <a:p>
            <a:r>
              <a:rPr lang="en-US" sz="4800" b="1" kern="1200" dirty="0">
                <a:solidFill>
                  <a:schemeClr val="tx1"/>
                </a:solidFill>
                <a:latin typeface="+mj-lt"/>
                <a:ea typeface="+mj-ea"/>
                <a:cs typeface="+mj-cs"/>
              </a:rPr>
              <a:t>Transformer Models: the new paradigm</a:t>
            </a:r>
          </a:p>
        </p:txBody>
      </p:sp>
      <p:sp>
        <p:nvSpPr>
          <p:cNvPr id="4" name="Rectangle 3">
            <a:extLst>
              <a:ext uri="{FF2B5EF4-FFF2-40B4-BE49-F238E27FC236}">
                <a16:creationId xmlns:a16="http://schemas.microsoft.com/office/drawing/2014/main" id="{4E030C07-FD0A-971B-5929-5D455B49AFB9}"/>
              </a:ext>
            </a:extLst>
          </p:cNvPr>
          <p:cNvSpPr/>
          <p:nvPr/>
        </p:nvSpPr>
        <p:spPr>
          <a:xfrm>
            <a:off x="392216" y="6037730"/>
            <a:ext cx="4988858" cy="5916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Large Amount of Data (Log, table, social, video, image, articles, etc.)</a:t>
            </a:r>
          </a:p>
        </p:txBody>
      </p:sp>
      <p:sp>
        <p:nvSpPr>
          <p:cNvPr id="5" name="Rectangle 4">
            <a:extLst>
              <a:ext uri="{FF2B5EF4-FFF2-40B4-BE49-F238E27FC236}">
                <a16:creationId xmlns:a16="http://schemas.microsoft.com/office/drawing/2014/main" id="{66904C3A-F6CB-767B-3BCB-ED4011EAF948}"/>
              </a:ext>
            </a:extLst>
          </p:cNvPr>
          <p:cNvSpPr/>
          <p:nvPr/>
        </p:nvSpPr>
        <p:spPr>
          <a:xfrm>
            <a:off x="6663030" y="6057900"/>
            <a:ext cx="4988858" cy="5916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solidFill>
                  <a:schemeClr val="tx1"/>
                </a:solidFill>
              </a:rPr>
              <a:t>Large Amount of Data (Log, table, social, video, image, articles, etc.)</a:t>
            </a:r>
          </a:p>
        </p:txBody>
      </p:sp>
      <p:sp>
        <p:nvSpPr>
          <p:cNvPr id="6" name="Rectangle 5">
            <a:extLst>
              <a:ext uri="{FF2B5EF4-FFF2-40B4-BE49-F238E27FC236}">
                <a16:creationId xmlns:a16="http://schemas.microsoft.com/office/drawing/2014/main" id="{40FE96CE-A3D1-9E64-1914-E0161A57A750}"/>
              </a:ext>
            </a:extLst>
          </p:cNvPr>
          <p:cNvSpPr/>
          <p:nvPr/>
        </p:nvSpPr>
        <p:spPr>
          <a:xfrm>
            <a:off x="56039" y="5096435"/>
            <a:ext cx="1788459" cy="4437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Data Selection and Curation</a:t>
            </a:r>
          </a:p>
        </p:txBody>
      </p:sp>
      <p:sp>
        <p:nvSpPr>
          <p:cNvPr id="13" name="Rectangle 12">
            <a:extLst>
              <a:ext uri="{FF2B5EF4-FFF2-40B4-BE49-F238E27FC236}">
                <a16:creationId xmlns:a16="http://schemas.microsoft.com/office/drawing/2014/main" id="{A782BF28-7266-2894-DF6B-DDE34FAAF3D6}"/>
              </a:ext>
            </a:extLst>
          </p:cNvPr>
          <p:cNvSpPr/>
          <p:nvPr/>
        </p:nvSpPr>
        <p:spPr>
          <a:xfrm>
            <a:off x="2140315" y="5082984"/>
            <a:ext cx="1788459" cy="4437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Data Selection and Curation</a:t>
            </a:r>
          </a:p>
        </p:txBody>
      </p:sp>
      <p:sp>
        <p:nvSpPr>
          <p:cNvPr id="15" name="Rectangle 14">
            <a:extLst>
              <a:ext uri="{FF2B5EF4-FFF2-40B4-BE49-F238E27FC236}">
                <a16:creationId xmlns:a16="http://schemas.microsoft.com/office/drawing/2014/main" id="{CCBDB1A5-2035-D208-C192-F5D87E6FE2D7}"/>
              </a:ext>
            </a:extLst>
          </p:cNvPr>
          <p:cNvSpPr/>
          <p:nvPr/>
        </p:nvSpPr>
        <p:spPr>
          <a:xfrm>
            <a:off x="4231299" y="5093078"/>
            <a:ext cx="1788459" cy="4437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Data Selection and Curation</a:t>
            </a:r>
          </a:p>
        </p:txBody>
      </p:sp>
      <p:sp>
        <p:nvSpPr>
          <p:cNvPr id="20" name="Rectangle 19">
            <a:extLst>
              <a:ext uri="{FF2B5EF4-FFF2-40B4-BE49-F238E27FC236}">
                <a16:creationId xmlns:a16="http://schemas.microsoft.com/office/drawing/2014/main" id="{1E0F469A-86C5-212A-6155-E5362BA4CB17}"/>
              </a:ext>
            </a:extLst>
          </p:cNvPr>
          <p:cNvSpPr/>
          <p:nvPr/>
        </p:nvSpPr>
        <p:spPr>
          <a:xfrm>
            <a:off x="7568955" y="5065125"/>
            <a:ext cx="3070409" cy="4336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Data Curation and Pre-Processing</a:t>
            </a:r>
          </a:p>
        </p:txBody>
      </p:sp>
      <p:cxnSp>
        <p:nvCxnSpPr>
          <p:cNvPr id="24" name="Straight Connector 23">
            <a:extLst>
              <a:ext uri="{FF2B5EF4-FFF2-40B4-BE49-F238E27FC236}">
                <a16:creationId xmlns:a16="http://schemas.microsoft.com/office/drawing/2014/main" id="{995785B5-AE80-6A1A-E696-CAAF80F50531}"/>
              </a:ext>
            </a:extLst>
          </p:cNvPr>
          <p:cNvCxnSpPr>
            <a:stCxn id="6" idx="2"/>
          </p:cNvCxnSpPr>
          <p:nvPr/>
        </p:nvCxnSpPr>
        <p:spPr>
          <a:xfrm flipH="1">
            <a:off x="950268" y="5540186"/>
            <a:ext cx="1"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B7BE9E-EE6B-5D48-7D9C-7357571DA67B}"/>
              </a:ext>
            </a:extLst>
          </p:cNvPr>
          <p:cNvCxnSpPr/>
          <p:nvPr/>
        </p:nvCxnSpPr>
        <p:spPr>
          <a:xfrm flipH="1">
            <a:off x="3034543" y="5533457"/>
            <a:ext cx="1"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DF46E3E-9992-89E2-C549-ABD35F8A44F5}"/>
              </a:ext>
            </a:extLst>
          </p:cNvPr>
          <p:cNvCxnSpPr>
            <a:cxnSpLocks/>
          </p:cNvCxnSpPr>
          <p:nvPr/>
        </p:nvCxnSpPr>
        <p:spPr>
          <a:xfrm>
            <a:off x="5118830" y="5553631"/>
            <a:ext cx="0" cy="32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70E05D-71BD-B14D-C43B-54CAD69E61A1}"/>
              </a:ext>
            </a:extLst>
          </p:cNvPr>
          <p:cNvCxnSpPr>
            <a:cxnSpLocks/>
          </p:cNvCxnSpPr>
          <p:nvPr/>
        </p:nvCxnSpPr>
        <p:spPr>
          <a:xfrm>
            <a:off x="950268" y="5829296"/>
            <a:ext cx="4168562" cy="4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B6733E-1E8B-35D5-BB5E-E274E2A0555A}"/>
              </a:ext>
            </a:extLst>
          </p:cNvPr>
          <p:cNvCxnSpPr/>
          <p:nvPr/>
        </p:nvCxnSpPr>
        <p:spPr>
          <a:xfrm flipH="1">
            <a:off x="3034541" y="5788957"/>
            <a:ext cx="1"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0C0677-D255-ED53-2703-C6C4784BCCB3}"/>
              </a:ext>
            </a:extLst>
          </p:cNvPr>
          <p:cNvCxnSpPr>
            <a:cxnSpLocks/>
          </p:cNvCxnSpPr>
          <p:nvPr/>
        </p:nvCxnSpPr>
        <p:spPr>
          <a:xfrm>
            <a:off x="9099658" y="5497582"/>
            <a:ext cx="0" cy="540148"/>
          </a:xfrm>
          <a:prstGeom prst="line">
            <a:avLst/>
          </a:prstGeom>
        </p:spPr>
        <p:style>
          <a:lnRef idx="1">
            <a:schemeClr val="accent1"/>
          </a:lnRef>
          <a:fillRef idx="0">
            <a:schemeClr val="accent1"/>
          </a:fillRef>
          <a:effectRef idx="0">
            <a:schemeClr val="accent1"/>
          </a:effectRef>
          <a:fontRef idx="minor">
            <a:schemeClr val="tx1"/>
          </a:fontRef>
        </p:style>
      </p:cxnSp>
      <p:sp>
        <p:nvSpPr>
          <p:cNvPr id="34" name="Can 33">
            <a:extLst>
              <a:ext uri="{FF2B5EF4-FFF2-40B4-BE49-F238E27FC236}">
                <a16:creationId xmlns:a16="http://schemas.microsoft.com/office/drawing/2014/main" id="{DD4E3015-13E6-9042-4BC3-704C67F7EE82}"/>
              </a:ext>
            </a:extLst>
          </p:cNvPr>
          <p:cNvSpPr/>
          <p:nvPr/>
        </p:nvSpPr>
        <p:spPr>
          <a:xfrm>
            <a:off x="721668" y="4233671"/>
            <a:ext cx="457200" cy="573654"/>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T"/>
          </a:p>
        </p:txBody>
      </p:sp>
      <p:cxnSp>
        <p:nvCxnSpPr>
          <p:cNvPr id="35" name="Straight Connector 34">
            <a:extLst>
              <a:ext uri="{FF2B5EF4-FFF2-40B4-BE49-F238E27FC236}">
                <a16:creationId xmlns:a16="http://schemas.microsoft.com/office/drawing/2014/main" id="{BDDE5C0A-D6C2-19BD-1B0C-EE7C8AAB51E7}"/>
              </a:ext>
            </a:extLst>
          </p:cNvPr>
          <p:cNvCxnSpPr>
            <a:cxnSpLocks/>
            <a:stCxn id="34" idx="3"/>
            <a:endCxn id="6" idx="0"/>
          </p:cNvCxnSpPr>
          <p:nvPr/>
        </p:nvCxnSpPr>
        <p:spPr>
          <a:xfrm>
            <a:off x="950268" y="4807325"/>
            <a:ext cx="1" cy="289110"/>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67A4C9FA-0E4A-7E07-F6C8-576C27B9CD2C}"/>
              </a:ext>
            </a:extLst>
          </p:cNvPr>
          <p:cNvSpPr/>
          <p:nvPr/>
        </p:nvSpPr>
        <p:spPr>
          <a:xfrm>
            <a:off x="2799192" y="4231514"/>
            <a:ext cx="457200" cy="573654"/>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T"/>
          </a:p>
        </p:txBody>
      </p:sp>
      <p:cxnSp>
        <p:nvCxnSpPr>
          <p:cNvPr id="38" name="Straight Connector 37">
            <a:extLst>
              <a:ext uri="{FF2B5EF4-FFF2-40B4-BE49-F238E27FC236}">
                <a16:creationId xmlns:a16="http://schemas.microsoft.com/office/drawing/2014/main" id="{EC444D12-A358-65C5-60B4-7040A9B9EBEC}"/>
              </a:ext>
            </a:extLst>
          </p:cNvPr>
          <p:cNvCxnSpPr>
            <a:cxnSpLocks/>
            <a:stCxn id="37" idx="3"/>
          </p:cNvCxnSpPr>
          <p:nvPr/>
        </p:nvCxnSpPr>
        <p:spPr>
          <a:xfrm>
            <a:off x="3027792" y="4805168"/>
            <a:ext cx="6752" cy="277816"/>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n 38">
            <a:extLst>
              <a:ext uri="{FF2B5EF4-FFF2-40B4-BE49-F238E27FC236}">
                <a16:creationId xmlns:a16="http://schemas.microsoft.com/office/drawing/2014/main" id="{A76813E0-34CB-EB42-ACE0-57D0BED38ECE}"/>
              </a:ext>
            </a:extLst>
          </p:cNvPr>
          <p:cNvSpPr/>
          <p:nvPr/>
        </p:nvSpPr>
        <p:spPr>
          <a:xfrm>
            <a:off x="4890230" y="4233671"/>
            <a:ext cx="457200" cy="573654"/>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T"/>
          </a:p>
        </p:txBody>
      </p:sp>
      <p:cxnSp>
        <p:nvCxnSpPr>
          <p:cNvPr id="40" name="Straight Connector 39">
            <a:extLst>
              <a:ext uri="{FF2B5EF4-FFF2-40B4-BE49-F238E27FC236}">
                <a16:creationId xmlns:a16="http://schemas.microsoft.com/office/drawing/2014/main" id="{7D8E011E-9DC0-7B34-A3E9-2A2A4A7C90B2}"/>
              </a:ext>
            </a:extLst>
          </p:cNvPr>
          <p:cNvCxnSpPr>
            <a:cxnSpLocks/>
            <a:stCxn id="39" idx="3"/>
          </p:cNvCxnSpPr>
          <p:nvPr/>
        </p:nvCxnSpPr>
        <p:spPr>
          <a:xfrm>
            <a:off x="5118830" y="4807325"/>
            <a:ext cx="0" cy="28911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AB07D8E-574F-772C-9880-3F7BFF3741FE}"/>
              </a:ext>
            </a:extLst>
          </p:cNvPr>
          <p:cNvSpPr/>
          <p:nvPr/>
        </p:nvSpPr>
        <p:spPr>
          <a:xfrm>
            <a:off x="56037" y="3586049"/>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Data Eng &amp; Labeling</a:t>
            </a:r>
          </a:p>
        </p:txBody>
      </p:sp>
      <p:sp>
        <p:nvSpPr>
          <p:cNvPr id="45" name="Rectangle 44">
            <a:extLst>
              <a:ext uri="{FF2B5EF4-FFF2-40B4-BE49-F238E27FC236}">
                <a16:creationId xmlns:a16="http://schemas.microsoft.com/office/drawing/2014/main" id="{F4CD9DC5-5472-5E58-9B93-E08B3808948F}"/>
              </a:ext>
            </a:extLst>
          </p:cNvPr>
          <p:cNvSpPr/>
          <p:nvPr/>
        </p:nvSpPr>
        <p:spPr>
          <a:xfrm>
            <a:off x="56031" y="3176023"/>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Model Development</a:t>
            </a:r>
          </a:p>
        </p:txBody>
      </p:sp>
      <p:sp>
        <p:nvSpPr>
          <p:cNvPr id="46" name="Rectangle 45">
            <a:extLst>
              <a:ext uri="{FF2B5EF4-FFF2-40B4-BE49-F238E27FC236}">
                <a16:creationId xmlns:a16="http://schemas.microsoft.com/office/drawing/2014/main" id="{3DC6A3DE-9CAE-21BA-E81B-77308FF7204F}"/>
              </a:ext>
            </a:extLst>
          </p:cNvPr>
          <p:cNvSpPr/>
          <p:nvPr/>
        </p:nvSpPr>
        <p:spPr>
          <a:xfrm>
            <a:off x="56043" y="2766479"/>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Training</a:t>
            </a:r>
          </a:p>
        </p:txBody>
      </p:sp>
      <p:sp>
        <p:nvSpPr>
          <p:cNvPr id="47" name="Rectangle 46">
            <a:extLst>
              <a:ext uri="{FF2B5EF4-FFF2-40B4-BE49-F238E27FC236}">
                <a16:creationId xmlns:a16="http://schemas.microsoft.com/office/drawing/2014/main" id="{1EF72FC4-9F8C-939E-B513-5FDAB2C2CA35}"/>
              </a:ext>
            </a:extLst>
          </p:cNvPr>
          <p:cNvSpPr/>
          <p:nvPr/>
        </p:nvSpPr>
        <p:spPr>
          <a:xfrm>
            <a:off x="56037" y="2356453"/>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Validation</a:t>
            </a:r>
          </a:p>
        </p:txBody>
      </p:sp>
      <p:sp>
        <p:nvSpPr>
          <p:cNvPr id="48" name="Rectangle 47">
            <a:extLst>
              <a:ext uri="{FF2B5EF4-FFF2-40B4-BE49-F238E27FC236}">
                <a16:creationId xmlns:a16="http://schemas.microsoft.com/office/drawing/2014/main" id="{63ABCF40-DD8C-F68D-1972-C35C853B77B5}"/>
              </a:ext>
            </a:extLst>
          </p:cNvPr>
          <p:cNvSpPr/>
          <p:nvPr/>
        </p:nvSpPr>
        <p:spPr>
          <a:xfrm>
            <a:off x="56031" y="1946427"/>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Deployment</a:t>
            </a:r>
          </a:p>
        </p:txBody>
      </p:sp>
      <p:sp>
        <p:nvSpPr>
          <p:cNvPr id="49" name="Triangle 48">
            <a:extLst>
              <a:ext uri="{FF2B5EF4-FFF2-40B4-BE49-F238E27FC236}">
                <a16:creationId xmlns:a16="http://schemas.microsoft.com/office/drawing/2014/main" id="{F4DDDDD6-B4D8-9289-59D9-3D7A4A139B1A}"/>
              </a:ext>
            </a:extLst>
          </p:cNvPr>
          <p:cNvSpPr/>
          <p:nvPr/>
        </p:nvSpPr>
        <p:spPr>
          <a:xfrm>
            <a:off x="56031" y="1003485"/>
            <a:ext cx="1788462" cy="54459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sz="1100" dirty="0"/>
              <a:t>Model 1</a:t>
            </a:r>
            <a:endParaRPr lang="en-IT" dirty="0"/>
          </a:p>
        </p:txBody>
      </p:sp>
      <p:sp>
        <p:nvSpPr>
          <p:cNvPr id="50" name="Rectangle 49">
            <a:extLst>
              <a:ext uri="{FF2B5EF4-FFF2-40B4-BE49-F238E27FC236}">
                <a16:creationId xmlns:a16="http://schemas.microsoft.com/office/drawing/2014/main" id="{9AD5C105-1D71-59CB-BE2F-6D0F408E78B7}"/>
              </a:ext>
            </a:extLst>
          </p:cNvPr>
          <p:cNvSpPr/>
          <p:nvPr/>
        </p:nvSpPr>
        <p:spPr>
          <a:xfrm>
            <a:off x="2140321" y="3588501"/>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Data Eng &amp; Labeling</a:t>
            </a:r>
          </a:p>
        </p:txBody>
      </p:sp>
      <p:sp>
        <p:nvSpPr>
          <p:cNvPr id="51" name="Rectangle 50">
            <a:extLst>
              <a:ext uri="{FF2B5EF4-FFF2-40B4-BE49-F238E27FC236}">
                <a16:creationId xmlns:a16="http://schemas.microsoft.com/office/drawing/2014/main" id="{EDF68970-54BB-61F4-A4FC-0B66F9CBBCA5}"/>
              </a:ext>
            </a:extLst>
          </p:cNvPr>
          <p:cNvSpPr/>
          <p:nvPr/>
        </p:nvSpPr>
        <p:spPr>
          <a:xfrm>
            <a:off x="2140315" y="3178475"/>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Model Development</a:t>
            </a:r>
          </a:p>
        </p:txBody>
      </p:sp>
      <p:sp>
        <p:nvSpPr>
          <p:cNvPr id="52" name="Rectangle 51">
            <a:extLst>
              <a:ext uri="{FF2B5EF4-FFF2-40B4-BE49-F238E27FC236}">
                <a16:creationId xmlns:a16="http://schemas.microsoft.com/office/drawing/2014/main" id="{D474F832-F2CA-7B4A-53CC-FC824365DB51}"/>
              </a:ext>
            </a:extLst>
          </p:cNvPr>
          <p:cNvSpPr/>
          <p:nvPr/>
        </p:nvSpPr>
        <p:spPr>
          <a:xfrm>
            <a:off x="2140327" y="2768931"/>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Training</a:t>
            </a:r>
          </a:p>
        </p:txBody>
      </p:sp>
      <p:sp>
        <p:nvSpPr>
          <p:cNvPr id="53" name="Rectangle 52">
            <a:extLst>
              <a:ext uri="{FF2B5EF4-FFF2-40B4-BE49-F238E27FC236}">
                <a16:creationId xmlns:a16="http://schemas.microsoft.com/office/drawing/2014/main" id="{B297CB31-DD90-58A8-1223-2AF2A9E2FAA3}"/>
              </a:ext>
            </a:extLst>
          </p:cNvPr>
          <p:cNvSpPr/>
          <p:nvPr/>
        </p:nvSpPr>
        <p:spPr>
          <a:xfrm>
            <a:off x="2140321" y="2358905"/>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Validation</a:t>
            </a:r>
          </a:p>
        </p:txBody>
      </p:sp>
      <p:sp>
        <p:nvSpPr>
          <p:cNvPr id="54" name="Rectangle 53">
            <a:extLst>
              <a:ext uri="{FF2B5EF4-FFF2-40B4-BE49-F238E27FC236}">
                <a16:creationId xmlns:a16="http://schemas.microsoft.com/office/drawing/2014/main" id="{D57AE1F2-8EC9-61F5-1907-DCC1B6C01967}"/>
              </a:ext>
            </a:extLst>
          </p:cNvPr>
          <p:cNvSpPr/>
          <p:nvPr/>
        </p:nvSpPr>
        <p:spPr>
          <a:xfrm>
            <a:off x="2140315" y="1948879"/>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Deployment</a:t>
            </a:r>
          </a:p>
        </p:txBody>
      </p:sp>
      <p:sp>
        <p:nvSpPr>
          <p:cNvPr id="55" name="Triangle 54">
            <a:extLst>
              <a:ext uri="{FF2B5EF4-FFF2-40B4-BE49-F238E27FC236}">
                <a16:creationId xmlns:a16="http://schemas.microsoft.com/office/drawing/2014/main" id="{E5C32004-B35A-66F2-B273-CAD631C24BE8}"/>
              </a:ext>
            </a:extLst>
          </p:cNvPr>
          <p:cNvSpPr/>
          <p:nvPr/>
        </p:nvSpPr>
        <p:spPr>
          <a:xfrm>
            <a:off x="2140315" y="1005937"/>
            <a:ext cx="1788462" cy="54459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sz="1100" dirty="0"/>
              <a:t>Model 2</a:t>
            </a:r>
            <a:endParaRPr lang="en-IT" dirty="0"/>
          </a:p>
        </p:txBody>
      </p:sp>
      <p:sp>
        <p:nvSpPr>
          <p:cNvPr id="56" name="Rectangle 55">
            <a:extLst>
              <a:ext uri="{FF2B5EF4-FFF2-40B4-BE49-F238E27FC236}">
                <a16:creationId xmlns:a16="http://schemas.microsoft.com/office/drawing/2014/main" id="{74F977AC-3671-5DB2-E39B-AFB8B9C09D05}"/>
              </a:ext>
            </a:extLst>
          </p:cNvPr>
          <p:cNvSpPr/>
          <p:nvPr/>
        </p:nvSpPr>
        <p:spPr>
          <a:xfrm>
            <a:off x="4224605" y="3580820"/>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Data Eng &amp; Labeling</a:t>
            </a:r>
          </a:p>
        </p:txBody>
      </p:sp>
      <p:sp>
        <p:nvSpPr>
          <p:cNvPr id="57" name="Rectangle 56">
            <a:extLst>
              <a:ext uri="{FF2B5EF4-FFF2-40B4-BE49-F238E27FC236}">
                <a16:creationId xmlns:a16="http://schemas.microsoft.com/office/drawing/2014/main" id="{15D76A01-72E0-A0AA-1208-6F0F985574D8}"/>
              </a:ext>
            </a:extLst>
          </p:cNvPr>
          <p:cNvSpPr/>
          <p:nvPr/>
        </p:nvSpPr>
        <p:spPr>
          <a:xfrm>
            <a:off x="4224599" y="3170794"/>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Model Development</a:t>
            </a:r>
          </a:p>
        </p:txBody>
      </p:sp>
      <p:sp>
        <p:nvSpPr>
          <p:cNvPr id="58" name="Rectangle 57">
            <a:extLst>
              <a:ext uri="{FF2B5EF4-FFF2-40B4-BE49-F238E27FC236}">
                <a16:creationId xmlns:a16="http://schemas.microsoft.com/office/drawing/2014/main" id="{C1BB10A7-80EC-6C0F-7BFB-D368C3D1CB55}"/>
              </a:ext>
            </a:extLst>
          </p:cNvPr>
          <p:cNvSpPr/>
          <p:nvPr/>
        </p:nvSpPr>
        <p:spPr>
          <a:xfrm>
            <a:off x="4224611" y="2761250"/>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Training</a:t>
            </a:r>
          </a:p>
        </p:txBody>
      </p:sp>
      <p:sp>
        <p:nvSpPr>
          <p:cNvPr id="59" name="Rectangle 58">
            <a:extLst>
              <a:ext uri="{FF2B5EF4-FFF2-40B4-BE49-F238E27FC236}">
                <a16:creationId xmlns:a16="http://schemas.microsoft.com/office/drawing/2014/main" id="{3B5FCBE1-244A-C5EF-54DD-F88F08B2B7A2}"/>
              </a:ext>
            </a:extLst>
          </p:cNvPr>
          <p:cNvSpPr/>
          <p:nvPr/>
        </p:nvSpPr>
        <p:spPr>
          <a:xfrm>
            <a:off x="4224605" y="2351224"/>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Validation</a:t>
            </a:r>
          </a:p>
        </p:txBody>
      </p:sp>
      <p:sp>
        <p:nvSpPr>
          <p:cNvPr id="60" name="Rectangle 59">
            <a:extLst>
              <a:ext uri="{FF2B5EF4-FFF2-40B4-BE49-F238E27FC236}">
                <a16:creationId xmlns:a16="http://schemas.microsoft.com/office/drawing/2014/main" id="{D745AF7A-372B-A4A1-5E52-54A0949C903A}"/>
              </a:ext>
            </a:extLst>
          </p:cNvPr>
          <p:cNvSpPr/>
          <p:nvPr/>
        </p:nvSpPr>
        <p:spPr>
          <a:xfrm>
            <a:off x="4224599" y="1941198"/>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Deployment</a:t>
            </a:r>
          </a:p>
        </p:txBody>
      </p:sp>
      <p:sp>
        <p:nvSpPr>
          <p:cNvPr id="61" name="Triangle 60">
            <a:extLst>
              <a:ext uri="{FF2B5EF4-FFF2-40B4-BE49-F238E27FC236}">
                <a16:creationId xmlns:a16="http://schemas.microsoft.com/office/drawing/2014/main" id="{B3048A41-99CE-5E32-9C5A-B6B9B0F24C02}"/>
              </a:ext>
            </a:extLst>
          </p:cNvPr>
          <p:cNvSpPr/>
          <p:nvPr/>
        </p:nvSpPr>
        <p:spPr>
          <a:xfrm>
            <a:off x="4224599" y="998256"/>
            <a:ext cx="1788462" cy="54459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sz="1100" dirty="0"/>
              <a:t>Model 3</a:t>
            </a:r>
            <a:endParaRPr lang="en-IT" dirty="0"/>
          </a:p>
        </p:txBody>
      </p:sp>
      <p:sp>
        <p:nvSpPr>
          <p:cNvPr id="73" name="Rectangle 72">
            <a:extLst>
              <a:ext uri="{FF2B5EF4-FFF2-40B4-BE49-F238E27FC236}">
                <a16:creationId xmlns:a16="http://schemas.microsoft.com/office/drawing/2014/main" id="{E4FA0CF4-B77B-C437-3274-64D021A1B073}"/>
              </a:ext>
            </a:extLst>
          </p:cNvPr>
          <p:cNvSpPr/>
          <p:nvPr/>
        </p:nvSpPr>
        <p:spPr>
          <a:xfrm>
            <a:off x="7568954" y="4343558"/>
            <a:ext cx="3070409" cy="4336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Large Scale self-supervised training</a:t>
            </a:r>
          </a:p>
        </p:txBody>
      </p:sp>
      <p:sp>
        <p:nvSpPr>
          <p:cNvPr id="74" name="Rectangle 73">
            <a:extLst>
              <a:ext uri="{FF2B5EF4-FFF2-40B4-BE49-F238E27FC236}">
                <a16:creationId xmlns:a16="http://schemas.microsoft.com/office/drawing/2014/main" id="{46CB186C-4CFF-B95B-2652-B7D214B0E87B}"/>
              </a:ext>
            </a:extLst>
          </p:cNvPr>
          <p:cNvSpPr/>
          <p:nvPr/>
        </p:nvSpPr>
        <p:spPr>
          <a:xfrm>
            <a:off x="6134133" y="2761250"/>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Fine Tuning</a:t>
            </a:r>
          </a:p>
        </p:txBody>
      </p:sp>
      <p:sp>
        <p:nvSpPr>
          <p:cNvPr id="75" name="Rectangle 74">
            <a:extLst>
              <a:ext uri="{FF2B5EF4-FFF2-40B4-BE49-F238E27FC236}">
                <a16:creationId xmlns:a16="http://schemas.microsoft.com/office/drawing/2014/main" id="{C497CD25-6347-66E6-64C6-AD93CB305E19}"/>
              </a:ext>
            </a:extLst>
          </p:cNvPr>
          <p:cNvSpPr/>
          <p:nvPr/>
        </p:nvSpPr>
        <p:spPr>
          <a:xfrm>
            <a:off x="6134127" y="2351224"/>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Validation</a:t>
            </a:r>
          </a:p>
        </p:txBody>
      </p:sp>
      <p:sp>
        <p:nvSpPr>
          <p:cNvPr id="76" name="Rectangle 75">
            <a:extLst>
              <a:ext uri="{FF2B5EF4-FFF2-40B4-BE49-F238E27FC236}">
                <a16:creationId xmlns:a16="http://schemas.microsoft.com/office/drawing/2014/main" id="{E59484CF-4498-82CF-AB31-BC874841B800}"/>
              </a:ext>
            </a:extLst>
          </p:cNvPr>
          <p:cNvSpPr/>
          <p:nvPr/>
        </p:nvSpPr>
        <p:spPr>
          <a:xfrm>
            <a:off x="6134121" y="1941198"/>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Deployment</a:t>
            </a:r>
          </a:p>
        </p:txBody>
      </p:sp>
      <p:sp>
        <p:nvSpPr>
          <p:cNvPr id="77" name="Triangle 76">
            <a:extLst>
              <a:ext uri="{FF2B5EF4-FFF2-40B4-BE49-F238E27FC236}">
                <a16:creationId xmlns:a16="http://schemas.microsoft.com/office/drawing/2014/main" id="{308AE502-E7A7-782D-6849-D8F20AA09EAB}"/>
              </a:ext>
            </a:extLst>
          </p:cNvPr>
          <p:cNvSpPr/>
          <p:nvPr/>
        </p:nvSpPr>
        <p:spPr>
          <a:xfrm>
            <a:off x="6134121" y="998256"/>
            <a:ext cx="1788462" cy="54459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sz="1100" dirty="0"/>
              <a:t>Model 1</a:t>
            </a:r>
            <a:endParaRPr lang="en-IT" dirty="0"/>
          </a:p>
        </p:txBody>
      </p:sp>
      <p:sp>
        <p:nvSpPr>
          <p:cNvPr id="78" name="Rectangle 77">
            <a:extLst>
              <a:ext uri="{FF2B5EF4-FFF2-40B4-BE49-F238E27FC236}">
                <a16:creationId xmlns:a16="http://schemas.microsoft.com/office/drawing/2014/main" id="{87D79707-E6CE-D62A-1BEA-DD67E35A8EFC}"/>
              </a:ext>
            </a:extLst>
          </p:cNvPr>
          <p:cNvSpPr/>
          <p:nvPr/>
        </p:nvSpPr>
        <p:spPr>
          <a:xfrm>
            <a:off x="8218417" y="2763702"/>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Fine Tuning</a:t>
            </a:r>
          </a:p>
        </p:txBody>
      </p:sp>
      <p:sp>
        <p:nvSpPr>
          <p:cNvPr id="79" name="Rectangle 78">
            <a:extLst>
              <a:ext uri="{FF2B5EF4-FFF2-40B4-BE49-F238E27FC236}">
                <a16:creationId xmlns:a16="http://schemas.microsoft.com/office/drawing/2014/main" id="{EF44D846-0F64-80CB-5102-4FFA90F1CB45}"/>
              </a:ext>
            </a:extLst>
          </p:cNvPr>
          <p:cNvSpPr/>
          <p:nvPr/>
        </p:nvSpPr>
        <p:spPr>
          <a:xfrm>
            <a:off x="8218411" y="2353676"/>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Validation</a:t>
            </a:r>
          </a:p>
        </p:txBody>
      </p:sp>
      <p:sp>
        <p:nvSpPr>
          <p:cNvPr id="80" name="Rectangle 79">
            <a:extLst>
              <a:ext uri="{FF2B5EF4-FFF2-40B4-BE49-F238E27FC236}">
                <a16:creationId xmlns:a16="http://schemas.microsoft.com/office/drawing/2014/main" id="{77A4F9E8-C589-9522-0185-4727418E234A}"/>
              </a:ext>
            </a:extLst>
          </p:cNvPr>
          <p:cNvSpPr/>
          <p:nvPr/>
        </p:nvSpPr>
        <p:spPr>
          <a:xfrm>
            <a:off x="8218405" y="1943650"/>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Deployment</a:t>
            </a:r>
          </a:p>
        </p:txBody>
      </p:sp>
      <p:sp>
        <p:nvSpPr>
          <p:cNvPr id="81" name="Triangle 80">
            <a:extLst>
              <a:ext uri="{FF2B5EF4-FFF2-40B4-BE49-F238E27FC236}">
                <a16:creationId xmlns:a16="http://schemas.microsoft.com/office/drawing/2014/main" id="{ADAE98AA-8E16-DB37-7568-C066185A7C02}"/>
              </a:ext>
            </a:extLst>
          </p:cNvPr>
          <p:cNvSpPr/>
          <p:nvPr/>
        </p:nvSpPr>
        <p:spPr>
          <a:xfrm>
            <a:off x="8218405" y="1000708"/>
            <a:ext cx="1788462" cy="54459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sz="1100" dirty="0"/>
              <a:t>Model 2</a:t>
            </a:r>
            <a:endParaRPr lang="en-IT" dirty="0"/>
          </a:p>
        </p:txBody>
      </p:sp>
      <p:sp>
        <p:nvSpPr>
          <p:cNvPr id="82" name="Rectangle 81">
            <a:extLst>
              <a:ext uri="{FF2B5EF4-FFF2-40B4-BE49-F238E27FC236}">
                <a16:creationId xmlns:a16="http://schemas.microsoft.com/office/drawing/2014/main" id="{7AA7146C-B1DC-7A70-4306-E59B0D60ABAC}"/>
              </a:ext>
            </a:extLst>
          </p:cNvPr>
          <p:cNvSpPr/>
          <p:nvPr/>
        </p:nvSpPr>
        <p:spPr>
          <a:xfrm>
            <a:off x="10302701" y="2756021"/>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Fine Tuning</a:t>
            </a:r>
          </a:p>
        </p:txBody>
      </p:sp>
      <p:sp>
        <p:nvSpPr>
          <p:cNvPr id="83" name="Rectangle 82">
            <a:extLst>
              <a:ext uri="{FF2B5EF4-FFF2-40B4-BE49-F238E27FC236}">
                <a16:creationId xmlns:a16="http://schemas.microsoft.com/office/drawing/2014/main" id="{20054070-D40E-C00F-2988-A1B7AE0F3CAF}"/>
              </a:ext>
            </a:extLst>
          </p:cNvPr>
          <p:cNvSpPr/>
          <p:nvPr/>
        </p:nvSpPr>
        <p:spPr>
          <a:xfrm>
            <a:off x="10302695" y="2345995"/>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Validation</a:t>
            </a:r>
          </a:p>
        </p:txBody>
      </p:sp>
      <p:sp>
        <p:nvSpPr>
          <p:cNvPr id="84" name="Rectangle 83">
            <a:extLst>
              <a:ext uri="{FF2B5EF4-FFF2-40B4-BE49-F238E27FC236}">
                <a16:creationId xmlns:a16="http://schemas.microsoft.com/office/drawing/2014/main" id="{BD86F30F-10CE-A9D8-1F44-97245CE3BFF9}"/>
              </a:ext>
            </a:extLst>
          </p:cNvPr>
          <p:cNvSpPr/>
          <p:nvPr/>
        </p:nvSpPr>
        <p:spPr>
          <a:xfrm>
            <a:off x="10302689" y="1935969"/>
            <a:ext cx="1788462" cy="2937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T" sz="1100" dirty="0">
                <a:solidFill>
                  <a:schemeClr val="bg1"/>
                </a:solidFill>
              </a:rPr>
              <a:t>Deployment</a:t>
            </a:r>
          </a:p>
        </p:txBody>
      </p:sp>
      <p:sp>
        <p:nvSpPr>
          <p:cNvPr id="85" name="Triangle 84">
            <a:extLst>
              <a:ext uri="{FF2B5EF4-FFF2-40B4-BE49-F238E27FC236}">
                <a16:creationId xmlns:a16="http://schemas.microsoft.com/office/drawing/2014/main" id="{E38BF34A-AEE3-319A-712E-D0B0FA1C9055}"/>
              </a:ext>
            </a:extLst>
          </p:cNvPr>
          <p:cNvSpPr/>
          <p:nvPr/>
        </p:nvSpPr>
        <p:spPr>
          <a:xfrm>
            <a:off x="10302689" y="993027"/>
            <a:ext cx="1788462" cy="54459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sz="1100" dirty="0"/>
              <a:t>Model 3</a:t>
            </a:r>
            <a:endParaRPr lang="en-IT" dirty="0"/>
          </a:p>
        </p:txBody>
      </p:sp>
      <p:sp>
        <p:nvSpPr>
          <p:cNvPr id="89" name="Triangle 88">
            <a:extLst>
              <a:ext uri="{FF2B5EF4-FFF2-40B4-BE49-F238E27FC236}">
                <a16:creationId xmlns:a16="http://schemas.microsoft.com/office/drawing/2014/main" id="{55C5EE2F-222E-BF85-636A-C4833FFBB3F5}"/>
              </a:ext>
            </a:extLst>
          </p:cNvPr>
          <p:cNvSpPr/>
          <p:nvPr/>
        </p:nvSpPr>
        <p:spPr>
          <a:xfrm>
            <a:off x="7568953" y="3792238"/>
            <a:ext cx="3070407" cy="53787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sz="1100" dirty="0"/>
              <a:t>Transformer Model</a:t>
            </a:r>
            <a:endParaRPr lang="en-IT" dirty="0"/>
          </a:p>
        </p:txBody>
      </p:sp>
      <p:cxnSp>
        <p:nvCxnSpPr>
          <p:cNvPr id="90" name="Straight Connector 89">
            <a:extLst>
              <a:ext uri="{FF2B5EF4-FFF2-40B4-BE49-F238E27FC236}">
                <a16:creationId xmlns:a16="http://schemas.microsoft.com/office/drawing/2014/main" id="{9B23B924-55D5-B6E3-FC9E-E1168C51B1AF}"/>
              </a:ext>
            </a:extLst>
          </p:cNvPr>
          <p:cNvCxnSpPr>
            <a:cxnSpLocks/>
          </p:cNvCxnSpPr>
          <p:nvPr/>
        </p:nvCxnSpPr>
        <p:spPr>
          <a:xfrm>
            <a:off x="9104139" y="4776015"/>
            <a:ext cx="0" cy="289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96538A6-FB94-1CF0-F461-B39B7561B368}"/>
              </a:ext>
            </a:extLst>
          </p:cNvPr>
          <p:cNvCxnSpPr>
            <a:cxnSpLocks/>
          </p:cNvCxnSpPr>
          <p:nvPr/>
        </p:nvCxnSpPr>
        <p:spPr>
          <a:xfrm>
            <a:off x="7011395" y="3355252"/>
            <a:ext cx="4185525" cy="31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79AE259-9367-22B8-9F07-DB74216AD6F0}"/>
              </a:ext>
            </a:extLst>
          </p:cNvPr>
          <p:cNvCxnSpPr/>
          <p:nvPr/>
        </p:nvCxnSpPr>
        <p:spPr>
          <a:xfrm flipH="1">
            <a:off x="7022198" y="3084991"/>
            <a:ext cx="1" cy="26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21565C4-BE70-8A3B-CDA3-F50082ED986D}"/>
              </a:ext>
            </a:extLst>
          </p:cNvPr>
          <p:cNvCxnSpPr>
            <a:cxnSpLocks/>
          </p:cNvCxnSpPr>
          <p:nvPr/>
        </p:nvCxnSpPr>
        <p:spPr>
          <a:xfrm>
            <a:off x="11196920" y="3057501"/>
            <a:ext cx="0" cy="32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A185FA-9A26-1F30-E9E1-D61586D25E9A}"/>
              </a:ext>
            </a:extLst>
          </p:cNvPr>
          <p:cNvCxnSpPr>
            <a:cxnSpLocks/>
          </p:cNvCxnSpPr>
          <p:nvPr/>
        </p:nvCxnSpPr>
        <p:spPr>
          <a:xfrm>
            <a:off x="9104157" y="3129284"/>
            <a:ext cx="0" cy="6632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39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800" b="1" kern="1200" dirty="0">
                <a:solidFill>
                  <a:schemeClr val="tx1"/>
                </a:solidFill>
                <a:latin typeface="+mj-lt"/>
                <a:ea typeface="+mj-ea"/>
                <a:cs typeface="+mj-cs"/>
              </a:rPr>
              <a:t>Pre-training Transform Model</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e-training Transformer model">
            <a:extLst>
              <a:ext uri="{FF2B5EF4-FFF2-40B4-BE49-F238E27FC236}">
                <a16:creationId xmlns:a16="http://schemas.microsoft.com/office/drawing/2014/main" id="{92A7B031-A781-927E-5574-DA2148DA5795}"/>
              </a:ext>
            </a:extLst>
          </p:cNvPr>
          <p:cNvPicPr>
            <a:picLocks noChangeAspect="1"/>
          </p:cNvPicPr>
          <p:nvPr/>
        </p:nvPicPr>
        <p:blipFill>
          <a:blip r:embed="rId2"/>
          <a:stretch>
            <a:fillRect/>
          </a:stretch>
        </p:blipFill>
        <p:spPr>
          <a:xfrm>
            <a:off x="4654296" y="1467383"/>
            <a:ext cx="6894576" cy="2240737"/>
          </a:xfrm>
          <a:prstGeom prst="rect">
            <a:avLst/>
          </a:prstGeom>
        </p:spPr>
      </p:pic>
      <p:sp>
        <p:nvSpPr>
          <p:cNvPr id="3" name="TextBox 2">
            <a:extLst>
              <a:ext uri="{FF2B5EF4-FFF2-40B4-BE49-F238E27FC236}">
                <a16:creationId xmlns:a16="http://schemas.microsoft.com/office/drawing/2014/main" id="{EE99B06A-E920-38A4-D220-E21EA0BC1379}"/>
              </a:ext>
            </a:extLst>
          </p:cNvPr>
          <p:cNvSpPr txBox="1"/>
          <p:nvPr/>
        </p:nvSpPr>
        <p:spPr>
          <a:xfrm>
            <a:off x="4654296" y="4798577"/>
            <a:ext cx="6894576" cy="1428487"/>
          </a:xfrm>
          <a:prstGeom prst="rect">
            <a:avLst/>
          </a:prstGeom>
        </p:spPr>
        <p:txBody>
          <a:bodyPr vert="horz" lIns="91440" tIns="45720" rIns="91440" bIns="45720" rtlCol="0" anchor="t">
            <a:normAutofit/>
          </a:bodyPr>
          <a:lstStyle/>
          <a:p>
            <a:pPr>
              <a:lnSpc>
                <a:spcPct val="90000"/>
              </a:lnSpc>
              <a:spcAft>
                <a:spcPts val="600"/>
              </a:spcAft>
            </a:pPr>
            <a:r>
              <a:rPr lang="en-US" sz="1900" b="0" i="1" dirty="0">
                <a:effectLst/>
              </a:rPr>
              <a:t>Pretraining</a:t>
            </a:r>
            <a:r>
              <a:rPr lang="en-US" sz="1900" b="0" i="0" dirty="0">
                <a:effectLst/>
              </a:rPr>
              <a:t> is the act of training a model from scratch: the weights are randomly initialized, and the training starts without any prior knowledge. This pretraining is usually done on very large amounts of data. Therefore, it requires a very large corpus of data, and training can take up to several weeks.</a:t>
            </a:r>
            <a:endParaRPr lang="en-US" sz="1900" dirty="0"/>
          </a:p>
        </p:txBody>
      </p:sp>
    </p:spTree>
    <p:extLst>
      <p:ext uri="{BB962C8B-B14F-4D97-AF65-F5344CB8AC3E}">
        <p14:creationId xmlns:p14="http://schemas.microsoft.com/office/powerpoint/2010/main" val="81887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800" b="1" kern="1200" dirty="0">
                <a:solidFill>
                  <a:schemeClr val="tx1"/>
                </a:solidFill>
                <a:latin typeface="+mj-lt"/>
                <a:ea typeface="+mj-ea"/>
                <a:cs typeface="+mj-cs"/>
              </a:rPr>
              <a:t>Fine Tuning Transform Model</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computer program&#10;&#10;Description automatically generated">
            <a:extLst>
              <a:ext uri="{FF2B5EF4-FFF2-40B4-BE49-F238E27FC236}">
                <a16:creationId xmlns:a16="http://schemas.microsoft.com/office/drawing/2014/main" id="{EAA538EB-B07E-10E1-B5B4-9E386887D108}"/>
              </a:ext>
            </a:extLst>
          </p:cNvPr>
          <p:cNvPicPr>
            <a:picLocks noChangeAspect="1"/>
          </p:cNvPicPr>
          <p:nvPr/>
        </p:nvPicPr>
        <p:blipFill>
          <a:blip r:embed="rId2"/>
          <a:stretch>
            <a:fillRect/>
          </a:stretch>
        </p:blipFill>
        <p:spPr>
          <a:xfrm>
            <a:off x="4654296" y="1458765"/>
            <a:ext cx="6894576" cy="2257973"/>
          </a:xfrm>
          <a:prstGeom prst="rect">
            <a:avLst/>
          </a:prstGeom>
        </p:spPr>
      </p:pic>
      <p:sp>
        <p:nvSpPr>
          <p:cNvPr id="3" name="TextBox 2">
            <a:extLst>
              <a:ext uri="{FF2B5EF4-FFF2-40B4-BE49-F238E27FC236}">
                <a16:creationId xmlns:a16="http://schemas.microsoft.com/office/drawing/2014/main" id="{EE99B06A-E920-38A4-D220-E21EA0BC1379}"/>
              </a:ext>
            </a:extLst>
          </p:cNvPr>
          <p:cNvSpPr txBox="1"/>
          <p:nvPr/>
        </p:nvSpPr>
        <p:spPr>
          <a:xfrm>
            <a:off x="4654296" y="3845859"/>
            <a:ext cx="6894576" cy="2381205"/>
          </a:xfrm>
          <a:prstGeom prst="rect">
            <a:avLst/>
          </a:prstGeom>
        </p:spPr>
        <p:txBody>
          <a:bodyPr vert="horz" lIns="91440" tIns="45720" rIns="91440" bIns="45720" rtlCol="0" anchor="t">
            <a:normAutofit/>
          </a:bodyPr>
          <a:lstStyle/>
          <a:p>
            <a:pPr algn="just">
              <a:lnSpc>
                <a:spcPct val="90000"/>
              </a:lnSpc>
            </a:pPr>
            <a:r>
              <a:rPr lang="en-US" sz="1600" b="0" i="1" dirty="0">
                <a:effectLst/>
              </a:rPr>
              <a:t>Fine-tuning</a:t>
            </a:r>
            <a:r>
              <a:rPr lang="en-US" sz="1600" b="0" i="0" dirty="0">
                <a:effectLst/>
              </a:rPr>
              <a:t>, on the other hand, is the training done </a:t>
            </a:r>
            <a:r>
              <a:rPr lang="en-US" sz="1600" b="1" i="0" dirty="0">
                <a:effectLst/>
              </a:rPr>
              <a:t>after</a:t>
            </a:r>
            <a:r>
              <a:rPr lang="en-US" sz="1600" b="0" i="0" dirty="0">
                <a:effectLst/>
              </a:rPr>
              <a:t> a model has been pretrained. To perform fine-tuning, you first acquire a pretrained language model, then perform additional training with a dataset specific to your task. </a:t>
            </a:r>
            <a:br>
              <a:rPr lang="en-US" sz="1600" b="0" i="0" dirty="0">
                <a:effectLst/>
              </a:rPr>
            </a:br>
            <a:br>
              <a:rPr lang="en-US" sz="1600" b="0" i="0" dirty="0">
                <a:effectLst/>
              </a:rPr>
            </a:br>
            <a:r>
              <a:rPr lang="en-US" sz="1600" b="0" i="0" dirty="0">
                <a:effectLst/>
              </a:rPr>
              <a:t>Fine-tuning a model therefore has lower time, data, financial, and environmental costs.</a:t>
            </a:r>
            <a:br>
              <a:rPr lang="en-US" sz="1600" b="0" i="0" dirty="0">
                <a:effectLst/>
              </a:rPr>
            </a:br>
            <a:br>
              <a:rPr lang="en-US" sz="1600" b="0" i="0" dirty="0">
                <a:effectLst/>
              </a:rPr>
            </a:br>
            <a:r>
              <a:rPr lang="en-US" sz="1600" b="0" i="0" dirty="0">
                <a:effectLst/>
              </a:rPr>
              <a:t>This process will also achieve better results than training from scratch (unless you have lots of data), which is why you should always try to leverage a pretrained model  and fine-tune it.</a:t>
            </a:r>
          </a:p>
          <a:p>
            <a:pPr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81758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38200" y="643467"/>
            <a:ext cx="4069975" cy="1800526"/>
          </a:xfrm>
        </p:spPr>
        <p:txBody>
          <a:bodyPr vert="horz" lIns="91440" tIns="45720" rIns="91440" bIns="45720" rtlCol="0" anchor="ctr">
            <a:normAutofit fontScale="90000"/>
          </a:bodyPr>
          <a:lstStyle/>
          <a:p>
            <a:r>
              <a:rPr lang="en-US" b="1" kern="1200" dirty="0">
                <a:solidFill>
                  <a:schemeClr val="tx1"/>
                </a:solidFill>
                <a:latin typeface="+mj-lt"/>
                <a:ea typeface="+mj-ea"/>
                <a:cs typeface="+mj-cs"/>
              </a:rPr>
              <a:t>Transformer Architecture (1/2)</a:t>
            </a:r>
          </a:p>
        </p:txBody>
      </p:sp>
      <p:sp>
        <p:nvSpPr>
          <p:cNvPr id="3" name="TextBox 2">
            <a:extLst>
              <a:ext uri="{FF2B5EF4-FFF2-40B4-BE49-F238E27FC236}">
                <a16:creationId xmlns:a16="http://schemas.microsoft.com/office/drawing/2014/main" id="{EE99B06A-E920-38A4-D220-E21EA0BC1379}"/>
              </a:ext>
            </a:extLst>
          </p:cNvPr>
          <p:cNvSpPr txBox="1"/>
          <p:nvPr/>
        </p:nvSpPr>
        <p:spPr>
          <a:xfrm>
            <a:off x="838201" y="2623381"/>
            <a:ext cx="3888528" cy="3553581"/>
          </a:xfrm>
          <a:prstGeom prst="rect">
            <a:avLst/>
          </a:prstGeom>
        </p:spPr>
        <p:txBody>
          <a:bodyPr vert="horz" lIns="91440" tIns="45720" rIns="91440" bIns="45720" rtlCol="0">
            <a:normAutofit/>
          </a:bodyPr>
          <a:lstStyle/>
          <a:p>
            <a:pPr>
              <a:lnSpc>
                <a:spcPct val="90000"/>
              </a:lnSpc>
              <a:spcAft>
                <a:spcPts val="600"/>
              </a:spcAft>
            </a:pPr>
            <a:r>
              <a:rPr lang="en-US" sz="1600" b="0" i="0" dirty="0">
                <a:effectLst/>
              </a:rPr>
              <a:t>The Transformer Model is primarily composed of two blocks:</a:t>
            </a:r>
          </a:p>
          <a:p>
            <a:pPr indent="-228600">
              <a:lnSpc>
                <a:spcPct val="90000"/>
              </a:lnSpc>
              <a:spcAft>
                <a:spcPts val="600"/>
              </a:spcAft>
              <a:buFont typeface="Arial" panose="020B0604020202020204" pitchFamily="34" charset="0"/>
              <a:buChar char="•"/>
            </a:pPr>
            <a:endParaRPr lang="en-US" sz="1600" dirty="0"/>
          </a:p>
          <a:p>
            <a:pPr marL="171450" indent="-228600">
              <a:lnSpc>
                <a:spcPct val="90000"/>
              </a:lnSpc>
              <a:spcAft>
                <a:spcPts val="600"/>
              </a:spcAft>
              <a:buFont typeface="Arial" panose="020B0604020202020204" pitchFamily="34" charset="0"/>
              <a:buChar char="•"/>
            </a:pPr>
            <a:r>
              <a:rPr lang="en-US" sz="1600" b="1" i="0" dirty="0">
                <a:effectLst/>
              </a:rPr>
              <a:t>Encoder (left)</a:t>
            </a:r>
            <a:r>
              <a:rPr lang="en-US" sz="1600" b="0" i="0" dirty="0">
                <a:effectLst/>
              </a:rPr>
              <a:t>: The encoder receives an input and builds a representation of it (its features). This means that the model is optimized to acquire understanding from the input.</a:t>
            </a:r>
          </a:p>
          <a:p>
            <a:pPr marL="171450" indent="-228600">
              <a:lnSpc>
                <a:spcPct val="90000"/>
              </a:lnSpc>
              <a:spcAft>
                <a:spcPts val="600"/>
              </a:spcAft>
              <a:buFont typeface="Arial" panose="020B0604020202020204" pitchFamily="34" charset="0"/>
              <a:buChar char="•"/>
            </a:pPr>
            <a:r>
              <a:rPr lang="en-US" sz="1600" b="1" i="0" dirty="0">
                <a:effectLst/>
              </a:rPr>
              <a:t>Decoder (right)</a:t>
            </a:r>
            <a:r>
              <a:rPr lang="en-US" sz="1600" b="0" i="0" dirty="0">
                <a:effectLst/>
              </a:rPr>
              <a:t>: The decoder uses the encoder’s representation (features) along with other inputs to generate a target sequence. This means that the model is optimized for generating outputs.</a:t>
            </a:r>
          </a:p>
          <a:p>
            <a:pPr indent="-228600">
              <a:lnSpc>
                <a:spcPct val="90000"/>
              </a:lnSpc>
              <a:spcAft>
                <a:spcPts val="600"/>
              </a:spcAft>
              <a:buFont typeface="Arial" panose="020B0604020202020204" pitchFamily="34" charset="0"/>
              <a:buChar char="•"/>
            </a:pPr>
            <a:endParaRPr lang="en-US" sz="1600" dirty="0"/>
          </a:p>
        </p:txBody>
      </p:sp>
      <p:pic>
        <p:nvPicPr>
          <p:cNvPr id="5" name="Picture 4" descr="Transformer Architecture">
            <a:extLst>
              <a:ext uri="{FF2B5EF4-FFF2-40B4-BE49-F238E27FC236}">
                <a16:creationId xmlns:a16="http://schemas.microsoft.com/office/drawing/2014/main" id="{C2314F46-EB4B-D7AD-BBE6-A6EB9815CCE7}"/>
              </a:ext>
            </a:extLst>
          </p:cNvPr>
          <p:cNvPicPr>
            <a:picLocks noChangeAspect="1"/>
          </p:cNvPicPr>
          <p:nvPr/>
        </p:nvPicPr>
        <p:blipFill>
          <a:blip r:embed="rId2"/>
          <a:stretch>
            <a:fillRect/>
          </a:stretch>
        </p:blipFill>
        <p:spPr>
          <a:xfrm>
            <a:off x="7438798" y="643234"/>
            <a:ext cx="3471922" cy="5599876"/>
          </a:xfrm>
          <a:prstGeom prst="rect">
            <a:avLst/>
          </a:prstGeom>
        </p:spPr>
      </p:pic>
    </p:spTree>
    <p:extLst>
      <p:ext uri="{BB962C8B-B14F-4D97-AF65-F5344CB8AC3E}">
        <p14:creationId xmlns:p14="http://schemas.microsoft.com/office/powerpoint/2010/main" val="36859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dirty="0">
                <a:solidFill>
                  <a:schemeClr val="tx1"/>
                </a:solidFill>
                <a:latin typeface="+mj-lt"/>
                <a:ea typeface="+mj-ea"/>
                <a:cs typeface="+mj-cs"/>
              </a:rPr>
              <a:t>Transformer Architecture (1/2)</a:t>
            </a:r>
          </a:p>
        </p:txBody>
      </p:sp>
      <p:sp>
        <p:nvSpPr>
          <p:cNvPr id="3" name="TextBox 2">
            <a:extLst>
              <a:ext uri="{FF2B5EF4-FFF2-40B4-BE49-F238E27FC236}">
                <a16:creationId xmlns:a16="http://schemas.microsoft.com/office/drawing/2014/main" id="{EE99B06A-E920-38A4-D220-E21EA0BC1379}"/>
              </a:ext>
            </a:extLst>
          </p:cNvPr>
          <p:cNvSpPr txBox="1"/>
          <p:nvPr/>
        </p:nvSpPr>
        <p:spPr>
          <a:xfrm>
            <a:off x="838201" y="2013625"/>
            <a:ext cx="5105399" cy="4163337"/>
          </a:xfrm>
          <a:prstGeom prst="rect">
            <a:avLst/>
          </a:prstGeom>
        </p:spPr>
        <p:txBody>
          <a:bodyPr vert="horz" lIns="91440" tIns="45720" rIns="91440" bIns="45720" rtlCol="0">
            <a:normAutofit lnSpcReduction="10000"/>
          </a:bodyPr>
          <a:lstStyle/>
          <a:p>
            <a:pPr indent="-228600">
              <a:lnSpc>
                <a:spcPct val="90000"/>
              </a:lnSpc>
              <a:buFont typeface="Arial" panose="020B0604020202020204" pitchFamily="34" charset="0"/>
              <a:buChar char="•"/>
            </a:pPr>
            <a:r>
              <a:rPr lang="en-US" sz="2000" b="0" i="0" dirty="0">
                <a:effectLst/>
              </a:rPr>
              <a:t>Each of these parts can be used independently, depending on the task:</a:t>
            </a:r>
          </a:p>
          <a:p>
            <a:pPr indent="-228600">
              <a:lnSpc>
                <a:spcPct val="90000"/>
              </a:lnSpc>
              <a:buFont typeface="Arial" panose="020B0604020202020204" pitchFamily="34" charset="0"/>
              <a:buChar char="•"/>
            </a:pPr>
            <a:endParaRPr lang="en-US" sz="2000" b="0" i="0" dirty="0">
              <a:effectLst/>
            </a:endParaRPr>
          </a:p>
          <a:p>
            <a:pPr marL="285750" indent="-228600">
              <a:lnSpc>
                <a:spcPct val="90000"/>
              </a:lnSpc>
              <a:buFont typeface="Arial" panose="020B0604020202020204" pitchFamily="34" charset="0"/>
              <a:buChar char="•"/>
            </a:pPr>
            <a:r>
              <a:rPr lang="en-US" sz="2000" b="1" i="0" dirty="0">
                <a:effectLst/>
              </a:rPr>
              <a:t>Encoder-only models</a:t>
            </a:r>
            <a:r>
              <a:rPr lang="en-US" sz="2000" b="0" i="0" dirty="0">
                <a:effectLst/>
              </a:rPr>
              <a:t>: Good for tasks that require understanding of the input, such as Sentiment Analysis and Named </a:t>
            </a:r>
            <a:r>
              <a:rPr lang="en-US" sz="2000" dirty="0"/>
              <a:t>E</a:t>
            </a:r>
            <a:r>
              <a:rPr lang="en-US" sz="2000" b="0" i="0" dirty="0">
                <a:effectLst/>
              </a:rPr>
              <a:t>ntity </a:t>
            </a:r>
            <a:r>
              <a:rPr lang="en-US" sz="2000" dirty="0"/>
              <a:t>R</a:t>
            </a:r>
            <a:r>
              <a:rPr lang="en-US" sz="2000" b="0" i="0" dirty="0">
                <a:effectLst/>
              </a:rPr>
              <a:t>ecognition.</a:t>
            </a:r>
            <a:br>
              <a:rPr lang="en-US" sz="2000" b="0" i="0" dirty="0">
                <a:effectLst/>
              </a:rPr>
            </a:br>
            <a:endParaRPr lang="en-US" sz="2000" b="0" i="0" dirty="0">
              <a:effectLst/>
            </a:endParaRPr>
          </a:p>
          <a:p>
            <a:pPr marL="285750" indent="-228600">
              <a:lnSpc>
                <a:spcPct val="90000"/>
              </a:lnSpc>
              <a:buFont typeface="Arial" panose="020B0604020202020204" pitchFamily="34" charset="0"/>
              <a:buChar char="•"/>
            </a:pPr>
            <a:r>
              <a:rPr lang="en-US" sz="2000" b="1" i="0" dirty="0">
                <a:effectLst/>
              </a:rPr>
              <a:t>Decoder-only models</a:t>
            </a:r>
            <a:r>
              <a:rPr lang="en-US" sz="2000" b="0" i="0" dirty="0">
                <a:effectLst/>
              </a:rPr>
              <a:t>: Good for generative tasks such as Text </a:t>
            </a:r>
            <a:r>
              <a:rPr lang="en-US" sz="2000"/>
              <a:t>G</a:t>
            </a:r>
            <a:r>
              <a:rPr lang="en-US" sz="2000" b="0" i="0">
                <a:effectLst/>
              </a:rPr>
              <a:t>eneration.</a:t>
            </a:r>
            <a:br>
              <a:rPr lang="en-US" sz="2000" b="0" i="0">
                <a:effectLst/>
              </a:rPr>
            </a:br>
            <a:endParaRPr lang="en-US" sz="2000" b="0" i="0" dirty="0">
              <a:effectLst/>
            </a:endParaRPr>
          </a:p>
          <a:p>
            <a:pPr marL="285750" indent="-228600">
              <a:lnSpc>
                <a:spcPct val="90000"/>
              </a:lnSpc>
              <a:buFont typeface="Arial" panose="020B0604020202020204" pitchFamily="34" charset="0"/>
              <a:buChar char="•"/>
            </a:pPr>
            <a:r>
              <a:rPr lang="en-US" sz="2000" b="1" i="0" dirty="0">
                <a:effectLst/>
              </a:rPr>
              <a:t>Encoder-decoder models</a:t>
            </a:r>
            <a:r>
              <a:rPr lang="en-US" sz="2000" b="0" i="0" dirty="0">
                <a:effectLst/>
              </a:rPr>
              <a:t> or </a:t>
            </a:r>
            <a:r>
              <a:rPr lang="en-US" sz="2000" b="1" i="0" dirty="0">
                <a:effectLst/>
              </a:rPr>
              <a:t>sequence-to-sequence models</a:t>
            </a:r>
            <a:r>
              <a:rPr lang="en-US" sz="2000" b="0" i="0" dirty="0">
                <a:effectLst/>
              </a:rPr>
              <a:t>: Good for generative tasks that require an input, such as Translation or Summarization.</a:t>
            </a:r>
          </a:p>
          <a:p>
            <a:pPr indent="-228600">
              <a:lnSpc>
                <a:spcPct val="90000"/>
              </a:lnSpc>
              <a:spcAft>
                <a:spcPts val="600"/>
              </a:spcAft>
              <a:buFont typeface="Arial" panose="020B0604020202020204" pitchFamily="34" charset="0"/>
              <a:buChar char="•"/>
            </a:pPr>
            <a:endParaRPr lang="en-US" sz="2000" dirty="0"/>
          </a:p>
        </p:txBody>
      </p:sp>
      <p:pic>
        <p:nvPicPr>
          <p:cNvPr id="7" name="Graphic 6" descr="Robot Outline">
            <a:extLst>
              <a:ext uri="{FF2B5EF4-FFF2-40B4-BE49-F238E27FC236}">
                <a16:creationId xmlns:a16="http://schemas.microsoft.com/office/drawing/2014/main" id="{6E0B559D-0D34-47DE-1480-C441552184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5346" y="2766817"/>
            <a:ext cx="2751667" cy="2751667"/>
          </a:xfrm>
          <a:prstGeom prst="rect">
            <a:avLst/>
          </a:prstGeom>
        </p:spPr>
      </p:pic>
    </p:spTree>
    <p:extLst>
      <p:ext uri="{BB962C8B-B14F-4D97-AF65-F5344CB8AC3E}">
        <p14:creationId xmlns:p14="http://schemas.microsoft.com/office/powerpoint/2010/main" val="262665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38200" y="713312"/>
            <a:ext cx="4038600" cy="5431376"/>
          </a:xfrm>
        </p:spPr>
        <p:txBody>
          <a:bodyPr vert="horz" lIns="91440" tIns="45720" rIns="91440" bIns="45720" rtlCol="0" anchor="ctr">
            <a:normAutofit/>
          </a:bodyPr>
          <a:lstStyle/>
          <a:p>
            <a:r>
              <a:rPr lang="en-US" b="1" kern="1200" dirty="0">
                <a:solidFill>
                  <a:schemeClr val="tx1"/>
                </a:solidFill>
                <a:latin typeface="+mj-lt"/>
                <a:ea typeface="+mj-ea"/>
                <a:cs typeface="+mj-cs"/>
              </a:rPr>
              <a:t>What is NLP?</a:t>
            </a:r>
          </a:p>
        </p:txBody>
      </p:sp>
      <p:sp>
        <p:nvSpPr>
          <p:cNvPr id="3" name="TextBox 2">
            <a:extLst>
              <a:ext uri="{FF2B5EF4-FFF2-40B4-BE49-F238E27FC236}">
                <a16:creationId xmlns:a16="http://schemas.microsoft.com/office/drawing/2014/main" id="{83BC9A6C-9ACD-2AF4-8364-8DD3954CB915}"/>
              </a:ext>
            </a:extLst>
          </p:cNvPr>
          <p:cNvSpPr txBox="1"/>
          <p:nvPr/>
        </p:nvSpPr>
        <p:spPr>
          <a:xfrm>
            <a:off x="6095999" y="713313"/>
            <a:ext cx="5257801" cy="5431376"/>
          </a:xfrm>
          <a:prstGeom prst="rect">
            <a:avLst/>
          </a:prstGeom>
        </p:spPr>
        <p:txBody>
          <a:bodyPr vert="horz" lIns="91440" tIns="45720" rIns="91440" bIns="45720" rtlCol="0" anchor="ctr">
            <a:normAutofit/>
          </a:bodyPr>
          <a:lstStyle/>
          <a:p>
            <a:pPr algn="just">
              <a:lnSpc>
                <a:spcPct val="90000"/>
              </a:lnSpc>
              <a:spcAft>
                <a:spcPts val="600"/>
              </a:spcAft>
            </a:pPr>
            <a:r>
              <a:rPr lang="en-US" sz="2000" b="0" i="0" dirty="0">
                <a:effectLst/>
              </a:rPr>
              <a:t>NLP is a field of linguistics and machine learning focused on understanding everything related to human language. The aim of NLP tasks is not only to understand single words individually, but to be able to understand the context of those words.</a:t>
            </a:r>
            <a:endParaRPr lang="en-US" sz="2000" dirty="0"/>
          </a:p>
        </p:txBody>
      </p:sp>
    </p:spTree>
    <p:extLst>
      <p:ext uri="{BB962C8B-B14F-4D97-AF65-F5344CB8AC3E}">
        <p14:creationId xmlns:p14="http://schemas.microsoft.com/office/powerpoint/2010/main" val="95520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04672" y="1365403"/>
            <a:ext cx="6196391" cy="4127194"/>
          </a:xfrm>
        </p:spPr>
        <p:txBody>
          <a:bodyPr vert="horz" lIns="91440" tIns="45720" rIns="91440" bIns="45720" rtlCol="0" anchor="ctr">
            <a:normAutofit/>
          </a:bodyPr>
          <a:lstStyle/>
          <a:p>
            <a:r>
              <a:rPr lang="en-US" sz="5200" b="1" kern="1200" dirty="0">
                <a:solidFill>
                  <a:schemeClr val="tx2"/>
                </a:solidFill>
                <a:latin typeface="+mj-lt"/>
                <a:ea typeface="+mj-ea"/>
                <a:cs typeface="+mj-cs"/>
              </a:rPr>
              <a:t>Overview</a:t>
            </a:r>
          </a:p>
        </p:txBody>
      </p:sp>
      <p:grpSp>
        <p:nvGrpSpPr>
          <p:cNvPr id="11" name="Group 1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18" name="Freeform: Shape 1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306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04672" y="2053641"/>
            <a:ext cx="3669161" cy="2760098"/>
          </a:xfrm>
        </p:spPr>
        <p:txBody>
          <a:bodyPr vert="horz" lIns="91440" tIns="45720" rIns="91440" bIns="45720" rtlCol="0" anchor="ctr">
            <a:normAutofit/>
          </a:bodyPr>
          <a:lstStyle/>
          <a:p>
            <a:r>
              <a:rPr lang="en-US" sz="3200" b="1" kern="1200" dirty="0">
                <a:solidFill>
                  <a:schemeClr val="tx2"/>
                </a:solidFill>
                <a:latin typeface="+mj-lt"/>
                <a:ea typeface="+mj-ea"/>
                <a:cs typeface="+mj-cs"/>
              </a:rPr>
              <a:t>Common NLP Tasks</a:t>
            </a:r>
          </a:p>
        </p:txBody>
      </p:sp>
      <p:sp>
        <p:nvSpPr>
          <p:cNvPr id="3" name="TextBox 2">
            <a:extLst>
              <a:ext uri="{FF2B5EF4-FFF2-40B4-BE49-F238E27FC236}">
                <a16:creationId xmlns:a16="http://schemas.microsoft.com/office/drawing/2014/main" id="{83BC9A6C-9ACD-2AF4-8364-8DD3954CB915}"/>
              </a:ext>
            </a:extLst>
          </p:cNvPr>
          <p:cNvSpPr txBox="1"/>
          <p:nvPr/>
        </p:nvSpPr>
        <p:spPr>
          <a:xfrm>
            <a:off x="6090574" y="801866"/>
            <a:ext cx="5306084" cy="5230634"/>
          </a:xfrm>
          <a:prstGeom prst="rect">
            <a:avLst/>
          </a:prstGeom>
          <a:noFill/>
          <a:ln>
            <a:noFill/>
          </a:ln>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b="1" i="0" dirty="0">
              <a:solidFill>
                <a:schemeClr val="tx2"/>
              </a:solidFill>
              <a:effectLst/>
            </a:endParaRPr>
          </a:p>
          <a:p>
            <a:pPr marL="285750" indent="-228600" algn="just">
              <a:lnSpc>
                <a:spcPct val="90000"/>
              </a:lnSpc>
              <a:spcAft>
                <a:spcPts val="600"/>
              </a:spcAft>
              <a:buFont typeface="Arial" panose="020B0604020202020204" pitchFamily="34" charset="0"/>
              <a:buChar char="•"/>
            </a:pPr>
            <a:r>
              <a:rPr lang="en-US" b="1" i="0" dirty="0">
                <a:solidFill>
                  <a:schemeClr val="tx2"/>
                </a:solidFill>
                <a:effectLst/>
              </a:rPr>
              <a:t>Classifying whole sentences</a:t>
            </a:r>
            <a:r>
              <a:rPr lang="en-US" b="1" dirty="0">
                <a:solidFill>
                  <a:schemeClr val="tx2"/>
                </a:solidFill>
              </a:rPr>
              <a:t> </a:t>
            </a:r>
            <a:r>
              <a:rPr lang="en-US" dirty="0">
                <a:solidFill>
                  <a:schemeClr val="tx2"/>
                </a:solidFill>
              </a:rPr>
              <a:t>(sentiment analysis, spam check, grammar check, etc.)</a:t>
            </a:r>
          </a:p>
          <a:p>
            <a:pPr marL="285750" indent="-228600" algn="just">
              <a:lnSpc>
                <a:spcPct val="90000"/>
              </a:lnSpc>
              <a:spcAft>
                <a:spcPts val="600"/>
              </a:spcAft>
              <a:buFont typeface="Arial" panose="020B0604020202020204" pitchFamily="34" charset="0"/>
              <a:buChar char="•"/>
            </a:pPr>
            <a:r>
              <a:rPr lang="en-US" b="1" i="0" dirty="0">
                <a:solidFill>
                  <a:schemeClr val="tx2"/>
                </a:solidFill>
                <a:effectLst/>
              </a:rPr>
              <a:t>Classifying each word in a sentence</a:t>
            </a:r>
          </a:p>
          <a:p>
            <a:pPr marL="285750" indent="-228600" algn="just">
              <a:lnSpc>
                <a:spcPct val="90000"/>
              </a:lnSpc>
              <a:spcAft>
                <a:spcPts val="600"/>
              </a:spcAft>
              <a:buFont typeface="Arial" panose="020B0604020202020204" pitchFamily="34" charset="0"/>
              <a:buChar char="•"/>
            </a:pPr>
            <a:r>
              <a:rPr lang="en-US" b="1" i="0" dirty="0">
                <a:solidFill>
                  <a:schemeClr val="tx2"/>
                </a:solidFill>
                <a:effectLst/>
              </a:rPr>
              <a:t>Generating text content</a:t>
            </a:r>
            <a:r>
              <a:rPr lang="en-US" i="0" dirty="0">
                <a:solidFill>
                  <a:schemeClr val="tx2"/>
                </a:solidFill>
                <a:effectLst/>
              </a:rPr>
              <a:t> (write article, poem, etc.)</a:t>
            </a:r>
            <a:endParaRPr lang="en-US" dirty="0">
              <a:solidFill>
                <a:schemeClr val="tx2"/>
              </a:solidFill>
            </a:endParaRPr>
          </a:p>
          <a:p>
            <a:pPr marL="285750" indent="-228600" algn="just">
              <a:lnSpc>
                <a:spcPct val="90000"/>
              </a:lnSpc>
              <a:spcAft>
                <a:spcPts val="600"/>
              </a:spcAft>
              <a:buFont typeface="Arial" panose="020B0604020202020204" pitchFamily="34" charset="0"/>
              <a:buChar char="•"/>
            </a:pPr>
            <a:r>
              <a:rPr lang="en-US" b="1" i="0" dirty="0">
                <a:solidFill>
                  <a:schemeClr val="tx2"/>
                </a:solidFill>
                <a:effectLst/>
              </a:rPr>
              <a:t>Extracting an answer from a text</a:t>
            </a:r>
            <a:r>
              <a:rPr lang="en-US" i="0" dirty="0">
                <a:solidFill>
                  <a:schemeClr val="tx2"/>
                </a:solidFill>
                <a:effectLst/>
              </a:rPr>
              <a:t> (Question and Answer)</a:t>
            </a:r>
          </a:p>
          <a:p>
            <a:pPr marL="285750" indent="-228600" algn="just">
              <a:lnSpc>
                <a:spcPct val="90000"/>
              </a:lnSpc>
              <a:spcAft>
                <a:spcPts val="600"/>
              </a:spcAft>
              <a:buFont typeface="Arial" panose="020B0604020202020204" pitchFamily="34" charset="0"/>
              <a:buChar char="•"/>
            </a:pPr>
            <a:r>
              <a:rPr lang="en-US" b="1" i="0" dirty="0">
                <a:solidFill>
                  <a:schemeClr val="tx2"/>
                </a:solidFill>
                <a:effectLst/>
              </a:rPr>
              <a:t>Generating a new sentence from an input text</a:t>
            </a:r>
            <a:r>
              <a:rPr lang="en-US" dirty="0">
                <a:solidFill>
                  <a:schemeClr val="tx2"/>
                </a:solidFill>
              </a:rPr>
              <a:t> (Translation, Summarization)</a:t>
            </a:r>
          </a:p>
          <a:p>
            <a:pPr marL="571500"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30100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04672" y="2053641"/>
            <a:ext cx="3669161" cy="2760098"/>
          </a:xfrm>
        </p:spPr>
        <p:txBody>
          <a:bodyPr vert="horz" lIns="91440" tIns="45720" rIns="91440" bIns="45720" rtlCol="0" anchor="ctr">
            <a:normAutofit/>
          </a:bodyPr>
          <a:lstStyle/>
          <a:p>
            <a:r>
              <a:rPr lang="en-US" sz="2800" b="1" i="0" kern="1200" dirty="0">
                <a:solidFill>
                  <a:schemeClr val="tx2"/>
                </a:solidFill>
                <a:effectLst/>
                <a:latin typeface="+mj-lt"/>
                <a:ea typeface="+mj-ea"/>
                <a:cs typeface="+mj-cs"/>
              </a:rPr>
              <a:t>What is Hugging Face?</a:t>
            </a:r>
            <a:endParaRPr lang="en-US" sz="2800" kern="1200" dirty="0">
              <a:solidFill>
                <a:schemeClr val="tx2"/>
              </a:solidFill>
              <a:latin typeface="+mj-lt"/>
              <a:ea typeface="+mj-ea"/>
              <a:cs typeface="+mj-cs"/>
            </a:endParaRPr>
          </a:p>
        </p:txBody>
      </p:sp>
      <p:sp>
        <p:nvSpPr>
          <p:cNvPr id="3" name="TextBox 2">
            <a:extLst>
              <a:ext uri="{FF2B5EF4-FFF2-40B4-BE49-F238E27FC236}">
                <a16:creationId xmlns:a16="http://schemas.microsoft.com/office/drawing/2014/main" id="{83BC9A6C-9ACD-2AF4-8364-8DD3954CB915}"/>
              </a:ext>
            </a:extLst>
          </p:cNvPr>
          <p:cNvSpPr txBox="1"/>
          <p:nvPr/>
        </p:nvSpPr>
        <p:spPr>
          <a:xfrm>
            <a:off x="6090574" y="801866"/>
            <a:ext cx="5306084" cy="5230634"/>
          </a:xfrm>
          <a:prstGeom prst="rect">
            <a:avLst/>
          </a:prstGeom>
          <a:noFill/>
          <a:ln>
            <a:noFill/>
          </a:ln>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b="1" i="0" dirty="0">
              <a:solidFill>
                <a:schemeClr val="tx2"/>
              </a:solidFill>
              <a:effectLst/>
            </a:endParaRPr>
          </a:p>
          <a:p>
            <a:pPr algn="just">
              <a:lnSpc>
                <a:spcPct val="90000"/>
              </a:lnSpc>
            </a:pPr>
            <a:r>
              <a:rPr lang="en-US" b="0" i="0" dirty="0">
                <a:solidFill>
                  <a:schemeClr val="tx2"/>
                </a:solidFill>
                <a:effectLst/>
              </a:rPr>
              <a:t>Hugging Face is a leading platform and community that has revolutionized the field of Natural Language Processing (NLP) through its ground-breaking contributions and cutting-edge advancements. At its core, Hugging Face is a library called "Transformers" that houses an extensive collection of pretrained language models, enabling developers, researchers, and AI enthusiasts to tap into the immense power of state-of-the-art AI-driven language understanding. </a:t>
            </a:r>
            <a:r>
              <a:rPr lang="en-US" b="1" i="0" dirty="0">
                <a:solidFill>
                  <a:schemeClr val="tx2"/>
                </a:solidFill>
                <a:effectLst/>
              </a:rPr>
              <a:t>Hugging Face is for NLP what GitHub is for Software Development.</a:t>
            </a:r>
            <a:br>
              <a:rPr lang="en-US" b="1" i="0" dirty="0">
                <a:solidFill>
                  <a:schemeClr val="tx2"/>
                </a:solidFill>
                <a:effectLst/>
              </a:rPr>
            </a:br>
            <a:endParaRPr lang="en-US" b="1" i="0" dirty="0">
              <a:solidFill>
                <a:schemeClr val="tx2"/>
              </a:solidFill>
              <a:effectLst/>
            </a:endParaRPr>
          </a:p>
          <a:p>
            <a:pPr marL="571500"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80659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04672" y="2053641"/>
            <a:ext cx="3669161" cy="2760098"/>
          </a:xfrm>
        </p:spPr>
        <p:txBody>
          <a:bodyPr vert="horz" lIns="91440" tIns="45720" rIns="91440" bIns="45720" rtlCol="0" anchor="ctr">
            <a:normAutofit/>
          </a:bodyPr>
          <a:lstStyle/>
          <a:p>
            <a:r>
              <a:rPr lang="en-US" sz="2400" b="1" i="0" kern="1200" dirty="0">
                <a:solidFill>
                  <a:schemeClr val="tx2"/>
                </a:solidFill>
                <a:effectLst/>
                <a:latin typeface="+mj-lt"/>
                <a:ea typeface="+mj-ea"/>
                <a:cs typeface="+mj-cs"/>
              </a:rPr>
              <a:t>Hugging Face key features?</a:t>
            </a:r>
            <a:endParaRPr lang="en-US" sz="2400" kern="1200" dirty="0">
              <a:solidFill>
                <a:schemeClr val="tx2"/>
              </a:solidFill>
              <a:latin typeface="+mj-lt"/>
              <a:ea typeface="+mj-ea"/>
              <a:cs typeface="+mj-cs"/>
            </a:endParaRPr>
          </a:p>
        </p:txBody>
      </p:sp>
      <p:sp>
        <p:nvSpPr>
          <p:cNvPr id="3" name="TextBox 2">
            <a:extLst>
              <a:ext uri="{FF2B5EF4-FFF2-40B4-BE49-F238E27FC236}">
                <a16:creationId xmlns:a16="http://schemas.microsoft.com/office/drawing/2014/main" id="{83BC9A6C-9ACD-2AF4-8364-8DD3954CB915}"/>
              </a:ext>
            </a:extLst>
          </p:cNvPr>
          <p:cNvSpPr txBox="1"/>
          <p:nvPr/>
        </p:nvSpPr>
        <p:spPr>
          <a:xfrm>
            <a:off x="5750154" y="450462"/>
            <a:ext cx="5861657" cy="5856260"/>
          </a:xfrm>
          <a:prstGeom prst="rect">
            <a:avLst/>
          </a:prstGeom>
          <a:noFill/>
          <a:ln>
            <a:noFill/>
          </a:ln>
        </p:spPr>
        <p:txBody>
          <a:bodyPr vert="horz" lIns="91440" tIns="45720" rIns="91440" bIns="45720" rtlCol="0" anchor="ctr">
            <a:normAutofit fontScale="85000" lnSpcReduction="20000"/>
          </a:bodyPr>
          <a:lstStyle/>
          <a:p>
            <a:pPr>
              <a:lnSpc>
                <a:spcPct val="90000"/>
              </a:lnSpc>
              <a:spcAft>
                <a:spcPts val="600"/>
              </a:spcAft>
            </a:pPr>
            <a:endParaRPr lang="en-US" sz="1500" b="1" i="0" dirty="0">
              <a:solidFill>
                <a:schemeClr val="tx2"/>
              </a:solidFill>
              <a:effectLst/>
            </a:endParaRPr>
          </a:p>
          <a:p>
            <a:pPr>
              <a:lnSpc>
                <a:spcPct val="90000"/>
              </a:lnSpc>
            </a:pPr>
            <a:r>
              <a:rPr lang="en-US" sz="1900" b="0" i="0" dirty="0">
                <a:solidFill>
                  <a:schemeClr val="tx2"/>
                </a:solidFill>
                <a:effectLst/>
              </a:rPr>
              <a:t>Key features and highlights of Hugging Face include:</a:t>
            </a:r>
            <a:br>
              <a:rPr lang="en-US" sz="1900" b="0" i="0" dirty="0">
                <a:solidFill>
                  <a:schemeClr val="tx2"/>
                </a:solidFill>
                <a:effectLst/>
              </a:rPr>
            </a:br>
            <a:endParaRPr lang="en-US" sz="1900" b="0" i="0" dirty="0">
              <a:solidFill>
                <a:schemeClr val="tx2"/>
              </a:solidFill>
              <a:effectLst/>
            </a:endParaRPr>
          </a:p>
          <a:p>
            <a:pPr indent="-228600">
              <a:lnSpc>
                <a:spcPct val="90000"/>
              </a:lnSpc>
              <a:buFont typeface="Arial" panose="020B0604020202020204" pitchFamily="34" charset="0"/>
              <a:buChar char="•"/>
            </a:pPr>
            <a:endParaRPr lang="en-US" sz="1900" b="1" i="0" dirty="0">
              <a:solidFill>
                <a:schemeClr val="tx2"/>
              </a:solidFill>
              <a:effectLst/>
            </a:endParaRPr>
          </a:p>
          <a:p>
            <a:pPr indent="-228600" algn="just">
              <a:lnSpc>
                <a:spcPct val="90000"/>
              </a:lnSpc>
              <a:buFont typeface="Arial" panose="020B0604020202020204" pitchFamily="34" charset="0"/>
              <a:buChar char="•"/>
            </a:pPr>
            <a:r>
              <a:rPr lang="en-US" sz="1900" b="1" i="0" dirty="0">
                <a:solidFill>
                  <a:schemeClr val="tx2"/>
                </a:solidFill>
                <a:effectLst/>
              </a:rPr>
              <a:t>Transformer Models:</a:t>
            </a:r>
            <a:r>
              <a:rPr lang="en-US" sz="1900" i="0" dirty="0">
                <a:solidFill>
                  <a:schemeClr val="tx2"/>
                </a:solidFill>
                <a:effectLst/>
              </a:rPr>
              <a:t> neural network architecture trained to </a:t>
            </a:r>
            <a:r>
              <a:rPr lang="en-US" sz="1900" dirty="0">
                <a:solidFill>
                  <a:schemeClr val="tx2"/>
                </a:solidFill>
              </a:rPr>
              <a:t>perform NLP.</a:t>
            </a:r>
          </a:p>
          <a:p>
            <a:pPr indent="-228600" algn="just">
              <a:lnSpc>
                <a:spcPct val="90000"/>
              </a:lnSpc>
              <a:buFont typeface="Arial" panose="020B0604020202020204" pitchFamily="34" charset="0"/>
              <a:buChar char="•"/>
            </a:pPr>
            <a:endParaRPr lang="en-US" sz="1900" b="1" i="0" dirty="0">
              <a:solidFill>
                <a:schemeClr val="tx2"/>
              </a:solidFill>
              <a:effectLst/>
            </a:endParaRPr>
          </a:p>
          <a:p>
            <a:pPr indent="-228600" algn="just">
              <a:lnSpc>
                <a:spcPct val="90000"/>
              </a:lnSpc>
              <a:buFont typeface="Arial" panose="020B0604020202020204" pitchFamily="34" charset="0"/>
              <a:buChar char="•"/>
            </a:pPr>
            <a:r>
              <a:rPr lang="en-US" sz="1900" b="1" i="0" dirty="0">
                <a:solidFill>
                  <a:schemeClr val="tx2"/>
                </a:solidFill>
                <a:effectLst/>
              </a:rPr>
              <a:t>Pipelines</a:t>
            </a:r>
            <a:r>
              <a:rPr lang="en-US" sz="1900" b="0" i="0" dirty="0">
                <a:solidFill>
                  <a:schemeClr val="tx2"/>
                </a:solidFill>
                <a:effectLst/>
              </a:rPr>
              <a:t>: Hugging Face introduces the concept of pipelines, simplifying the utilization of pretrained models for specific NLP tasks. Pipelines offer a streamlined approach for text generation, sentiment analysis, translation, and more.</a:t>
            </a:r>
          </a:p>
          <a:p>
            <a:pPr indent="-228600" algn="just">
              <a:lnSpc>
                <a:spcPct val="90000"/>
              </a:lnSpc>
              <a:buFont typeface="Arial" panose="020B0604020202020204" pitchFamily="34" charset="0"/>
              <a:buChar char="•"/>
            </a:pPr>
            <a:endParaRPr lang="en-US" sz="1900" b="1" i="0" dirty="0">
              <a:solidFill>
                <a:schemeClr val="tx2"/>
              </a:solidFill>
              <a:effectLst/>
            </a:endParaRPr>
          </a:p>
          <a:p>
            <a:pPr indent="-228600" algn="just">
              <a:lnSpc>
                <a:spcPct val="90000"/>
              </a:lnSpc>
              <a:buFont typeface="Arial" panose="020B0604020202020204" pitchFamily="34" charset="0"/>
              <a:buChar char="•"/>
            </a:pPr>
            <a:r>
              <a:rPr lang="en-US" sz="1900" b="1" i="0" dirty="0">
                <a:solidFill>
                  <a:schemeClr val="tx2"/>
                </a:solidFill>
                <a:effectLst/>
              </a:rPr>
              <a:t>NLP Tasks</a:t>
            </a:r>
            <a:r>
              <a:rPr lang="en-US" sz="1900" b="0" i="0" dirty="0">
                <a:solidFill>
                  <a:schemeClr val="tx2"/>
                </a:solidFill>
                <a:effectLst/>
              </a:rPr>
              <a:t>:  tasks that can be executed using Transformer Models and Pipelines (Text-to-speech, Question-Answering, </a:t>
            </a:r>
          </a:p>
          <a:p>
            <a:pPr indent="-228600" algn="just">
              <a:lnSpc>
                <a:spcPct val="90000"/>
              </a:lnSpc>
              <a:buFont typeface="Arial" panose="020B0604020202020204" pitchFamily="34" charset="0"/>
              <a:buChar char="•"/>
            </a:pPr>
            <a:endParaRPr lang="en-US" sz="1900" b="1" i="0" dirty="0">
              <a:solidFill>
                <a:schemeClr val="tx2"/>
              </a:solidFill>
              <a:effectLst/>
            </a:endParaRPr>
          </a:p>
          <a:p>
            <a:pPr indent="-228600" algn="just">
              <a:lnSpc>
                <a:spcPct val="90000"/>
              </a:lnSpc>
              <a:buFont typeface="Arial" panose="020B0604020202020204" pitchFamily="34" charset="0"/>
              <a:buChar char="•"/>
            </a:pPr>
            <a:r>
              <a:rPr lang="en-US" sz="1900" b="1" i="0" dirty="0">
                <a:solidFill>
                  <a:schemeClr val="tx2"/>
                </a:solidFill>
                <a:effectLst/>
              </a:rPr>
              <a:t>Transformers Library</a:t>
            </a:r>
            <a:r>
              <a:rPr lang="en-US" sz="1900" b="0" i="0" dirty="0">
                <a:solidFill>
                  <a:schemeClr val="tx2"/>
                </a:solidFill>
                <a:effectLst/>
              </a:rPr>
              <a:t>: The heart of Hugging Face, the Transformers library, provides easy access to a wide array of transformer models, pipelines, NLP tasks, etc.</a:t>
            </a:r>
          </a:p>
          <a:p>
            <a:pPr indent="-228600" algn="just">
              <a:lnSpc>
                <a:spcPct val="90000"/>
              </a:lnSpc>
              <a:buFont typeface="Arial" panose="020B0604020202020204" pitchFamily="34" charset="0"/>
              <a:buChar char="•"/>
            </a:pPr>
            <a:endParaRPr lang="en-US" sz="1900" b="1" i="0" dirty="0">
              <a:solidFill>
                <a:schemeClr val="tx2"/>
              </a:solidFill>
              <a:effectLst/>
            </a:endParaRPr>
          </a:p>
          <a:p>
            <a:pPr indent="-228600" algn="just">
              <a:lnSpc>
                <a:spcPct val="90000"/>
              </a:lnSpc>
              <a:buFont typeface="Arial" panose="020B0604020202020204" pitchFamily="34" charset="0"/>
              <a:buChar char="•"/>
            </a:pPr>
            <a:r>
              <a:rPr lang="en-US" sz="1900" b="1" i="0" dirty="0">
                <a:solidFill>
                  <a:schemeClr val="tx2"/>
                </a:solidFill>
                <a:effectLst/>
              </a:rPr>
              <a:t>Community Collaboration</a:t>
            </a:r>
            <a:r>
              <a:rPr lang="en-US" sz="1900" b="0" i="0" dirty="0">
                <a:solidFill>
                  <a:schemeClr val="tx2"/>
                </a:solidFill>
                <a:effectLst/>
              </a:rPr>
              <a:t>: Hugging Face has fostered a vibrant community of developers and researchers, encouraging collaboration and knowledge-sharing. This dynamic ecosystem contributes to the constant evolution and improvement of NLP capabilities.</a:t>
            </a:r>
          </a:p>
          <a:p>
            <a:pPr indent="-228600" algn="just">
              <a:lnSpc>
                <a:spcPct val="90000"/>
              </a:lnSpc>
              <a:buFont typeface="Arial" panose="020B0604020202020204" pitchFamily="34" charset="0"/>
              <a:buChar char="•"/>
            </a:pPr>
            <a:endParaRPr lang="en-US" sz="1900" b="1" i="0" dirty="0">
              <a:solidFill>
                <a:schemeClr val="tx2"/>
              </a:solidFill>
              <a:effectLst/>
            </a:endParaRPr>
          </a:p>
          <a:p>
            <a:pPr indent="-228600" algn="just">
              <a:lnSpc>
                <a:spcPct val="90000"/>
              </a:lnSpc>
              <a:buFont typeface="Arial" panose="020B0604020202020204" pitchFamily="34" charset="0"/>
              <a:buChar char="•"/>
            </a:pPr>
            <a:r>
              <a:rPr lang="en-US" sz="1900" b="1" i="0" dirty="0">
                <a:solidFill>
                  <a:schemeClr val="tx2"/>
                </a:solidFill>
                <a:effectLst/>
              </a:rPr>
              <a:t>State-of-the-Art Models</a:t>
            </a:r>
            <a:r>
              <a:rPr lang="en-US" sz="1900" b="0" i="0" dirty="0">
                <a:solidFill>
                  <a:schemeClr val="tx2"/>
                </a:solidFill>
                <a:effectLst/>
              </a:rPr>
              <a:t>: Hugging Face continually updates and releases state-of-the-art language models, enabling users to stay at the forefront of NLP advancements without the need for extensive model training.</a:t>
            </a:r>
          </a:p>
          <a:p>
            <a:pPr indent="-228600" algn="just">
              <a:lnSpc>
                <a:spcPct val="90000"/>
              </a:lnSpc>
              <a:buFont typeface="Arial" panose="020B0604020202020204" pitchFamily="34" charset="0"/>
              <a:buChar char="•"/>
            </a:pPr>
            <a:endParaRPr lang="en-US" sz="1900" b="1" i="0" dirty="0">
              <a:solidFill>
                <a:schemeClr val="tx2"/>
              </a:solidFill>
              <a:effectLst/>
            </a:endParaRPr>
          </a:p>
          <a:p>
            <a:pPr indent="-228600" algn="just">
              <a:lnSpc>
                <a:spcPct val="90000"/>
              </a:lnSpc>
              <a:buFont typeface="Arial" panose="020B0604020202020204" pitchFamily="34" charset="0"/>
              <a:buChar char="•"/>
            </a:pPr>
            <a:r>
              <a:rPr lang="en-US" sz="1900" b="1" i="0" dirty="0">
                <a:solidFill>
                  <a:schemeClr val="tx2"/>
                </a:solidFill>
                <a:effectLst/>
              </a:rPr>
              <a:t>Open-Source Philosophy</a:t>
            </a:r>
            <a:r>
              <a:rPr lang="en-US" sz="1900" b="0" i="0" dirty="0">
                <a:solidFill>
                  <a:schemeClr val="tx2"/>
                </a:solidFill>
                <a:effectLst/>
              </a:rPr>
              <a:t>: Hugging Face embraces an open-source philosophy, making its tools, libraries, and resources accessible to all, thereby democratizing the field of NLP and AI.</a:t>
            </a:r>
          </a:p>
          <a:p>
            <a:pPr marL="571500" indent="-228600">
              <a:lnSpc>
                <a:spcPct val="90000"/>
              </a:lnSpc>
              <a:spcAft>
                <a:spcPts val="600"/>
              </a:spcAft>
              <a:buFont typeface="Arial" panose="020B0604020202020204" pitchFamily="34" charset="0"/>
              <a:buChar char="•"/>
            </a:pPr>
            <a:endParaRPr lang="en-US" sz="1500" dirty="0">
              <a:solidFill>
                <a:schemeClr val="tx2"/>
              </a:solidFill>
            </a:endParaRPr>
          </a:p>
        </p:txBody>
      </p:sp>
    </p:spTree>
    <p:extLst>
      <p:ext uri="{BB962C8B-B14F-4D97-AF65-F5344CB8AC3E}">
        <p14:creationId xmlns:p14="http://schemas.microsoft.com/office/powerpoint/2010/main" val="153854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04672" y="1401859"/>
            <a:ext cx="4280845" cy="4054282"/>
          </a:xfrm>
        </p:spPr>
        <p:txBody>
          <a:bodyPr vert="horz" lIns="91440" tIns="45720" rIns="91440" bIns="45720" rtlCol="0" anchor="ctr">
            <a:normAutofit/>
          </a:bodyPr>
          <a:lstStyle/>
          <a:p>
            <a:r>
              <a:rPr lang="en-US" sz="3200" b="1" kern="1200" dirty="0">
                <a:solidFill>
                  <a:schemeClr val="tx2"/>
                </a:solidFill>
                <a:latin typeface="+mj-lt"/>
                <a:ea typeface="+mj-ea"/>
                <a:cs typeface="+mj-cs"/>
              </a:rPr>
              <a:t>Why use Hugging Face?</a:t>
            </a: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83BC9A6C-9ACD-2AF4-8364-8DD3954CB915}"/>
              </a:ext>
            </a:extLst>
          </p:cNvPr>
          <p:cNvSpPr txBox="1"/>
          <p:nvPr/>
        </p:nvSpPr>
        <p:spPr>
          <a:xfrm>
            <a:off x="5257800" y="1553134"/>
            <a:ext cx="6128539" cy="37517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b="1" i="0" dirty="0">
              <a:solidFill>
                <a:schemeClr val="tx2"/>
              </a:solidFill>
              <a:effectLst/>
            </a:endParaRPr>
          </a:p>
          <a:p>
            <a:pPr algn="just">
              <a:lnSpc>
                <a:spcPct val="90000"/>
              </a:lnSpc>
              <a:spcAft>
                <a:spcPts val="600"/>
              </a:spcAft>
            </a:pPr>
            <a:r>
              <a:rPr lang="en-US" b="0" i="0" dirty="0">
                <a:solidFill>
                  <a:schemeClr val="tx2"/>
                </a:solidFill>
                <a:effectLst/>
              </a:rPr>
              <a:t>Whether you're a seasoned NLP practitioner or just beginning to explore the realm of language understanding, Hugging Face empowers you with the tools, models, and community support to create innovative applications, conduct ground-breaking research, and make AI-powered language processing an integral part of your projects.</a:t>
            </a:r>
            <a:endParaRPr lang="en-US" dirty="0">
              <a:solidFill>
                <a:schemeClr val="tx2"/>
              </a:solidFill>
            </a:endParaRP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037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9B1650E-100B-EA09-1E11-C464336BE5BC}"/>
              </a:ext>
            </a:extLst>
          </p:cNvPr>
          <p:cNvSpPr>
            <a:spLocks noGrp="1"/>
          </p:cNvSpPr>
          <p:nvPr>
            <p:ph type="title"/>
          </p:nvPr>
        </p:nvSpPr>
        <p:spPr>
          <a:xfrm>
            <a:off x="804672" y="1401859"/>
            <a:ext cx="4130185" cy="4054282"/>
          </a:xfrm>
        </p:spPr>
        <p:txBody>
          <a:bodyPr vert="horz" lIns="91440" tIns="45720" rIns="91440" bIns="45720" rtlCol="0" anchor="ctr">
            <a:normAutofit/>
          </a:bodyPr>
          <a:lstStyle/>
          <a:p>
            <a:r>
              <a:rPr lang="en-US" sz="2800" b="1" i="0" kern="1200" dirty="0">
                <a:solidFill>
                  <a:schemeClr val="tx2"/>
                </a:solidFill>
                <a:effectLst/>
                <a:latin typeface="+mj-lt"/>
                <a:ea typeface="+mj-ea"/>
                <a:cs typeface="+mj-cs"/>
              </a:rPr>
              <a:t>The Transformers Library</a:t>
            </a:r>
            <a:endParaRPr lang="en-US" sz="2800" kern="1200" dirty="0">
              <a:solidFill>
                <a:schemeClr val="tx2"/>
              </a:solidFill>
              <a:latin typeface="+mj-lt"/>
              <a:ea typeface="+mj-ea"/>
              <a:cs typeface="+mj-cs"/>
            </a:endParaRPr>
          </a:p>
        </p:txBody>
      </p:sp>
      <p:grpSp>
        <p:nvGrpSpPr>
          <p:cNvPr id="13" name="Group 12">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83BC9A6C-9ACD-2AF4-8364-8DD3954CB915}"/>
              </a:ext>
            </a:extLst>
          </p:cNvPr>
          <p:cNvSpPr txBox="1"/>
          <p:nvPr/>
        </p:nvSpPr>
        <p:spPr>
          <a:xfrm>
            <a:off x="5213780" y="2396793"/>
            <a:ext cx="6128539" cy="3751732"/>
          </a:xfrm>
          <a:prstGeom prst="rect">
            <a:avLst/>
          </a:prstGeom>
        </p:spPr>
        <p:txBody>
          <a:bodyPr vert="horz" lIns="91440" tIns="45720" rIns="91440" bIns="45720" rtlCol="0" anchor="ctr">
            <a:normAutofit/>
          </a:bodyPr>
          <a:lstStyle/>
          <a:p>
            <a:pPr>
              <a:lnSpc>
                <a:spcPct val="90000"/>
              </a:lnSpc>
            </a:pPr>
            <a:r>
              <a:rPr lang="en-US" sz="1600" b="1" i="0" dirty="0">
                <a:solidFill>
                  <a:schemeClr val="tx2"/>
                </a:solidFill>
                <a:effectLst/>
              </a:rPr>
              <a:t>Key Components:</a:t>
            </a:r>
            <a:br>
              <a:rPr lang="en-US" sz="1600" b="1" i="0" dirty="0">
                <a:solidFill>
                  <a:schemeClr val="tx2"/>
                </a:solidFill>
                <a:effectLst/>
              </a:rPr>
            </a:br>
            <a:endParaRPr lang="en-US" sz="1600" b="0" i="0" dirty="0">
              <a:solidFill>
                <a:schemeClr val="tx2"/>
              </a:solidFill>
              <a:effectLst/>
            </a:endParaRPr>
          </a:p>
          <a:p>
            <a:pPr indent="-228600" algn="just">
              <a:lnSpc>
                <a:spcPct val="90000"/>
              </a:lnSpc>
              <a:buFont typeface="Arial" panose="020B0604020202020204" pitchFamily="34" charset="0"/>
              <a:buChar char="•"/>
            </a:pPr>
            <a:r>
              <a:rPr lang="en-US" sz="1600" b="1" i="0" dirty="0">
                <a:solidFill>
                  <a:schemeClr val="tx2"/>
                </a:solidFill>
                <a:effectLst/>
              </a:rPr>
              <a:t>Transformer Models:</a:t>
            </a:r>
            <a:r>
              <a:rPr lang="en-US" sz="1600" b="0" i="0" dirty="0">
                <a:solidFill>
                  <a:schemeClr val="tx2"/>
                </a:solidFill>
                <a:effectLst/>
              </a:rPr>
              <a:t> Access an extensive collection of pretrained models, from BERT to GPT-3 and beyond, for advanced NLP tasks.</a:t>
            </a:r>
          </a:p>
          <a:p>
            <a:pPr indent="-228600" algn="just">
              <a:lnSpc>
                <a:spcPct val="90000"/>
              </a:lnSpc>
              <a:buFont typeface="Arial" panose="020B0604020202020204" pitchFamily="34" charset="0"/>
              <a:buChar char="•"/>
            </a:pPr>
            <a:r>
              <a:rPr lang="en-US" sz="1600" b="1" i="0" dirty="0">
                <a:solidFill>
                  <a:schemeClr val="tx2"/>
                </a:solidFill>
                <a:effectLst/>
              </a:rPr>
              <a:t>Pipelines:</a:t>
            </a:r>
            <a:r>
              <a:rPr lang="en-US" sz="1600" b="0" i="0" dirty="0">
                <a:solidFill>
                  <a:schemeClr val="tx2"/>
                </a:solidFill>
                <a:effectLst/>
              </a:rPr>
              <a:t> Execute complex NLP tasks such as text generation, sentiment analysis, and translation with simple predefined workflows.</a:t>
            </a:r>
          </a:p>
          <a:p>
            <a:pPr indent="-228600" algn="just">
              <a:lnSpc>
                <a:spcPct val="90000"/>
              </a:lnSpc>
              <a:buFont typeface="Arial" panose="020B0604020202020204" pitchFamily="34" charset="0"/>
              <a:buChar char="•"/>
            </a:pPr>
            <a:r>
              <a:rPr lang="en-US" sz="1600" b="1" i="0" dirty="0">
                <a:solidFill>
                  <a:schemeClr val="tx2"/>
                </a:solidFill>
                <a:effectLst/>
              </a:rPr>
              <a:t>Tokenizer:</a:t>
            </a:r>
            <a:r>
              <a:rPr lang="en-US" sz="1600" b="0" i="0" dirty="0">
                <a:solidFill>
                  <a:schemeClr val="tx2"/>
                </a:solidFill>
                <a:effectLst/>
              </a:rPr>
              <a:t> Simplify data preparation by converting text into tokens understandable by models.</a:t>
            </a:r>
          </a:p>
          <a:p>
            <a:pPr indent="-228600" algn="just">
              <a:lnSpc>
                <a:spcPct val="90000"/>
              </a:lnSpc>
              <a:buFont typeface="Arial" panose="020B0604020202020204" pitchFamily="34" charset="0"/>
              <a:buChar char="•"/>
            </a:pPr>
            <a:r>
              <a:rPr lang="en-US" sz="1600" b="1" i="0" dirty="0">
                <a:solidFill>
                  <a:schemeClr val="tx2"/>
                </a:solidFill>
                <a:effectLst/>
              </a:rPr>
              <a:t>Training Utilities:</a:t>
            </a:r>
            <a:r>
              <a:rPr lang="en-US" sz="1600" b="0" i="0" dirty="0">
                <a:solidFill>
                  <a:schemeClr val="tx2"/>
                </a:solidFill>
                <a:effectLst/>
              </a:rPr>
              <a:t> Customize pretrained models to your needs or train custom models.</a:t>
            </a:r>
          </a:p>
          <a:p>
            <a:pPr indent="-228600" algn="just">
              <a:lnSpc>
                <a:spcPct val="90000"/>
              </a:lnSpc>
              <a:buFont typeface="Arial" panose="020B0604020202020204" pitchFamily="34" charset="0"/>
              <a:buChar char="•"/>
            </a:pPr>
            <a:r>
              <a:rPr lang="en-US" sz="1600" b="1" i="0" dirty="0">
                <a:solidFill>
                  <a:schemeClr val="tx2"/>
                </a:solidFill>
                <a:effectLst/>
              </a:rPr>
              <a:t>API Access:</a:t>
            </a:r>
            <a:r>
              <a:rPr lang="en-US" sz="1600" b="0" i="0" dirty="0">
                <a:solidFill>
                  <a:schemeClr val="tx2"/>
                </a:solidFill>
                <a:effectLst/>
              </a:rPr>
              <a:t> Seamlessly integrate Hugging Face models into applications through intuitive APIs.</a:t>
            </a:r>
          </a:p>
          <a:p>
            <a:pPr indent="-228600" algn="just">
              <a:lnSpc>
                <a:spcPct val="90000"/>
              </a:lnSpc>
              <a:buFont typeface="Arial" panose="020B0604020202020204" pitchFamily="34" charset="0"/>
              <a:buChar char="•"/>
            </a:pPr>
            <a:r>
              <a:rPr lang="en-US" sz="1600" b="1" i="0" dirty="0">
                <a:solidFill>
                  <a:schemeClr val="tx2"/>
                </a:solidFill>
                <a:effectLst/>
              </a:rPr>
              <a:t>Research Foundations:</a:t>
            </a:r>
            <a:r>
              <a:rPr lang="en-US" sz="1600" b="0" i="0" dirty="0">
                <a:solidFill>
                  <a:schemeClr val="tx2"/>
                </a:solidFill>
                <a:effectLst/>
              </a:rPr>
              <a:t> A valuable resource for the research community to experiment with new NLP techniques.</a:t>
            </a:r>
          </a:p>
        </p:txBody>
      </p:sp>
      <p:grpSp>
        <p:nvGrpSpPr>
          <p:cNvPr id="19" name="Group 18">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20" name="Freeform: Shape 19">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ABF0B8E-DABC-07D0-AC23-CA6AFA9174F2}"/>
              </a:ext>
            </a:extLst>
          </p:cNvPr>
          <p:cNvSpPr txBox="1"/>
          <p:nvPr/>
        </p:nvSpPr>
        <p:spPr>
          <a:xfrm>
            <a:off x="5213780" y="336991"/>
            <a:ext cx="6452471" cy="1323439"/>
          </a:xfrm>
          <a:prstGeom prst="rect">
            <a:avLst/>
          </a:prstGeom>
          <a:noFill/>
        </p:spPr>
        <p:txBody>
          <a:bodyPr wrap="square" rtlCol="0">
            <a:spAutoFit/>
          </a:bodyPr>
          <a:lstStyle/>
          <a:p>
            <a:pPr algn="just">
              <a:spcAft>
                <a:spcPts val="600"/>
              </a:spcAft>
            </a:pPr>
            <a:r>
              <a:rPr lang="en-GB" sz="1600" b="0" i="0" dirty="0">
                <a:solidFill>
                  <a:srgbClr val="374151"/>
                </a:solidFill>
                <a:effectLst/>
              </a:rPr>
              <a:t>Hugging Face's </a:t>
            </a:r>
            <a:r>
              <a:rPr lang="en-GB" sz="1600" b="1" i="0" dirty="0">
                <a:effectLst/>
              </a:rPr>
              <a:t>Transformers Library</a:t>
            </a:r>
            <a:r>
              <a:rPr lang="en-GB" sz="1600" b="0" i="0" dirty="0">
                <a:solidFill>
                  <a:srgbClr val="374151"/>
                </a:solidFill>
                <a:effectLst/>
              </a:rPr>
              <a:t> is the beating heart of the platform, offering a comprehensive array of tools and models to revolutionize Natural Language Processing.</a:t>
            </a:r>
            <a:r>
              <a:rPr lang="en-GB" sz="1600" b="0" i="0" dirty="0">
                <a:solidFill>
                  <a:srgbClr val="374151"/>
                </a:solidFill>
                <a:effectLst/>
                <a:latin typeface="Söhne"/>
              </a:rPr>
              <a:t> The Transformers Library not only streamlines development but democratizes access to advanced language models, enabling developers and researchers to create cutting-edge NLP solutions.</a:t>
            </a:r>
            <a:endParaRPr lang="en-IT" sz="1600" dirty="0"/>
          </a:p>
        </p:txBody>
      </p:sp>
    </p:spTree>
    <p:extLst>
      <p:ext uri="{BB962C8B-B14F-4D97-AF65-F5344CB8AC3E}">
        <p14:creationId xmlns:p14="http://schemas.microsoft.com/office/powerpoint/2010/main" val="20289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2077</Words>
  <Application>Microsoft Macintosh PowerPoint</Application>
  <PresentationFormat>Widescreen</PresentationFormat>
  <Paragraphs>197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Söhne</vt:lpstr>
      <vt:lpstr>Office Theme</vt:lpstr>
      <vt:lpstr>Natural Language Processing with Hugging Face</vt:lpstr>
      <vt:lpstr>Agenda</vt:lpstr>
      <vt:lpstr>What is NLP?</vt:lpstr>
      <vt:lpstr>Overview</vt:lpstr>
      <vt:lpstr>Common NLP Tasks</vt:lpstr>
      <vt:lpstr>What is Hugging Face?</vt:lpstr>
      <vt:lpstr>Hugging Face key features?</vt:lpstr>
      <vt:lpstr>Why use Hugging Face?</vt:lpstr>
      <vt:lpstr>The Transformers Library</vt:lpstr>
      <vt:lpstr>What is a Transformer Model?</vt:lpstr>
      <vt:lpstr>Transformer Model key features</vt:lpstr>
      <vt:lpstr>What is a Pipeline?</vt:lpstr>
      <vt:lpstr>Pipeline key attributes</vt:lpstr>
      <vt:lpstr>Pipeline Tasks</vt:lpstr>
      <vt:lpstr>Pipeline Example</vt:lpstr>
      <vt:lpstr>Transformer Models</vt:lpstr>
      <vt:lpstr>Transformer Models History (1/2)</vt:lpstr>
      <vt:lpstr>Transformer Models History (2/2)</vt:lpstr>
      <vt:lpstr>Transformer as Language Models (1/2)</vt:lpstr>
      <vt:lpstr>Transformer as Language Models (2/2)</vt:lpstr>
      <vt:lpstr>Casual Language Modeling</vt:lpstr>
      <vt:lpstr>Mask Language Modeling</vt:lpstr>
      <vt:lpstr>Transformer Models are big models</vt:lpstr>
      <vt:lpstr>Transformer Models: the new paradigm</vt:lpstr>
      <vt:lpstr>Pre-training Transform Model</vt:lpstr>
      <vt:lpstr>Fine Tuning Transform Model</vt:lpstr>
      <vt:lpstr>Transformer Architecture (1/2)</vt:lpstr>
      <vt:lpstr>Transformer Architecture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with Hugging Face</dc:title>
  <dc:creator>Salvatore D'Angelo</dc:creator>
  <cp:lastModifiedBy>Salvatore D'Angelo</cp:lastModifiedBy>
  <cp:revision>45</cp:revision>
  <dcterms:created xsi:type="dcterms:W3CDTF">2023-08-13T07:27:44Z</dcterms:created>
  <dcterms:modified xsi:type="dcterms:W3CDTF">2023-08-13T13:07:36Z</dcterms:modified>
</cp:coreProperties>
</file>