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2" r:id="rId2"/>
    <p:sldId id="286" r:id="rId3"/>
    <p:sldId id="299" r:id="rId4"/>
    <p:sldId id="300" r:id="rId5"/>
    <p:sldId id="301" r:id="rId6"/>
    <p:sldId id="289" r:id="rId7"/>
    <p:sldId id="290" r:id="rId8"/>
    <p:sldId id="287" r:id="rId9"/>
    <p:sldId id="292" r:id="rId10"/>
    <p:sldId id="291" r:id="rId11"/>
    <p:sldId id="293" r:id="rId12"/>
    <p:sldId id="296" r:id="rId13"/>
    <p:sldId id="302" r:id="rId14"/>
    <p:sldId id="303" r:id="rId15"/>
    <p:sldId id="304" r:id="rId16"/>
    <p:sldId id="297" r:id="rId17"/>
    <p:sldId id="298" r:id="rId18"/>
    <p:sldId id="305" r:id="rId19"/>
    <p:sldId id="306" r:id="rId20"/>
    <p:sldId id="307" r:id="rId21"/>
    <p:sldId id="308" r:id="rId22"/>
    <p:sldId id="311" r:id="rId23"/>
    <p:sldId id="295" r:id="rId24"/>
    <p:sldId id="310" r:id="rId25"/>
    <p:sldId id="288" r:id="rId26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6969"/>
    <a:srgbClr val="F5F5F5"/>
    <a:srgbClr val="BBDAA6"/>
    <a:srgbClr val="FBFBFB"/>
    <a:srgbClr val="F7F7F7"/>
    <a:srgbClr val="F3F3F3"/>
    <a:srgbClr val="85B4DF"/>
    <a:srgbClr val="A3C7E7"/>
    <a:srgbClr val="7EB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88065" autoAdjust="0"/>
  </p:normalViewPr>
  <p:slideViewPr>
    <p:cSldViewPr snapToGrid="0">
      <p:cViewPr varScale="1">
        <p:scale>
          <a:sx n="102" d="100"/>
          <a:sy n="102" d="100"/>
        </p:scale>
        <p:origin x="21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1D371-CAD5-467C-B2D1-A1703C481094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56DF-35C0-466F-8A06-0E41468E6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26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9D9B-70E8-425B-BA9C-BC687E23A14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31A81-C984-432B-B5E5-CA6A3BFC3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345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4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4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37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1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62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250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004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28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24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22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09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35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800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790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8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6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56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6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2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55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2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31A81-C984-432B-B5E5-CA6A3BFC3C1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3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76C-C5B7-4283-8F42-622DF6C2A17F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D16B-6B69-46BB-8AF3-CC5A8D8F300C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BF6C-5062-441F-9644-3CC847DA4AA0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88A8-27FD-4490-AE01-4C5619EFACD4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1B3-0B97-4755-8FED-B79DA59E9B36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5FF7-9F8F-444B-B4B8-D16B0C693F3F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8251-5748-41B1-83F7-555E39FA3574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CE-B65E-4A2A-8FD9-8D7F3C926D90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8DA6-ED66-4A7D-9071-AFF0F741BD31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A45E-516B-41FB-9663-4FB5A15FC105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FADE-67DE-402F-9A72-31595F8E89F3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824E-B739-4804-B4D9-C00200738286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41C1-DF3E-479D-AD83-4AA03906CC5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077029" y="2916068"/>
            <a:ext cx="4612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 </a:t>
            </a:r>
            <a:r>
              <a:rPr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続編</a:t>
            </a:r>
            <a:r>
              <a:rPr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..</a:t>
            </a:r>
            <a:endParaRPr kumimoji="1" lang="en-US" altLang="ja-JP" sz="4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83439" y="5519437"/>
            <a:ext cx="461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インテリジェントソフトウェアシステム学講座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83439" y="5796436"/>
            <a:ext cx="461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片岡将大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83439" y="6073435"/>
            <a:ext cx="461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2019/5/14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8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RBF</a:t>
            </a:r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0782" y="3225405"/>
            <a:ext cx="8865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RBF</a:t>
            </a: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高次元の非線形空間に写像する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0782" y="3950488"/>
            <a:ext cx="8865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RBF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カーネルを利用する理由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-linear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カーネルは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RBF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カーネルの特殊系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・パラメータ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linear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カーネルモデルに対応するパラメータ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(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C,γ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RBF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カーネルと同じ性能を示す．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調整するべきパラメータが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polynomial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カーネルの場合，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数値計算上の理由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0" y="1796088"/>
                <a:ext cx="8865404" cy="11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36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sz="36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36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6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6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36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36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6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6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𝛾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&gt;0</m:t>
                      </m:r>
                    </m:oMath>
                  </m:oMathPara>
                </a14:m>
                <a:endPara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6088"/>
                <a:ext cx="8865404" cy="11040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3788228" y="2882975"/>
            <a:ext cx="8273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87237" y="2928048"/>
            <a:ext cx="127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gamma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9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カーネル例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454330"/>
            <a:ext cx="6923314" cy="52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Polynomial </a:t>
            </a:r>
            <a:r>
              <a:rPr lang="ja-JP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</a:t>
            </a:r>
            <a:endParaRPr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2724" y="3478773"/>
            <a:ext cx="88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非線形カーネルである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2724" y="4373790"/>
            <a:ext cx="886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通常画像識別等の大きな次元に対して利用する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らしい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268964" y="5135453"/>
                <a:ext cx="248401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 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𝑐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64" y="5135453"/>
                <a:ext cx="2484013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463872" y="5902054"/>
                <a:ext cx="5611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/>
                  <a:t>d </a:t>
                </a:r>
                <a:r>
                  <a:rPr lang="ja-JP" altLang="en-US" dirty="0" smtClean="0"/>
                  <a:t>が大きくなれば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lang="ja-JP" altLang="en-US" dirty="0" smtClean="0"/>
                  <a:t>値は非常に大きい値になる．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72" y="5902054"/>
                <a:ext cx="56119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69" t="-13115" r="-21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0" y="2022484"/>
                <a:ext cx="886540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 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∗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𝑐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2484"/>
                <a:ext cx="8865404" cy="656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>
          <a:xfrm>
            <a:off x="6386285" y="2350619"/>
            <a:ext cx="420915" cy="5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386285" y="2348208"/>
            <a:ext cx="127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degree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41409" y="2670975"/>
            <a:ext cx="127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Coef0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5958618" y="2598691"/>
            <a:ext cx="420915" cy="5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実装パラメータの話</a:t>
            </a:r>
            <a:endParaRPr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596" y="1815884"/>
            <a:ext cx="88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Class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sklearn.svm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SVC()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73732"/>
              </p:ext>
            </p:extLst>
          </p:nvPr>
        </p:nvGraphicFramePr>
        <p:xfrm>
          <a:off x="278596" y="2639102"/>
          <a:ext cx="8662205" cy="41555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1175"/>
                <a:gridCol w="3107484"/>
                <a:gridCol w="4033546"/>
              </a:tblGrid>
              <a:tr h="51985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パラメータ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デフォ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55465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ペナルティパラメータ</a:t>
                      </a:r>
                      <a:endParaRPr kumimoji="1" lang="ja-JP" altLang="en-US" sz="16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Kernel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rbf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”</a:t>
                      </a:r>
                      <a:r>
                        <a:rPr kumimoji="1" lang="en-US" altLang="ja-JP" sz="16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linear”,”poly”,”rbf”,”sigmoid”,”precomputed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”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degree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Polynomial kernel </a:t>
                      </a:r>
                      <a:r>
                        <a:rPr kumimoji="1" lang="ja-JP" altLang="en-US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パラメータ，ほかのカーネルだと無視される</a:t>
                      </a:r>
                      <a:endParaRPr kumimoji="1" lang="ja-JP" altLang="en-US" sz="16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gamma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auto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“</a:t>
                      </a:r>
                      <a:r>
                        <a:rPr kumimoji="1" lang="en-US" altLang="ja-JP" sz="16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rbf”,”sigmoid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”</a:t>
                      </a:r>
                      <a:r>
                        <a:rPr kumimoji="1" lang="ja-JP" altLang="en-US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カーネルでのパラメータ</a:t>
                      </a:r>
                      <a:endParaRPr kumimoji="1" lang="ja-JP" altLang="en-US" sz="16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Coef0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“</a:t>
                      </a:r>
                      <a:r>
                        <a:rPr kumimoji="1" lang="en-US" altLang="ja-JP" sz="16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poly”,”sigmoid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” </a:t>
                      </a:r>
                      <a:r>
                        <a:rPr kumimoji="1" lang="ja-JP" altLang="en-US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カーネルでのパラメータ</a:t>
                      </a:r>
                      <a:endParaRPr kumimoji="1" lang="ja-JP" altLang="en-US" sz="16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Shrinking 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True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双対問題のパラメータにおいて最終的に</a:t>
                      </a:r>
                      <a:r>
                        <a:rPr kumimoji="1" lang="en-US" altLang="ja-JP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0</a:t>
                      </a:r>
                      <a:r>
                        <a:rPr kumimoji="1" lang="ja-JP" altLang="en-US" sz="16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となるパラメータを検出して取り除き，最適化．</a:t>
                      </a:r>
                      <a:endParaRPr kumimoji="1" lang="ja-JP" altLang="en-US" sz="16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実装パラメータの話</a:t>
            </a:r>
            <a:endParaRPr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596" y="1815884"/>
            <a:ext cx="88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Class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sklearn.svm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SVC()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64977"/>
              </p:ext>
            </p:extLst>
          </p:nvPr>
        </p:nvGraphicFramePr>
        <p:xfrm>
          <a:off x="278596" y="2639102"/>
          <a:ext cx="8662205" cy="39150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67918"/>
                <a:gridCol w="2860741"/>
                <a:gridCol w="4033546"/>
              </a:tblGrid>
              <a:tr h="51985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パラメータ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デフォ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55465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probability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False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入力に対して，確率で返す</a:t>
                      </a:r>
                      <a:endParaRPr kumimoji="1" lang="ja-JP" altLang="en-US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tol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1e-3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終了条件</a:t>
                      </a:r>
                      <a:endParaRPr kumimoji="1" lang="ja-JP" altLang="en-US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cache_size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200MB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カーネル行列をキャッシュスルサイズ</a:t>
                      </a:r>
                      <a:endParaRPr kumimoji="1" lang="ja-JP" altLang="en-US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class_weight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None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少ないクラスに対して，重みを加える．</a:t>
                      </a:r>
                      <a:endParaRPr kumimoji="1" lang="ja-JP" altLang="en-US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verbose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False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学習ログを表示</a:t>
                      </a:r>
                      <a:endParaRPr kumimoji="1" lang="ja-JP" altLang="en-US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 </a:t>
                      </a:r>
                      <a:r>
                        <a:rPr kumimoji="1" lang="en-US" altLang="ja-JP" sz="2400" dirty="0" err="1" smtClean="0"/>
                        <a:t>max_iter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tol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学習回数上限</a:t>
                      </a:r>
                      <a:endParaRPr kumimoji="1" lang="ja-JP" altLang="en-US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2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実装パラメータの話</a:t>
            </a:r>
            <a:endParaRPr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596" y="1815884"/>
            <a:ext cx="886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Class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sklearn.svm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SVC()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53385"/>
              </p:ext>
            </p:extLst>
          </p:nvPr>
        </p:nvGraphicFramePr>
        <p:xfrm>
          <a:off x="278596" y="2639102"/>
          <a:ext cx="8662205" cy="22284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85633"/>
                <a:gridCol w="2643026"/>
                <a:gridCol w="4033546"/>
              </a:tblGrid>
              <a:tr h="519858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パラメータ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デフォ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55465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Decision_</a:t>
                      </a:r>
                    </a:p>
                    <a:p>
                      <a:r>
                        <a:rPr kumimoji="1" lang="en-US" altLang="ja-JP" sz="2400" dirty="0" smtClean="0"/>
                        <a:t>function_</a:t>
                      </a:r>
                    </a:p>
                    <a:p>
                      <a:r>
                        <a:rPr kumimoji="1" lang="en-US" altLang="ja-JP" sz="2400" dirty="0" smtClean="0"/>
                        <a:t>shape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ovr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クラス分類の手法</a:t>
                      </a:r>
                      <a:endParaRPr kumimoji="1" lang="ja-JP" altLang="en-US" sz="2000" b="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  <a:tr h="519858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random_state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None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乱数を利用</a:t>
                      </a:r>
                      <a:endParaRPr kumimoji="1" lang="ja-JP" altLang="en-US" sz="2000" b="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まとめ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4098" y="2157973"/>
            <a:ext cx="254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結局 何よ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8705" y="2960071"/>
            <a:ext cx="7466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000" dirty="0" smtClean="0">
                <a:solidFill>
                  <a:srgbClr val="FF696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パラメータの数が少ない方が楽</a:t>
            </a:r>
            <a:endParaRPr lang="en-US" altLang="ja-JP" sz="2000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 linear &lt; rbf &lt; polynomial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パラメータの数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000" b="1" dirty="0" smtClean="0">
                <a:solidFill>
                  <a:srgbClr val="FF696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でも精度の方も大事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だから状況にあったカーネルを選択できれば良い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パラメータ調整コスト，処理時間とのトレードオフ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530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まとめ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7012" y="1749024"/>
            <a:ext cx="254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一つの目安として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4817" y="2684233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事例数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データ数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&lt;&lt;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素性数 の場合 ⇒ </a:t>
            </a:r>
            <a:r>
              <a:rPr lang="ja-JP" altLang="en-US" sz="2000" u="sng" dirty="0" smtClean="0">
                <a:solidFill>
                  <a:srgbClr val="FF696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線形カーネル</a:t>
            </a:r>
            <a:endParaRPr lang="en-US" altLang="ja-JP" sz="2000" u="sng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3848" y="4869067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事例数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データ数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&gt;&gt;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素性数 の場合 ⇒ </a:t>
            </a:r>
            <a:r>
              <a:rPr lang="ja-JP" altLang="en-US" sz="2000" dirty="0" smtClean="0">
                <a:solidFill>
                  <a:srgbClr val="FF696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非線形カーネル</a:t>
            </a:r>
            <a:endParaRPr lang="en-US" altLang="ja-JP" sz="2000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78971" y="2306794"/>
            <a:ext cx="8447314" cy="193137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78971" y="4615610"/>
            <a:ext cx="8447314" cy="1872276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3369" y="3311302"/>
            <a:ext cx="9158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バイオインフォマティクスのマイクロアレイデータの多くがこのケース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Leukemia dataset 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#training=38 , #test=34 , #feature=7129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705" y="5650633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名だたるデータセット達：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iris dataset, Titanic dataset </a:t>
            </a:r>
            <a:r>
              <a:rPr lang="en-US" altLang="ja-JP" sz="2000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etc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34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まとめ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4098" y="2157973"/>
            <a:ext cx="38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パラメータが多くて大変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8705" y="2960071"/>
            <a:ext cx="7466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Cross-validation, Grid-search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によりパラメータを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網羅的に探索する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2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Cross-validation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0213" y="2175633"/>
            <a:ext cx="38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877" y="2896936"/>
            <a:ext cx="746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ブロックのデータを用いて訓練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27123" y="5065486"/>
            <a:ext cx="139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25600" y="4018349"/>
            <a:ext cx="3599542" cy="8853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508049" y="5065486"/>
            <a:ext cx="0" cy="47897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12877" y="3386266"/>
            <a:ext cx="746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ブロックのデータを用いて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疑似的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にテスト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25599" y="5706222"/>
            <a:ext cx="3599542" cy="8853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2307773" y="5706222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982687" y="5721790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722915" y="5706222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455886" y="5737359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01455" y="5933284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5604" y="5946832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75120" y="5954193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5392" y="5946832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98424" y="5963973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5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前回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327"/>
            <a:ext cx="9051924" cy="50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Cross-validation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0213" y="2175633"/>
            <a:ext cx="38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877" y="2896936"/>
            <a:ext cx="746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k-1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ブロックのデータを用いて訓練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27123" y="5065486"/>
            <a:ext cx="139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625600" y="4018349"/>
            <a:ext cx="3599542" cy="8853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508049" y="5065486"/>
            <a:ext cx="0" cy="47897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12877" y="3386266"/>
            <a:ext cx="746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ブロックのデータを用いて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疑似的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にテスト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25599" y="5706222"/>
            <a:ext cx="3599542" cy="8853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2307773" y="5706222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982687" y="5721790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722915" y="5706222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455886" y="5737359"/>
            <a:ext cx="0" cy="8542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644916" y="5964421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25604" y="5946832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75120" y="5954193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5392" y="5946832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68587" y="5964421"/>
            <a:ext cx="11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訓練</a:t>
            </a:r>
            <a:endParaRPr lang="en-US" altLang="ja-JP" sz="2000" dirty="0" smtClean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5800019" y="5065486"/>
            <a:ext cx="2106359" cy="898935"/>
          </a:xfrm>
          <a:prstGeom prst="wedgeRoundRectCallout">
            <a:avLst>
              <a:gd name="adj1" fmla="val -112657"/>
              <a:gd name="adj2" fmla="val 30193"/>
              <a:gd name="adj3" fmla="val 16667"/>
            </a:avLst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970536" y="5351306"/>
            <a:ext cx="20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回繰り返す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14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まとめ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6384" y="1996199"/>
            <a:ext cx="38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パラメータが多くて大変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9962" y="2738123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パッケージの入力形式に変換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9962" y="3279992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簡単な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スケール調整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(normalization)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9962" y="3821861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カーネルの選択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9962" y="4362283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4.cross-validation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最適パラメータを発見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9962" y="4902705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5.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最適なパラメータを用いて訓練データに対してモデルの生成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99962" y="5443127"/>
            <a:ext cx="746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6.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テストデータに対して適応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2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Polynomial </a:t>
            </a:r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445182" y="2674742"/>
                <a:ext cx="8865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𝑇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𝑦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82" y="2674742"/>
                <a:ext cx="886540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1753404" y="3816413"/>
                <a:ext cx="8865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altLang="ja-JP" sz="2000" b="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404" y="3816413"/>
                <a:ext cx="88654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-766432" y="4346184"/>
                <a:ext cx="886540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 </m:t>
                      </m:r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 sz="2000" b="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432" y="4346184"/>
                <a:ext cx="8865404" cy="404213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-113289" y="4880058"/>
                <a:ext cx="8865404" cy="446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=(</m:t>
                      </m:r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000" b="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289" y="4880058"/>
                <a:ext cx="8865404" cy="446469"/>
              </a:xfrm>
              <a:prstGeom prst="rect">
                <a:avLst/>
              </a:prstGeom>
              <a:blipFill rotWithShape="0"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3120572" y="5370070"/>
            <a:ext cx="812800" cy="0"/>
          </a:xfrm>
          <a:prstGeom prst="line">
            <a:avLst/>
          </a:prstGeom>
          <a:ln w="666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869544" y="5370070"/>
            <a:ext cx="812800" cy="0"/>
          </a:xfrm>
          <a:prstGeom prst="line">
            <a:avLst/>
          </a:prstGeom>
          <a:ln w="666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21926" y="2123502"/>
            <a:ext cx="4854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非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線形カーネルである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9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スケール調整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4457" y="2183193"/>
            <a:ext cx="821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を利用する前にスケール調整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(normalization)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をすることは大切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8915" y="3413882"/>
            <a:ext cx="821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・その理由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77410" y="3813992"/>
            <a:ext cx="746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値の取りうる版画大きい素性が支配的になるという問題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数値計算上の理由で好ましい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2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94496" y="1887644"/>
                <a:ext cx="6782604" cy="1361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・サポートベクターマシン：基本的には超平面で分離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Φ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特徴ベクトル</a:t>
                </a:r>
                <a:r>
                  <a:rPr kumimoji="1"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：「非線形局面⇒超平面に写像」</a:t>
                </a:r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・カーネル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Φ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Φ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と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y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類似度が高い　↔　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が大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6" y="1887644"/>
                <a:ext cx="6782604" cy="1361014"/>
              </a:xfrm>
              <a:prstGeom prst="rect">
                <a:avLst/>
              </a:prstGeom>
              <a:blipFill rotWithShape="0">
                <a:blip r:embed="rId4"/>
                <a:stretch>
                  <a:fillRect l="-898" t="-3139" b="-4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152400" y="3429000"/>
          <a:ext cx="88392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Microsoft Draw 描画" r:id="rId5" imgW="7853400" imgH="2857680" progId="MSDraw.Drawing.8.2">
                  <p:embed/>
                </p:oleObj>
              </mc:Choice>
              <mc:Fallback>
                <p:oleObj name="Microsoft Draw 描画" r:id="rId5" imgW="7853400" imgH="285768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8839200" cy="32162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9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ハードマージン</a:t>
            </a:r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SVM</a:t>
            </a:r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とソフトマージン</a:t>
            </a:r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SVM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F4A8-DFED-4301-8845-BBF64D007DBF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8650" y="2727381"/>
            <a:ext cx="892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ハードマージン：ハードマージン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は最も基本となるもの</a:t>
            </a:r>
            <a:endParaRPr kumimoji="1" lang="en-US" altLang="ja-JP" sz="2000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3762213"/>
            <a:ext cx="8921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マージン：ハードマージンでは線形分離不可能は上手くいかない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457325" y="5085652"/>
            <a:ext cx="1228725" cy="4757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73136" y="5128995"/>
            <a:ext cx="481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それを解決するのがソフトマージン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endParaRPr kumimoji="1" lang="en-US" altLang="ja-JP" sz="2000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5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ハードマージン</a:t>
            </a:r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SVM</a:t>
            </a:r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とソフトマージン</a:t>
            </a:r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SVM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F4A8-DFED-4301-8845-BBF64D007DBF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2250" y="2219381"/>
            <a:ext cx="892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ソフトマージンで線形分離不可能な場合でも，</a:t>
            </a:r>
            <a:endParaRPr kumimoji="1" lang="en-US" altLang="ja-JP" sz="24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i="1" dirty="0" smtClean="0">
                <a:solidFill>
                  <a:srgbClr val="FF696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分離超平面を決定することが可能になった！</a:t>
            </a:r>
            <a:endParaRPr kumimoji="1" lang="en-US" altLang="ja-JP" sz="2400" i="1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222250" y="3343715"/>
            <a:ext cx="1708150" cy="943428"/>
          </a:xfrm>
          <a:prstGeom prst="rightArrow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9287" y="3623316"/>
            <a:ext cx="85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i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でも</a:t>
            </a:r>
            <a:endParaRPr kumimoji="1" lang="en-US" altLang="ja-JP" sz="2400" i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4895" y="3584596"/>
            <a:ext cx="571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所詮</a:t>
            </a:r>
            <a:r>
              <a:rPr kumimoji="1" lang="ja-JP" altLang="en-US" sz="24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線形分離　　性能には限界がある</a:t>
            </a:r>
            <a:endParaRPr kumimoji="1" lang="en-US" altLang="ja-JP" sz="24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1657350" y="4678792"/>
            <a:ext cx="5950857" cy="1045028"/>
          </a:xfrm>
          <a:prstGeom prst="wedgeRectCallout">
            <a:avLst>
              <a:gd name="adj1" fmla="val -16235"/>
              <a:gd name="adj2" fmla="val -104167"/>
            </a:avLst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07696" y="5001251"/>
            <a:ext cx="595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カーネルトリックはその限界を取り払う</a:t>
            </a:r>
            <a:endParaRPr kumimoji="1" lang="en-US" altLang="ja-JP" sz="24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5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ハードマージン</a:t>
            </a:r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SVM</a:t>
            </a:r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とソフトマージン</a:t>
            </a:r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SVM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F4A8-DFED-4301-8845-BBF64D007DBF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320"/>
            <a:ext cx="9133758" cy="51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カーネルトリック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F4A8-DFED-4301-8845-BBF64D007DBF}" type="datetime1">
              <a:rPr kumimoji="1" lang="ja-JP" altLang="en-US" smtClean="0"/>
              <a:t>2019/5/14</a:t>
            </a:fld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41C1-DF3E-479D-AD83-4AA03906CC5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57" y="1454330"/>
            <a:ext cx="5661343" cy="3736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936" y="1999236"/>
                <a:ext cx="34826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・左図は線形分離不可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元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の特徴空間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sz="2000" dirty="0" smtClean="0">
                    <a:solidFill>
                      <a:srgbClr val="FF6969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非線形変換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dirty="0">
                        <a:solidFill>
                          <a:srgbClr val="FF6969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Φ</m:t>
                    </m:r>
                    <m:r>
                      <a:rPr lang="en-US" altLang="ja-JP" sz="2000" b="0" i="1" dirty="0" smtClean="0">
                        <a:solidFill>
                          <a:srgbClr val="FF6969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lang="en-US" altLang="ja-JP" sz="2000" i="1">
                        <a:solidFill>
                          <a:srgbClr val="FF6969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𝑋</m:t>
                    </m:r>
                    <m:r>
                      <a:rPr lang="en-US" altLang="ja-JP" sz="2000" b="0" i="1" smtClean="0">
                        <a:solidFill>
                          <a:srgbClr val="FF6969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  <m:r>
                      <a:rPr lang="en-US" altLang="ja-JP" sz="2000" i="1">
                        <a:solidFill>
                          <a:srgbClr val="FF6969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solidFill>
                              <a:srgbClr val="FF6969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 smtClean="0">
                                <a:solidFill>
                                  <a:srgbClr val="FF6969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solidFill>
                                  <a:srgbClr val="FF6969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solidFill>
                                  <a:srgbClr val="FF6969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solidFill>
                              <a:srgbClr val="FF6969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sz="2000" i="1">
                                <a:solidFill>
                                  <a:srgbClr val="FF6969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solidFill>
                                  <a:srgbClr val="FF6969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solidFill>
                                  <a:srgbClr val="FF6969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sz="2000" dirty="0" smtClean="0">
                    <a:solidFill>
                      <a:srgbClr val="FF6969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ja-JP" altLang="en-US" sz="2000" dirty="0" smtClean="0">
                    <a:solidFill>
                      <a:srgbClr val="FF6969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に写像</a:t>
                </a:r>
                <a:endParaRPr kumimoji="1" lang="en-US" altLang="ja-JP" sz="2000" dirty="0" smtClean="0">
                  <a:solidFill>
                    <a:srgbClr val="FF696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" y="1999236"/>
                <a:ext cx="3482657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926" t="-3226" b="-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29936" y="3867582"/>
            <a:ext cx="3482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図は二次元から二次元の写像，複雑な問題はより大きな次元に写像の必要がある．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Dataset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95993" y="2042779"/>
                <a:ext cx="785132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SVM </a:t>
                </a:r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の場合，実際に写像を求める必要はなく，</a:t>
                </a:r>
                <a:r>
                  <a:rPr kumimoji="1" lang="ja-JP" altLang="en-US" sz="2000" u="sng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ベクトルの内積だけわかれば</a:t>
                </a:r>
                <a:r>
                  <a:rPr lang="ja-JP" altLang="en-US" sz="2000" u="sng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良い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，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写像した特徴空間の内積を関数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で表す．</a:t>
                </a:r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i="1" dirty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Φ</m:t>
                      </m:r>
                      <m:d>
                        <m:dPr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dirty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dirty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dirty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ja-JP" altLang="en-US" sz="2000" i="1" dirty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・</m:t>
                      </m:r>
                      <m:r>
                        <m:rPr>
                          <m:sty m:val="p"/>
                        </m:rPr>
                        <a:rPr lang="en-US" altLang="ja-JP" sz="2000" i="1" dirty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Φ</m:t>
                      </m:r>
                      <m:d>
                        <m:dPr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dirty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dirty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dirty="0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000" b="1" i="1" u="sng" dirty="0" smtClean="0">
                    <a:solidFill>
                      <a:srgbClr val="FF6969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カーネル関数さえ求まれば，</a:t>
                </a:r>
                <a:r>
                  <a:rPr lang="en-US" altLang="ja-JP" sz="2000" b="1" i="1" u="sng" dirty="0" smtClean="0">
                    <a:solidFill>
                      <a:srgbClr val="FF6969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Φ</a:t>
                </a:r>
                <a:r>
                  <a:rPr lang="ja-JP" altLang="en-US" sz="2000" b="1" i="1" u="sng" dirty="0" smtClean="0">
                    <a:solidFill>
                      <a:srgbClr val="FF6969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を具体的に求める必要はない</a:t>
                </a:r>
                <a:endParaRPr lang="en-US" altLang="ja-JP" sz="2000" b="1" i="1" u="sng" dirty="0" smtClean="0">
                  <a:solidFill>
                    <a:srgbClr val="FF696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lang="en-US" altLang="ja-JP" sz="2000" b="1" i="1" u="sng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lang="en-US" altLang="ja-JP" sz="2000" b="1" i="1" u="sng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	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	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				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計算量が激減！</a:t>
                </a:r>
                <a:endPara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lang="en-US" altLang="ja-JP" sz="2000" b="1" i="1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2000" b="1" i="1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3" y="2042779"/>
                <a:ext cx="7851321" cy="4093428"/>
              </a:xfrm>
              <a:prstGeom prst="rect">
                <a:avLst/>
              </a:prstGeom>
              <a:blipFill rotWithShape="0">
                <a:blip r:embed="rId3"/>
                <a:stretch>
                  <a:fillRect l="-854" t="-8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ホームベース 1"/>
          <p:cNvSpPr/>
          <p:nvPr/>
        </p:nvSpPr>
        <p:spPr>
          <a:xfrm>
            <a:off x="4078514" y="4513215"/>
            <a:ext cx="3352800" cy="391886"/>
          </a:xfrm>
          <a:prstGeom prst="homePlat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i="1" dirty="0" smtClean="0">
                <a:solidFill>
                  <a:srgbClr val="FF0000"/>
                </a:solidFill>
              </a:rPr>
              <a:t>カーネルトリック</a:t>
            </a:r>
            <a:r>
              <a:rPr kumimoji="1" lang="ja-JP" altLang="en-US" sz="2000" b="1" i="1" u="sng" dirty="0" smtClean="0">
                <a:solidFill>
                  <a:srgbClr val="FF6969"/>
                </a:solidFill>
              </a:rPr>
              <a:t>！</a:t>
            </a:r>
            <a:endParaRPr kumimoji="1" lang="ja-JP" altLang="en-US" b="1" i="1" u="sng" dirty="0">
              <a:solidFill>
                <a:srgbClr val="FF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カーネル例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45296" y="2535344"/>
                <a:ext cx="8865404" cy="189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linear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Kernel() :       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𝑦</m:t>
                    </m:r>
                  </m:oMath>
                </a14:m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polynomial Kernel() 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𝑐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)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</m:t>
                        </m:r>
                      </m:sup>
                    </m:sSup>
                  </m:oMath>
                </a14:m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  <a:r>
                  <a:rPr kumimoji="1"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rbf Kernel() :	 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𝐾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−</m:t>
                            </m:r>
                            <m:r>
                              <a:rPr kumimoji="1" lang="ja-JP" altLang="en-US" sz="20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000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000" i="1"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2000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i="1">
                                                <a:latin typeface="Cambria Math" panose="02040503050406030204" pitchFamily="18" charset="0"/>
                                                <a:ea typeface="メイリオ" panose="020B0604030504040204" pitchFamily="50" charset="-128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r>
                      <a:rPr kumimoji="1" lang="ja-JP" altLang="en-US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𝛾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&gt;0</m:t>
                    </m:r>
                  </m:oMath>
                </a14:m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※sigmoid Kernel() 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K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x</m:t>
                        </m:r>
                        <m:r>
                          <a:rPr lang="en-US" altLang="ja-JP" sz="20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y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tanh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⁡(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𝑦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lang="ja-JP" altLang="en-US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𝛿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6" y="2535344"/>
                <a:ext cx="8865404" cy="1891030"/>
              </a:xfrm>
              <a:prstGeom prst="rect">
                <a:avLst/>
              </a:prstGeom>
              <a:blipFill rotWithShape="0">
                <a:blip r:embed="rId3"/>
                <a:stretch>
                  <a:fillRect l="-687" t="-1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0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-1"/>
            <a:ext cx="9144000" cy="1454331"/>
          </a:xfrm>
          <a:prstGeom prst="rect">
            <a:avLst/>
          </a:prstGeom>
          <a:solidFill>
            <a:srgbClr val="85B4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linear</a:t>
            </a:r>
            <a:r>
              <a:rPr kumimoji="1"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カーネル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5296" y="3333629"/>
            <a:ext cx="8865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1" dirty="0" smtClean="0">
                <a:solidFill>
                  <a:srgbClr val="FF696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特徴次元数が大きい場合，高次元に写像する必要がない</a:t>
            </a:r>
            <a:endParaRPr lang="en-US" altLang="ja-JP" sz="2400" b="1" i="1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b="1" i="1" dirty="0" smtClean="0">
              <a:solidFill>
                <a:srgbClr val="FF696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精度向上が見込めないことがある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5296" y="5039059"/>
            <a:ext cx="8865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そのような場合は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linear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カーネルで十分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調整パラメータが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”C”</a:t>
            </a:r>
            <a:r>
              <a:rPr lang="ja-JP" altLang="en-US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だけで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済む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775504" y="2070814"/>
                <a:ext cx="88654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𝐾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∗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504" y="2070814"/>
                <a:ext cx="886540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7698</TotalTime>
  <Words>777</Words>
  <Application>Microsoft Office PowerPoint</Application>
  <PresentationFormat>画面に合わせる (4:3)</PresentationFormat>
  <Paragraphs>220</Paragraphs>
  <Slides>25</Slides>
  <Notes>25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5" baseType="lpstr">
      <vt:lpstr>HGS創英ﾌﾟﾚｾﾞﾝｽEB</vt:lpstr>
      <vt:lpstr>HGｺﾞｼｯｸE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Microsoft Draw 描画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片岡　将大</dc:creator>
  <cp:lastModifiedBy>片岡　将大</cp:lastModifiedBy>
  <cp:revision>309</cp:revision>
  <cp:lastPrinted>2019-01-16T03:49:49Z</cp:lastPrinted>
  <dcterms:created xsi:type="dcterms:W3CDTF">2018-04-20T11:58:00Z</dcterms:created>
  <dcterms:modified xsi:type="dcterms:W3CDTF">2019-05-14T07:11:45Z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