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32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</p:sldIdLst>
  <p:sldSz cx="9144000" cy="5143500" type="screen16x9"/>
  <p:notesSz cx="7102475" cy="9388475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ＭＳ Ｐゴシック" panose="020B0600070205080204" pitchFamily="34" charset="-128"/>
      <p:regular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  <p:embeddedFont>
      <p:font typeface="ＭＳ Ｐゴシック" panose="020B0600070205080204" pitchFamily="34" charset="-12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6" autoAdjust="0"/>
    <p:restoredTop sz="90741" autoAdjust="0"/>
  </p:normalViewPr>
  <p:slideViewPr>
    <p:cSldViewPr snapToGrid="0">
      <p:cViewPr>
        <p:scale>
          <a:sx n="99" d="100"/>
          <a:sy n="99" d="100"/>
        </p:scale>
        <p:origin x="106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03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15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en-US" sz="165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0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40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3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33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91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88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04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28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6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157762"/>
            <a:ext cx="738364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Where Demand Curves Come From</a:t>
            </a:r>
            <a:endParaRPr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86717"/>
            <a:ext cx="7281886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694" indent="-216694"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solidFill>
                  <a:schemeClr val="tx1"/>
                </a:solidFill>
              </a:rPr>
              <a:t>Demand Curves are reflections of optimum choices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marL="216694" indent="-216694"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solidFill>
                  <a:schemeClr val="tx1"/>
                </a:solidFill>
              </a:rPr>
              <a:t>As the price of good changes, individuals adjust their budget allocations, hence their optimum consumption of a good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marL="216694" indent="-216694"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solidFill>
                  <a:schemeClr val="tx1"/>
                </a:solidFill>
              </a:rPr>
              <a:t>Individual demand curves reflect optimum quantities of a good for different price levels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marL="216694" indent="-216694"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solidFill>
                  <a:schemeClr val="tx1"/>
                </a:solidFill>
              </a:rPr>
              <a:t>By adding the individual demand at each price, we obtain the market demand.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5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822960" y="725347"/>
            <a:ext cx="7387349" cy="303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Behavioral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economics attempts to address the shortcomings of the models based on rationality in terms of their ability to predict how people actually behave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 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is an increasingly important </a:t>
            </a:r>
            <a:r>
              <a:rPr lang="en-US" alt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field 	within economics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26340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2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44466" y="1273215"/>
            <a:ext cx="3319190" cy="317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  <a:buNone/>
            </a:pPr>
            <a:endParaRPr lang="en-US" altLang="en-US" sz="400" b="1" dirty="0">
              <a:solidFill>
                <a:schemeClr val="dk2"/>
              </a:solidFill>
            </a:endParaRPr>
          </a:p>
          <a:p>
            <a:r>
              <a:rPr lang="en-US" dirty="0" smtClean="0"/>
              <a:t>Framing</a:t>
            </a:r>
            <a:endParaRPr lang="en-US" dirty="0"/>
          </a:p>
          <a:p>
            <a:r>
              <a:rPr lang="en-US" dirty="0" smtClean="0"/>
              <a:t>Endowment Effect</a:t>
            </a:r>
            <a:endParaRPr lang="en-US" dirty="0"/>
          </a:p>
          <a:p>
            <a:r>
              <a:rPr lang="en-US" dirty="0" smtClean="0"/>
              <a:t>Loss Aversion</a:t>
            </a: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4" name="Google Shape;125;p17"/>
          <p:cNvSpPr txBox="1">
            <a:spLocks/>
          </p:cNvSpPr>
          <p:nvPr/>
        </p:nvSpPr>
        <p:spPr>
          <a:xfrm>
            <a:off x="4614440" y="852667"/>
            <a:ext cx="3013179" cy="36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2400"/>
              <a:buFont typeface="Lato"/>
              <a:buNone/>
            </a:pPr>
            <a:endParaRPr lang="en-US" altLang="en-US" sz="400" b="1" dirty="0" smtClean="0">
              <a:solidFill>
                <a:schemeClr val="dk2"/>
              </a:solidFill>
            </a:endParaRPr>
          </a:p>
          <a:p>
            <a:pPr marL="0" indent="0">
              <a:buSzPts val="2400"/>
              <a:buFont typeface="Lato"/>
              <a:buNone/>
            </a:pPr>
            <a:endParaRPr lang="en-US" altLang="en-US" sz="400" b="1" dirty="0">
              <a:solidFill>
                <a:schemeClr val="dk2"/>
              </a:solidFill>
            </a:endParaRPr>
          </a:p>
          <a:p>
            <a:pPr marL="0" indent="0">
              <a:buSzPts val="2400"/>
              <a:buFont typeface="Lato"/>
              <a:buNone/>
            </a:pPr>
            <a:endParaRPr lang="en-US" altLang="en-US" sz="400" b="1" dirty="0" smtClean="0">
              <a:solidFill>
                <a:schemeClr val="dk2"/>
              </a:solidFill>
            </a:endParaRPr>
          </a:p>
          <a:p>
            <a:pPr marL="0" indent="0">
              <a:buSzPts val="2400"/>
              <a:buFont typeface="Lato"/>
              <a:buNone/>
            </a:pPr>
            <a:endParaRPr lang="en-US" altLang="en-US" sz="400" b="1" dirty="0" smtClean="0">
              <a:solidFill>
                <a:schemeClr val="dk2"/>
              </a:solidFill>
            </a:endParaRPr>
          </a:p>
          <a:p>
            <a:r>
              <a:rPr lang="en-US" dirty="0"/>
              <a:t>Sunk Cost</a:t>
            </a:r>
          </a:p>
          <a:p>
            <a:r>
              <a:rPr lang="en-US" dirty="0"/>
              <a:t>Anchoring</a:t>
            </a:r>
          </a:p>
          <a:p>
            <a:r>
              <a:rPr lang="en-US" dirty="0"/>
              <a:t>Fairness</a:t>
            </a:r>
            <a:endParaRPr lang="en-US" dirty="0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1044466" y="446821"/>
            <a:ext cx="5938926" cy="74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2400"/>
              <a:buFont typeface="Lato"/>
              <a:buNone/>
            </a:pPr>
            <a:r>
              <a:rPr lang="en-US" altLang="en-US" sz="2800" b="1" dirty="0" smtClean="0">
                <a:solidFill>
                  <a:schemeClr val="dk2"/>
                </a:solidFill>
              </a:rPr>
              <a:t>Topics from Behavioral Economics</a:t>
            </a:r>
            <a:endParaRPr lang="en-US" altLang="en-US" sz="1000" b="1" dirty="0" smtClean="0">
              <a:solidFill>
                <a:schemeClr val="dk2"/>
              </a:solidFill>
            </a:endParaRPr>
          </a:p>
          <a:p>
            <a:pPr marL="0" indent="0">
              <a:buSzPts val="2400"/>
              <a:buFont typeface="Lato"/>
              <a:buNone/>
            </a:pPr>
            <a:endParaRPr lang="en-US" altLang="en-US" sz="4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Chapter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10: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Brief insights on Consumer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Choice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and where Demand Curve comes from</a:t>
            </a:r>
          </a:p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Behavioral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Economics: Do people make rational choices?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844063" y="1526343"/>
            <a:ext cx="74125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their limited resources (income / budget constraint), how do rational people choose what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r>
              <a:rPr lang="en-US" altLang="zh-CN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  <a:endParaRPr sz="2800" dirty="0">
              <a:latin typeface="Lato" panose="020F0502020204030203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1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805943"/>
            <a:ext cx="7383641" cy="5367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Utility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enjoyment that people obtain from consuming goods and services as.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253924"/>
            <a:ext cx="7675425" cy="33710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8788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Cannot </a:t>
            </a: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be directly measured, but for now, suppose that it could. What would we see?</a:t>
            </a:r>
          </a:p>
          <a:p>
            <a:pPr marL="4587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As people consumed more of an item (say, hotdog) their total utility would change</a:t>
            </a:r>
            <a:r>
              <a:rPr lang="en-US" sz="2300" i="1" dirty="0" smtClean="0">
                <a:latin typeface="Lato" panose="020F0502020204030203" pitchFamily="34" charset="0"/>
                <a:cs typeface="Arial" pitchFamily="34" charset="0"/>
              </a:rPr>
              <a:t>.</a:t>
            </a:r>
            <a:endParaRPr lang="en-US" sz="2300" dirty="0">
              <a:latin typeface="Lato" panose="020F0502020204030203" pitchFamily="34" charset="0"/>
              <a:cs typeface="Arial" pitchFamily="34" charset="0"/>
            </a:endParaRPr>
          </a:p>
          <a:p>
            <a:pPr marL="4587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The amount by which total utility would change when consuming an extra unit of a good or service is called the </a:t>
            </a:r>
            <a:r>
              <a:rPr lang="en-US" sz="2300" b="1" i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marginal utility (MU)</a:t>
            </a: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.</a:t>
            </a:r>
          </a:p>
          <a:p>
            <a:pPr marL="4587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2300" i="1" dirty="0">
                <a:latin typeface="Lato" panose="020F0502020204030203" pitchFamily="34" charset="0"/>
                <a:cs typeface="Arial" pitchFamily="34" charset="0"/>
              </a:rPr>
              <a:t>Remember: in economics, “marginal” means “additional</a:t>
            </a:r>
            <a:r>
              <a:rPr lang="en-US" sz="2300" i="1" dirty="0" smtClean="0">
                <a:latin typeface="Lato" panose="020F0502020204030203" pitchFamily="34" charset="0"/>
                <a:cs typeface="Arial" pitchFamily="34" charset="0"/>
              </a:rPr>
              <a:t>”.</a:t>
            </a:r>
            <a:endParaRPr lang="en-US" sz="2300" i="1" dirty="0"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Diminishing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Marginal Utility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25923"/>
            <a:ext cx="7281886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dirty="0" smtClean="0">
                <a:solidFill>
                  <a:schemeClr val="tx1"/>
                </a:solidFill>
              </a:rPr>
              <a:t>We </a:t>
            </a:r>
            <a:r>
              <a:rPr lang="en-US" sz="2300" dirty="0">
                <a:solidFill>
                  <a:schemeClr val="tx1"/>
                </a:solidFill>
              </a:rPr>
              <a:t>generally expect to see the first items consumed produce the most marginal utility, so that subsequent items give diminishing marginal utility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b="1" dirty="0">
                <a:solidFill>
                  <a:schemeClr val="tx1"/>
                </a:solidFill>
              </a:rPr>
              <a:t>Law of diminishing marginal utility</a:t>
            </a:r>
            <a:r>
              <a:rPr lang="en-US" sz="2300" dirty="0">
                <a:solidFill>
                  <a:schemeClr val="tx1"/>
                </a:solidFill>
              </a:rPr>
              <a:t>: The principle that consumers experience diminishing additional satisfaction as they consume more of a good or service during a given period of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0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Diminishing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Marginal Utility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25923"/>
            <a:ext cx="7281886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dirty="0" smtClean="0">
                <a:solidFill>
                  <a:schemeClr val="tx1"/>
                </a:solidFill>
              </a:rPr>
              <a:t>We </a:t>
            </a:r>
            <a:r>
              <a:rPr lang="en-US" sz="2300" dirty="0">
                <a:solidFill>
                  <a:schemeClr val="tx1"/>
                </a:solidFill>
              </a:rPr>
              <a:t>generally expect to see the first items consumed produce the most marginal utility, so that subsequent items give diminishing marginal utility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b="1" dirty="0">
                <a:solidFill>
                  <a:schemeClr val="tx1"/>
                </a:solidFill>
              </a:rPr>
              <a:t>Law of diminishing marginal utility</a:t>
            </a:r>
            <a:r>
              <a:rPr lang="en-US" sz="2300" dirty="0">
                <a:solidFill>
                  <a:schemeClr val="tx1"/>
                </a:solidFill>
              </a:rPr>
              <a:t>: The principle that consumers experience diminishing additional satisfaction as they consume more of a good or service during a given period of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1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261932"/>
            <a:ext cx="7383641" cy="683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Allocating your Resources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71280"/>
            <a:ext cx="7281886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dirty="0">
                <a:solidFill>
                  <a:schemeClr val="tx1"/>
                </a:solidFill>
              </a:rPr>
              <a:t>Consumers face a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budget </a:t>
            </a:r>
            <a:r>
              <a:rPr lang="en-US" sz="2300" b="1" dirty="0" smtClean="0">
                <a:solidFill>
                  <a:schemeClr val="accent2">
                    <a:lumMod val="50000"/>
                  </a:schemeClr>
                </a:solidFill>
              </a:rPr>
              <a:t>constraint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 smtClean="0">
                <a:solidFill>
                  <a:schemeClr val="tx1"/>
                </a:solidFill>
              </a:rPr>
              <a:t>How </a:t>
            </a:r>
            <a:r>
              <a:rPr lang="en-US" sz="2300" i="1" dirty="0">
                <a:solidFill>
                  <a:schemeClr val="tx1"/>
                </a:solidFill>
              </a:rPr>
              <a:t>do they allocate their limited budget to different </a:t>
            </a:r>
            <a:r>
              <a:rPr lang="en-US" sz="2300" i="1" dirty="0" smtClean="0">
                <a:solidFill>
                  <a:schemeClr val="tx1"/>
                </a:solidFill>
              </a:rPr>
              <a:t>goods / services</a:t>
            </a:r>
            <a:r>
              <a:rPr lang="en-US" sz="2300" i="1" dirty="0">
                <a:solidFill>
                  <a:schemeClr val="tx1"/>
                </a:solidFill>
              </a:rPr>
              <a:t>?</a:t>
            </a:r>
          </a:p>
          <a:p>
            <a:pPr marL="6873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i="1" dirty="0">
                <a:solidFill>
                  <a:schemeClr val="tx1"/>
                </a:solidFill>
              </a:rPr>
              <a:t>Each item purchased gives </a:t>
            </a:r>
            <a:r>
              <a:rPr lang="en-US" sz="2300" i="1" dirty="0" smtClean="0">
                <a:solidFill>
                  <a:schemeClr val="tx1"/>
                </a:solidFill>
              </a:rPr>
              <a:t>some marginal </a:t>
            </a:r>
            <a:r>
              <a:rPr lang="en-US" sz="2300" i="1" dirty="0">
                <a:solidFill>
                  <a:schemeClr val="tx1"/>
                </a:solidFill>
              </a:rPr>
              <a:t>utility. </a:t>
            </a:r>
            <a:r>
              <a:rPr lang="en-US" sz="2300" i="1" dirty="0" smtClean="0">
                <a:solidFill>
                  <a:schemeClr val="tx1"/>
                </a:solidFill>
              </a:rPr>
              <a:t>       By </a:t>
            </a:r>
            <a:r>
              <a:rPr lang="en-US" sz="2300" i="1" dirty="0">
                <a:solidFill>
                  <a:schemeClr val="tx1"/>
                </a:solidFill>
              </a:rPr>
              <a:t>dividing by the price of the item, we obtain the </a:t>
            </a:r>
            <a:r>
              <a:rPr lang="en-US" sz="2300" b="1" i="1" dirty="0">
                <a:solidFill>
                  <a:schemeClr val="accent2">
                    <a:lumMod val="50000"/>
                  </a:schemeClr>
                </a:solidFill>
              </a:rPr>
              <a:t>marginal utility per dollar spent</a:t>
            </a:r>
            <a:r>
              <a:rPr lang="en-US" sz="2300" i="1" dirty="0">
                <a:solidFill>
                  <a:schemeClr val="tx1"/>
                </a:solidFill>
              </a:rPr>
              <a:t>; </a:t>
            </a:r>
            <a:endParaRPr lang="en-US" sz="2300" i="1" dirty="0" smtClean="0">
              <a:solidFill>
                <a:schemeClr val="tx1"/>
              </a:solidFill>
            </a:endParaRPr>
          </a:p>
          <a:p>
            <a:pPr marL="6873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300" i="1" dirty="0" smtClean="0">
                <a:solidFill>
                  <a:schemeClr val="tx1"/>
                </a:solidFill>
              </a:rPr>
              <a:t>If marginal </a:t>
            </a:r>
            <a:r>
              <a:rPr lang="en-US" sz="2300" i="1" dirty="0">
                <a:solidFill>
                  <a:schemeClr val="tx1"/>
                </a:solidFill>
              </a:rPr>
              <a:t>utility per dollar spent is greater on one good compared to another, it implies that you could have spent your dollar more </a:t>
            </a:r>
            <a:r>
              <a:rPr lang="en-US" sz="2300" i="1" dirty="0" smtClean="0">
                <a:solidFill>
                  <a:schemeClr val="tx1"/>
                </a:solidFill>
              </a:rPr>
              <a:t>wisely (could have gotten more </a:t>
            </a:r>
            <a:r>
              <a:rPr lang="en-US" sz="2300" i="1" dirty="0">
                <a:solidFill>
                  <a:schemeClr val="tx1"/>
                </a:solidFill>
              </a:rPr>
              <a:t>“bang for the buck</a:t>
            </a:r>
            <a:r>
              <a:rPr lang="en-US" sz="2300" i="1" dirty="0" smtClean="0">
                <a:solidFill>
                  <a:schemeClr val="tx1"/>
                </a:solidFill>
              </a:rPr>
              <a:t>”).</a:t>
            </a:r>
            <a:endParaRPr lang="en-US" sz="23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6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014414" y="413298"/>
            <a:ext cx="7244566" cy="690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Conditions for Maximizing Utility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33;p18"/>
              <p:cNvSpPr txBox="1">
                <a:spLocks/>
              </p:cNvSpPr>
              <p:nvPr/>
            </p:nvSpPr>
            <p:spPr>
              <a:xfrm>
                <a:off x="1014414" y="1167613"/>
                <a:ext cx="7067549" cy="7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6"/>
                  </a:buClr>
                  <a:buSzPts val="2400"/>
                  <a:buFont typeface="Lato"/>
                  <a:buChar char="▷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Lato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76200" indent="0">
                  <a:buClr>
                    <a:schemeClr val="bg1"/>
                  </a:buClr>
                  <a:buNone/>
                </a:pPr>
                <a:r>
                  <a:rPr lang="en-US" sz="2600" i="1" dirty="0" smtClean="0">
                    <a:solidFill>
                      <a:schemeClr val="bg1"/>
                    </a:solidFill>
                  </a:rPr>
                  <a:t>Assume </a:t>
                </a:r>
                <a:r>
                  <a:rPr lang="en-US" sz="2600" i="1" dirty="0">
                    <a:solidFill>
                      <a:schemeClr val="bg1"/>
                    </a:solidFill>
                  </a:rPr>
                  <a:t>there are two goods A and B</a:t>
                </a:r>
                <a:r>
                  <a:rPr lang="en-US" sz="2600" i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76200" indent="0">
                  <a:buClr>
                    <a:schemeClr val="bg1"/>
                  </a:buClr>
                  <a:buNone/>
                </a:pPr>
                <a:r>
                  <a:rPr lang="en-US" sz="2600" b="1" dirty="0" smtClean="0">
                    <a:solidFill>
                      <a:schemeClr val="bg1"/>
                    </a:solidFill>
                  </a:rPr>
                  <a:t>Condition 1:</a:t>
                </a:r>
                <a:r>
                  <a:rPr lang="en-US" sz="2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600" i="1" dirty="0" smtClean="0">
                    <a:solidFill>
                      <a:schemeClr val="bg1"/>
                    </a:solidFill>
                  </a:rPr>
                  <a:t>Satisfy </a:t>
                </a:r>
                <a:r>
                  <a:rPr lang="en-US" sz="2600" i="1" dirty="0">
                    <a:solidFill>
                      <a:schemeClr val="bg1"/>
                    </a:solidFill>
                  </a:rPr>
                  <a:t>the rule of equal marginal utility per dollar </a:t>
                </a:r>
                <a:r>
                  <a:rPr lang="en-US" sz="2600" i="1" dirty="0" smtClean="0">
                    <a:solidFill>
                      <a:schemeClr val="bg1"/>
                    </a:solidFill>
                  </a:rPr>
                  <a:t>spent</a:t>
                </a:r>
                <a:endParaRPr lang="en-US" sz="500" i="1" dirty="0" smtClean="0">
                  <a:solidFill>
                    <a:schemeClr val="bg1"/>
                  </a:solidFill>
                </a:endParaRPr>
              </a:p>
              <a:p>
                <a:pPr marL="76200" indent="0">
                  <a:buClr>
                    <a:schemeClr val="bg1"/>
                  </a:buClr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𝑀𝑈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𝑀𝑈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3600" i="1" dirty="0" smtClean="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  <a:p>
                <a:pPr marL="76200" indent="0">
                  <a:buClr>
                    <a:schemeClr val="bg1"/>
                  </a:buClr>
                  <a:buNone/>
                </a:pPr>
                <a:endParaRPr lang="en-US" sz="50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chemeClr val="bg1"/>
                    </a:solidFill>
                  </a:rPr>
                  <a:t>Condition 2:  </a:t>
                </a:r>
                <a:r>
                  <a:rPr lang="en-US" sz="2600" i="1" dirty="0" smtClean="0">
                    <a:solidFill>
                      <a:schemeClr val="bg1"/>
                    </a:solidFill>
                  </a:rPr>
                  <a:t>Exhaust </a:t>
                </a:r>
                <a:r>
                  <a:rPr lang="en-US" sz="2600" i="1" dirty="0">
                    <a:solidFill>
                      <a:schemeClr val="bg1"/>
                    </a:solidFill>
                  </a:rPr>
                  <a:t>your </a:t>
                </a:r>
                <a:r>
                  <a:rPr lang="en-US" sz="2600" i="1" dirty="0" smtClean="0">
                    <a:solidFill>
                      <a:schemeClr val="bg1"/>
                    </a:solidFill>
                  </a:rPr>
                  <a:t>budget</a:t>
                </a:r>
                <a:endParaRPr lang="en-US" sz="2600" i="1" dirty="0">
                  <a:solidFill>
                    <a:schemeClr val="bg1"/>
                  </a:solidFill>
                </a:endParaRPr>
              </a:p>
              <a:p>
                <a:pPr marL="0" lvl="1" indent="0">
                  <a:spcBef>
                    <a:spcPts val="600"/>
                  </a:spcBef>
                  <a:buClr>
                    <a:schemeClr val="accent6"/>
                  </a:buClr>
                  <a:buNone/>
                </a:pPr>
                <a:r>
                  <a:rPr lang="en-US" sz="2600" i="1" dirty="0">
                    <a:solidFill>
                      <a:schemeClr val="bg1"/>
                    </a:solidFill>
                  </a:rPr>
                  <a:t>Spending on good A + Spending on good B = Budget</a:t>
                </a:r>
              </a:p>
            </p:txBody>
          </p:sp>
        </mc:Choice>
        <mc:Fallback>
          <p:sp>
            <p:nvSpPr>
              <p:cNvPr id="12" name="Google Shape;133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4" y="1167613"/>
                <a:ext cx="7067549" cy="784800"/>
              </a:xfrm>
              <a:prstGeom prst="rect">
                <a:avLst/>
              </a:prstGeom>
              <a:blipFill>
                <a:blip r:embed="rId3"/>
                <a:stretch>
                  <a:fillRect l="-1552" r="-1034" b="-3679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/>
          <p:cNvGrpSpPr>
            <a:grpSpLocks/>
          </p:cNvGrpSpPr>
          <p:nvPr/>
        </p:nvGrpSpPr>
        <p:grpSpPr bwMode="auto">
          <a:xfrm>
            <a:off x="1407319" y="192354"/>
            <a:ext cx="6257925" cy="861969"/>
            <a:chOff x="388" y="634"/>
            <a:chExt cx="3434" cy="1481"/>
          </a:xfrm>
        </p:grpSpPr>
        <p:sp>
          <p:nvSpPr>
            <p:cNvPr id="24595" name="Text Box 5"/>
            <p:cNvSpPr txBox="1">
              <a:spLocks noChangeArrowheads="1"/>
            </p:cNvSpPr>
            <p:nvPr/>
          </p:nvSpPr>
          <p:spPr bwMode="auto">
            <a:xfrm>
              <a:off x="388" y="634"/>
              <a:ext cx="3434" cy="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6600"/>
                  </a:solidFill>
                  <a:latin typeface="Arial" panose="020B0604020202020204" pitchFamily="34" charset="0"/>
                </a:rPr>
                <a:t>Active Learning: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Utility Maximization</a:t>
              </a:r>
              <a:endParaRPr lang="en-US" altLang="en-US" sz="200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FF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2000" b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71" name="Line 6"/>
            <p:cNvSpPr>
              <a:spLocks noChangeShapeType="1"/>
            </p:cNvSpPr>
            <p:nvPr/>
          </p:nvSpPr>
          <p:spPr bwMode="auto">
            <a:xfrm>
              <a:off x="428" y="644"/>
              <a:ext cx="3394" cy="0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4579" name="TextBox 26"/>
          <p:cNvSpPr txBox="1">
            <a:spLocks noChangeArrowheads="1"/>
          </p:cNvSpPr>
          <p:nvPr/>
        </p:nvSpPr>
        <p:spPr bwMode="auto">
          <a:xfrm>
            <a:off x="1063817" y="3321475"/>
            <a:ext cx="714201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Suppose </a:t>
            </a:r>
            <a:r>
              <a:rPr lang="en-US" sz="1900" dirty="0">
                <a:latin typeface="Arial" panose="020B0604020202020204" pitchFamily="34" charset="0"/>
              </a:rPr>
              <a:t>Arya has $10 to spend and the price of beer = $2 per glass and the price of pizza = $2 per slice. </a:t>
            </a:r>
            <a:endParaRPr lang="en-US" sz="1900" dirty="0" smtClean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How </a:t>
            </a:r>
            <a:r>
              <a:rPr lang="en-US" sz="1900" dirty="0">
                <a:latin typeface="Arial" panose="020B0604020202020204" pitchFamily="34" charset="0"/>
              </a:rPr>
              <a:t>many of each good will she consume when she maximizes her utility</a:t>
            </a:r>
            <a:r>
              <a:rPr lang="en-US" sz="1900" dirty="0" smtClean="0">
                <a:latin typeface="Arial" panose="020B0604020202020204" pitchFamily="34" charset="0"/>
              </a:rPr>
              <a:t>?</a:t>
            </a:r>
            <a:endParaRPr lang="en-US" sz="19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64"/>
              </p:ext>
            </p:extLst>
          </p:nvPr>
        </p:nvGraphicFramePr>
        <p:xfrm>
          <a:off x="1817221" y="800976"/>
          <a:ext cx="5189320" cy="2347337"/>
        </p:xfrm>
        <a:graphic>
          <a:graphicData uri="http://schemas.openxmlformats.org/drawingml/2006/table">
            <a:tbl>
              <a:tblPr/>
              <a:tblGrid>
                <a:gridCol w="12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8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Quantity of Beer (glasses)</a:t>
                      </a:r>
                      <a:endParaRPr lang="en-US" sz="16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Total Utility</a:t>
                      </a:r>
                      <a:endParaRPr lang="en-US" sz="16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Quantity of Pizza (slices)</a:t>
                      </a:r>
                      <a:endParaRPr lang="en-US" sz="16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Total Utility</a:t>
                      </a:r>
                      <a:endParaRPr lang="en-US" sz="16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25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1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20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45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35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60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3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45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65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50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69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52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70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Palatino Linotype"/>
                        </a:rPr>
                        <a:t>52</a:t>
                      </a:r>
                      <a:endParaRPr lang="en-US" sz="1800" dirty="0">
                        <a:solidFill>
                          <a:srgbClr val="000000"/>
                        </a:solidFill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84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21997</TotalTime>
  <Words>630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Lato</vt:lpstr>
      <vt:lpstr>Times New Roman</vt:lpstr>
      <vt:lpstr>Cambria Math</vt:lpstr>
      <vt:lpstr>ＭＳ Ｐゴシック</vt:lpstr>
      <vt:lpstr>Palatino Linotype</vt:lpstr>
      <vt:lpstr>Raleway</vt:lpstr>
      <vt:lpstr>ＭＳ Ｐゴシック</vt:lpstr>
      <vt:lpstr>Arial</vt:lpstr>
      <vt:lpstr>Wingdings</vt:lpstr>
      <vt:lpstr>Antonio template</vt:lpstr>
      <vt:lpstr>PowerPoint Presentation</vt:lpstr>
      <vt:lpstr>Chapter 10: Outline</vt:lpstr>
      <vt:lpstr>With their limited resources (income / budget constraint), how do rational people choose what to consume?</vt:lpstr>
      <vt:lpstr>Utility: enjoyment that people obtain from consuming goods and services as.</vt:lpstr>
      <vt:lpstr>Diminishing Marginal Utility</vt:lpstr>
      <vt:lpstr>Diminishing Marginal Utility</vt:lpstr>
      <vt:lpstr>Allocating your Resources</vt:lpstr>
      <vt:lpstr>Conditions for Maximizing Utility</vt:lpstr>
      <vt:lpstr>PowerPoint Presentation</vt:lpstr>
      <vt:lpstr>Where Demand Curves Come From</vt:lpstr>
      <vt:lpstr>Behavioral economics attempts to address the shortcomings of the models based on rationality in terms of their ability to predict how people actually behave.  →     It is an increasingly important field  within economics.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105</cp:revision>
  <cp:lastPrinted>2020-10-27T19:31:10Z</cp:lastPrinted>
  <dcterms:modified xsi:type="dcterms:W3CDTF">2020-10-29T18:53:25Z</dcterms:modified>
</cp:coreProperties>
</file>