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2"/>
  </p:notesMasterIdLst>
  <p:sldIdLst>
    <p:sldId id="528" r:id="rId2"/>
    <p:sldId id="484" r:id="rId3"/>
    <p:sldId id="486" r:id="rId4"/>
    <p:sldId id="487" r:id="rId5"/>
    <p:sldId id="488" r:id="rId6"/>
    <p:sldId id="489" r:id="rId7"/>
    <p:sldId id="448" r:id="rId8"/>
    <p:sldId id="546" r:id="rId9"/>
    <p:sldId id="538" r:id="rId10"/>
    <p:sldId id="539" r:id="rId11"/>
    <p:sldId id="540" r:id="rId12"/>
    <p:sldId id="547" r:id="rId13"/>
    <p:sldId id="548" r:id="rId14"/>
    <p:sldId id="551" r:id="rId15"/>
    <p:sldId id="491" r:id="rId16"/>
    <p:sldId id="492" r:id="rId17"/>
    <p:sldId id="531" r:id="rId18"/>
    <p:sldId id="535" r:id="rId19"/>
    <p:sldId id="536" r:id="rId20"/>
    <p:sldId id="493" r:id="rId21"/>
    <p:sldId id="495" r:id="rId22"/>
    <p:sldId id="496" r:id="rId23"/>
    <p:sldId id="456" r:id="rId24"/>
    <p:sldId id="497" r:id="rId25"/>
    <p:sldId id="498" r:id="rId26"/>
    <p:sldId id="499" r:id="rId27"/>
    <p:sldId id="500" r:id="rId28"/>
    <p:sldId id="501" r:id="rId29"/>
    <p:sldId id="502" r:id="rId30"/>
    <p:sldId id="503" r:id="rId31"/>
  </p:sldIdLst>
  <p:sldSz cx="9144000" cy="5143500" type="screen16x9"/>
  <p:notesSz cx="7102475" cy="9388475"/>
  <p:embeddedFontLst>
    <p:embeddedFont>
      <p:font typeface="Arial Narrow" panose="020B0604020202020204"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Lato" panose="020F0502020204030203" pitchFamily="34" charset="77"/>
      <p:regular r:id="rId41"/>
      <p:bold r:id="rId42"/>
      <p:italic r:id="rId43"/>
      <p:boldItalic r:id="rId44"/>
    </p:embeddedFont>
    <p:embeddedFont>
      <p:font typeface="Raleway" panose="020B0503030101060003" pitchFamily="34" charset="77"/>
      <p:regular r:id="rId45"/>
      <p:bold r:id="rId46"/>
      <p:italic r:id="rId47"/>
      <p:boldItalic r:id="rId48"/>
    </p:embeddedFont>
    <p:embeddedFont>
      <p:font typeface="Tahoma" panose="020B0604030504040204" pitchFamily="3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71F96F-C1D2-449A-997E-52DF7C781BE6}">
  <a:tblStyle styleId="{F071F96F-C1D2-449A-997E-52DF7C781B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8" autoAdjust="0"/>
    <p:restoredTop sz="94749" autoAdjust="0"/>
  </p:normalViewPr>
  <p:slideViewPr>
    <p:cSldViewPr snapToGrid="0">
      <p:cViewPr varScale="1">
        <p:scale>
          <a:sx n="155" d="100"/>
          <a:sy n="155" d="100"/>
        </p:scale>
        <p:origin x="192"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1142324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1473882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939585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783399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1667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95961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702410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903522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55443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A5C8DD7-16DE-42DF-AD96-AF8BF24461DC}" type="slidenum">
              <a:rPr lang="en-US" altLang="en-US" smtClean="0">
                <a:latin typeface="Arial" panose="020B0604020202020204" pitchFamily="34" charset="0"/>
              </a:rPr>
              <a:pPr>
                <a:spcBef>
                  <a:spcPct val="0"/>
                </a:spcBef>
              </a:pPr>
              <a:t>23</a:t>
            </a:fld>
            <a:endParaRPr lang="en-US" altLang="en-US">
              <a:latin typeface="Arial" panose="020B0604020202020204" pitchFamily="34"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02602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84334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832492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229" tIns="47114" rIns="94229" bIns="47114"/>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65610" indent="-294465">
              <a:spcBef>
                <a:spcPct val="30000"/>
              </a:spcBef>
              <a:defRPr sz="1200">
                <a:solidFill>
                  <a:schemeClr val="tx1"/>
                </a:solidFill>
                <a:latin typeface="Calibri" panose="020F0502020204030204" pitchFamily="34" charset="0"/>
                <a:ea typeface="MS PGothic" panose="020B0600070205080204" pitchFamily="34" charset="-128"/>
              </a:defRPr>
            </a:lvl2pPr>
            <a:lvl3pPr marL="1177862" indent="-235572">
              <a:spcBef>
                <a:spcPct val="30000"/>
              </a:spcBef>
              <a:defRPr sz="1200">
                <a:solidFill>
                  <a:schemeClr val="tx1"/>
                </a:solidFill>
                <a:latin typeface="Calibri" panose="020F0502020204030204" pitchFamily="34" charset="0"/>
                <a:ea typeface="MS PGothic" panose="020B0600070205080204" pitchFamily="34" charset="-128"/>
              </a:defRPr>
            </a:lvl3pPr>
            <a:lvl4pPr marL="1649006" indent="-235572">
              <a:spcBef>
                <a:spcPct val="30000"/>
              </a:spcBef>
              <a:defRPr sz="1200">
                <a:solidFill>
                  <a:schemeClr val="tx1"/>
                </a:solidFill>
                <a:latin typeface="Calibri" panose="020F0502020204030204" pitchFamily="34" charset="0"/>
                <a:ea typeface="MS PGothic" panose="020B0600070205080204" pitchFamily="34" charset="-128"/>
              </a:defRPr>
            </a:lvl4pPr>
            <a:lvl5pPr marL="2120151" indent="-235572">
              <a:spcBef>
                <a:spcPct val="30000"/>
              </a:spcBef>
              <a:defRPr sz="1200">
                <a:solidFill>
                  <a:schemeClr val="tx1"/>
                </a:solidFill>
                <a:latin typeface="Calibri" panose="020F0502020204030204" pitchFamily="34" charset="0"/>
                <a:ea typeface="MS PGothic" panose="020B0600070205080204" pitchFamily="34" charset="-128"/>
              </a:defRPr>
            </a:lvl5pPr>
            <a:lvl6pPr marL="2591295"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3062440"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533585"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4004729"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F8E6CDD-6E79-48ED-BD13-38325F0C741E}" type="slidenum">
              <a:rPr lang="en-US" altLang="en-US">
                <a:latin typeface="Arial" panose="020B0604020202020204" pitchFamily="34" charset="0"/>
              </a:rPr>
              <a:pPr>
                <a:spcBef>
                  <a:spcPct val="0"/>
                </a:spcBef>
              </a:pPr>
              <a:t>26</a:t>
            </a:fld>
            <a:endParaRPr lang="en-US" altLang="en-US">
              <a:latin typeface="Arial" panose="020B0604020202020204" pitchFamily="34" charset="0"/>
            </a:endParaRPr>
          </a:p>
        </p:txBody>
      </p:sp>
      <p:sp>
        <p:nvSpPr>
          <p:cNvPr id="35843" name="Rectangle 2"/>
          <p:cNvSpPr>
            <a:spLocks noGrp="1" noRot="1" noChangeAspect="1" noChangeArrowheads="1" noTextEdit="1"/>
          </p:cNvSpPr>
          <p:nvPr>
            <p:ph type="sldImg"/>
          </p:nvPr>
        </p:nvSpPr>
        <p:spPr bwMode="auto">
          <a:xfrm>
            <a:off x="422275" y="704850"/>
            <a:ext cx="6257925" cy="35194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4835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229" tIns="47114" rIns="94229" bIns="47114"/>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65610" indent="-294465">
              <a:spcBef>
                <a:spcPct val="30000"/>
              </a:spcBef>
              <a:defRPr sz="1200">
                <a:solidFill>
                  <a:schemeClr val="tx1"/>
                </a:solidFill>
                <a:latin typeface="Calibri" panose="020F0502020204030204" pitchFamily="34" charset="0"/>
                <a:ea typeface="MS PGothic" panose="020B0600070205080204" pitchFamily="34" charset="-128"/>
              </a:defRPr>
            </a:lvl2pPr>
            <a:lvl3pPr marL="1177862" indent="-235572">
              <a:spcBef>
                <a:spcPct val="30000"/>
              </a:spcBef>
              <a:defRPr sz="1200">
                <a:solidFill>
                  <a:schemeClr val="tx1"/>
                </a:solidFill>
                <a:latin typeface="Calibri" panose="020F0502020204030204" pitchFamily="34" charset="0"/>
                <a:ea typeface="MS PGothic" panose="020B0600070205080204" pitchFamily="34" charset="-128"/>
              </a:defRPr>
            </a:lvl3pPr>
            <a:lvl4pPr marL="1649006" indent="-235572">
              <a:spcBef>
                <a:spcPct val="30000"/>
              </a:spcBef>
              <a:defRPr sz="1200">
                <a:solidFill>
                  <a:schemeClr val="tx1"/>
                </a:solidFill>
                <a:latin typeface="Calibri" panose="020F0502020204030204" pitchFamily="34" charset="0"/>
                <a:ea typeface="MS PGothic" panose="020B0600070205080204" pitchFamily="34" charset="-128"/>
              </a:defRPr>
            </a:lvl4pPr>
            <a:lvl5pPr marL="2120151" indent="-235572">
              <a:spcBef>
                <a:spcPct val="30000"/>
              </a:spcBef>
              <a:defRPr sz="1200">
                <a:solidFill>
                  <a:schemeClr val="tx1"/>
                </a:solidFill>
                <a:latin typeface="Calibri" panose="020F0502020204030204" pitchFamily="34" charset="0"/>
                <a:ea typeface="MS PGothic" panose="020B0600070205080204" pitchFamily="34" charset="-128"/>
              </a:defRPr>
            </a:lvl5pPr>
            <a:lvl6pPr marL="2591295"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3062440"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533585"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4004729"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F8E6CDD-6E79-48ED-BD13-38325F0C741E}" type="slidenum">
              <a:rPr lang="en-US" altLang="en-US">
                <a:latin typeface="Arial" panose="020B0604020202020204" pitchFamily="34" charset="0"/>
              </a:rPr>
              <a:pPr>
                <a:spcBef>
                  <a:spcPct val="0"/>
                </a:spcBef>
              </a:pPr>
              <a:t>27</a:t>
            </a:fld>
            <a:endParaRPr lang="en-US" altLang="en-US">
              <a:latin typeface="Arial" panose="020B0604020202020204" pitchFamily="34" charset="0"/>
            </a:endParaRPr>
          </a:p>
        </p:txBody>
      </p:sp>
      <p:sp>
        <p:nvSpPr>
          <p:cNvPr id="35843" name="Rectangle 2"/>
          <p:cNvSpPr>
            <a:spLocks noGrp="1" noRot="1" noChangeAspect="1" noChangeArrowheads="1" noTextEdit="1"/>
          </p:cNvSpPr>
          <p:nvPr>
            <p:ph type="sldImg"/>
          </p:nvPr>
        </p:nvSpPr>
        <p:spPr bwMode="auto">
          <a:xfrm>
            <a:off x="422275" y="704850"/>
            <a:ext cx="6257925" cy="35194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54458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229" tIns="47114" rIns="94229" bIns="47114"/>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65610" indent="-294465">
              <a:spcBef>
                <a:spcPct val="30000"/>
              </a:spcBef>
              <a:defRPr sz="1200">
                <a:solidFill>
                  <a:schemeClr val="tx1"/>
                </a:solidFill>
                <a:latin typeface="Calibri" panose="020F0502020204030204" pitchFamily="34" charset="0"/>
                <a:ea typeface="MS PGothic" panose="020B0600070205080204" pitchFamily="34" charset="-128"/>
              </a:defRPr>
            </a:lvl2pPr>
            <a:lvl3pPr marL="1177862" indent="-235572">
              <a:spcBef>
                <a:spcPct val="30000"/>
              </a:spcBef>
              <a:defRPr sz="1200">
                <a:solidFill>
                  <a:schemeClr val="tx1"/>
                </a:solidFill>
                <a:latin typeface="Calibri" panose="020F0502020204030204" pitchFamily="34" charset="0"/>
                <a:ea typeface="MS PGothic" panose="020B0600070205080204" pitchFamily="34" charset="-128"/>
              </a:defRPr>
            </a:lvl3pPr>
            <a:lvl4pPr marL="1649006" indent="-235572">
              <a:spcBef>
                <a:spcPct val="30000"/>
              </a:spcBef>
              <a:defRPr sz="1200">
                <a:solidFill>
                  <a:schemeClr val="tx1"/>
                </a:solidFill>
                <a:latin typeface="Calibri" panose="020F0502020204030204" pitchFamily="34" charset="0"/>
                <a:ea typeface="MS PGothic" panose="020B0600070205080204" pitchFamily="34" charset="-128"/>
              </a:defRPr>
            </a:lvl4pPr>
            <a:lvl5pPr marL="2120151" indent="-235572">
              <a:spcBef>
                <a:spcPct val="30000"/>
              </a:spcBef>
              <a:defRPr sz="1200">
                <a:solidFill>
                  <a:schemeClr val="tx1"/>
                </a:solidFill>
                <a:latin typeface="Calibri" panose="020F0502020204030204" pitchFamily="34" charset="0"/>
                <a:ea typeface="MS PGothic" panose="020B0600070205080204" pitchFamily="34" charset="-128"/>
              </a:defRPr>
            </a:lvl5pPr>
            <a:lvl6pPr marL="2591295"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3062440"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533585"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4004729"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F8E6CDD-6E79-48ED-BD13-38325F0C741E}" type="slidenum">
              <a:rPr lang="en-US" altLang="en-US">
                <a:latin typeface="Arial" panose="020B0604020202020204" pitchFamily="34" charset="0"/>
              </a:rPr>
              <a:pPr>
                <a:spcBef>
                  <a:spcPct val="0"/>
                </a:spcBef>
              </a:pPr>
              <a:t>28</a:t>
            </a:fld>
            <a:endParaRPr lang="en-US" altLang="en-US">
              <a:latin typeface="Arial" panose="020B0604020202020204" pitchFamily="34" charset="0"/>
            </a:endParaRPr>
          </a:p>
        </p:txBody>
      </p:sp>
      <p:sp>
        <p:nvSpPr>
          <p:cNvPr id="35843" name="Rectangle 2"/>
          <p:cNvSpPr>
            <a:spLocks noGrp="1" noRot="1" noChangeAspect="1" noChangeArrowheads="1" noTextEdit="1"/>
          </p:cNvSpPr>
          <p:nvPr>
            <p:ph type="sldImg"/>
          </p:nvPr>
        </p:nvSpPr>
        <p:spPr bwMode="auto">
          <a:xfrm>
            <a:off x="422275" y="704850"/>
            <a:ext cx="6257925" cy="35194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65435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13452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229" tIns="47114" rIns="94229" bIns="47114"/>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65610" indent="-294465">
              <a:spcBef>
                <a:spcPct val="30000"/>
              </a:spcBef>
              <a:defRPr sz="1200">
                <a:solidFill>
                  <a:schemeClr val="tx1"/>
                </a:solidFill>
                <a:latin typeface="Calibri" panose="020F0502020204030204" pitchFamily="34" charset="0"/>
                <a:ea typeface="MS PGothic" panose="020B0600070205080204" pitchFamily="34" charset="-128"/>
              </a:defRPr>
            </a:lvl2pPr>
            <a:lvl3pPr marL="1177862" indent="-235572">
              <a:spcBef>
                <a:spcPct val="30000"/>
              </a:spcBef>
              <a:defRPr sz="1200">
                <a:solidFill>
                  <a:schemeClr val="tx1"/>
                </a:solidFill>
                <a:latin typeface="Calibri" panose="020F0502020204030204" pitchFamily="34" charset="0"/>
                <a:ea typeface="MS PGothic" panose="020B0600070205080204" pitchFamily="34" charset="-128"/>
              </a:defRPr>
            </a:lvl3pPr>
            <a:lvl4pPr marL="1649006" indent="-235572">
              <a:spcBef>
                <a:spcPct val="30000"/>
              </a:spcBef>
              <a:defRPr sz="1200">
                <a:solidFill>
                  <a:schemeClr val="tx1"/>
                </a:solidFill>
                <a:latin typeface="Calibri" panose="020F0502020204030204" pitchFamily="34" charset="0"/>
                <a:ea typeface="MS PGothic" panose="020B0600070205080204" pitchFamily="34" charset="-128"/>
              </a:defRPr>
            </a:lvl4pPr>
            <a:lvl5pPr marL="2120151" indent="-235572">
              <a:spcBef>
                <a:spcPct val="30000"/>
              </a:spcBef>
              <a:defRPr sz="1200">
                <a:solidFill>
                  <a:schemeClr val="tx1"/>
                </a:solidFill>
                <a:latin typeface="Calibri" panose="020F0502020204030204" pitchFamily="34" charset="0"/>
                <a:ea typeface="MS PGothic" panose="020B0600070205080204" pitchFamily="34" charset="-128"/>
              </a:defRPr>
            </a:lvl5pPr>
            <a:lvl6pPr marL="2591295"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3062440"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533585"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4004729" indent="-235572" defTabSz="471145"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F8E6CDD-6E79-48ED-BD13-38325F0C741E}" type="slidenum">
              <a:rPr lang="en-US" altLang="en-US">
                <a:latin typeface="Arial" panose="020B0604020202020204" pitchFamily="34" charset="0"/>
              </a:rPr>
              <a:pPr>
                <a:spcBef>
                  <a:spcPct val="0"/>
                </a:spcBef>
              </a:pPr>
              <a:t>3</a:t>
            </a:fld>
            <a:endParaRPr lang="en-US" altLang="en-US">
              <a:latin typeface="Arial" panose="020B0604020202020204" pitchFamily="34" charset="0"/>
            </a:endParaRPr>
          </a:p>
        </p:txBody>
      </p:sp>
      <p:sp>
        <p:nvSpPr>
          <p:cNvPr id="35843" name="Rectangle 2"/>
          <p:cNvSpPr>
            <a:spLocks noGrp="1" noRot="1" noChangeAspect="1" noChangeArrowheads="1" noTextEdit="1"/>
          </p:cNvSpPr>
          <p:nvPr>
            <p:ph type="sldImg"/>
          </p:nvPr>
        </p:nvSpPr>
        <p:spPr bwMode="auto">
          <a:xfrm>
            <a:off x="422275" y="704850"/>
            <a:ext cx="6257925" cy="35194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9765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166653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097623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defTabSz="942289">
              <a:buNone/>
              <a:defRPr/>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838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702556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107591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231832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648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lang="en-US"/>
              <a:t>Click to edit Master title style</a:t>
            </a:r>
          </a:p>
        </p:txBody>
      </p:sp>
      <p:sp>
        <p:nvSpPr>
          <p:cNvPr id="8" name="Content Placeholder 7"/>
          <p:cNvSpPr>
            <a:spLocks noGrp="1"/>
          </p:cNvSpPr>
          <p:nvPr>
            <p:ph sz="quarter" idx="1"/>
          </p:nvPr>
        </p:nvSpPr>
        <p:spPr>
          <a:xfrm>
            <a:off x="612648" y="1200150"/>
            <a:ext cx="81534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38F85755-074E-418E-B5F7-6C2A800E7B3A}" type="datetime1">
              <a:rPr lang="en-US" altLang="en-US"/>
              <a:pPr>
                <a:defRPr/>
              </a:pPr>
              <a:t>11/25/20</a:t>
            </a:fld>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E432FF60-CECE-4A64-B679-F38C4ED67AD3}" type="slidenum">
              <a:rPr lang="en-US" altLang="en-US"/>
              <a:pPr/>
              <a:t>‹#›</a:t>
            </a:fld>
            <a:endParaRPr lang="en-US" altLang="en-US"/>
          </a:p>
        </p:txBody>
      </p:sp>
    </p:spTree>
    <p:extLst>
      <p:ext uri="{BB962C8B-B14F-4D97-AF65-F5344CB8AC3E}">
        <p14:creationId xmlns:p14="http://schemas.microsoft.com/office/powerpoint/2010/main" val="286478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102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542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60" r:id="rId5"/>
    <p:sldLayoutId id="2147483662" r:id="rId6"/>
    <p:sldLayoutId id="2147483664" r:id="rId7"/>
    <p:sldLayoutId id="214748366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4.png"/><Relationship Id="rId3" Type="http://schemas.openxmlformats.org/officeDocument/2006/relationships/image" Target="../media/image15.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png"/><Relationship Id="rId15" Type="http://schemas.openxmlformats.org/officeDocument/2006/relationships/image" Target="../media/image19.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7.png"/><Relationship Id="rId1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Google Shape;88;p12"/>
          <p:cNvSpPr txBox="1">
            <a:spLocks/>
          </p:cNvSpPr>
          <p:nvPr/>
        </p:nvSpPr>
        <p:spPr>
          <a:xfrm>
            <a:off x="797625" y="362880"/>
            <a:ext cx="67365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altLang="en-US" sz="3200" i="1" dirty="0">
                <a:latin typeface="Arial" panose="020B0604020202020204" pitchFamily="34" charset="0"/>
                <a:cs typeface="Arial" panose="020B0604020202020204" pitchFamily="34" charset="0"/>
              </a:rPr>
              <a:t>GSBA 511:</a:t>
            </a:r>
            <a:br>
              <a:rPr lang="en-US" altLang="en-US" sz="3600" dirty="0">
                <a:latin typeface="Arial" panose="020B0604020202020204" pitchFamily="34" charset="0"/>
                <a:cs typeface="Arial" panose="020B0604020202020204" pitchFamily="34" charset="0"/>
              </a:rPr>
            </a:br>
            <a:r>
              <a:rPr lang="en-US" altLang="en-US" sz="3600" b="1" i="1" dirty="0">
                <a:latin typeface="Arial" panose="020B0604020202020204" pitchFamily="34" charset="0"/>
                <a:cs typeface="Arial" panose="020B0604020202020204" pitchFamily="34" charset="0"/>
              </a:rPr>
              <a:t>Managerial Economics</a:t>
            </a:r>
          </a:p>
          <a:p>
            <a:endParaRPr lang="en-US" altLang="en-US" sz="1000" dirty="0">
              <a:latin typeface="Arial" panose="020B0604020202020204" pitchFamily="34" charset="0"/>
              <a:cs typeface="Arial" panose="020B0604020202020204" pitchFamily="34" charset="0"/>
            </a:endParaRPr>
          </a:p>
          <a:p>
            <a:r>
              <a:rPr lang="en-US" altLang="en-US" sz="3200" i="1" dirty="0">
                <a:latin typeface="Arial" panose="020B0604020202020204" pitchFamily="34" charset="0"/>
                <a:cs typeface="Arial" panose="020B0604020202020204" pitchFamily="34" charset="0"/>
              </a:rPr>
              <a:t>Prof. Akbulut</a:t>
            </a:r>
          </a:p>
          <a:p>
            <a:br>
              <a:rPr lang="en-US" altLang="en-US" sz="3600" dirty="0">
                <a:latin typeface="Arial" panose="020B0604020202020204" pitchFamily="34" charset="0"/>
                <a:cs typeface="Arial" panose="020B0604020202020204" pitchFamily="34" charset="0"/>
              </a:rPr>
            </a:br>
            <a:br>
              <a:rPr lang="en-US" altLang="en-US" sz="3600">
                <a:latin typeface="Arial" panose="020B0604020202020204" pitchFamily="34" charset="0"/>
                <a:cs typeface="Arial" panose="020B0604020202020204" pitchFamily="34" charset="0"/>
              </a:rPr>
            </a:br>
            <a:r>
              <a:rPr lang="en-US" altLang="en-US" sz="3600" i="1">
                <a:latin typeface="Arial" panose="020B0604020202020204" pitchFamily="34" charset="0"/>
                <a:cs typeface="Arial" panose="020B0604020202020204" pitchFamily="34" charset="0"/>
              </a:rPr>
              <a:t>Chapter 11</a:t>
            </a:r>
            <a:br>
              <a:rPr lang="en-US" altLang="en-US" sz="3600" dirty="0">
                <a:latin typeface="Arial" panose="020B0604020202020204" pitchFamily="34" charset="0"/>
                <a:cs typeface="Arial" panose="020B0604020202020204" pitchFamily="34" charset="0"/>
              </a:rPr>
            </a:br>
            <a:endParaRPr lang="en-US" sz="3600" dirty="0"/>
          </a:p>
        </p:txBody>
      </p:sp>
    </p:spTree>
    <p:extLst>
      <p:ext uri="{BB962C8B-B14F-4D97-AF65-F5344CB8AC3E}">
        <p14:creationId xmlns:p14="http://schemas.microsoft.com/office/powerpoint/2010/main" val="203459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55354" y="358388"/>
            <a:ext cx="5600946" cy="511945"/>
          </a:xfrm>
        </p:spPr>
        <p:txBody>
          <a:bodyPr/>
          <a:lstStyle/>
          <a:p>
            <a:r>
              <a:rPr lang="en-US" altLang="en-US" sz="2200" dirty="0"/>
              <a:t>Marginal and Average Product Curves</a:t>
            </a:r>
          </a:p>
        </p:txBody>
      </p:sp>
      <p:grpSp>
        <p:nvGrpSpPr>
          <p:cNvPr id="19459" name="Group 3"/>
          <p:cNvGrpSpPr>
            <a:grpSpLocks/>
          </p:cNvGrpSpPr>
          <p:nvPr/>
        </p:nvGrpSpPr>
        <p:grpSpPr bwMode="auto">
          <a:xfrm>
            <a:off x="2628900" y="1314450"/>
            <a:ext cx="3943350" cy="2971800"/>
            <a:chOff x="672" y="1104"/>
            <a:chExt cx="3312" cy="2496"/>
          </a:xfrm>
        </p:grpSpPr>
        <p:sp>
          <p:nvSpPr>
            <p:cNvPr id="6148" name="Line 4"/>
            <p:cNvSpPr>
              <a:spLocks noChangeShapeType="1"/>
            </p:cNvSpPr>
            <p:nvPr/>
          </p:nvSpPr>
          <p:spPr bwMode="auto">
            <a:xfrm flipV="1">
              <a:off x="672" y="1104"/>
              <a:ext cx="0" cy="24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6149" name="Line 5"/>
            <p:cNvSpPr>
              <a:spLocks noChangeShapeType="1"/>
            </p:cNvSpPr>
            <p:nvPr/>
          </p:nvSpPr>
          <p:spPr bwMode="auto">
            <a:xfrm>
              <a:off x="672" y="3600"/>
              <a:ext cx="33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grpSp>
      <p:sp>
        <p:nvSpPr>
          <p:cNvPr id="6150" name="Text Box 6"/>
          <p:cNvSpPr txBox="1">
            <a:spLocks noChangeArrowheads="1"/>
          </p:cNvSpPr>
          <p:nvPr/>
        </p:nvSpPr>
        <p:spPr bwMode="auto">
          <a:xfrm>
            <a:off x="2027407" y="1285875"/>
            <a:ext cx="58862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050">
                <a:latin typeface="Arial" charset="0"/>
                <a:ea typeface="ＭＳ Ｐゴシック" charset="0"/>
                <a:cs typeface="ＭＳ Ｐゴシック" charset="0"/>
              </a:rPr>
              <a:t>Output</a:t>
            </a:r>
          </a:p>
          <a:p>
            <a:pPr algn="ctr" eaLnBrk="1" hangingPunct="1">
              <a:defRPr/>
            </a:pPr>
            <a:r>
              <a:rPr lang="en-US" sz="1050">
                <a:latin typeface="Arial" charset="0"/>
                <a:ea typeface="ＭＳ Ｐゴシック" charset="0"/>
                <a:cs typeface="ＭＳ Ｐゴシック" charset="0"/>
              </a:rPr>
              <a:t>(Q)</a:t>
            </a:r>
          </a:p>
        </p:txBody>
      </p:sp>
      <p:sp>
        <p:nvSpPr>
          <p:cNvPr id="6151" name="Text Box 7"/>
          <p:cNvSpPr txBox="1">
            <a:spLocks noChangeArrowheads="1"/>
          </p:cNvSpPr>
          <p:nvPr/>
        </p:nvSpPr>
        <p:spPr bwMode="auto">
          <a:xfrm>
            <a:off x="4129087" y="4525566"/>
            <a:ext cx="122020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Variable Input (L)</a:t>
            </a:r>
          </a:p>
        </p:txBody>
      </p:sp>
      <p:sp>
        <p:nvSpPr>
          <p:cNvPr id="6152" name="Text Box 8"/>
          <p:cNvSpPr txBox="1">
            <a:spLocks noChangeArrowheads="1"/>
          </p:cNvSpPr>
          <p:nvPr/>
        </p:nvSpPr>
        <p:spPr bwMode="auto">
          <a:xfrm>
            <a:off x="2514600" y="4296966"/>
            <a:ext cx="26000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0</a:t>
            </a:r>
          </a:p>
        </p:txBody>
      </p:sp>
      <p:sp>
        <p:nvSpPr>
          <p:cNvPr id="6153" name="Text Box 9"/>
          <p:cNvSpPr txBox="1">
            <a:spLocks noChangeArrowheads="1"/>
          </p:cNvSpPr>
          <p:nvPr/>
        </p:nvSpPr>
        <p:spPr bwMode="auto">
          <a:xfrm>
            <a:off x="4062413" y="4296966"/>
            <a:ext cx="30970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L</a:t>
            </a:r>
            <a:r>
              <a:rPr lang="en-US" sz="1050" baseline="-25000">
                <a:latin typeface="Arial" charset="0"/>
                <a:ea typeface="ＭＳ Ｐゴシック" charset="0"/>
                <a:cs typeface="ＭＳ Ｐゴシック" charset="0"/>
              </a:rPr>
              <a:t>0</a:t>
            </a:r>
            <a:endParaRPr lang="en-US" sz="1050">
              <a:latin typeface="Arial" charset="0"/>
              <a:ea typeface="ＭＳ Ｐゴシック" charset="0"/>
              <a:cs typeface="ＭＳ Ｐゴシック" charset="0"/>
            </a:endParaRPr>
          </a:p>
        </p:txBody>
      </p:sp>
      <p:sp>
        <p:nvSpPr>
          <p:cNvPr id="6154" name="Text Box 10"/>
          <p:cNvSpPr txBox="1">
            <a:spLocks noChangeArrowheads="1"/>
          </p:cNvSpPr>
          <p:nvPr/>
        </p:nvSpPr>
        <p:spPr bwMode="auto">
          <a:xfrm>
            <a:off x="5129213" y="4296966"/>
            <a:ext cx="30970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L</a:t>
            </a:r>
            <a:r>
              <a:rPr lang="en-US" sz="1050" baseline="-25000">
                <a:latin typeface="Arial" charset="0"/>
                <a:ea typeface="ＭＳ Ｐゴシック" charset="0"/>
                <a:cs typeface="ＭＳ Ｐゴシック" charset="0"/>
              </a:rPr>
              <a:t>1</a:t>
            </a:r>
            <a:endParaRPr lang="en-US" sz="1050">
              <a:latin typeface="Arial" charset="0"/>
              <a:ea typeface="ＭＳ Ｐゴシック" charset="0"/>
              <a:cs typeface="ＭＳ Ｐゴシック" charset="0"/>
            </a:endParaRPr>
          </a:p>
        </p:txBody>
      </p:sp>
      <p:sp>
        <p:nvSpPr>
          <p:cNvPr id="6155" name="Line 11"/>
          <p:cNvSpPr>
            <a:spLocks noChangeShapeType="1"/>
          </p:cNvSpPr>
          <p:nvPr/>
        </p:nvSpPr>
        <p:spPr bwMode="auto">
          <a:xfrm>
            <a:off x="4229100" y="3600450"/>
            <a:ext cx="0" cy="685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6156" name="Text Box 12"/>
          <p:cNvSpPr txBox="1">
            <a:spLocks noChangeArrowheads="1"/>
          </p:cNvSpPr>
          <p:nvPr/>
        </p:nvSpPr>
        <p:spPr bwMode="auto">
          <a:xfrm>
            <a:off x="5610537" y="4457700"/>
            <a:ext cx="43633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050">
                <a:latin typeface="Arial" charset="0"/>
                <a:ea typeface="ＭＳ Ｐゴシック" charset="0"/>
                <a:cs typeface="ＭＳ Ｐゴシック" charset="0"/>
              </a:rPr>
              <a:t>MP</a:t>
            </a:r>
            <a:r>
              <a:rPr lang="en-US" sz="1050" baseline="-25000">
                <a:latin typeface="Arial" charset="0"/>
                <a:ea typeface="ＭＳ Ｐゴシック" charset="0"/>
                <a:cs typeface="ＭＳ Ｐゴシック" charset="0"/>
              </a:rPr>
              <a:t>L</a:t>
            </a:r>
            <a:endParaRPr lang="en-US" sz="1050">
              <a:latin typeface="Arial" charset="0"/>
              <a:ea typeface="ＭＳ Ｐゴシック" charset="0"/>
              <a:cs typeface="ＭＳ Ｐゴシック" charset="0"/>
            </a:endParaRPr>
          </a:p>
        </p:txBody>
      </p:sp>
      <p:sp>
        <p:nvSpPr>
          <p:cNvPr id="6157" name="Freeform 13"/>
          <p:cNvSpPr>
            <a:spLocks/>
          </p:cNvSpPr>
          <p:nvPr/>
        </p:nvSpPr>
        <p:spPr bwMode="auto">
          <a:xfrm>
            <a:off x="2628900" y="3543300"/>
            <a:ext cx="2914650" cy="1085850"/>
          </a:xfrm>
          <a:custGeom>
            <a:avLst/>
            <a:gdLst>
              <a:gd name="T0" fmla="*/ 0 w 2400"/>
              <a:gd name="T1" fmla="*/ 2147483647 h 912"/>
              <a:gd name="T2" fmla="*/ 2147483647 w 2400"/>
              <a:gd name="T3" fmla="*/ 2147483647 h 912"/>
              <a:gd name="T4" fmla="*/ 2147483647 w 2400"/>
              <a:gd name="T5" fmla="*/ 2147483647 h 912"/>
              <a:gd name="T6" fmla="*/ 0 60000 65536"/>
              <a:gd name="T7" fmla="*/ 0 60000 65536"/>
              <a:gd name="T8" fmla="*/ 0 60000 65536"/>
            </a:gdLst>
            <a:ahLst/>
            <a:cxnLst>
              <a:cxn ang="T6">
                <a:pos x="T0" y="T1"/>
              </a:cxn>
              <a:cxn ang="T7">
                <a:pos x="T2" y="T3"/>
              </a:cxn>
              <a:cxn ang="T8">
                <a:pos x="T4" y="T5"/>
              </a:cxn>
            </a:cxnLst>
            <a:rect l="0" t="0" r="r" b="b"/>
            <a:pathLst>
              <a:path w="2400" h="912">
                <a:moveTo>
                  <a:pt x="0" y="624"/>
                </a:moveTo>
                <a:cubicBezTo>
                  <a:pt x="472" y="312"/>
                  <a:pt x="944" y="0"/>
                  <a:pt x="1344" y="48"/>
                </a:cubicBezTo>
                <a:cubicBezTo>
                  <a:pt x="1744" y="96"/>
                  <a:pt x="2232" y="768"/>
                  <a:pt x="2400" y="912"/>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ea typeface="ＭＳ Ｐゴシック" pitchFamily="34" charset="-128"/>
              <a:cs typeface="+mn-cs"/>
            </a:endParaRPr>
          </a:p>
        </p:txBody>
      </p:sp>
      <p:sp>
        <p:nvSpPr>
          <p:cNvPr id="6158" name="Text Box 14"/>
          <p:cNvSpPr txBox="1">
            <a:spLocks noChangeArrowheads="1"/>
          </p:cNvSpPr>
          <p:nvPr/>
        </p:nvSpPr>
        <p:spPr bwMode="auto">
          <a:xfrm>
            <a:off x="4686300" y="4296966"/>
            <a:ext cx="30970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L</a:t>
            </a:r>
            <a:r>
              <a:rPr lang="en-US" sz="1050" baseline="-25000">
                <a:latin typeface="Arial" charset="0"/>
                <a:ea typeface="ＭＳ Ｐゴシック" charset="0"/>
                <a:cs typeface="ＭＳ Ｐゴシック" charset="0"/>
              </a:rPr>
              <a:t>2</a:t>
            </a:r>
            <a:endParaRPr lang="en-US" sz="1050">
              <a:latin typeface="Arial" charset="0"/>
              <a:ea typeface="ＭＳ Ｐゴシック" charset="0"/>
              <a:cs typeface="ＭＳ Ｐゴシック" charset="0"/>
            </a:endParaRPr>
          </a:p>
        </p:txBody>
      </p:sp>
      <p:sp>
        <p:nvSpPr>
          <p:cNvPr id="6159" name="Line 15"/>
          <p:cNvSpPr>
            <a:spLocks noChangeShapeType="1"/>
          </p:cNvSpPr>
          <p:nvPr/>
        </p:nvSpPr>
        <p:spPr bwMode="auto">
          <a:xfrm flipV="1">
            <a:off x="4800600" y="3886200"/>
            <a:ext cx="0" cy="400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6160" name="Freeform 16"/>
          <p:cNvSpPr>
            <a:spLocks/>
          </p:cNvSpPr>
          <p:nvPr/>
        </p:nvSpPr>
        <p:spPr bwMode="auto">
          <a:xfrm>
            <a:off x="2628900" y="3886200"/>
            <a:ext cx="3657600" cy="400050"/>
          </a:xfrm>
          <a:custGeom>
            <a:avLst/>
            <a:gdLst>
              <a:gd name="T0" fmla="*/ 0 w 3072"/>
              <a:gd name="T1" fmla="*/ 2147483647 h 352"/>
              <a:gd name="T2" fmla="*/ 2147483647 w 3072"/>
              <a:gd name="T3" fmla="*/ 2147483647 h 352"/>
              <a:gd name="T4" fmla="*/ 2147483647 w 3072"/>
              <a:gd name="T5" fmla="*/ 2147483647 h 352"/>
              <a:gd name="T6" fmla="*/ 0 60000 65536"/>
              <a:gd name="T7" fmla="*/ 0 60000 65536"/>
              <a:gd name="T8" fmla="*/ 0 60000 65536"/>
            </a:gdLst>
            <a:ahLst/>
            <a:cxnLst>
              <a:cxn ang="T6">
                <a:pos x="T0" y="T1"/>
              </a:cxn>
              <a:cxn ang="T7">
                <a:pos x="T2" y="T3"/>
              </a:cxn>
              <a:cxn ang="T8">
                <a:pos x="T4" y="T5"/>
              </a:cxn>
            </a:cxnLst>
            <a:rect l="0" t="0" r="r" b="b"/>
            <a:pathLst>
              <a:path w="3072" h="352">
                <a:moveTo>
                  <a:pt x="0" y="352"/>
                </a:moveTo>
                <a:cubicBezTo>
                  <a:pt x="608" y="192"/>
                  <a:pt x="1216" y="32"/>
                  <a:pt x="1728" y="16"/>
                </a:cubicBezTo>
                <a:cubicBezTo>
                  <a:pt x="2240" y="0"/>
                  <a:pt x="2656" y="128"/>
                  <a:pt x="3072" y="2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ea typeface="ＭＳ Ｐゴシック" pitchFamily="34" charset="-128"/>
              <a:cs typeface="+mn-cs"/>
            </a:endParaRPr>
          </a:p>
        </p:txBody>
      </p:sp>
      <p:sp>
        <p:nvSpPr>
          <p:cNvPr id="6161" name="Text Box 17"/>
          <p:cNvSpPr txBox="1">
            <a:spLocks noChangeArrowheads="1"/>
          </p:cNvSpPr>
          <p:nvPr/>
        </p:nvSpPr>
        <p:spPr bwMode="auto">
          <a:xfrm>
            <a:off x="6251598" y="3954066"/>
            <a:ext cx="41389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050">
                <a:latin typeface="Arial" charset="0"/>
                <a:ea typeface="ＭＳ Ｐゴシック" charset="0"/>
                <a:cs typeface="ＭＳ Ｐゴシック" charset="0"/>
              </a:rPr>
              <a:t>AP</a:t>
            </a:r>
            <a:r>
              <a:rPr lang="en-US" sz="1050" baseline="-25000">
                <a:latin typeface="Arial" charset="0"/>
                <a:ea typeface="ＭＳ Ｐゴシック" charset="0"/>
                <a:cs typeface="ＭＳ Ｐゴシック" charset="0"/>
              </a:rPr>
              <a:t>L</a:t>
            </a:r>
            <a:endParaRPr lang="en-US" sz="1050">
              <a:latin typeface="Arial" charset="0"/>
              <a:ea typeface="ＭＳ Ｐゴシック" charset="0"/>
              <a:cs typeface="ＭＳ Ｐゴシック" charset="0"/>
            </a:endParaRPr>
          </a:p>
        </p:txBody>
      </p:sp>
    </p:spTree>
    <p:extLst>
      <p:ext uri="{BB962C8B-B14F-4D97-AF65-F5344CB8AC3E}">
        <p14:creationId xmlns:p14="http://schemas.microsoft.com/office/powerpoint/2010/main" val="322909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4"/>
          <p:cNvSpPr>
            <a:spLocks noChangeShapeType="1"/>
          </p:cNvSpPr>
          <p:nvPr/>
        </p:nvSpPr>
        <p:spPr bwMode="auto">
          <a:xfrm>
            <a:off x="2062163" y="285750"/>
            <a:ext cx="0" cy="211455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27651" name="Line 5"/>
          <p:cNvSpPr>
            <a:spLocks noChangeShapeType="1"/>
          </p:cNvSpPr>
          <p:nvPr/>
        </p:nvSpPr>
        <p:spPr bwMode="auto">
          <a:xfrm>
            <a:off x="2062163" y="2400300"/>
            <a:ext cx="39433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27652" name="Line 6"/>
          <p:cNvSpPr>
            <a:spLocks noChangeShapeType="1"/>
          </p:cNvSpPr>
          <p:nvPr/>
        </p:nvSpPr>
        <p:spPr bwMode="auto">
          <a:xfrm>
            <a:off x="2062163" y="2800350"/>
            <a:ext cx="0" cy="188595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27653" name="Line 7"/>
          <p:cNvSpPr>
            <a:spLocks noChangeShapeType="1"/>
          </p:cNvSpPr>
          <p:nvPr/>
        </p:nvSpPr>
        <p:spPr bwMode="auto">
          <a:xfrm>
            <a:off x="2062163" y="4171950"/>
            <a:ext cx="40005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27654" name="Text Box 8"/>
          <p:cNvSpPr txBox="1">
            <a:spLocks noChangeArrowheads="1"/>
          </p:cNvSpPr>
          <p:nvPr/>
        </p:nvSpPr>
        <p:spPr bwMode="auto">
          <a:xfrm>
            <a:off x="1650206" y="14287"/>
            <a:ext cx="31931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457200">
              <a:defRPr sz="2900">
                <a:solidFill>
                  <a:schemeClr val="tx1"/>
                </a:solidFill>
                <a:latin typeface="Tw Cen MT" charset="0"/>
                <a:ea typeface="ＭＳ Ｐゴシック" charset="0"/>
                <a:cs typeface="ＭＳ Ｐゴシック" charset="0"/>
              </a:defRPr>
            </a:lvl1pPr>
            <a:lvl2pPr marL="742950" indent="-285750" defTabSz="457200">
              <a:defRPr sz="2600">
                <a:solidFill>
                  <a:schemeClr val="tx1"/>
                </a:solidFill>
                <a:latin typeface="Tw Cen MT" charset="0"/>
                <a:ea typeface="ＭＳ Ｐゴシック" charset="0"/>
              </a:defRPr>
            </a:lvl2pPr>
            <a:lvl3pPr marL="1143000" defTabSz="457200">
              <a:defRPr sz="2300">
                <a:solidFill>
                  <a:schemeClr val="tx1"/>
                </a:solidFill>
                <a:latin typeface="Tw Cen MT" charset="0"/>
                <a:ea typeface="ＭＳ Ｐゴシック" charset="0"/>
              </a:defRPr>
            </a:lvl3pPr>
            <a:lvl4pPr marL="1600200" defTabSz="457200">
              <a:defRPr sz="2000">
                <a:solidFill>
                  <a:schemeClr val="tx1"/>
                </a:solidFill>
                <a:latin typeface="Tw Cen MT" charset="0"/>
                <a:ea typeface="ＭＳ Ｐゴシック" charset="0"/>
              </a:defRPr>
            </a:lvl4pPr>
            <a:lvl5pPr marL="2057400" defTabSz="457200">
              <a:defRPr sz="2000">
                <a:solidFill>
                  <a:schemeClr val="tx1"/>
                </a:solidFill>
                <a:latin typeface="Tw Cen MT" charset="0"/>
                <a:ea typeface="ＭＳ Ｐゴシック" charset="0"/>
              </a:defRPr>
            </a:lvl5pPr>
            <a:lvl6pPr marL="25146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6pPr>
            <a:lvl7pPr marL="29718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7pPr>
            <a:lvl8pPr marL="34290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8pPr>
            <a:lvl9pPr marL="38862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9pPr>
          </a:lstStyle>
          <a:p>
            <a:pPr eaLnBrk="1" hangingPunct="1">
              <a:defRPr/>
            </a:pPr>
            <a:r>
              <a:rPr lang="en-US" sz="1350">
                <a:latin typeface="Arial" charset="0"/>
              </a:rPr>
              <a:t>Q</a:t>
            </a:r>
          </a:p>
        </p:txBody>
      </p:sp>
      <p:sp>
        <p:nvSpPr>
          <p:cNvPr id="27656" name="Text Box 10"/>
          <p:cNvSpPr txBox="1">
            <a:spLocks noChangeArrowheads="1"/>
          </p:cNvSpPr>
          <p:nvPr/>
        </p:nvSpPr>
        <p:spPr bwMode="auto">
          <a:xfrm>
            <a:off x="1478756" y="2528887"/>
            <a:ext cx="46358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457200">
              <a:defRPr sz="2900">
                <a:solidFill>
                  <a:schemeClr val="tx1"/>
                </a:solidFill>
                <a:latin typeface="Tw Cen MT" charset="0"/>
                <a:ea typeface="ＭＳ Ｐゴシック" charset="0"/>
                <a:cs typeface="ＭＳ Ｐゴシック" charset="0"/>
              </a:defRPr>
            </a:lvl1pPr>
            <a:lvl2pPr marL="742950" indent="-285750" defTabSz="457200">
              <a:defRPr sz="2600">
                <a:solidFill>
                  <a:schemeClr val="tx1"/>
                </a:solidFill>
                <a:latin typeface="Tw Cen MT" charset="0"/>
                <a:ea typeface="ＭＳ Ｐゴシック" charset="0"/>
              </a:defRPr>
            </a:lvl2pPr>
            <a:lvl3pPr marL="1143000" defTabSz="457200">
              <a:defRPr sz="2300">
                <a:solidFill>
                  <a:schemeClr val="tx1"/>
                </a:solidFill>
                <a:latin typeface="Tw Cen MT" charset="0"/>
                <a:ea typeface="ＭＳ Ｐゴシック" charset="0"/>
              </a:defRPr>
            </a:lvl3pPr>
            <a:lvl4pPr marL="1600200" defTabSz="457200">
              <a:defRPr sz="2000">
                <a:solidFill>
                  <a:schemeClr val="tx1"/>
                </a:solidFill>
                <a:latin typeface="Tw Cen MT" charset="0"/>
                <a:ea typeface="ＭＳ Ｐゴシック" charset="0"/>
              </a:defRPr>
            </a:lvl4pPr>
            <a:lvl5pPr marL="2057400" defTabSz="457200">
              <a:defRPr sz="2000">
                <a:solidFill>
                  <a:schemeClr val="tx1"/>
                </a:solidFill>
                <a:latin typeface="Tw Cen MT" charset="0"/>
                <a:ea typeface="ＭＳ Ｐゴシック" charset="0"/>
              </a:defRPr>
            </a:lvl5pPr>
            <a:lvl6pPr marL="25146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6pPr>
            <a:lvl7pPr marL="29718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7pPr>
            <a:lvl8pPr marL="34290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8pPr>
            <a:lvl9pPr marL="38862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9pPr>
          </a:lstStyle>
          <a:p>
            <a:pPr eaLnBrk="1" hangingPunct="1">
              <a:defRPr/>
            </a:pPr>
            <a:r>
              <a:rPr lang="en-US" sz="1350">
                <a:latin typeface="Arial" charset="0"/>
              </a:rPr>
              <a:t>Q/L</a:t>
            </a:r>
          </a:p>
        </p:txBody>
      </p:sp>
      <p:sp>
        <p:nvSpPr>
          <p:cNvPr id="20488" name="Freeform 12"/>
          <p:cNvSpPr>
            <a:spLocks/>
          </p:cNvSpPr>
          <p:nvPr/>
        </p:nvSpPr>
        <p:spPr bwMode="auto">
          <a:xfrm>
            <a:off x="2062163" y="400050"/>
            <a:ext cx="3543300" cy="1943100"/>
          </a:xfrm>
          <a:custGeom>
            <a:avLst/>
            <a:gdLst>
              <a:gd name="T0" fmla="*/ 0 w 2373"/>
              <a:gd name="T1" fmla="*/ 2147483647 h 1846"/>
              <a:gd name="T2" fmla="*/ 2147483647 w 2373"/>
              <a:gd name="T3" fmla="*/ 2147483647 h 1846"/>
              <a:gd name="T4" fmla="*/ 2147483647 w 2373"/>
              <a:gd name="T5" fmla="*/ 2147483647 h 1846"/>
              <a:gd name="T6" fmla="*/ 2147483647 w 2373"/>
              <a:gd name="T7" fmla="*/ 2147483647 h 1846"/>
              <a:gd name="T8" fmla="*/ 2147483647 w 2373"/>
              <a:gd name="T9" fmla="*/ 2147483647 h 1846"/>
              <a:gd name="T10" fmla="*/ 2147483647 w 2373"/>
              <a:gd name="T11" fmla="*/ 2147483647 h 1846"/>
              <a:gd name="T12" fmla="*/ 2147483647 w 2373"/>
              <a:gd name="T13" fmla="*/ 2147483647 h 1846"/>
              <a:gd name="T14" fmla="*/ 2147483647 w 2373"/>
              <a:gd name="T15" fmla="*/ 2147483647 h 1846"/>
              <a:gd name="T16" fmla="*/ 2147483647 w 2373"/>
              <a:gd name="T17" fmla="*/ 2147483647 h 1846"/>
              <a:gd name="T18" fmla="*/ 2147483647 w 2373"/>
              <a:gd name="T19" fmla="*/ 2147483647 h 18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73" h="1846">
                <a:moveTo>
                  <a:pt x="0" y="1846"/>
                </a:moveTo>
                <a:cubicBezTo>
                  <a:pt x="65" y="1846"/>
                  <a:pt x="101" y="1841"/>
                  <a:pt x="195" y="1815"/>
                </a:cubicBezTo>
                <a:cubicBezTo>
                  <a:pt x="289" y="1789"/>
                  <a:pt x="448" y="1759"/>
                  <a:pt x="562" y="1688"/>
                </a:cubicBezTo>
                <a:cubicBezTo>
                  <a:pt x="676" y="1617"/>
                  <a:pt x="800" y="1490"/>
                  <a:pt x="882" y="1387"/>
                </a:cubicBezTo>
                <a:cubicBezTo>
                  <a:pt x="964" y="1284"/>
                  <a:pt x="989" y="1218"/>
                  <a:pt x="1056" y="1067"/>
                </a:cubicBezTo>
                <a:cubicBezTo>
                  <a:pt x="1123" y="916"/>
                  <a:pt x="1209" y="630"/>
                  <a:pt x="1285" y="481"/>
                </a:cubicBezTo>
                <a:cubicBezTo>
                  <a:pt x="1361" y="332"/>
                  <a:pt x="1428" y="247"/>
                  <a:pt x="1513" y="171"/>
                </a:cubicBezTo>
                <a:cubicBezTo>
                  <a:pt x="1598" y="95"/>
                  <a:pt x="1696" y="44"/>
                  <a:pt x="1797" y="24"/>
                </a:cubicBezTo>
                <a:cubicBezTo>
                  <a:pt x="1898" y="4"/>
                  <a:pt x="2021" y="0"/>
                  <a:pt x="2117" y="52"/>
                </a:cubicBezTo>
                <a:cubicBezTo>
                  <a:pt x="2213" y="104"/>
                  <a:pt x="2320" y="276"/>
                  <a:pt x="2373" y="335"/>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27659" name="Line 13"/>
          <p:cNvSpPr>
            <a:spLocks noChangeShapeType="1"/>
          </p:cNvSpPr>
          <p:nvPr/>
        </p:nvSpPr>
        <p:spPr bwMode="auto">
          <a:xfrm>
            <a:off x="3662363" y="400050"/>
            <a:ext cx="0" cy="37719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27660" name="Line 14"/>
          <p:cNvSpPr>
            <a:spLocks noChangeShapeType="1"/>
          </p:cNvSpPr>
          <p:nvPr/>
        </p:nvSpPr>
        <p:spPr bwMode="auto">
          <a:xfrm flipV="1">
            <a:off x="2062163" y="196453"/>
            <a:ext cx="2683669" cy="21466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27661" name="Line 15"/>
          <p:cNvSpPr>
            <a:spLocks noChangeShapeType="1"/>
          </p:cNvSpPr>
          <p:nvPr/>
        </p:nvSpPr>
        <p:spPr bwMode="auto">
          <a:xfrm>
            <a:off x="4176713" y="228600"/>
            <a:ext cx="0" cy="394335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27662" name="Line 16"/>
          <p:cNvSpPr>
            <a:spLocks noChangeShapeType="1"/>
          </p:cNvSpPr>
          <p:nvPr/>
        </p:nvSpPr>
        <p:spPr bwMode="auto">
          <a:xfrm>
            <a:off x="4919663" y="114300"/>
            <a:ext cx="0" cy="4057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20493" name="Freeform 18"/>
          <p:cNvSpPr>
            <a:spLocks/>
          </p:cNvSpPr>
          <p:nvPr/>
        </p:nvSpPr>
        <p:spPr bwMode="auto">
          <a:xfrm>
            <a:off x="2062163" y="2619375"/>
            <a:ext cx="3086100" cy="2066925"/>
          </a:xfrm>
          <a:custGeom>
            <a:avLst/>
            <a:gdLst>
              <a:gd name="T0" fmla="*/ 0 w 2610"/>
              <a:gd name="T1" fmla="*/ 2147483647 h 1896"/>
              <a:gd name="T2" fmla="*/ 2147483647 w 2610"/>
              <a:gd name="T3" fmla="*/ 2147483647 h 1896"/>
              <a:gd name="T4" fmla="*/ 2147483647 w 2610"/>
              <a:gd name="T5" fmla="*/ 2147483647 h 1896"/>
              <a:gd name="T6" fmla="*/ 2147483647 w 2610"/>
              <a:gd name="T7" fmla="*/ 2147483647 h 1896"/>
              <a:gd name="T8" fmla="*/ 2147483647 w 2610"/>
              <a:gd name="T9" fmla="*/ 2147483647 h 1896"/>
              <a:gd name="T10" fmla="*/ 2147483647 w 2610"/>
              <a:gd name="T11" fmla="*/ 2147483647 h 1896"/>
              <a:gd name="T12" fmla="*/ 2147483647 w 2610"/>
              <a:gd name="T13" fmla="*/ 2147483647 h 1896"/>
              <a:gd name="T14" fmla="*/ 2147483647 w 2610"/>
              <a:gd name="T15" fmla="*/ 2147483647 h 1896"/>
              <a:gd name="T16" fmla="*/ 2147483647 w 2610"/>
              <a:gd name="T17" fmla="*/ 2147483647 h 1896"/>
              <a:gd name="T18" fmla="*/ 2147483647 w 2610"/>
              <a:gd name="T19" fmla="*/ 2147483647 h 1896"/>
              <a:gd name="T20" fmla="*/ 2147483647 w 2610"/>
              <a:gd name="T21" fmla="*/ 2147483647 h 1896"/>
              <a:gd name="T22" fmla="*/ 2147483647 w 2610"/>
              <a:gd name="T23" fmla="*/ 2147483647 h 18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10" h="1896">
                <a:moveTo>
                  <a:pt x="0" y="1459"/>
                </a:moveTo>
                <a:cubicBezTo>
                  <a:pt x="60" y="1331"/>
                  <a:pt x="120" y="1203"/>
                  <a:pt x="192" y="1075"/>
                </a:cubicBezTo>
                <a:cubicBezTo>
                  <a:pt x="264" y="947"/>
                  <a:pt x="352" y="803"/>
                  <a:pt x="432" y="691"/>
                </a:cubicBezTo>
                <a:cubicBezTo>
                  <a:pt x="512" y="579"/>
                  <a:pt x="597" y="481"/>
                  <a:pt x="672" y="403"/>
                </a:cubicBezTo>
                <a:cubicBezTo>
                  <a:pt x="747" y="325"/>
                  <a:pt x="814" y="273"/>
                  <a:pt x="882" y="222"/>
                </a:cubicBezTo>
                <a:cubicBezTo>
                  <a:pt x="950" y="171"/>
                  <a:pt x="1005" y="129"/>
                  <a:pt x="1083" y="94"/>
                </a:cubicBezTo>
                <a:cubicBezTo>
                  <a:pt x="1161" y="59"/>
                  <a:pt x="1251" y="0"/>
                  <a:pt x="1349" y="12"/>
                </a:cubicBezTo>
                <a:cubicBezTo>
                  <a:pt x="1447" y="24"/>
                  <a:pt x="1561" y="72"/>
                  <a:pt x="1669" y="168"/>
                </a:cubicBezTo>
                <a:cubicBezTo>
                  <a:pt x="1777" y="264"/>
                  <a:pt x="1896" y="421"/>
                  <a:pt x="1998" y="588"/>
                </a:cubicBezTo>
                <a:cubicBezTo>
                  <a:pt x="2100" y="755"/>
                  <a:pt x="2208" y="1019"/>
                  <a:pt x="2281" y="1173"/>
                </a:cubicBezTo>
                <a:cubicBezTo>
                  <a:pt x="2354" y="1327"/>
                  <a:pt x="2382" y="1391"/>
                  <a:pt x="2437" y="1512"/>
                </a:cubicBezTo>
                <a:cubicBezTo>
                  <a:pt x="2492" y="1633"/>
                  <a:pt x="2551" y="1764"/>
                  <a:pt x="2610" y="1896"/>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20494" name="Freeform 19"/>
          <p:cNvSpPr>
            <a:spLocks/>
          </p:cNvSpPr>
          <p:nvPr/>
        </p:nvSpPr>
        <p:spPr bwMode="auto">
          <a:xfrm>
            <a:off x="2062163" y="2917032"/>
            <a:ext cx="3640931" cy="1254919"/>
          </a:xfrm>
          <a:custGeom>
            <a:avLst/>
            <a:gdLst>
              <a:gd name="T0" fmla="*/ 0 w 3058"/>
              <a:gd name="T1" fmla="*/ 2147483647 h 1054"/>
              <a:gd name="T2" fmla="*/ 2147483647 w 3058"/>
              <a:gd name="T3" fmla="*/ 2147483647 h 1054"/>
              <a:gd name="T4" fmla="*/ 2147483647 w 3058"/>
              <a:gd name="T5" fmla="*/ 2147483647 h 1054"/>
              <a:gd name="T6" fmla="*/ 2147483647 w 3058"/>
              <a:gd name="T7" fmla="*/ 2147483647 h 1054"/>
              <a:gd name="T8" fmla="*/ 2147483647 w 3058"/>
              <a:gd name="T9" fmla="*/ 2147483647 h 1054"/>
              <a:gd name="T10" fmla="*/ 2147483647 w 3058"/>
              <a:gd name="T11" fmla="*/ 2147483647 h 1054"/>
              <a:gd name="T12" fmla="*/ 2147483647 w 3058"/>
              <a:gd name="T13" fmla="*/ 2147483647 h 1054"/>
              <a:gd name="T14" fmla="*/ 2147483647 w 3058"/>
              <a:gd name="T15" fmla="*/ 2147483647 h 1054"/>
              <a:gd name="T16" fmla="*/ 2147483647 w 3058"/>
              <a:gd name="T17" fmla="*/ 2147483647 h 10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58" h="1054">
                <a:moveTo>
                  <a:pt x="0" y="1054"/>
                </a:moveTo>
                <a:cubicBezTo>
                  <a:pt x="122" y="946"/>
                  <a:pt x="244" y="839"/>
                  <a:pt x="379" y="734"/>
                </a:cubicBezTo>
                <a:cubicBezTo>
                  <a:pt x="514" y="630"/>
                  <a:pt x="666" y="518"/>
                  <a:pt x="809" y="426"/>
                </a:cubicBezTo>
                <a:cubicBezTo>
                  <a:pt x="952" y="334"/>
                  <a:pt x="1114" y="245"/>
                  <a:pt x="1240" y="182"/>
                </a:cubicBezTo>
                <a:cubicBezTo>
                  <a:pt x="1366" y="119"/>
                  <a:pt x="1478" y="74"/>
                  <a:pt x="1568" y="46"/>
                </a:cubicBezTo>
                <a:cubicBezTo>
                  <a:pt x="1658" y="18"/>
                  <a:pt x="1678" y="0"/>
                  <a:pt x="1778" y="15"/>
                </a:cubicBezTo>
                <a:cubicBezTo>
                  <a:pt x="1878" y="30"/>
                  <a:pt x="2005" y="52"/>
                  <a:pt x="2168" y="134"/>
                </a:cubicBezTo>
                <a:cubicBezTo>
                  <a:pt x="2331" y="216"/>
                  <a:pt x="2609" y="405"/>
                  <a:pt x="2757" y="510"/>
                </a:cubicBezTo>
                <a:cubicBezTo>
                  <a:pt x="2905" y="615"/>
                  <a:pt x="3006" y="720"/>
                  <a:pt x="3058" y="762"/>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27665" name="Text Box 20"/>
          <p:cNvSpPr txBox="1">
            <a:spLocks noChangeArrowheads="1"/>
          </p:cNvSpPr>
          <p:nvPr/>
        </p:nvSpPr>
        <p:spPr bwMode="auto">
          <a:xfrm>
            <a:off x="5593556" y="300037"/>
            <a:ext cx="4700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457200">
              <a:defRPr sz="2900">
                <a:solidFill>
                  <a:schemeClr val="tx1"/>
                </a:solidFill>
                <a:latin typeface="Tw Cen MT" charset="0"/>
                <a:ea typeface="ＭＳ Ｐゴシック" charset="0"/>
                <a:cs typeface="ＭＳ Ｐゴシック" charset="0"/>
              </a:defRPr>
            </a:lvl1pPr>
            <a:lvl2pPr marL="742950" indent="-285750" defTabSz="457200">
              <a:defRPr sz="2600">
                <a:solidFill>
                  <a:schemeClr val="tx1"/>
                </a:solidFill>
                <a:latin typeface="Tw Cen MT" charset="0"/>
                <a:ea typeface="ＭＳ Ｐゴシック" charset="0"/>
              </a:defRPr>
            </a:lvl2pPr>
            <a:lvl3pPr marL="1143000" defTabSz="457200">
              <a:defRPr sz="2300">
                <a:solidFill>
                  <a:schemeClr val="tx1"/>
                </a:solidFill>
                <a:latin typeface="Tw Cen MT" charset="0"/>
                <a:ea typeface="ＭＳ Ｐゴシック" charset="0"/>
              </a:defRPr>
            </a:lvl3pPr>
            <a:lvl4pPr marL="1600200" defTabSz="457200">
              <a:defRPr sz="2000">
                <a:solidFill>
                  <a:schemeClr val="tx1"/>
                </a:solidFill>
                <a:latin typeface="Tw Cen MT" charset="0"/>
                <a:ea typeface="ＭＳ Ｐゴシック" charset="0"/>
              </a:defRPr>
            </a:lvl4pPr>
            <a:lvl5pPr marL="2057400" defTabSz="457200">
              <a:defRPr sz="2000">
                <a:solidFill>
                  <a:schemeClr val="tx1"/>
                </a:solidFill>
                <a:latin typeface="Tw Cen MT" charset="0"/>
                <a:ea typeface="ＭＳ Ｐゴシック" charset="0"/>
              </a:defRPr>
            </a:lvl5pPr>
            <a:lvl6pPr marL="25146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6pPr>
            <a:lvl7pPr marL="29718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7pPr>
            <a:lvl8pPr marL="34290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8pPr>
            <a:lvl9pPr marL="38862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9pPr>
          </a:lstStyle>
          <a:p>
            <a:pPr eaLnBrk="1" hangingPunct="1">
              <a:defRPr/>
            </a:pPr>
            <a:r>
              <a:rPr lang="en-US" sz="1350" dirty="0">
                <a:latin typeface="Arial" charset="0"/>
              </a:rPr>
              <a:t>TP</a:t>
            </a:r>
            <a:r>
              <a:rPr lang="en-US" sz="1350" baseline="-25000" dirty="0">
                <a:latin typeface="Arial" charset="0"/>
              </a:rPr>
              <a:t>L</a:t>
            </a:r>
          </a:p>
        </p:txBody>
      </p:sp>
      <p:sp>
        <p:nvSpPr>
          <p:cNvPr id="27666" name="Text Box 21"/>
          <p:cNvSpPr txBox="1">
            <a:spLocks noChangeArrowheads="1"/>
          </p:cNvSpPr>
          <p:nvPr/>
        </p:nvSpPr>
        <p:spPr bwMode="auto">
          <a:xfrm>
            <a:off x="5703094" y="3720703"/>
            <a:ext cx="47961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457200">
              <a:defRPr sz="2900">
                <a:solidFill>
                  <a:schemeClr val="tx1"/>
                </a:solidFill>
                <a:latin typeface="Tw Cen MT" charset="0"/>
                <a:ea typeface="ＭＳ Ｐゴシック" charset="0"/>
                <a:cs typeface="ＭＳ Ｐゴシック" charset="0"/>
              </a:defRPr>
            </a:lvl1pPr>
            <a:lvl2pPr marL="742950" indent="-285750" defTabSz="457200">
              <a:defRPr sz="2600">
                <a:solidFill>
                  <a:schemeClr val="tx1"/>
                </a:solidFill>
                <a:latin typeface="Tw Cen MT" charset="0"/>
                <a:ea typeface="ＭＳ Ｐゴシック" charset="0"/>
              </a:defRPr>
            </a:lvl2pPr>
            <a:lvl3pPr marL="1143000" defTabSz="457200">
              <a:defRPr sz="2300">
                <a:solidFill>
                  <a:schemeClr val="tx1"/>
                </a:solidFill>
                <a:latin typeface="Tw Cen MT" charset="0"/>
                <a:ea typeface="ＭＳ Ｐゴシック" charset="0"/>
              </a:defRPr>
            </a:lvl3pPr>
            <a:lvl4pPr marL="1600200" defTabSz="457200">
              <a:defRPr sz="2000">
                <a:solidFill>
                  <a:schemeClr val="tx1"/>
                </a:solidFill>
                <a:latin typeface="Tw Cen MT" charset="0"/>
                <a:ea typeface="ＭＳ Ｐゴシック" charset="0"/>
              </a:defRPr>
            </a:lvl4pPr>
            <a:lvl5pPr marL="2057400" defTabSz="457200">
              <a:defRPr sz="2000">
                <a:solidFill>
                  <a:schemeClr val="tx1"/>
                </a:solidFill>
                <a:latin typeface="Tw Cen MT" charset="0"/>
                <a:ea typeface="ＭＳ Ｐゴシック" charset="0"/>
              </a:defRPr>
            </a:lvl5pPr>
            <a:lvl6pPr marL="25146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6pPr>
            <a:lvl7pPr marL="29718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7pPr>
            <a:lvl8pPr marL="34290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8pPr>
            <a:lvl9pPr marL="38862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9pPr>
          </a:lstStyle>
          <a:p>
            <a:pPr eaLnBrk="1" hangingPunct="1">
              <a:defRPr/>
            </a:pPr>
            <a:r>
              <a:rPr lang="en-US" sz="1350" dirty="0">
                <a:latin typeface="Arial" charset="0"/>
              </a:rPr>
              <a:t>AP</a:t>
            </a:r>
            <a:r>
              <a:rPr lang="en-US" sz="1350" baseline="-25000" dirty="0">
                <a:latin typeface="Arial" charset="0"/>
              </a:rPr>
              <a:t>L</a:t>
            </a:r>
          </a:p>
        </p:txBody>
      </p:sp>
      <p:sp>
        <p:nvSpPr>
          <p:cNvPr id="27667" name="Text Box 22"/>
          <p:cNvSpPr txBox="1">
            <a:spLocks noChangeArrowheads="1"/>
          </p:cNvSpPr>
          <p:nvPr/>
        </p:nvSpPr>
        <p:spPr bwMode="auto">
          <a:xfrm>
            <a:off x="5193507" y="4300537"/>
            <a:ext cx="50847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457200">
              <a:defRPr sz="2900">
                <a:solidFill>
                  <a:schemeClr val="tx1"/>
                </a:solidFill>
                <a:latin typeface="Tw Cen MT" charset="0"/>
                <a:ea typeface="ＭＳ Ｐゴシック" charset="0"/>
                <a:cs typeface="ＭＳ Ｐゴシック" charset="0"/>
              </a:defRPr>
            </a:lvl1pPr>
            <a:lvl2pPr marL="742950" indent="-285750" defTabSz="457200">
              <a:defRPr sz="2600">
                <a:solidFill>
                  <a:schemeClr val="tx1"/>
                </a:solidFill>
                <a:latin typeface="Tw Cen MT" charset="0"/>
                <a:ea typeface="ＭＳ Ｐゴシック" charset="0"/>
              </a:defRPr>
            </a:lvl2pPr>
            <a:lvl3pPr marL="1143000" defTabSz="457200">
              <a:defRPr sz="2300">
                <a:solidFill>
                  <a:schemeClr val="tx1"/>
                </a:solidFill>
                <a:latin typeface="Tw Cen MT" charset="0"/>
                <a:ea typeface="ＭＳ Ｐゴシック" charset="0"/>
              </a:defRPr>
            </a:lvl3pPr>
            <a:lvl4pPr marL="1600200" defTabSz="457200">
              <a:defRPr sz="2000">
                <a:solidFill>
                  <a:schemeClr val="tx1"/>
                </a:solidFill>
                <a:latin typeface="Tw Cen MT" charset="0"/>
                <a:ea typeface="ＭＳ Ｐゴシック" charset="0"/>
              </a:defRPr>
            </a:lvl4pPr>
            <a:lvl5pPr marL="2057400" defTabSz="457200">
              <a:defRPr sz="2000">
                <a:solidFill>
                  <a:schemeClr val="tx1"/>
                </a:solidFill>
                <a:latin typeface="Tw Cen MT" charset="0"/>
                <a:ea typeface="ＭＳ Ｐゴシック" charset="0"/>
              </a:defRPr>
            </a:lvl5pPr>
            <a:lvl6pPr marL="25146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6pPr>
            <a:lvl7pPr marL="29718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7pPr>
            <a:lvl8pPr marL="34290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8pPr>
            <a:lvl9pPr marL="3886200" defTabSz="457200" eaLnBrk="0" fontAlgn="base" hangingPunct="0">
              <a:spcBef>
                <a:spcPts val="400"/>
              </a:spcBef>
              <a:spcAft>
                <a:spcPct val="0"/>
              </a:spcAft>
              <a:buClr>
                <a:srgbClr val="D8B25C"/>
              </a:buClr>
              <a:buSzPct val="65000"/>
              <a:buFont typeface="Wingdings" charset="0"/>
              <a:buChar char=""/>
              <a:defRPr sz="2000">
                <a:solidFill>
                  <a:schemeClr val="tx1"/>
                </a:solidFill>
                <a:latin typeface="Tw Cen MT" charset="0"/>
                <a:ea typeface="ＭＳ Ｐゴシック" charset="0"/>
              </a:defRPr>
            </a:lvl9pPr>
          </a:lstStyle>
          <a:p>
            <a:pPr eaLnBrk="1" hangingPunct="1">
              <a:defRPr/>
            </a:pPr>
            <a:r>
              <a:rPr lang="en-US" sz="1350" dirty="0">
                <a:latin typeface="Arial" charset="0"/>
              </a:rPr>
              <a:t>MP</a:t>
            </a:r>
            <a:r>
              <a:rPr lang="en-US" sz="1350" baseline="-25000" dirty="0">
                <a:latin typeface="Arial" charset="0"/>
              </a:rPr>
              <a:t>L</a:t>
            </a:r>
          </a:p>
        </p:txBody>
      </p:sp>
      <p:sp>
        <p:nvSpPr>
          <p:cNvPr id="20" name="Text Box 7"/>
          <p:cNvSpPr txBox="1">
            <a:spLocks noChangeArrowheads="1"/>
          </p:cNvSpPr>
          <p:nvPr/>
        </p:nvSpPr>
        <p:spPr bwMode="auto">
          <a:xfrm>
            <a:off x="6098381" y="4163616"/>
            <a:ext cx="122020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dirty="0">
                <a:latin typeface="Arial" charset="0"/>
                <a:ea typeface="ＭＳ Ｐゴシック" charset="0"/>
                <a:cs typeface="ＭＳ Ｐゴシック" charset="0"/>
              </a:rPr>
              <a:t>Variable Input (L)</a:t>
            </a:r>
          </a:p>
        </p:txBody>
      </p:sp>
      <p:sp>
        <p:nvSpPr>
          <p:cNvPr id="21" name="Text Box 7"/>
          <p:cNvSpPr txBox="1">
            <a:spLocks noChangeArrowheads="1"/>
          </p:cNvSpPr>
          <p:nvPr/>
        </p:nvSpPr>
        <p:spPr bwMode="auto">
          <a:xfrm>
            <a:off x="6005512" y="2391966"/>
            <a:ext cx="122020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dirty="0">
                <a:latin typeface="Arial" charset="0"/>
                <a:ea typeface="ＭＳ Ｐゴシック" charset="0"/>
                <a:cs typeface="ＭＳ Ｐゴシック" charset="0"/>
              </a:rPr>
              <a:t>Variable Input (L)</a:t>
            </a:r>
          </a:p>
        </p:txBody>
      </p:sp>
    </p:spTree>
    <p:extLst>
      <p:ext uri="{BB962C8B-B14F-4D97-AF65-F5344CB8AC3E}">
        <p14:creationId xmlns:p14="http://schemas.microsoft.com/office/powerpoint/2010/main" val="186278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967435" y="227352"/>
            <a:ext cx="5509690" cy="6298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dirty="0">
                <a:solidFill>
                  <a:schemeClr val="accent2"/>
                </a:solidFill>
              </a:rPr>
              <a:t>Active Learning</a:t>
            </a:r>
            <a:endParaRPr sz="2600" dirty="0">
              <a:solidFill>
                <a:schemeClr val="accent2"/>
              </a:solidFill>
            </a:endParaRPr>
          </a:p>
        </p:txBody>
      </p:sp>
      <p:sp>
        <p:nvSpPr>
          <p:cNvPr id="103" name="Google Shape;103;p14"/>
          <p:cNvSpPr txBox="1">
            <a:spLocks noGrp="1"/>
          </p:cNvSpPr>
          <p:nvPr>
            <p:ph type="subTitle" idx="4294967295"/>
          </p:nvPr>
        </p:nvSpPr>
        <p:spPr>
          <a:xfrm>
            <a:off x="967435" y="715029"/>
            <a:ext cx="687657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600" dirty="0">
                <a:solidFill>
                  <a:schemeClr val="dk2"/>
                </a:solidFill>
              </a:rPr>
              <a:t>Average vs. Marginal Product</a:t>
            </a:r>
            <a:endParaRPr sz="2600" dirty="0">
              <a:solidFill>
                <a:schemeClr val="dk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2"/>
          <p:cNvSpPr/>
          <p:nvPr/>
        </p:nvSpPr>
        <p:spPr>
          <a:xfrm>
            <a:off x="967435" y="1700522"/>
            <a:ext cx="6942676" cy="2868478"/>
          </a:xfrm>
          <a:prstGeom prst="rect">
            <a:avLst/>
          </a:prstGeom>
        </p:spPr>
        <p:txBody>
          <a:bodyPr wrap="square">
            <a:spAutoFit/>
          </a:bodyPr>
          <a:lstStyle/>
          <a:p>
            <a:pPr>
              <a:lnSpc>
                <a:spcPct val="90000"/>
              </a:lnSpc>
            </a:pPr>
            <a:r>
              <a:rPr lang="en-US" altLang="en-US" sz="2200" dirty="0">
                <a:solidFill>
                  <a:schemeClr val="tx1"/>
                </a:solidFill>
                <a:latin typeface="Lato" panose="020F0502020204030203" pitchFamily="34" charset="0"/>
              </a:rPr>
              <a:t>Suppose your company has a sales team consisting of 4 employees, and you can send your employees either to OC or LA County. Under your current allocation (2-2), the sales representatives going to OC return daily with $1000 worth of sales, while those going to LA county return daily with $1200 worth of sales. </a:t>
            </a:r>
          </a:p>
          <a:p>
            <a:pPr>
              <a:lnSpc>
                <a:spcPct val="90000"/>
              </a:lnSpc>
            </a:pPr>
            <a:endParaRPr lang="en-US" altLang="en-US" sz="2200" dirty="0">
              <a:solidFill>
                <a:schemeClr val="tx1"/>
              </a:solidFill>
              <a:latin typeface="Lato" panose="020F0502020204030203" pitchFamily="34" charset="0"/>
            </a:endParaRPr>
          </a:p>
          <a:p>
            <a:pPr>
              <a:lnSpc>
                <a:spcPct val="90000"/>
              </a:lnSpc>
            </a:pPr>
            <a:r>
              <a:rPr lang="en-US" altLang="en-US" sz="2200" b="1" i="1" dirty="0">
                <a:solidFill>
                  <a:schemeClr val="tx1"/>
                </a:solidFill>
                <a:latin typeface="Lato" panose="020F0502020204030203" pitchFamily="34" charset="0"/>
              </a:rPr>
              <a:t>Should you alter your current allocation of employees?</a:t>
            </a:r>
          </a:p>
          <a:p>
            <a:pPr marL="457200" indent="-457200">
              <a:spcAft>
                <a:spcPts val="450"/>
              </a:spcAft>
              <a:buSzPct val="115000"/>
              <a:buAutoNum type="alphaUcPeriod" startAt="3"/>
            </a:pPr>
            <a:endParaRPr lang="en-US" altLang="en-US" sz="2200" dirty="0">
              <a:solidFill>
                <a:schemeClr val="tx1"/>
              </a:solidFill>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val="368289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967435" y="227352"/>
            <a:ext cx="5509690" cy="6298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dirty="0">
                <a:solidFill>
                  <a:schemeClr val="accent2"/>
                </a:solidFill>
              </a:rPr>
              <a:t>Active Learning</a:t>
            </a:r>
            <a:endParaRPr sz="2600" dirty="0">
              <a:solidFill>
                <a:schemeClr val="accent2"/>
              </a:solidFill>
            </a:endParaRPr>
          </a:p>
        </p:txBody>
      </p:sp>
      <p:sp>
        <p:nvSpPr>
          <p:cNvPr id="103" name="Google Shape;103;p14"/>
          <p:cNvSpPr txBox="1">
            <a:spLocks noGrp="1"/>
          </p:cNvSpPr>
          <p:nvPr>
            <p:ph type="subTitle" idx="4294967295"/>
          </p:nvPr>
        </p:nvSpPr>
        <p:spPr>
          <a:xfrm>
            <a:off x="967435" y="715029"/>
            <a:ext cx="687657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600" dirty="0">
                <a:solidFill>
                  <a:schemeClr val="dk2"/>
                </a:solidFill>
              </a:rPr>
              <a:t>Average vs. Marginal Product</a:t>
            </a:r>
            <a:endParaRPr sz="2600" dirty="0">
              <a:solidFill>
                <a:schemeClr val="dk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6" name="Content Placeholder 4"/>
          <p:cNvGraphicFramePr>
            <a:graphicFrameLocks/>
          </p:cNvGraphicFramePr>
          <p:nvPr>
            <p:extLst>
              <p:ext uri="{D42A27DB-BD31-4B8C-83A1-F6EECF244321}">
                <p14:modId xmlns:p14="http://schemas.microsoft.com/office/powerpoint/2010/main" val="2562132382"/>
              </p:ext>
            </p:extLst>
          </p:nvPr>
        </p:nvGraphicFramePr>
        <p:xfrm>
          <a:off x="1950389" y="1826290"/>
          <a:ext cx="5029201" cy="2571751"/>
        </p:xfrm>
        <a:graphic>
          <a:graphicData uri="http://schemas.openxmlformats.org/drawingml/2006/table">
            <a:tbl>
              <a:tblPr/>
              <a:tblGrid>
                <a:gridCol w="1087041">
                  <a:extLst>
                    <a:ext uri="{9D8B030D-6E8A-4147-A177-3AD203B41FA5}">
                      <a16:colId xmlns:a16="http://schemas.microsoft.com/office/drawing/2014/main" val="20000"/>
                    </a:ext>
                  </a:extLst>
                </a:gridCol>
                <a:gridCol w="582215">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608410">
                  <a:extLst>
                    <a:ext uri="{9D8B030D-6E8A-4147-A177-3AD203B41FA5}">
                      <a16:colId xmlns:a16="http://schemas.microsoft.com/office/drawing/2014/main" val="20003"/>
                    </a:ext>
                  </a:extLst>
                </a:gridCol>
                <a:gridCol w="585788">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gridCol w="670322">
                  <a:extLst>
                    <a:ext uri="{9D8B030D-6E8A-4147-A177-3AD203B41FA5}">
                      <a16:colId xmlns:a16="http://schemas.microsoft.com/office/drawing/2014/main" val="20006"/>
                    </a:ext>
                  </a:extLst>
                </a:gridCol>
              </a:tblGrid>
              <a:tr h="361950">
                <a:tc rowSpan="2">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Number of employees</a:t>
                      </a:r>
                    </a:p>
                  </a:txBody>
                  <a:tcPr marL="7144" marR="7144" marT="7144"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OC</a:t>
                      </a:r>
                    </a:p>
                  </a:txBody>
                  <a:tcPr marL="7144" marR="7144" marT="7144"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LA</a:t>
                      </a:r>
                    </a:p>
                  </a:txBody>
                  <a:tcPr marL="7144" marR="7144" marT="7144"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vMerge="1">
                  <a:txBody>
                    <a:bodyPr/>
                    <a:lstStyle/>
                    <a:p>
                      <a:endParaRPr lang="en-US"/>
                    </a:p>
                  </a:txBody>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AP</a:t>
                      </a:r>
                    </a:p>
                  </a:txBody>
                  <a:tcPr marL="7144" marR="714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TP</a:t>
                      </a:r>
                    </a:p>
                  </a:txBody>
                  <a:tcPr marL="7144" marR="714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MP</a:t>
                      </a:r>
                    </a:p>
                  </a:txBody>
                  <a:tcPr marL="7144" marR="714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AP</a:t>
                      </a:r>
                    </a:p>
                  </a:txBody>
                  <a:tcPr marL="7144" marR="714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TP</a:t>
                      </a:r>
                    </a:p>
                  </a:txBody>
                  <a:tcPr marL="7144" marR="714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MP</a:t>
                      </a:r>
                    </a:p>
                  </a:txBody>
                  <a:tcPr marL="7144" marR="714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0</a:t>
                      </a:r>
                    </a:p>
                  </a:txBody>
                  <a:tcPr marL="7144" marR="7144" marT="7144"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0</a:t>
                      </a:r>
                    </a:p>
                  </a:txBody>
                  <a:tcPr marL="7144" marR="6429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 </a:t>
                      </a:r>
                    </a:p>
                  </a:txBody>
                  <a:tcPr marL="7144" marR="6429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0</a:t>
                      </a:r>
                    </a:p>
                  </a:txBody>
                  <a:tcPr marL="7144" marR="6429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 </a:t>
                      </a:r>
                    </a:p>
                  </a:txBody>
                  <a:tcPr marL="7144" marR="6429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950">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a:t>
                      </a:r>
                    </a:p>
                  </a:txBody>
                  <a:tcPr marL="7144" marR="7144" marT="7144"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1000</a:t>
                      </a:r>
                    </a:p>
                  </a:txBody>
                  <a:tcPr marL="7144" marR="6429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1300</a:t>
                      </a:r>
                    </a:p>
                  </a:txBody>
                  <a:tcPr marL="7144" marR="6429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1950">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2</a:t>
                      </a:r>
                    </a:p>
                  </a:txBody>
                  <a:tcPr marL="7144" marR="7144" marT="7144"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1000</a:t>
                      </a:r>
                    </a:p>
                  </a:txBody>
                  <a:tcPr marL="7144" marR="6429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2000</a:t>
                      </a:r>
                    </a:p>
                  </a:txBody>
                  <a:tcPr marL="7144" marR="6429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1200</a:t>
                      </a:r>
                    </a:p>
                  </a:txBody>
                  <a:tcPr marL="7144" marR="6429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2400</a:t>
                      </a:r>
                    </a:p>
                  </a:txBody>
                  <a:tcPr marL="7144" marR="6429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3141">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3</a:t>
                      </a:r>
                    </a:p>
                  </a:txBody>
                  <a:tcPr marL="7144" marR="7144" marT="7144"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3000</a:t>
                      </a:r>
                    </a:p>
                  </a:txBody>
                  <a:tcPr marL="7144" marR="6429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3300</a:t>
                      </a:r>
                    </a:p>
                  </a:txBody>
                  <a:tcPr marL="7144" marR="6429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9810">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4</a:t>
                      </a:r>
                    </a:p>
                  </a:txBody>
                  <a:tcPr marL="7144" marR="7144" marT="7144"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4000</a:t>
                      </a:r>
                    </a:p>
                  </a:txBody>
                  <a:tcPr marL="7144" marR="6429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Calibri" pitchFamily="34" charset="0"/>
                        <a:ea typeface="ＭＳ Ｐゴシック" pitchFamily="34" charset="-128"/>
                      </a:endParaRPr>
                    </a:p>
                  </a:txBody>
                  <a:tcPr marL="7144" marR="64294" marT="7144" marB="0" anchor="b"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4000</a:t>
                      </a:r>
                    </a:p>
                  </a:txBody>
                  <a:tcPr marL="7144" marR="64294" marT="7144"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700"/>
                        </a:spcBef>
                        <a:buClr>
                          <a:schemeClr val="accent2"/>
                        </a:buClr>
                        <a:buSzPct val="60000"/>
                        <a:buFont typeface="Wingdings" pitchFamily="2" charset="2"/>
                        <a:defRPr sz="2500">
                          <a:solidFill>
                            <a:schemeClr val="tx1"/>
                          </a:solidFill>
                          <a:latin typeface="Tw Cen MT" pitchFamily="34" charset="0"/>
                          <a:ea typeface="ＭＳ Ｐゴシック" pitchFamily="34" charset="-128"/>
                        </a:defRPr>
                      </a:lvl1pPr>
                      <a:lvl2pPr marL="742950" indent="-285750">
                        <a:spcBef>
                          <a:spcPts val="550"/>
                        </a:spcBef>
                        <a:buClr>
                          <a:schemeClr val="accent1"/>
                        </a:buClr>
                        <a:buSzPct val="70000"/>
                        <a:buFont typeface="Wingdings 2" pitchFamily="18" charset="2"/>
                        <a:defRPr sz="2200">
                          <a:solidFill>
                            <a:schemeClr val="tx1"/>
                          </a:solidFill>
                          <a:latin typeface="Tw Cen MT" pitchFamily="34" charset="0"/>
                          <a:ea typeface="ＭＳ Ｐゴシック" pitchFamily="34" charset="-128"/>
                        </a:defRPr>
                      </a:lvl2pPr>
                      <a:lvl3pPr marL="1143000" indent="-228600">
                        <a:spcBef>
                          <a:spcPts val="500"/>
                        </a:spcBef>
                        <a:buClr>
                          <a:schemeClr val="accent2"/>
                        </a:buClr>
                        <a:buSzPct val="75000"/>
                        <a:buFont typeface="Wingdings" pitchFamily="2" charset="2"/>
                        <a:defRPr sz="2100">
                          <a:solidFill>
                            <a:schemeClr val="tx1"/>
                          </a:solidFill>
                          <a:latin typeface="Tw Cen MT" pitchFamily="34" charset="0"/>
                          <a:ea typeface="ＭＳ Ｐゴシック" pitchFamily="34" charset="-128"/>
                        </a:defRPr>
                      </a:lvl3pPr>
                      <a:lvl4pPr marL="1600200" indent="-228600">
                        <a:spcBef>
                          <a:spcPts val="400"/>
                        </a:spcBef>
                        <a:buClr>
                          <a:srgbClr val="A5AB81"/>
                        </a:buClr>
                        <a:buSzPct val="75000"/>
                        <a:buFont typeface="Wingdings" pitchFamily="2" charset="2"/>
                        <a:defRPr>
                          <a:solidFill>
                            <a:schemeClr val="tx1"/>
                          </a:solidFill>
                          <a:latin typeface="Tw Cen MT" pitchFamily="34" charset="0"/>
                          <a:ea typeface="ＭＳ Ｐゴシック" pitchFamily="34" charset="-128"/>
                        </a:defRPr>
                      </a:lvl4pPr>
                      <a:lvl5pPr marL="2057400" indent="-228600">
                        <a:spcBef>
                          <a:spcPts val="400"/>
                        </a:spcBef>
                        <a:buClr>
                          <a:srgbClr val="D8B25C"/>
                        </a:buClr>
                        <a:buSzPct val="65000"/>
                        <a:buFont typeface="Wingdings" pitchFamily="2" charset="2"/>
                        <a:defRPr>
                          <a:solidFill>
                            <a:schemeClr val="tx1"/>
                          </a:solidFill>
                          <a:latin typeface="Tw Cen MT" pitchFamily="34" charset="0"/>
                          <a:ea typeface="ＭＳ Ｐゴシック" pitchFamily="34" charset="-128"/>
                        </a:defRPr>
                      </a:lvl5pPr>
                      <a:lvl6pPr marL="25146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6pPr>
                      <a:lvl7pPr marL="29718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7pPr>
                      <a:lvl8pPr marL="34290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8pPr>
                      <a:lvl9pPr marL="3886200" indent="-228600" eaLnBrk="0" fontAlgn="base" hangingPunct="0">
                        <a:spcBef>
                          <a:spcPts val="400"/>
                        </a:spcBef>
                        <a:spcAft>
                          <a:spcPct val="0"/>
                        </a:spcAft>
                        <a:buClr>
                          <a:srgbClr val="D8B25C"/>
                        </a:buClr>
                        <a:buSzPct val="65000"/>
                        <a:buFont typeface="Wingdings" pitchFamily="2" charset="2"/>
                        <a:defRPr>
                          <a:solidFill>
                            <a:schemeClr val="tx1"/>
                          </a:solidFill>
                          <a:latin typeface="Tw Cen MT" pitchFamily="34" charset="0"/>
                          <a:ea typeface="ＭＳ Ｐゴシック"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endParaRPr>
                    </a:p>
                  </a:txBody>
                  <a:tcPr marL="7144" marR="64294" marT="7144" marB="0" anchor="b"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8176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211855" y="644826"/>
            <a:ext cx="7065485" cy="644029"/>
          </a:xfrm>
          <a:prstGeom prst="rect">
            <a:avLst/>
          </a:prstGeom>
        </p:spPr>
        <p:txBody>
          <a:bodyPr spcFirstLastPara="1" wrap="square" lIns="91425" tIns="91425" rIns="91425" bIns="91425" anchor="b" anchorCtr="0">
            <a:noAutofit/>
          </a:bodyPr>
          <a:lstStyle/>
          <a:p>
            <a:pPr lvl="0"/>
            <a:r>
              <a:rPr lang="en-US" altLang="en-US" sz="2600" dirty="0">
                <a:solidFill>
                  <a:srgbClr val="0070C0"/>
                </a:solidFill>
                <a:latin typeface="Raleway" panose="020B0503030101060003" pitchFamily="34" charset="0"/>
                <a:cs typeface="Arial" panose="020B0604020202020204" pitchFamily="34" charset="0"/>
              </a:rPr>
              <a:t>The Practical Significance Of The Average Marginal Distinction</a:t>
            </a:r>
            <a:endParaRPr sz="2600" dirty="0">
              <a:solidFill>
                <a:srgbClr val="0070C0"/>
              </a:solidFill>
              <a:latin typeface="Raleway" panose="020B0503030101060003" pitchFamily="34" charset="0"/>
              <a:cs typeface="Arial" panose="020B0604020202020204" pitchFamily="34" charset="0"/>
            </a:endParaRPr>
          </a:p>
        </p:txBody>
      </p:sp>
      <p:sp>
        <p:nvSpPr>
          <p:cNvPr id="125" name="Google Shape;125;p17"/>
          <p:cNvSpPr txBox="1">
            <a:spLocks noGrp="1"/>
          </p:cNvSpPr>
          <p:nvPr>
            <p:ph type="body" idx="1"/>
          </p:nvPr>
        </p:nvSpPr>
        <p:spPr>
          <a:xfrm>
            <a:off x="1057620" y="1766371"/>
            <a:ext cx="6936954" cy="2930561"/>
          </a:xfrm>
          <a:prstGeom prst="rect">
            <a:avLst/>
          </a:prstGeom>
        </p:spPr>
        <p:txBody>
          <a:bodyPr spcFirstLastPara="1" wrap="square" lIns="91425" tIns="91425" rIns="91425" bIns="91425" anchor="t" anchorCtr="0">
            <a:noAutofit/>
          </a:bodyPr>
          <a:lstStyle/>
          <a:p>
            <a:r>
              <a:rPr lang="en-US" altLang="en-US" i="1" dirty="0"/>
              <a:t>The general rule for allocating an input efficiently in such cases is to allocate the next unit of the input to the production activity where its marginal product is highest.</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891308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1035586" y="1381586"/>
            <a:ext cx="3132461" cy="170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Accounting Cost</a:t>
            </a:r>
            <a:endParaRPr b="1" dirty="0"/>
          </a:p>
          <a:p>
            <a:pPr marL="0" lvl="2" indent="0">
              <a:spcBef>
                <a:spcPts val="600"/>
              </a:spcBef>
              <a:buClr>
                <a:schemeClr val="accent6"/>
              </a:buClr>
              <a:buSzPts val="1800"/>
              <a:buNone/>
              <a:defRPr/>
            </a:pPr>
            <a:r>
              <a:rPr lang="en-US" altLang="en-US" sz="2200" i="1" dirty="0">
                <a:solidFill>
                  <a:schemeClr val="tx1"/>
                </a:solidFill>
              </a:rPr>
              <a:t>actual expenses plus depreciation charges for capital equipment </a:t>
            </a:r>
          </a:p>
          <a:p>
            <a:pPr marL="342900" lvl="2" indent="-342900">
              <a:spcBef>
                <a:spcPts val="600"/>
              </a:spcBef>
              <a:buClr>
                <a:schemeClr val="accent6"/>
              </a:buClr>
              <a:buSzPts val="1800"/>
              <a:defRPr/>
            </a:pPr>
            <a:r>
              <a:rPr lang="en-US" altLang="en-US" sz="2200" i="1" dirty="0">
                <a:solidFill>
                  <a:schemeClr val="tx1"/>
                </a:solidFill>
              </a:rPr>
              <a:t>Explicit cost</a:t>
            </a:r>
          </a:p>
        </p:txBody>
      </p:sp>
      <p:sp>
        <p:nvSpPr>
          <p:cNvPr id="145" name="Google Shape;145;p19"/>
          <p:cNvSpPr txBox="1">
            <a:spLocks noGrp="1"/>
          </p:cNvSpPr>
          <p:nvPr>
            <p:ph type="title"/>
          </p:nvPr>
        </p:nvSpPr>
        <p:spPr>
          <a:xfrm>
            <a:off x="893700" y="325276"/>
            <a:ext cx="7126580" cy="857400"/>
          </a:xfrm>
          <a:prstGeom prst="rect">
            <a:avLst/>
          </a:prstGeom>
        </p:spPr>
        <p:txBody>
          <a:bodyPr spcFirstLastPara="1" wrap="square" lIns="91425" tIns="91425" rIns="91425" bIns="91425" anchor="b" anchorCtr="0">
            <a:noAutofit/>
          </a:bodyPr>
          <a:lstStyle/>
          <a:p>
            <a:pPr lvl="0"/>
            <a:r>
              <a:rPr lang="en-US" altLang="en-US" sz="2600" dirty="0">
                <a:solidFill>
                  <a:schemeClr val="tx1"/>
                </a:solidFill>
              </a:rPr>
              <a:t>MEASURING COST: WHICH COSTS MATTER?</a:t>
            </a:r>
            <a:endParaRPr sz="2600" dirty="0"/>
          </a:p>
        </p:txBody>
      </p:sp>
      <p:sp>
        <p:nvSpPr>
          <p:cNvPr id="146" name="Google Shape;146;p19"/>
          <p:cNvSpPr txBox="1">
            <a:spLocks noGrp="1"/>
          </p:cNvSpPr>
          <p:nvPr>
            <p:ph type="body" idx="2"/>
          </p:nvPr>
        </p:nvSpPr>
        <p:spPr>
          <a:xfrm>
            <a:off x="4421855" y="1381586"/>
            <a:ext cx="3478818" cy="170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Economic Cost</a:t>
            </a:r>
            <a:endParaRPr b="1" dirty="0"/>
          </a:p>
          <a:p>
            <a:pPr marL="0" lvl="2" indent="0">
              <a:spcBef>
                <a:spcPts val="600"/>
              </a:spcBef>
              <a:buClr>
                <a:schemeClr val="accent6"/>
              </a:buClr>
              <a:buSzPts val="1800"/>
              <a:buNone/>
              <a:defRPr/>
            </a:pPr>
            <a:r>
              <a:rPr lang="en-US" altLang="en-US" sz="2200" i="1" dirty="0">
                <a:solidFill>
                  <a:schemeClr val="tx1"/>
                </a:solidFill>
              </a:rPr>
              <a:t>cost to a firm of utilizing economic resources in production, opportunity cost</a:t>
            </a:r>
          </a:p>
          <a:p>
            <a:pPr marL="342900" lvl="2" indent="-342900">
              <a:spcBef>
                <a:spcPts val="600"/>
              </a:spcBef>
              <a:buClr>
                <a:schemeClr val="accent6"/>
              </a:buClr>
              <a:buSzPts val="1800"/>
              <a:defRPr/>
            </a:pPr>
            <a:r>
              <a:rPr lang="en-US" altLang="en-US" sz="2200" i="1" dirty="0">
                <a:solidFill>
                  <a:schemeClr val="tx1"/>
                </a:solidFill>
              </a:rPr>
              <a:t>Explicit + Implicit cost</a:t>
            </a:r>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14688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967435" y="440344"/>
            <a:ext cx="5509690" cy="6298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accent2"/>
                </a:solidFill>
              </a:rPr>
              <a:t>Active Learning</a:t>
            </a:r>
            <a:endParaRPr sz="3000" dirty="0">
              <a:solidFill>
                <a:schemeClr val="accent2"/>
              </a:solidFill>
            </a:endParaRPr>
          </a:p>
        </p:txBody>
      </p:sp>
      <p:sp>
        <p:nvSpPr>
          <p:cNvPr id="103" name="Google Shape;103;p14"/>
          <p:cNvSpPr txBox="1">
            <a:spLocks noGrp="1"/>
          </p:cNvSpPr>
          <p:nvPr>
            <p:ph type="subTitle" idx="4294967295"/>
          </p:nvPr>
        </p:nvSpPr>
        <p:spPr>
          <a:xfrm>
            <a:off x="967435" y="928021"/>
            <a:ext cx="687657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dirty="0">
                <a:solidFill>
                  <a:schemeClr val="dk2"/>
                </a:solidFill>
              </a:rPr>
              <a:t>Economic Cost vs. Accounting Cost</a:t>
            </a:r>
            <a:endParaRPr sz="3000" dirty="0">
              <a:solidFill>
                <a:schemeClr val="dk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angle 2"/>
          <p:cNvSpPr/>
          <p:nvPr/>
        </p:nvSpPr>
        <p:spPr>
          <a:xfrm>
            <a:off x="967435" y="1986960"/>
            <a:ext cx="6942676" cy="2834622"/>
          </a:xfrm>
          <a:prstGeom prst="rect">
            <a:avLst/>
          </a:prstGeom>
        </p:spPr>
        <p:txBody>
          <a:bodyPr wrap="square">
            <a:spAutoFit/>
          </a:bodyPr>
          <a:lstStyle/>
          <a:p>
            <a:pPr marL="0" indent="0">
              <a:buNone/>
            </a:pPr>
            <a:r>
              <a:rPr lang="en-US" altLang="en-US" sz="2200" dirty="0">
                <a:solidFill>
                  <a:schemeClr val="dk1"/>
                </a:solidFill>
                <a:latin typeface="Lato" panose="020F0502020204030203" pitchFamily="34" charset="0"/>
                <a:ea typeface="Lato"/>
                <a:cs typeface="Arial" panose="020B0604020202020204" pitchFamily="34" charset="0"/>
                <a:sym typeface="Lato"/>
              </a:rPr>
              <a:t>The equilibrium rent on office space has just increased by $500/month. </a:t>
            </a:r>
          </a:p>
          <a:p>
            <a:pPr marL="0" indent="0">
              <a:buNone/>
            </a:pPr>
            <a:r>
              <a:rPr lang="en-US" altLang="en-US" sz="2200" dirty="0">
                <a:solidFill>
                  <a:schemeClr val="dk1"/>
                </a:solidFill>
                <a:latin typeface="Lato" panose="020F0502020204030203" pitchFamily="34" charset="0"/>
                <a:ea typeface="Lato"/>
                <a:cs typeface="Arial" panose="020B0604020202020204" pitchFamily="34" charset="0"/>
                <a:sym typeface="Lato"/>
              </a:rPr>
              <a:t>Compare the effects on accounting cost (hence accounting profit) and economic cost (hence economic profit) if</a:t>
            </a:r>
          </a:p>
          <a:p>
            <a:pPr marL="517922" lvl="1" indent="-302419">
              <a:lnSpc>
                <a:spcPct val="105000"/>
              </a:lnSpc>
              <a:buNone/>
            </a:pPr>
            <a:r>
              <a:rPr lang="en-US" altLang="en-US" sz="2200" dirty="0">
                <a:solidFill>
                  <a:schemeClr val="dk1"/>
                </a:solidFill>
                <a:latin typeface="Lato" panose="020F0502020204030203" pitchFamily="34" charset="0"/>
                <a:ea typeface="Lato"/>
                <a:cs typeface="Arial" panose="020B0604020202020204" pitchFamily="34" charset="0"/>
                <a:sym typeface="Lato"/>
              </a:rPr>
              <a:t>a.	you rent your office space</a:t>
            </a:r>
          </a:p>
          <a:p>
            <a:pPr marL="517922" lvl="1" indent="-302419">
              <a:lnSpc>
                <a:spcPct val="105000"/>
              </a:lnSpc>
              <a:buNone/>
            </a:pPr>
            <a:r>
              <a:rPr lang="en-US" altLang="en-US" sz="2200" dirty="0">
                <a:solidFill>
                  <a:schemeClr val="dk1"/>
                </a:solidFill>
                <a:latin typeface="Lato" panose="020F0502020204030203" pitchFamily="34" charset="0"/>
                <a:ea typeface="Lato"/>
                <a:cs typeface="Arial" panose="020B0604020202020204" pitchFamily="34" charset="0"/>
                <a:sym typeface="Lato"/>
              </a:rPr>
              <a:t>b.	you own your office space</a:t>
            </a:r>
          </a:p>
          <a:p>
            <a:pPr marL="457200" indent="-457200">
              <a:spcAft>
                <a:spcPts val="450"/>
              </a:spcAft>
              <a:buSzPct val="115000"/>
              <a:buAutoNum type="alphaUcPeriod" startAt="3"/>
            </a:pPr>
            <a:endParaRPr lang="en-US" altLang="en-US" sz="2200" dirty="0">
              <a:solidFill>
                <a:schemeClr val="tx1"/>
              </a:solidFill>
              <a:latin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val="4207471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962738" y="253057"/>
            <a:ext cx="5509690" cy="6298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accent2"/>
                </a:solidFill>
              </a:rPr>
              <a:t>Active Learning</a:t>
            </a:r>
            <a:endParaRPr sz="3000" dirty="0">
              <a:solidFill>
                <a:schemeClr val="accent2"/>
              </a:solidFill>
            </a:endParaRPr>
          </a:p>
        </p:txBody>
      </p:sp>
      <p:sp>
        <p:nvSpPr>
          <p:cNvPr id="103" name="Google Shape;103;p14"/>
          <p:cNvSpPr txBox="1">
            <a:spLocks noGrp="1"/>
          </p:cNvSpPr>
          <p:nvPr>
            <p:ph type="subTitle" idx="4294967295"/>
          </p:nvPr>
        </p:nvSpPr>
        <p:spPr>
          <a:xfrm>
            <a:off x="962738" y="722374"/>
            <a:ext cx="687657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dirty="0">
                <a:solidFill>
                  <a:schemeClr val="dk2"/>
                </a:solidFill>
              </a:rPr>
              <a:t>Economic Cost vs. Accounting Cost</a:t>
            </a:r>
            <a:endParaRPr sz="3000" dirty="0">
              <a:solidFill>
                <a:schemeClr val="dk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Rectangle 2"/>
          <p:cNvSpPr/>
          <p:nvPr/>
        </p:nvSpPr>
        <p:spPr>
          <a:xfrm>
            <a:off x="962738" y="1531600"/>
            <a:ext cx="6942676" cy="3293209"/>
          </a:xfrm>
          <a:prstGeom prst="rect">
            <a:avLst/>
          </a:prstGeom>
        </p:spPr>
        <p:txBody>
          <a:bodyPr wrap="square">
            <a:spAutoFit/>
          </a:bodyPr>
          <a:lstStyle/>
          <a:p>
            <a:pPr eaLnBrk="1" hangingPunct="1">
              <a:buFont typeface="Wingdings" panose="05000000000000000000" pitchFamily="2" charset="2"/>
              <a:buNone/>
            </a:pPr>
            <a:r>
              <a:rPr lang="en-US" altLang="en-US" sz="2200" dirty="0">
                <a:solidFill>
                  <a:schemeClr val="tx1"/>
                </a:solidFill>
                <a:latin typeface="Lato" panose="020F0502020204030203" pitchFamily="34" charset="0"/>
              </a:rPr>
              <a:t>You need $100,000 to start your business. </a:t>
            </a:r>
            <a:br>
              <a:rPr lang="en-US" altLang="en-US" sz="2200" dirty="0">
                <a:solidFill>
                  <a:schemeClr val="tx1"/>
                </a:solidFill>
                <a:latin typeface="Lato" panose="020F0502020204030203" pitchFamily="34" charset="0"/>
              </a:rPr>
            </a:br>
            <a:r>
              <a:rPr lang="en-US" altLang="en-US" sz="2200" dirty="0">
                <a:solidFill>
                  <a:schemeClr val="tx1"/>
                </a:solidFill>
                <a:latin typeface="Lato" panose="020F0502020204030203" pitchFamily="34" charset="0"/>
              </a:rPr>
              <a:t>The interest rate is 5%. </a:t>
            </a:r>
          </a:p>
          <a:p>
            <a:pPr eaLnBrk="1" hangingPunct="1"/>
            <a:r>
              <a:rPr lang="en-US" altLang="en-US" sz="2200" dirty="0">
                <a:solidFill>
                  <a:schemeClr val="tx1"/>
                </a:solidFill>
                <a:latin typeface="Lato" panose="020F0502020204030203" pitchFamily="34" charset="0"/>
              </a:rPr>
              <a:t>Case 1:  borrow $100,000</a:t>
            </a:r>
          </a:p>
          <a:p>
            <a:pPr lvl="1" eaLnBrk="1" hangingPunct="1"/>
            <a:r>
              <a:rPr lang="en-US" altLang="en-US" sz="2200" dirty="0">
                <a:solidFill>
                  <a:schemeClr val="tx1"/>
                </a:solidFill>
                <a:latin typeface="Lato" panose="020F0502020204030203" pitchFamily="34" charset="0"/>
              </a:rPr>
              <a:t>accounting cost =</a:t>
            </a:r>
          </a:p>
          <a:p>
            <a:pPr lvl="1" eaLnBrk="1" hangingPunct="1"/>
            <a:r>
              <a:rPr lang="en-US" altLang="en-US" sz="2200" dirty="0">
                <a:solidFill>
                  <a:schemeClr val="tx1"/>
                </a:solidFill>
                <a:latin typeface="Lato" panose="020F0502020204030203" pitchFamily="34" charset="0"/>
              </a:rPr>
              <a:t>economic cost =</a:t>
            </a:r>
          </a:p>
          <a:p>
            <a:pPr eaLnBrk="1" hangingPunct="1">
              <a:buFont typeface="Wingdings" panose="05000000000000000000" pitchFamily="2" charset="2"/>
              <a:buNone/>
            </a:pPr>
            <a:endParaRPr lang="en-US" altLang="en-US" sz="1000" dirty="0">
              <a:solidFill>
                <a:schemeClr val="tx1"/>
              </a:solidFill>
              <a:latin typeface="Lato" panose="020F0502020204030203" pitchFamily="34" charset="0"/>
            </a:endParaRPr>
          </a:p>
          <a:p>
            <a:pPr eaLnBrk="1" hangingPunct="1"/>
            <a:r>
              <a:rPr lang="en-US" altLang="en-US" sz="2200" dirty="0">
                <a:solidFill>
                  <a:schemeClr val="tx1"/>
                </a:solidFill>
                <a:latin typeface="Lato" panose="020F0502020204030203" pitchFamily="34" charset="0"/>
              </a:rPr>
              <a:t>Case 2:  use $40,000 of your savings, </a:t>
            </a:r>
            <a:br>
              <a:rPr lang="en-US" altLang="en-US" sz="2200" dirty="0">
                <a:solidFill>
                  <a:schemeClr val="tx1"/>
                </a:solidFill>
                <a:latin typeface="Lato" panose="020F0502020204030203" pitchFamily="34" charset="0"/>
              </a:rPr>
            </a:br>
            <a:r>
              <a:rPr lang="en-US" altLang="en-US" sz="2200" dirty="0">
                <a:solidFill>
                  <a:schemeClr val="tx1"/>
                </a:solidFill>
                <a:latin typeface="Lato" panose="020F0502020204030203" pitchFamily="34" charset="0"/>
              </a:rPr>
              <a:t>borrow the other $60,000</a:t>
            </a:r>
          </a:p>
          <a:p>
            <a:pPr lvl="1" eaLnBrk="1" hangingPunct="1"/>
            <a:r>
              <a:rPr lang="en-US" altLang="en-US" sz="2200" dirty="0">
                <a:solidFill>
                  <a:schemeClr val="tx1"/>
                </a:solidFill>
                <a:latin typeface="Lato" panose="020F0502020204030203" pitchFamily="34" charset="0"/>
              </a:rPr>
              <a:t>accounting cost =</a:t>
            </a:r>
          </a:p>
          <a:p>
            <a:pPr lvl="1" eaLnBrk="1" hangingPunct="1"/>
            <a:r>
              <a:rPr lang="en-US" altLang="en-US" sz="2200" dirty="0">
                <a:solidFill>
                  <a:schemeClr val="tx1"/>
                </a:solidFill>
                <a:latin typeface="Lato" panose="020F0502020204030203" pitchFamily="34" charset="0"/>
              </a:rPr>
              <a:t>economic cost =</a:t>
            </a:r>
          </a:p>
        </p:txBody>
      </p:sp>
    </p:spTree>
    <p:extLst>
      <p:ext uri="{BB962C8B-B14F-4D97-AF65-F5344CB8AC3E}">
        <p14:creationId xmlns:p14="http://schemas.microsoft.com/office/powerpoint/2010/main" val="363527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9" name="Google Shape;139;p1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TextBox 5"/>
          <p:cNvSpPr txBox="1">
            <a:spLocks noChangeArrowheads="1"/>
          </p:cNvSpPr>
          <p:nvPr/>
        </p:nvSpPr>
        <p:spPr bwMode="auto">
          <a:xfrm>
            <a:off x="620617" y="381918"/>
            <a:ext cx="8064347"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cs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cs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cs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cs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cs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cs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cs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cs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cs typeface="MS PGothic" panose="020B0600070205080204" pitchFamily="34" charset="-128"/>
              </a:defRPr>
            </a:lvl9pPr>
          </a:lstStyle>
          <a:p>
            <a:pPr eaLnBrk="1" hangingPunct="1">
              <a:spcBef>
                <a:spcPct val="0"/>
              </a:spcBef>
              <a:buClrTx/>
              <a:buSzTx/>
              <a:buFontTx/>
              <a:buNone/>
            </a:pPr>
            <a:r>
              <a:rPr lang="en-US" altLang="en-US" sz="2000" i="1" dirty="0">
                <a:solidFill>
                  <a:schemeClr val="bg1"/>
                </a:solidFill>
                <a:latin typeface="Lato" panose="020F0502020204030203" pitchFamily="34" charset="0"/>
                <a:cs typeface="Arial" panose="020B0604020202020204" pitchFamily="34" charset="0"/>
              </a:rPr>
              <a:t>The Northwestern University Law School has been located in Chicago. However, the main campus is located in the suburb of Evanston.  </a:t>
            </a:r>
          </a:p>
          <a:p>
            <a:pPr eaLnBrk="1" hangingPunct="1">
              <a:spcBef>
                <a:spcPct val="0"/>
              </a:spcBef>
              <a:buClrTx/>
              <a:buSzTx/>
              <a:buFontTx/>
              <a:buNone/>
            </a:pPr>
            <a:endParaRPr lang="en-US" altLang="en-US" sz="800" i="1" dirty="0">
              <a:solidFill>
                <a:schemeClr val="bg1"/>
              </a:solidFill>
              <a:latin typeface="Lato" panose="020F0502020204030203" pitchFamily="34" charset="0"/>
              <a:cs typeface="Arial" panose="020B0604020202020204" pitchFamily="34" charset="0"/>
            </a:endParaRPr>
          </a:p>
          <a:p>
            <a:pPr eaLnBrk="1" hangingPunct="1">
              <a:spcBef>
                <a:spcPct val="0"/>
              </a:spcBef>
              <a:buClrTx/>
              <a:buSzTx/>
              <a:buFontTx/>
              <a:buNone/>
            </a:pPr>
            <a:r>
              <a:rPr lang="en-US" altLang="en-US" sz="2000" i="1" dirty="0">
                <a:solidFill>
                  <a:schemeClr val="bg1"/>
                </a:solidFill>
                <a:latin typeface="Lato" panose="020F0502020204030203" pitchFamily="34" charset="0"/>
                <a:cs typeface="Arial" panose="020B0604020202020204" pitchFamily="34" charset="0"/>
              </a:rPr>
              <a:t>In the mid-1970s, the law school began planning the construction of a new building and needed to decide on an appropriate location. </a:t>
            </a:r>
          </a:p>
          <a:p>
            <a:pPr eaLnBrk="1" hangingPunct="1">
              <a:spcBef>
                <a:spcPct val="0"/>
              </a:spcBef>
              <a:buClrTx/>
              <a:buSzTx/>
              <a:buFontTx/>
              <a:buNone/>
            </a:pPr>
            <a:endParaRPr lang="en-US" altLang="en-US" sz="800" i="1" dirty="0">
              <a:solidFill>
                <a:schemeClr val="bg1"/>
              </a:solidFill>
              <a:latin typeface="Lato" panose="020F0502020204030203" pitchFamily="34" charset="0"/>
              <a:cs typeface="Arial" panose="020B0604020202020204" pitchFamily="34" charset="0"/>
            </a:endParaRPr>
          </a:p>
          <a:p>
            <a:pPr eaLnBrk="1" hangingPunct="1">
              <a:spcBef>
                <a:spcPct val="0"/>
              </a:spcBef>
              <a:buClrTx/>
              <a:buSzTx/>
              <a:buFontTx/>
              <a:buNone/>
            </a:pPr>
            <a:r>
              <a:rPr lang="en-US" altLang="en-US" sz="2000" i="1" dirty="0">
                <a:solidFill>
                  <a:schemeClr val="bg1"/>
                </a:solidFill>
                <a:latin typeface="Lato" panose="020F0502020204030203" pitchFamily="34" charset="0"/>
                <a:cs typeface="Arial" panose="020B0604020202020204" pitchFamily="34" charset="0"/>
              </a:rPr>
              <a:t>Should it be built on the current site, near downtown Chicago law firms? Should it be moved to Evanston, physically integrated with the rest of the university?</a:t>
            </a:r>
          </a:p>
          <a:p>
            <a:pPr eaLnBrk="1" hangingPunct="1">
              <a:spcBef>
                <a:spcPct val="0"/>
              </a:spcBef>
              <a:buClrTx/>
              <a:buSzTx/>
              <a:buFontTx/>
              <a:buNone/>
            </a:pPr>
            <a:endParaRPr lang="en-US" altLang="en-US" sz="800" i="1" dirty="0">
              <a:solidFill>
                <a:schemeClr val="bg1"/>
              </a:solidFill>
              <a:latin typeface="Lato" panose="020F0502020204030203" pitchFamily="34" charset="0"/>
              <a:cs typeface="Arial" panose="020B0604020202020204" pitchFamily="34" charset="0"/>
            </a:endParaRPr>
          </a:p>
          <a:p>
            <a:pPr eaLnBrk="1" hangingPunct="1">
              <a:spcBef>
                <a:spcPct val="0"/>
              </a:spcBef>
              <a:buClrTx/>
              <a:buSzTx/>
              <a:buFontTx/>
              <a:buNone/>
            </a:pPr>
            <a:r>
              <a:rPr lang="en-US" altLang="en-US" sz="2000" i="1" dirty="0">
                <a:solidFill>
                  <a:schemeClr val="bg1"/>
                </a:solidFill>
                <a:latin typeface="Lato" panose="020F0502020204030203" pitchFamily="34" charset="0"/>
                <a:cs typeface="Arial" panose="020B0604020202020204" pitchFamily="34" charset="0"/>
              </a:rPr>
              <a:t>Some argued it was cost-effective to locate the new building in the city because the university already owned the land. Land would have to be purchased in Evanston if the building were to be built there. </a:t>
            </a:r>
          </a:p>
          <a:p>
            <a:pPr eaLnBrk="1" hangingPunct="1">
              <a:spcBef>
                <a:spcPct val="0"/>
              </a:spcBef>
              <a:buClrTx/>
              <a:buSzTx/>
              <a:buFontTx/>
              <a:buNone/>
            </a:pPr>
            <a:endParaRPr lang="en-US" altLang="en-US" sz="2000" i="1" dirty="0">
              <a:solidFill>
                <a:schemeClr val="bg1"/>
              </a:solidFill>
              <a:latin typeface="Lato" panose="020F0502020204030203" pitchFamily="34" charset="0"/>
              <a:cs typeface="Arial" panose="020B0604020202020204" pitchFamily="34" charset="0"/>
            </a:endParaRPr>
          </a:p>
          <a:p>
            <a:pPr eaLnBrk="1" hangingPunct="1">
              <a:spcBef>
                <a:spcPct val="0"/>
              </a:spcBef>
              <a:buClrTx/>
              <a:buSzTx/>
              <a:buFontTx/>
              <a:buNone/>
            </a:pPr>
            <a:r>
              <a:rPr lang="en-US" altLang="en-US" sz="2200" b="1" i="1" dirty="0">
                <a:solidFill>
                  <a:schemeClr val="bg1"/>
                </a:solidFill>
                <a:latin typeface="Lato" panose="020F0502020204030203" pitchFamily="34" charset="0"/>
                <a:cs typeface="Arial" panose="020B0604020202020204" pitchFamily="34" charset="0"/>
              </a:rPr>
              <a:t>Does this argument make economic sense?</a:t>
            </a:r>
          </a:p>
        </p:txBody>
      </p:sp>
    </p:spTree>
    <p:extLst>
      <p:ext uri="{BB962C8B-B14F-4D97-AF65-F5344CB8AC3E}">
        <p14:creationId xmlns:p14="http://schemas.microsoft.com/office/powerpoint/2010/main" val="2686530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1035586" y="1113510"/>
            <a:ext cx="6878197" cy="1705800"/>
          </a:xfrm>
          <a:prstGeom prst="rect">
            <a:avLst/>
          </a:prstGeom>
        </p:spPr>
        <p:txBody>
          <a:bodyPr spcFirstLastPara="1" wrap="square" lIns="91425" tIns="91425" rIns="91425" bIns="91425" anchor="t" anchorCtr="0">
            <a:noAutofit/>
          </a:bodyPr>
          <a:lstStyle/>
          <a:p>
            <a:pPr marL="101600" indent="0" eaLnBrk="1" hangingPunct="1">
              <a:buNone/>
            </a:pPr>
            <a:r>
              <a:rPr lang="en-US" altLang="en-US" sz="2200" b="1" dirty="0">
                <a:solidFill>
                  <a:schemeClr val="accent2">
                    <a:lumMod val="50000"/>
                  </a:schemeClr>
                </a:solidFill>
              </a:rPr>
              <a:t>sunk cost:    </a:t>
            </a:r>
            <a:r>
              <a:rPr lang="en-US" altLang="en-US" dirty="0">
                <a:solidFill>
                  <a:schemeClr val="accent2">
                    <a:lumMod val="50000"/>
                  </a:schemeClr>
                </a:solidFill>
              </a:rPr>
              <a:t>Expenditure that has been made and cannot be recovered.</a:t>
            </a:r>
          </a:p>
          <a:p>
            <a:pPr eaLnBrk="1" hangingPunct="1"/>
            <a:endParaRPr lang="en-US" altLang="en-US" sz="300" dirty="0">
              <a:solidFill>
                <a:srgbClr val="382344"/>
              </a:solidFill>
            </a:endParaRPr>
          </a:p>
          <a:p>
            <a:pPr marL="341313" lvl="1" indent="-239713">
              <a:spcBef>
                <a:spcPts val="600"/>
              </a:spcBef>
              <a:buClr>
                <a:schemeClr val="accent6"/>
              </a:buClr>
              <a:buFont typeface="Lato"/>
              <a:buChar char="▷"/>
            </a:pPr>
            <a:r>
              <a:rPr lang="en-US" altLang="en-US" i="1" dirty="0">
                <a:solidFill>
                  <a:schemeClr val="tx1"/>
                </a:solidFill>
              </a:rPr>
              <a:t>Because a sunk cost cannot be recovered, it should not influence the firm</a:t>
            </a:r>
            <a:r>
              <a:rPr lang="ja-JP" altLang="en-US" i="1" dirty="0">
                <a:solidFill>
                  <a:schemeClr val="tx1"/>
                </a:solidFill>
              </a:rPr>
              <a:t>’</a:t>
            </a:r>
            <a:r>
              <a:rPr lang="en-US" altLang="ja-JP" i="1" dirty="0">
                <a:solidFill>
                  <a:schemeClr val="tx1"/>
                </a:solidFill>
              </a:rPr>
              <a:t>s decisions.</a:t>
            </a:r>
          </a:p>
          <a:p>
            <a:endParaRPr lang="en-US" altLang="en-US" sz="800" i="1" dirty="0">
              <a:solidFill>
                <a:schemeClr val="tx1"/>
              </a:solidFill>
            </a:endParaRPr>
          </a:p>
          <a:p>
            <a:pPr marL="341313" lvl="1" indent="-239713">
              <a:spcBef>
                <a:spcPts val="600"/>
              </a:spcBef>
              <a:buClr>
                <a:schemeClr val="accent6"/>
              </a:buClr>
              <a:buFont typeface="Lato"/>
              <a:buChar char="▷"/>
            </a:pPr>
            <a:r>
              <a:rPr lang="en-US" altLang="en-US" i="1" dirty="0">
                <a:solidFill>
                  <a:schemeClr val="tx1"/>
                </a:solidFill>
              </a:rPr>
              <a:t>Ex.: </a:t>
            </a:r>
            <a:r>
              <a:rPr lang="en-US" altLang="en-US" i="1" dirty="0">
                <a:solidFill>
                  <a:schemeClr val="accent2">
                    <a:lumMod val="50000"/>
                  </a:schemeClr>
                </a:solidFill>
              </a:rPr>
              <a:t>purchase of specialized equipment for a plant  </a:t>
            </a:r>
          </a:p>
          <a:p>
            <a:pPr marL="341313" lvl="1" indent="0">
              <a:spcBef>
                <a:spcPts val="600"/>
              </a:spcBef>
              <a:buClr>
                <a:schemeClr val="accent6"/>
              </a:buClr>
              <a:buNone/>
            </a:pPr>
            <a:r>
              <a:rPr lang="en-US" altLang="en-US" i="1" dirty="0">
                <a:solidFill>
                  <a:schemeClr val="tx1"/>
                </a:solidFill>
              </a:rPr>
              <a:t>Suppose the equipment cannot be converted for alternative use. The expenditure on this equipment is a sunk cost. It has no alternative use, hence its opportunity cost is zero.  Thus it should not be included as part of the firm</a:t>
            </a:r>
            <a:r>
              <a:rPr lang="ja-JP" altLang="en-US" i="1" dirty="0">
                <a:solidFill>
                  <a:schemeClr val="tx1"/>
                </a:solidFill>
              </a:rPr>
              <a:t>’</a:t>
            </a:r>
            <a:r>
              <a:rPr lang="en-US" altLang="ja-JP" i="1" dirty="0">
                <a:solidFill>
                  <a:schemeClr val="tx1"/>
                </a:solidFill>
              </a:rPr>
              <a:t>s economic costs.</a:t>
            </a:r>
            <a:endParaRPr lang="en-US" altLang="en-US" i="1" dirty="0">
              <a:solidFill>
                <a:schemeClr val="tx1"/>
              </a:solidFill>
            </a:endParaRPr>
          </a:p>
        </p:txBody>
      </p:sp>
      <p:sp>
        <p:nvSpPr>
          <p:cNvPr id="145" name="Google Shape;145;p19"/>
          <p:cNvSpPr txBox="1">
            <a:spLocks noGrp="1"/>
          </p:cNvSpPr>
          <p:nvPr>
            <p:ph type="title"/>
          </p:nvPr>
        </p:nvSpPr>
        <p:spPr>
          <a:xfrm>
            <a:off x="893700" y="171041"/>
            <a:ext cx="7126580" cy="857400"/>
          </a:xfrm>
          <a:prstGeom prst="rect">
            <a:avLst/>
          </a:prstGeom>
        </p:spPr>
        <p:txBody>
          <a:bodyPr spcFirstLastPara="1" wrap="square" lIns="91425" tIns="91425" rIns="91425" bIns="91425" anchor="b" anchorCtr="0">
            <a:noAutofit/>
          </a:bodyPr>
          <a:lstStyle/>
          <a:p>
            <a:pPr lvl="0"/>
            <a:r>
              <a:rPr lang="en-US" altLang="en-US" sz="2600" dirty="0">
                <a:solidFill>
                  <a:schemeClr val="tx1"/>
                </a:solidFill>
              </a:rPr>
              <a:t>MEASURING COST: WHICH COSTS MATTER?</a:t>
            </a:r>
            <a:endParaRPr sz="2600"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24988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50000"/>
                  </a:schemeClr>
                </a:solidFill>
              </a:rPr>
              <a:t>Chapter 11: Outline</a:t>
            </a:r>
            <a:endParaRPr dirty="0">
              <a:solidFill>
                <a:schemeClr val="tx2">
                  <a:lumMod val="50000"/>
                </a:schemeClr>
              </a:solidFill>
            </a:endParaRPr>
          </a:p>
        </p:txBody>
      </p:sp>
      <p:sp>
        <p:nvSpPr>
          <p:cNvPr id="125" name="Google Shape;125;p17"/>
          <p:cNvSpPr txBox="1">
            <a:spLocks noGrp="1"/>
          </p:cNvSpPr>
          <p:nvPr>
            <p:ph type="body" idx="1"/>
          </p:nvPr>
        </p:nvSpPr>
        <p:spPr>
          <a:xfrm>
            <a:off x="893699" y="1373588"/>
            <a:ext cx="7266127" cy="3552300"/>
          </a:xfrm>
          <a:prstGeom prst="rect">
            <a:avLst/>
          </a:prstGeom>
        </p:spPr>
        <p:txBody>
          <a:bodyPr spcFirstLastPara="1" wrap="square" lIns="91425" tIns="91425" rIns="91425" bIns="91425" anchor="t" anchorCtr="0">
            <a:noAutofit/>
          </a:bodyPr>
          <a:lstStyle/>
          <a:p>
            <a:r>
              <a:rPr lang="en-US" altLang="en-US" dirty="0">
                <a:solidFill>
                  <a:schemeClr val="accent1">
                    <a:lumMod val="75000"/>
                  </a:schemeClr>
                </a:solidFill>
              </a:rPr>
              <a:t>Production Technology</a:t>
            </a:r>
          </a:p>
          <a:p>
            <a:r>
              <a:rPr lang="en-US" altLang="en-US" dirty="0">
                <a:solidFill>
                  <a:schemeClr val="accent1">
                    <a:lumMod val="75000"/>
                  </a:schemeClr>
                </a:solidFill>
              </a:rPr>
              <a:t>Short Run vs. Long Run</a:t>
            </a:r>
          </a:p>
          <a:p>
            <a:r>
              <a:rPr lang="en-US" altLang="en-US" dirty="0">
                <a:solidFill>
                  <a:schemeClr val="accent1">
                    <a:lumMod val="75000"/>
                  </a:schemeClr>
                </a:solidFill>
              </a:rPr>
              <a:t>Measuring Cost: Which Costs Matter?</a:t>
            </a:r>
          </a:p>
          <a:p>
            <a:r>
              <a:rPr lang="en-US" altLang="en-US" dirty="0">
                <a:solidFill>
                  <a:schemeClr val="accent1">
                    <a:lumMod val="75000"/>
                  </a:schemeClr>
                </a:solidFill>
              </a:rPr>
              <a:t>Cost in the Short Run vs. Long Run</a:t>
            </a:r>
          </a:p>
          <a:p>
            <a:r>
              <a:rPr lang="en-US" altLang="en-US" dirty="0">
                <a:solidFill>
                  <a:schemeClr val="accent1">
                    <a:lumMod val="75000"/>
                  </a:schemeClr>
                </a:solidFill>
              </a:rPr>
              <a:t>Economies of Scale</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000163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699" y="358388"/>
            <a:ext cx="7383641" cy="644029"/>
          </a:xfrm>
          <a:prstGeom prst="rect">
            <a:avLst/>
          </a:prstGeom>
        </p:spPr>
        <p:txBody>
          <a:bodyPr spcFirstLastPara="1" wrap="square" lIns="91425" tIns="91425" rIns="91425" bIns="91425" anchor="b" anchorCtr="0">
            <a:noAutofit/>
          </a:bodyPr>
          <a:lstStyle/>
          <a:p>
            <a:pPr lvl="0"/>
            <a:r>
              <a:rPr lang="en-US" altLang="en-US" sz="2600" dirty="0">
                <a:solidFill>
                  <a:srgbClr val="0070C0"/>
                </a:solidFill>
                <a:latin typeface="Raleway" panose="020B0503030101060003" pitchFamily="34" charset="0"/>
                <a:cs typeface="Arial" panose="020B0604020202020204" pitchFamily="34" charset="0"/>
              </a:rPr>
              <a:t>Fixed Costs and Variable Costs</a:t>
            </a:r>
            <a:endParaRPr sz="2600" dirty="0">
              <a:solidFill>
                <a:schemeClr val="accent2">
                  <a:lumMod val="50000"/>
                </a:schemeClr>
              </a:solidFill>
              <a:latin typeface="Raleway" panose="020B0503030101060003" pitchFamily="34" charset="0"/>
            </a:endParaRPr>
          </a:p>
        </p:txBody>
      </p:sp>
      <p:sp>
        <p:nvSpPr>
          <p:cNvPr id="125" name="Google Shape;125;p17"/>
          <p:cNvSpPr txBox="1">
            <a:spLocks noGrp="1"/>
          </p:cNvSpPr>
          <p:nvPr>
            <p:ph type="body" idx="1"/>
          </p:nvPr>
        </p:nvSpPr>
        <p:spPr>
          <a:xfrm>
            <a:off x="958466" y="1211855"/>
            <a:ext cx="6981023" cy="3485077"/>
          </a:xfrm>
          <a:prstGeom prst="rect">
            <a:avLst/>
          </a:prstGeom>
        </p:spPr>
        <p:txBody>
          <a:bodyPr spcFirstLastPara="1" wrap="square" lIns="91425" tIns="91425" rIns="91425" bIns="91425" anchor="t" anchorCtr="0">
            <a:noAutofit/>
          </a:bodyPr>
          <a:lstStyle/>
          <a:p>
            <a:pPr>
              <a:lnSpc>
                <a:spcPct val="90000"/>
              </a:lnSpc>
            </a:pPr>
            <a:r>
              <a:rPr lang="en-US" altLang="en-US" sz="2200" b="1" i="1" dirty="0">
                <a:latin typeface="Lato" panose="020F0502020204030203" pitchFamily="34" charset="0"/>
                <a:cs typeface="Arial" panose="020B0604020202020204" pitchFamily="34" charset="0"/>
              </a:rPr>
              <a:t>total cost (TC or C): </a:t>
            </a:r>
          </a:p>
          <a:p>
            <a:pPr marL="458788" indent="0">
              <a:lnSpc>
                <a:spcPct val="90000"/>
              </a:lnSpc>
              <a:buNone/>
            </a:pPr>
            <a:r>
              <a:rPr lang="en-US" altLang="en-US" sz="2200" dirty="0">
                <a:latin typeface="Lato" panose="020F0502020204030203" pitchFamily="34" charset="0"/>
                <a:cs typeface="Arial" panose="020B0604020202020204" pitchFamily="34" charset="0"/>
              </a:rPr>
              <a:t>Total economic cost of production, consisting of fixed and variable costs.</a:t>
            </a:r>
          </a:p>
          <a:p>
            <a:pPr eaLnBrk="1" hangingPunct="1"/>
            <a:endParaRPr lang="en-US" altLang="en-US" sz="400" dirty="0">
              <a:solidFill>
                <a:srgbClr val="382344"/>
              </a:solidFill>
              <a:latin typeface="Arial" panose="020B0604020202020204" pitchFamily="34" charset="0"/>
              <a:cs typeface="Arial" panose="020B0604020202020204" pitchFamily="34" charset="0"/>
            </a:endParaRPr>
          </a:p>
          <a:p>
            <a:pPr eaLnBrk="1" hangingPunct="1">
              <a:lnSpc>
                <a:spcPct val="90000"/>
              </a:lnSpc>
            </a:pPr>
            <a:r>
              <a:rPr lang="en-US" altLang="en-US" sz="2200" b="1" i="1" dirty="0">
                <a:latin typeface="Lato" panose="020F0502020204030203" pitchFamily="34" charset="0"/>
                <a:cs typeface="Arial" panose="020B0604020202020204" pitchFamily="34" charset="0"/>
              </a:rPr>
              <a:t>fixed cost (FC): </a:t>
            </a:r>
          </a:p>
          <a:p>
            <a:pPr marL="458788" indent="0" eaLnBrk="1" hangingPunct="1">
              <a:lnSpc>
                <a:spcPct val="90000"/>
              </a:lnSpc>
              <a:buNone/>
            </a:pPr>
            <a:r>
              <a:rPr lang="en-US" altLang="en-US" sz="2200" dirty="0">
                <a:latin typeface="Lato" panose="020F0502020204030203" pitchFamily="34" charset="0"/>
                <a:cs typeface="Arial" panose="020B0604020202020204" pitchFamily="34" charset="0"/>
              </a:rPr>
              <a:t>Cost that does not vary with the level of output and that can be eliminated only by shutting down.</a:t>
            </a:r>
          </a:p>
          <a:p>
            <a:pPr eaLnBrk="1" hangingPunct="1">
              <a:lnSpc>
                <a:spcPct val="90000"/>
              </a:lnSpc>
            </a:pPr>
            <a:endParaRPr lang="en-US" altLang="en-US" sz="400" b="1" i="1" dirty="0">
              <a:latin typeface="Lato" panose="020F0502020204030203" pitchFamily="34" charset="0"/>
              <a:cs typeface="Arial" panose="020B0604020202020204" pitchFamily="34" charset="0"/>
            </a:endParaRPr>
          </a:p>
          <a:p>
            <a:pPr eaLnBrk="1" hangingPunct="1">
              <a:lnSpc>
                <a:spcPct val="90000"/>
              </a:lnSpc>
            </a:pPr>
            <a:r>
              <a:rPr lang="en-US" altLang="en-US" sz="2200" b="1" i="1" dirty="0">
                <a:latin typeface="Lato" panose="020F0502020204030203" pitchFamily="34" charset="0"/>
                <a:cs typeface="Arial" panose="020B0604020202020204" pitchFamily="34" charset="0"/>
              </a:rPr>
              <a:t>variable cost (VC): </a:t>
            </a:r>
          </a:p>
          <a:p>
            <a:pPr marL="458788" indent="0">
              <a:lnSpc>
                <a:spcPct val="90000"/>
              </a:lnSpc>
              <a:buNone/>
            </a:pPr>
            <a:r>
              <a:rPr lang="en-US" altLang="en-US" sz="2200" dirty="0">
                <a:latin typeface="Lato" panose="020F0502020204030203" pitchFamily="34" charset="0"/>
                <a:cs typeface="Arial" panose="020B0604020202020204" pitchFamily="34" charset="0"/>
              </a:rPr>
              <a:t>Cost that varies as output varies.</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74350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699" y="358388"/>
            <a:ext cx="7383641" cy="644029"/>
          </a:xfrm>
          <a:prstGeom prst="rect">
            <a:avLst/>
          </a:prstGeom>
        </p:spPr>
        <p:txBody>
          <a:bodyPr spcFirstLastPara="1" wrap="square" lIns="91425" tIns="91425" rIns="91425" bIns="91425" anchor="b" anchorCtr="0">
            <a:noAutofit/>
          </a:bodyPr>
          <a:lstStyle/>
          <a:p>
            <a:pPr lvl="0"/>
            <a:r>
              <a:rPr lang="en-US" altLang="en-US" sz="2600" dirty="0">
                <a:solidFill>
                  <a:srgbClr val="0070C0"/>
                </a:solidFill>
                <a:latin typeface="Raleway" panose="020B0503030101060003" pitchFamily="34" charset="0"/>
                <a:cs typeface="Arial" panose="020B0604020202020204" pitchFamily="34" charset="0"/>
              </a:rPr>
              <a:t>Marginal and Average Cost</a:t>
            </a:r>
            <a:endParaRPr sz="2600" dirty="0">
              <a:solidFill>
                <a:srgbClr val="0070C0"/>
              </a:solidFill>
              <a:latin typeface="Raleway" panose="020B0503030101060003" pitchFamily="34" charset="0"/>
              <a:cs typeface="Arial" panose="020B0604020202020204" pitchFamily="34" charset="0"/>
            </a:endParaRPr>
          </a:p>
        </p:txBody>
      </p:sp>
      <p:sp>
        <p:nvSpPr>
          <p:cNvPr id="125" name="Google Shape;125;p17"/>
          <p:cNvSpPr txBox="1">
            <a:spLocks noGrp="1"/>
          </p:cNvSpPr>
          <p:nvPr>
            <p:ph type="body" idx="1"/>
          </p:nvPr>
        </p:nvSpPr>
        <p:spPr>
          <a:xfrm>
            <a:off x="893699" y="1211855"/>
            <a:ext cx="7251563" cy="3485077"/>
          </a:xfrm>
          <a:prstGeom prst="rect">
            <a:avLst/>
          </a:prstGeom>
        </p:spPr>
        <p:txBody>
          <a:bodyPr spcFirstLastPara="1" wrap="square" lIns="91425" tIns="91425" rIns="91425" bIns="91425" anchor="t" anchorCtr="0">
            <a:noAutofit/>
          </a:bodyPr>
          <a:lstStyle/>
          <a:p>
            <a:pPr eaLnBrk="1" hangingPunct="1"/>
            <a:r>
              <a:rPr lang="en-US" altLang="en-US" sz="2200" b="1" i="1" dirty="0">
                <a:latin typeface="Lato" panose="020F0502020204030203" pitchFamily="34" charset="0"/>
                <a:cs typeface="Arial" panose="020B0604020202020204" pitchFamily="34" charset="0"/>
              </a:rPr>
              <a:t>marginal cost (MC):  </a:t>
            </a:r>
            <a:r>
              <a:rPr lang="en-US" altLang="en-US" sz="2200" i="1" dirty="0">
                <a:solidFill>
                  <a:schemeClr val="tx1"/>
                </a:solidFill>
                <a:latin typeface="Lato" panose="020F0502020204030203" pitchFamily="34" charset="0"/>
                <a:cs typeface="Arial" panose="020B0604020202020204" pitchFamily="34" charset="0"/>
              </a:rPr>
              <a:t>Increase in cost resulting from the production of one extra unit of output.</a:t>
            </a:r>
          </a:p>
          <a:p>
            <a:pPr eaLnBrk="1" hangingPunct="1"/>
            <a:endParaRPr lang="en-US" altLang="en-US" sz="750" dirty="0">
              <a:solidFill>
                <a:srgbClr val="382344"/>
              </a:solidFill>
              <a:latin typeface="Lato" panose="020F0502020204030203" pitchFamily="34" charset="0"/>
              <a:cs typeface="Arial" panose="020B0604020202020204" pitchFamily="34" charset="0"/>
            </a:endParaRPr>
          </a:p>
          <a:p>
            <a:pPr marL="687388" lvl="1" indent="-228600"/>
            <a:r>
              <a:rPr lang="en-US" altLang="en-US" sz="1800" i="1" dirty="0">
                <a:latin typeface="Lato" panose="020F0502020204030203" pitchFamily="34" charset="0"/>
                <a:cs typeface="Arial" panose="020B0604020202020204" pitchFamily="34" charset="0"/>
              </a:rPr>
              <a:t>Because fixed cost does not change as the firm</a:t>
            </a:r>
            <a:r>
              <a:rPr lang="ja-JP" altLang="en-US" sz="1800" i="1" dirty="0">
                <a:latin typeface="Lato" panose="020F0502020204030203" pitchFamily="34" charset="0"/>
                <a:cs typeface="Arial" panose="020B0604020202020204" pitchFamily="34" charset="0"/>
              </a:rPr>
              <a:t>’</a:t>
            </a:r>
            <a:r>
              <a:rPr lang="en-US" altLang="ja-JP" sz="1800" i="1" dirty="0">
                <a:latin typeface="Lato" panose="020F0502020204030203" pitchFamily="34" charset="0"/>
                <a:cs typeface="Arial" panose="020B0604020202020204" pitchFamily="34" charset="0"/>
              </a:rPr>
              <a:t>s level of output changes, marginal cost is equal to the increase in variable cost or the increase in total cost that results from an extra unit of output. </a:t>
            </a:r>
          </a:p>
          <a:p>
            <a:endParaRPr lang="en-US" altLang="en-US" sz="750" dirty="0">
              <a:latin typeface="Lato" panose="020F0502020204030203" pitchFamily="34" charset="0"/>
              <a:cs typeface="Arial" panose="020B0604020202020204" pitchFamily="34" charset="0"/>
            </a:endParaRPr>
          </a:p>
          <a:p>
            <a:r>
              <a:rPr lang="en-US" altLang="en-US" sz="1800" dirty="0">
                <a:latin typeface="Lato" panose="020F0502020204030203" pitchFamily="34" charset="0"/>
                <a:cs typeface="Arial" panose="020B0604020202020204" pitchFamily="34" charset="0"/>
              </a:rPr>
              <a:t>We can therefore write marginal cost as</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5" name="Picture 14" descr="eq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7936" y="4002796"/>
            <a:ext cx="4427490" cy="501010"/>
          </a:xfrm>
          <a:prstGeom prst="rect">
            <a:avLst/>
          </a:prstGeom>
          <a:solidFill>
            <a:schemeClr val="bg2">
              <a:lumMod val="20000"/>
              <a:lumOff val="80000"/>
            </a:schemeClr>
          </a:solidFill>
          <a:ln>
            <a:noFill/>
          </a:ln>
        </p:spPr>
      </p:pic>
    </p:spTree>
    <p:extLst>
      <p:ext uri="{BB962C8B-B14F-4D97-AF65-F5344CB8AC3E}">
        <p14:creationId xmlns:p14="http://schemas.microsoft.com/office/powerpoint/2010/main" val="248044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699" y="358388"/>
            <a:ext cx="7383641" cy="644029"/>
          </a:xfrm>
          <a:prstGeom prst="rect">
            <a:avLst/>
          </a:prstGeom>
        </p:spPr>
        <p:txBody>
          <a:bodyPr spcFirstLastPara="1" wrap="square" lIns="91425" tIns="91425" rIns="91425" bIns="91425" anchor="b" anchorCtr="0">
            <a:noAutofit/>
          </a:bodyPr>
          <a:lstStyle/>
          <a:p>
            <a:pPr lvl="0"/>
            <a:r>
              <a:rPr lang="en-US" altLang="en-US" sz="2600" dirty="0">
                <a:solidFill>
                  <a:srgbClr val="0070C0"/>
                </a:solidFill>
                <a:latin typeface="Raleway" panose="020B0503030101060003" pitchFamily="34" charset="0"/>
                <a:cs typeface="Arial" panose="020B0604020202020204" pitchFamily="34" charset="0"/>
              </a:rPr>
              <a:t>Marginal and Average Cost</a:t>
            </a:r>
            <a:endParaRPr sz="2600" dirty="0">
              <a:solidFill>
                <a:schemeClr val="accent2">
                  <a:lumMod val="50000"/>
                </a:schemeClr>
              </a:solidFill>
              <a:latin typeface="Raleway" panose="020B0503030101060003" pitchFamily="34" charset="0"/>
            </a:endParaRPr>
          </a:p>
        </p:txBody>
      </p:sp>
      <p:sp>
        <p:nvSpPr>
          <p:cNvPr id="125" name="Google Shape;125;p17"/>
          <p:cNvSpPr txBox="1">
            <a:spLocks noGrp="1"/>
          </p:cNvSpPr>
          <p:nvPr>
            <p:ph type="body" idx="1"/>
          </p:nvPr>
        </p:nvSpPr>
        <p:spPr>
          <a:xfrm>
            <a:off x="958466" y="1211855"/>
            <a:ext cx="6981023" cy="3485077"/>
          </a:xfrm>
          <a:prstGeom prst="rect">
            <a:avLst/>
          </a:prstGeom>
        </p:spPr>
        <p:txBody>
          <a:bodyPr spcFirstLastPara="1" wrap="square" lIns="91425" tIns="91425" rIns="91425" bIns="91425" anchor="t" anchorCtr="0">
            <a:noAutofit/>
          </a:bodyPr>
          <a:lstStyle/>
          <a:p>
            <a:pPr>
              <a:lnSpc>
                <a:spcPct val="90000"/>
              </a:lnSpc>
            </a:pPr>
            <a:r>
              <a:rPr lang="en-US" altLang="en-US" sz="2200" b="1" i="1" dirty="0">
                <a:latin typeface="Lato" panose="020F0502020204030203" pitchFamily="34" charset="0"/>
                <a:cs typeface="Arial" panose="020B0604020202020204" pitchFamily="34" charset="0"/>
              </a:rPr>
              <a:t>average total cost (ATC): </a:t>
            </a:r>
          </a:p>
          <a:p>
            <a:pPr eaLnBrk="1" hangingPunct="1">
              <a:buFont typeface="Wingdings" panose="05000000000000000000" pitchFamily="2" charset="2"/>
              <a:buNone/>
            </a:pPr>
            <a:r>
              <a:rPr lang="en-US" altLang="en-US" sz="2200" dirty="0">
                <a:latin typeface="Lato" panose="020F0502020204030203" pitchFamily="34" charset="0"/>
                <a:cs typeface="Arial" panose="020B0604020202020204" pitchFamily="34" charset="0"/>
              </a:rPr>
              <a:t>	Firm</a:t>
            </a:r>
            <a:r>
              <a:rPr lang="ja-JP" altLang="en-US" sz="2200" dirty="0">
                <a:latin typeface="Lato" panose="020F0502020204030203" pitchFamily="34" charset="0"/>
                <a:cs typeface="Arial" panose="020B0604020202020204" pitchFamily="34" charset="0"/>
              </a:rPr>
              <a:t>’</a:t>
            </a:r>
            <a:r>
              <a:rPr lang="en-US" altLang="ja-JP" sz="2200" dirty="0">
                <a:latin typeface="Lato" panose="020F0502020204030203" pitchFamily="34" charset="0"/>
                <a:cs typeface="Arial" panose="020B0604020202020204" pitchFamily="34" charset="0"/>
              </a:rPr>
              <a:t>s total cost divided by its level of output.</a:t>
            </a:r>
          </a:p>
          <a:p>
            <a:pPr eaLnBrk="1" hangingPunct="1"/>
            <a:endParaRPr lang="en-US" altLang="en-US" sz="400" dirty="0">
              <a:solidFill>
                <a:srgbClr val="382344"/>
              </a:solidFill>
              <a:latin typeface="Arial" panose="020B0604020202020204" pitchFamily="34" charset="0"/>
              <a:cs typeface="Arial" panose="020B0604020202020204" pitchFamily="34" charset="0"/>
            </a:endParaRPr>
          </a:p>
          <a:p>
            <a:pPr eaLnBrk="1" hangingPunct="1">
              <a:lnSpc>
                <a:spcPct val="90000"/>
              </a:lnSpc>
            </a:pPr>
            <a:r>
              <a:rPr lang="en-US" altLang="en-US" sz="2200" b="1" i="1" dirty="0">
                <a:latin typeface="Lato" panose="020F0502020204030203" pitchFamily="34" charset="0"/>
                <a:cs typeface="Arial" panose="020B0604020202020204" pitchFamily="34" charset="0"/>
              </a:rPr>
              <a:t>average fixed cost (AFC): </a:t>
            </a:r>
          </a:p>
          <a:p>
            <a:pPr marL="458788" indent="0" eaLnBrk="1" hangingPunct="1">
              <a:lnSpc>
                <a:spcPct val="90000"/>
              </a:lnSpc>
              <a:buNone/>
            </a:pPr>
            <a:r>
              <a:rPr lang="en-US" altLang="en-US" sz="2200" dirty="0">
                <a:latin typeface="Lato" panose="020F0502020204030203" pitchFamily="34" charset="0"/>
                <a:cs typeface="Arial" panose="020B0604020202020204" pitchFamily="34" charset="0"/>
              </a:rPr>
              <a:t>Fixed cost divided by the level of output.</a:t>
            </a:r>
          </a:p>
          <a:p>
            <a:pPr eaLnBrk="1" hangingPunct="1">
              <a:lnSpc>
                <a:spcPct val="90000"/>
              </a:lnSpc>
            </a:pPr>
            <a:endParaRPr lang="en-US" altLang="en-US" sz="400" b="1" i="1" dirty="0">
              <a:latin typeface="Lato" panose="020F0502020204030203" pitchFamily="34" charset="0"/>
              <a:cs typeface="Arial" panose="020B0604020202020204" pitchFamily="34" charset="0"/>
            </a:endParaRPr>
          </a:p>
          <a:p>
            <a:pPr eaLnBrk="1" hangingPunct="1">
              <a:lnSpc>
                <a:spcPct val="90000"/>
              </a:lnSpc>
            </a:pPr>
            <a:r>
              <a:rPr lang="en-US" altLang="en-US" sz="2200" b="1" i="1" dirty="0">
                <a:latin typeface="Lato" panose="020F0502020204030203" pitchFamily="34" charset="0"/>
                <a:cs typeface="Arial" panose="020B0604020202020204" pitchFamily="34" charset="0"/>
              </a:rPr>
              <a:t>average variable cost (AVC): </a:t>
            </a:r>
          </a:p>
          <a:p>
            <a:pPr marL="458788" indent="0" eaLnBrk="1" hangingPunct="1">
              <a:lnSpc>
                <a:spcPct val="90000"/>
              </a:lnSpc>
              <a:buNone/>
            </a:pPr>
            <a:r>
              <a:rPr lang="en-US" altLang="en-US" sz="2200" dirty="0">
                <a:latin typeface="Lato" panose="020F0502020204030203" pitchFamily="34" charset="0"/>
                <a:cs typeface="Arial" panose="020B0604020202020204" pitchFamily="34" charset="0"/>
              </a:rPr>
              <a:t>Variable cost divided by the level of output.</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83992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ChangeArrowheads="1"/>
          </p:cNvSpPr>
          <p:nvPr/>
        </p:nvSpPr>
        <p:spPr bwMode="auto">
          <a:xfrm>
            <a:off x="1143000" y="0"/>
            <a:ext cx="285750" cy="5143500"/>
          </a:xfrm>
          <a:prstGeom prst="rect">
            <a:avLst/>
          </a:prstGeom>
          <a:solidFill>
            <a:srgbClr val="4B9BC3"/>
          </a:solidFill>
          <a:ln w="9525">
            <a:solidFill>
              <a:srgbClr val="000000"/>
            </a:solidFill>
            <a:miter lim="800000"/>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endParaRPr lang="en-US" altLang="en-US" sz="1350">
              <a:latin typeface="Arial" panose="020B0604020202020204" pitchFamily="34" charset="0"/>
              <a:cs typeface="Arial" panose="020B0604020202020204" pitchFamily="34" charset="0"/>
            </a:endParaRPr>
          </a:p>
        </p:txBody>
      </p:sp>
      <p:sp>
        <p:nvSpPr>
          <p:cNvPr id="73732" name="Rectangle 4"/>
          <p:cNvSpPr>
            <a:spLocks noGrp="1" noChangeArrowheads="1"/>
          </p:cNvSpPr>
          <p:nvPr>
            <p:ph type="title"/>
          </p:nvPr>
        </p:nvSpPr>
        <p:spPr>
          <a:xfrm>
            <a:off x="1583532" y="205979"/>
            <a:ext cx="6156722" cy="715565"/>
          </a:xfrm>
        </p:spPr>
        <p:txBody>
          <a:bodyPr spcFirstLastPara="1" wrap="square" lIns="91425" tIns="0" rIns="91425" bIns="0" anchor="t" anchorCtr="0">
            <a:noAutofit/>
          </a:bodyPr>
          <a:lstStyle/>
          <a:p>
            <a:pPr eaLnBrk="1" hangingPunct="1">
              <a:defRPr/>
            </a:pPr>
            <a:r>
              <a:rPr lang="en-US" altLang="en-US" sz="1500">
                <a:solidFill>
                  <a:srgbClr val="339966"/>
                </a:solidFill>
                <a:effectLst>
                  <a:outerShdw blurRad="38100" dist="38100" dir="2700000" algn="tl">
                    <a:srgbClr val="C0C0C0"/>
                  </a:outerShdw>
                </a:effectLst>
                <a:latin typeface="Tahoma" pitchFamily="34" charset="0"/>
                <a:ea typeface="ＭＳ Ｐゴシック" pitchFamily="34" charset="-128"/>
                <a:cs typeface="Arial" pitchFamily="34" charset="0"/>
              </a:rPr>
              <a:t>A C T I V E  L E A R N I N G     </a:t>
            </a:r>
            <a:br>
              <a:rPr lang="en-US" altLang="en-US" sz="1500">
                <a:solidFill>
                  <a:srgbClr val="339966"/>
                </a:solidFill>
                <a:effectLst>
                  <a:outerShdw blurRad="38100" dist="38100" dir="2700000" algn="tl">
                    <a:srgbClr val="C0C0C0"/>
                  </a:outerShdw>
                </a:effectLst>
                <a:latin typeface="Tahoma" pitchFamily="34" charset="0"/>
                <a:ea typeface="ＭＳ Ｐゴシック" pitchFamily="34" charset="-128"/>
                <a:cs typeface="Arial" pitchFamily="34" charset="0"/>
              </a:rPr>
            </a:br>
            <a:r>
              <a:rPr lang="en-US" altLang="en-US" sz="2400">
                <a:solidFill>
                  <a:srgbClr val="339966"/>
                </a:solidFill>
                <a:effectLst>
                  <a:outerShdw blurRad="38100" dist="38100" dir="2700000" algn="tl">
                    <a:srgbClr val="C0C0C0"/>
                  </a:outerShdw>
                </a:effectLst>
                <a:ea typeface="ＭＳ Ｐゴシック" pitchFamily="34" charset="-128"/>
                <a:cs typeface="Arial" pitchFamily="34" charset="0"/>
              </a:rPr>
              <a:t>Calculating costs</a:t>
            </a:r>
          </a:p>
        </p:txBody>
      </p:sp>
      <p:sp>
        <p:nvSpPr>
          <p:cNvPr id="37892" name="Rectangle 145"/>
          <p:cNvSpPr>
            <a:spLocks noChangeArrowheads="1"/>
          </p:cNvSpPr>
          <p:nvPr/>
        </p:nvSpPr>
        <p:spPr bwMode="auto">
          <a:xfrm>
            <a:off x="1745456" y="1591866"/>
            <a:ext cx="5940029" cy="3262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endParaRPr lang="en-US" altLang="en-US" sz="1350">
              <a:latin typeface="Arial" panose="020B0604020202020204" pitchFamily="34" charset="0"/>
              <a:cs typeface="Arial" panose="020B0604020202020204" pitchFamily="34" charset="0"/>
            </a:endParaRPr>
          </a:p>
        </p:txBody>
      </p:sp>
      <p:sp>
        <p:nvSpPr>
          <p:cNvPr id="37893" name="Rectangle 5"/>
          <p:cNvSpPr>
            <a:spLocks noChangeArrowheads="1"/>
          </p:cNvSpPr>
          <p:nvPr/>
        </p:nvSpPr>
        <p:spPr bwMode="auto">
          <a:xfrm>
            <a:off x="2651522" y="1178719"/>
            <a:ext cx="41005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669900"/>
              </a:buClr>
              <a:buSzPct val="120000"/>
              <a:buFont typeface="Wingdings" panose="05000000000000000000" pitchFamily="2" charset="2"/>
              <a:buNone/>
            </a:pPr>
            <a:r>
              <a:rPr lang="en-US" altLang="en-US" sz="1950">
                <a:latin typeface="Arial" panose="020B0604020202020204" pitchFamily="34" charset="0"/>
              </a:rPr>
              <a:t>Fill in the blank spaces of this table. </a:t>
            </a:r>
          </a:p>
        </p:txBody>
      </p:sp>
      <p:sp>
        <p:nvSpPr>
          <p:cNvPr id="37894" name="Rectangle 104"/>
          <p:cNvSpPr>
            <a:spLocks noChangeArrowheads="1"/>
          </p:cNvSpPr>
          <p:nvPr/>
        </p:nvSpPr>
        <p:spPr bwMode="auto">
          <a:xfrm>
            <a:off x="2343150" y="4457700"/>
            <a:ext cx="800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210</a:t>
            </a:r>
          </a:p>
        </p:txBody>
      </p:sp>
      <p:sp>
        <p:nvSpPr>
          <p:cNvPr id="37895" name="Rectangle 102"/>
          <p:cNvSpPr>
            <a:spLocks noChangeArrowheads="1"/>
          </p:cNvSpPr>
          <p:nvPr/>
        </p:nvSpPr>
        <p:spPr bwMode="auto">
          <a:xfrm>
            <a:off x="2343150" y="4048125"/>
            <a:ext cx="800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150</a:t>
            </a:r>
          </a:p>
        </p:txBody>
      </p:sp>
      <p:sp>
        <p:nvSpPr>
          <p:cNvPr id="37896" name="Rectangle 100"/>
          <p:cNvSpPr>
            <a:spLocks noChangeArrowheads="1"/>
          </p:cNvSpPr>
          <p:nvPr/>
        </p:nvSpPr>
        <p:spPr bwMode="auto">
          <a:xfrm>
            <a:off x="2343150" y="3638550"/>
            <a:ext cx="800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100</a:t>
            </a:r>
          </a:p>
        </p:txBody>
      </p:sp>
      <p:sp>
        <p:nvSpPr>
          <p:cNvPr id="37897" name="Rectangle 98"/>
          <p:cNvSpPr>
            <a:spLocks noChangeArrowheads="1"/>
          </p:cNvSpPr>
          <p:nvPr/>
        </p:nvSpPr>
        <p:spPr bwMode="auto">
          <a:xfrm>
            <a:off x="2343150" y="3228975"/>
            <a:ext cx="800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endParaRPr lang="en-US" altLang="en-US" sz="1875">
              <a:latin typeface="Arial" panose="020B0604020202020204" pitchFamily="34" charset="0"/>
              <a:cs typeface="Arial" panose="020B0604020202020204" pitchFamily="34" charset="0"/>
            </a:endParaRPr>
          </a:p>
        </p:txBody>
      </p:sp>
      <p:sp>
        <p:nvSpPr>
          <p:cNvPr id="37898" name="Rectangle 96"/>
          <p:cNvSpPr>
            <a:spLocks noChangeArrowheads="1"/>
          </p:cNvSpPr>
          <p:nvPr/>
        </p:nvSpPr>
        <p:spPr bwMode="auto">
          <a:xfrm>
            <a:off x="2343150" y="2819400"/>
            <a:ext cx="800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30</a:t>
            </a:r>
          </a:p>
        </p:txBody>
      </p:sp>
      <p:sp>
        <p:nvSpPr>
          <p:cNvPr id="37899" name="Rectangle 94"/>
          <p:cNvSpPr>
            <a:spLocks noChangeArrowheads="1"/>
          </p:cNvSpPr>
          <p:nvPr/>
        </p:nvSpPr>
        <p:spPr bwMode="auto">
          <a:xfrm>
            <a:off x="2343150" y="2409825"/>
            <a:ext cx="800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10</a:t>
            </a:r>
          </a:p>
        </p:txBody>
      </p:sp>
      <p:sp>
        <p:nvSpPr>
          <p:cNvPr id="37900" name="Rectangle 90"/>
          <p:cNvSpPr>
            <a:spLocks noChangeArrowheads="1"/>
          </p:cNvSpPr>
          <p:nvPr/>
        </p:nvSpPr>
        <p:spPr bwMode="auto">
          <a:xfrm>
            <a:off x="2343150" y="1590675"/>
            <a:ext cx="800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i="1">
                <a:latin typeface="Arial" panose="020B0604020202020204" pitchFamily="34" charset="0"/>
                <a:cs typeface="Arial" panose="020B0604020202020204" pitchFamily="34" charset="0"/>
              </a:rPr>
              <a:t>VC</a:t>
            </a:r>
          </a:p>
        </p:txBody>
      </p:sp>
      <p:sp>
        <p:nvSpPr>
          <p:cNvPr id="37901" name="Rectangle 54"/>
          <p:cNvSpPr>
            <a:spLocks noChangeArrowheads="1"/>
          </p:cNvSpPr>
          <p:nvPr/>
        </p:nvSpPr>
        <p:spPr bwMode="auto">
          <a:xfrm>
            <a:off x="5857875" y="4457700"/>
            <a:ext cx="10763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43.33</a:t>
            </a:r>
          </a:p>
        </p:txBody>
      </p:sp>
      <p:sp>
        <p:nvSpPr>
          <p:cNvPr id="37902" name="Rectangle 53"/>
          <p:cNvSpPr>
            <a:spLocks noChangeArrowheads="1"/>
          </p:cNvSpPr>
          <p:nvPr/>
        </p:nvSpPr>
        <p:spPr bwMode="auto">
          <a:xfrm>
            <a:off x="5000625" y="4457700"/>
            <a:ext cx="8572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35</a:t>
            </a:r>
          </a:p>
        </p:txBody>
      </p:sp>
      <p:sp>
        <p:nvSpPr>
          <p:cNvPr id="37903" name="Rectangle 52"/>
          <p:cNvSpPr>
            <a:spLocks noChangeArrowheads="1"/>
          </p:cNvSpPr>
          <p:nvPr/>
        </p:nvSpPr>
        <p:spPr bwMode="auto">
          <a:xfrm>
            <a:off x="3971925" y="4457700"/>
            <a:ext cx="1028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8.33</a:t>
            </a:r>
          </a:p>
        </p:txBody>
      </p:sp>
      <p:sp>
        <p:nvSpPr>
          <p:cNvPr id="37904" name="Rectangle 51"/>
          <p:cNvSpPr>
            <a:spLocks noChangeArrowheads="1"/>
          </p:cNvSpPr>
          <p:nvPr/>
        </p:nvSpPr>
        <p:spPr bwMode="auto">
          <a:xfrm>
            <a:off x="3143250" y="4457700"/>
            <a:ext cx="828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260</a:t>
            </a:r>
          </a:p>
        </p:txBody>
      </p:sp>
      <p:sp>
        <p:nvSpPr>
          <p:cNvPr id="37905" name="Rectangle 50"/>
          <p:cNvSpPr>
            <a:spLocks noChangeArrowheads="1"/>
          </p:cNvSpPr>
          <p:nvPr/>
        </p:nvSpPr>
        <p:spPr bwMode="auto">
          <a:xfrm>
            <a:off x="1741885" y="4457700"/>
            <a:ext cx="60126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6</a:t>
            </a:r>
          </a:p>
        </p:txBody>
      </p:sp>
      <p:sp>
        <p:nvSpPr>
          <p:cNvPr id="37906" name="Rectangle 47"/>
          <p:cNvSpPr>
            <a:spLocks noChangeArrowheads="1"/>
          </p:cNvSpPr>
          <p:nvPr/>
        </p:nvSpPr>
        <p:spPr bwMode="auto">
          <a:xfrm>
            <a:off x="5000625" y="4048125"/>
            <a:ext cx="8572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30</a:t>
            </a:r>
          </a:p>
        </p:txBody>
      </p:sp>
      <p:sp>
        <p:nvSpPr>
          <p:cNvPr id="37907" name="Rectangle 44"/>
          <p:cNvSpPr>
            <a:spLocks noChangeArrowheads="1"/>
          </p:cNvSpPr>
          <p:nvPr/>
        </p:nvSpPr>
        <p:spPr bwMode="auto">
          <a:xfrm>
            <a:off x="1741885" y="4048125"/>
            <a:ext cx="60126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5</a:t>
            </a:r>
          </a:p>
        </p:txBody>
      </p:sp>
      <p:sp>
        <p:nvSpPr>
          <p:cNvPr id="37908" name="Rectangle 42"/>
          <p:cNvSpPr>
            <a:spLocks noChangeArrowheads="1"/>
          </p:cNvSpPr>
          <p:nvPr/>
        </p:nvSpPr>
        <p:spPr bwMode="auto">
          <a:xfrm>
            <a:off x="5857875" y="3638550"/>
            <a:ext cx="10763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37.50</a:t>
            </a:r>
          </a:p>
        </p:txBody>
      </p:sp>
      <p:sp>
        <p:nvSpPr>
          <p:cNvPr id="37909" name="Rectangle 40"/>
          <p:cNvSpPr>
            <a:spLocks noChangeArrowheads="1"/>
          </p:cNvSpPr>
          <p:nvPr/>
        </p:nvSpPr>
        <p:spPr bwMode="auto">
          <a:xfrm>
            <a:off x="3971925" y="3638550"/>
            <a:ext cx="1028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12.50</a:t>
            </a:r>
          </a:p>
        </p:txBody>
      </p:sp>
      <p:sp>
        <p:nvSpPr>
          <p:cNvPr id="37910" name="Rectangle 39"/>
          <p:cNvSpPr>
            <a:spLocks noChangeArrowheads="1"/>
          </p:cNvSpPr>
          <p:nvPr/>
        </p:nvSpPr>
        <p:spPr bwMode="auto">
          <a:xfrm>
            <a:off x="3143250" y="3638550"/>
            <a:ext cx="828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150</a:t>
            </a:r>
          </a:p>
        </p:txBody>
      </p:sp>
      <p:sp>
        <p:nvSpPr>
          <p:cNvPr id="37911" name="Rectangle 38"/>
          <p:cNvSpPr>
            <a:spLocks noChangeArrowheads="1"/>
          </p:cNvSpPr>
          <p:nvPr/>
        </p:nvSpPr>
        <p:spPr bwMode="auto">
          <a:xfrm>
            <a:off x="1741885" y="3638550"/>
            <a:ext cx="60126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4</a:t>
            </a:r>
          </a:p>
        </p:txBody>
      </p:sp>
      <p:sp>
        <p:nvSpPr>
          <p:cNvPr id="37912" name="Rectangle 36"/>
          <p:cNvSpPr>
            <a:spLocks noChangeArrowheads="1"/>
          </p:cNvSpPr>
          <p:nvPr/>
        </p:nvSpPr>
        <p:spPr bwMode="auto">
          <a:xfrm>
            <a:off x="5857875" y="3228975"/>
            <a:ext cx="10763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36.67</a:t>
            </a:r>
          </a:p>
        </p:txBody>
      </p:sp>
      <p:sp>
        <p:nvSpPr>
          <p:cNvPr id="37913" name="Rectangle 35"/>
          <p:cNvSpPr>
            <a:spLocks noChangeArrowheads="1"/>
          </p:cNvSpPr>
          <p:nvPr/>
        </p:nvSpPr>
        <p:spPr bwMode="auto">
          <a:xfrm>
            <a:off x="5000625" y="3228975"/>
            <a:ext cx="8572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20</a:t>
            </a:r>
          </a:p>
        </p:txBody>
      </p:sp>
      <p:sp>
        <p:nvSpPr>
          <p:cNvPr id="37914" name="Rectangle 34"/>
          <p:cNvSpPr>
            <a:spLocks noChangeArrowheads="1"/>
          </p:cNvSpPr>
          <p:nvPr/>
        </p:nvSpPr>
        <p:spPr bwMode="auto">
          <a:xfrm>
            <a:off x="3971925" y="3228975"/>
            <a:ext cx="1028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16.67</a:t>
            </a:r>
          </a:p>
        </p:txBody>
      </p:sp>
      <p:sp>
        <p:nvSpPr>
          <p:cNvPr id="37915" name="Rectangle 32"/>
          <p:cNvSpPr>
            <a:spLocks noChangeArrowheads="1"/>
          </p:cNvSpPr>
          <p:nvPr/>
        </p:nvSpPr>
        <p:spPr bwMode="auto">
          <a:xfrm>
            <a:off x="1741885" y="3228975"/>
            <a:ext cx="60126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3</a:t>
            </a:r>
          </a:p>
        </p:txBody>
      </p:sp>
      <p:sp>
        <p:nvSpPr>
          <p:cNvPr id="37916" name="Rectangle 27"/>
          <p:cNvSpPr>
            <a:spLocks noChangeArrowheads="1"/>
          </p:cNvSpPr>
          <p:nvPr/>
        </p:nvSpPr>
        <p:spPr bwMode="auto">
          <a:xfrm>
            <a:off x="3143250" y="2819400"/>
            <a:ext cx="828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80</a:t>
            </a:r>
          </a:p>
        </p:txBody>
      </p:sp>
      <p:sp>
        <p:nvSpPr>
          <p:cNvPr id="37917" name="Rectangle 26"/>
          <p:cNvSpPr>
            <a:spLocks noChangeArrowheads="1"/>
          </p:cNvSpPr>
          <p:nvPr/>
        </p:nvSpPr>
        <p:spPr bwMode="auto">
          <a:xfrm>
            <a:off x="1741885" y="2819400"/>
            <a:ext cx="60126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2</a:t>
            </a:r>
          </a:p>
        </p:txBody>
      </p:sp>
      <p:sp>
        <p:nvSpPr>
          <p:cNvPr id="37918" name="Rectangle 24"/>
          <p:cNvSpPr>
            <a:spLocks noChangeArrowheads="1"/>
          </p:cNvSpPr>
          <p:nvPr/>
        </p:nvSpPr>
        <p:spPr bwMode="auto">
          <a:xfrm>
            <a:off x="5857875" y="2409825"/>
            <a:ext cx="10763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$60.00</a:t>
            </a:r>
          </a:p>
        </p:txBody>
      </p:sp>
      <p:sp>
        <p:nvSpPr>
          <p:cNvPr id="37919" name="Rectangle 23"/>
          <p:cNvSpPr>
            <a:spLocks noChangeArrowheads="1"/>
          </p:cNvSpPr>
          <p:nvPr/>
        </p:nvSpPr>
        <p:spPr bwMode="auto">
          <a:xfrm>
            <a:off x="5000625" y="2409825"/>
            <a:ext cx="8572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$10</a:t>
            </a:r>
          </a:p>
        </p:txBody>
      </p:sp>
      <p:sp>
        <p:nvSpPr>
          <p:cNvPr id="37920" name="Rectangle 20"/>
          <p:cNvSpPr>
            <a:spLocks noChangeArrowheads="1"/>
          </p:cNvSpPr>
          <p:nvPr/>
        </p:nvSpPr>
        <p:spPr bwMode="auto">
          <a:xfrm>
            <a:off x="1741885" y="2409825"/>
            <a:ext cx="60126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1</a:t>
            </a:r>
          </a:p>
        </p:txBody>
      </p:sp>
      <p:sp>
        <p:nvSpPr>
          <p:cNvPr id="37921" name="Rectangle 18"/>
          <p:cNvSpPr>
            <a:spLocks noChangeArrowheads="1"/>
          </p:cNvSpPr>
          <p:nvPr/>
        </p:nvSpPr>
        <p:spPr bwMode="auto">
          <a:xfrm>
            <a:off x="5857875" y="2000250"/>
            <a:ext cx="10763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i="1">
                <a:latin typeface="Arial" panose="020B0604020202020204" pitchFamily="34" charset="0"/>
                <a:cs typeface="Arial" panose="020B0604020202020204" pitchFamily="34" charset="0"/>
              </a:rPr>
              <a:t>n/a</a:t>
            </a:r>
          </a:p>
        </p:txBody>
      </p:sp>
      <p:sp>
        <p:nvSpPr>
          <p:cNvPr id="37922" name="Rectangle 17"/>
          <p:cNvSpPr>
            <a:spLocks noChangeArrowheads="1"/>
          </p:cNvSpPr>
          <p:nvPr/>
        </p:nvSpPr>
        <p:spPr bwMode="auto">
          <a:xfrm>
            <a:off x="5000625" y="2000250"/>
            <a:ext cx="8572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i="1">
                <a:latin typeface="Arial" panose="020B0604020202020204" pitchFamily="34" charset="0"/>
                <a:cs typeface="Arial" panose="020B0604020202020204" pitchFamily="34" charset="0"/>
              </a:rPr>
              <a:t>n/a</a:t>
            </a:r>
          </a:p>
        </p:txBody>
      </p:sp>
      <p:sp>
        <p:nvSpPr>
          <p:cNvPr id="37923" name="Rectangle 16"/>
          <p:cNvSpPr>
            <a:spLocks noChangeArrowheads="1"/>
          </p:cNvSpPr>
          <p:nvPr/>
        </p:nvSpPr>
        <p:spPr bwMode="auto">
          <a:xfrm>
            <a:off x="3971925" y="2000250"/>
            <a:ext cx="1028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i="1">
                <a:latin typeface="Arial" panose="020B0604020202020204" pitchFamily="34" charset="0"/>
                <a:cs typeface="Arial" panose="020B0604020202020204" pitchFamily="34" charset="0"/>
              </a:rPr>
              <a:t>n/a</a:t>
            </a:r>
          </a:p>
        </p:txBody>
      </p:sp>
      <p:sp>
        <p:nvSpPr>
          <p:cNvPr id="37924" name="Rectangle 15"/>
          <p:cNvSpPr>
            <a:spLocks noChangeArrowheads="1"/>
          </p:cNvSpPr>
          <p:nvPr/>
        </p:nvSpPr>
        <p:spPr bwMode="auto">
          <a:xfrm>
            <a:off x="3143250" y="2000250"/>
            <a:ext cx="828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$50</a:t>
            </a:r>
          </a:p>
        </p:txBody>
      </p:sp>
      <p:sp>
        <p:nvSpPr>
          <p:cNvPr id="37925" name="Rectangle 14"/>
          <p:cNvSpPr>
            <a:spLocks noChangeArrowheads="1"/>
          </p:cNvSpPr>
          <p:nvPr/>
        </p:nvSpPr>
        <p:spPr bwMode="auto">
          <a:xfrm>
            <a:off x="1741885" y="2000250"/>
            <a:ext cx="60126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0</a:t>
            </a:r>
          </a:p>
        </p:txBody>
      </p:sp>
      <p:sp>
        <p:nvSpPr>
          <p:cNvPr id="37926" name="Rectangle 13"/>
          <p:cNvSpPr>
            <a:spLocks noChangeArrowheads="1"/>
          </p:cNvSpPr>
          <p:nvPr/>
        </p:nvSpPr>
        <p:spPr bwMode="auto">
          <a:xfrm>
            <a:off x="6934200" y="1590675"/>
            <a:ext cx="7524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i="1">
                <a:latin typeface="Arial" panose="020B0604020202020204" pitchFamily="34" charset="0"/>
                <a:cs typeface="Arial" panose="020B0604020202020204" pitchFamily="34" charset="0"/>
              </a:rPr>
              <a:t>MC</a:t>
            </a:r>
          </a:p>
        </p:txBody>
      </p:sp>
      <p:sp>
        <p:nvSpPr>
          <p:cNvPr id="37927" name="Rectangle 12"/>
          <p:cNvSpPr>
            <a:spLocks noChangeArrowheads="1"/>
          </p:cNvSpPr>
          <p:nvPr/>
        </p:nvSpPr>
        <p:spPr bwMode="auto">
          <a:xfrm>
            <a:off x="5857875" y="1590675"/>
            <a:ext cx="10763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i="1">
                <a:latin typeface="Arial" panose="020B0604020202020204" pitchFamily="34" charset="0"/>
                <a:cs typeface="Arial" panose="020B0604020202020204" pitchFamily="34" charset="0"/>
              </a:rPr>
              <a:t>ATC</a:t>
            </a:r>
          </a:p>
        </p:txBody>
      </p:sp>
      <p:sp>
        <p:nvSpPr>
          <p:cNvPr id="37928" name="Rectangle 11"/>
          <p:cNvSpPr>
            <a:spLocks noChangeArrowheads="1"/>
          </p:cNvSpPr>
          <p:nvPr/>
        </p:nvSpPr>
        <p:spPr bwMode="auto">
          <a:xfrm>
            <a:off x="5000625" y="1590675"/>
            <a:ext cx="8572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i="1">
                <a:latin typeface="Arial" panose="020B0604020202020204" pitchFamily="34" charset="0"/>
                <a:cs typeface="Arial" panose="020B0604020202020204" pitchFamily="34" charset="0"/>
              </a:rPr>
              <a:t>AVC</a:t>
            </a:r>
          </a:p>
        </p:txBody>
      </p:sp>
      <p:sp>
        <p:nvSpPr>
          <p:cNvPr id="37929" name="Rectangle 10"/>
          <p:cNvSpPr>
            <a:spLocks noChangeArrowheads="1"/>
          </p:cNvSpPr>
          <p:nvPr/>
        </p:nvSpPr>
        <p:spPr bwMode="auto">
          <a:xfrm>
            <a:off x="3971925" y="1590675"/>
            <a:ext cx="1028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i="1">
                <a:latin typeface="Arial" panose="020B0604020202020204" pitchFamily="34" charset="0"/>
                <a:cs typeface="Arial" panose="020B0604020202020204" pitchFamily="34" charset="0"/>
              </a:rPr>
              <a:t>AFC</a:t>
            </a:r>
          </a:p>
        </p:txBody>
      </p:sp>
      <p:sp>
        <p:nvSpPr>
          <p:cNvPr id="37930" name="Rectangle 9"/>
          <p:cNvSpPr>
            <a:spLocks noChangeArrowheads="1"/>
          </p:cNvSpPr>
          <p:nvPr/>
        </p:nvSpPr>
        <p:spPr bwMode="auto">
          <a:xfrm>
            <a:off x="3143250" y="1590675"/>
            <a:ext cx="828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i="1">
                <a:latin typeface="Arial" panose="020B0604020202020204" pitchFamily="34" charset="0"/>
                <a:cs typeface="Arial" panose="020B0604020202020204" pitchFamily="34" charset="0"/>
              </a:rPr>
              <a:t>TC</a:t>
            </a:r>
          </a:p>
        </p:txBody>
      </p:sp>
      <p:sp>
        <p:nvSpPr>
          <p:cNvPr id="37931" name="Rectangle 8"/>
          <p:cNvSpPr>
            <a:spLocks noChangeArrowheads="1"/>
          </p:cNvSpPr>
          <p:nvPr/>
        </p:nvSpPr>
        <p:spPr bwMode="auto">
          <a:xfrm>
            <a:off x="1741885" y="1590675"/>
            <a:ext cx="60126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b="1" i="1">
                <a:latin typeface="Arial" panose="020B0604020202020204" pitchFamily="34" charset="0"/>
                <a:cs typeface="Arial" panose="020B0604020202020204" pitchFamily="34" charset="0"/>
              </a:rPr>
              <a:t>Q</a:t>
            </a:r>
          </a:p>
        </p:txBody>
      </p:sp>
      <p:sp>
        <p:nvSpPr>
          <p:cNvPr id="37932" name="Line 68"/>
          <p:cNvSpPr>
            <a:spLocks noChangeShapeType="1"/>
          </p:cNvSpPr>
          <p:nvPr/>
        </p:nvSpPr>
        <p:spPr bwMode="auto">
          <a:xfrm>
            <a:off x="1741885" y="1590675"/>
            <a:ext cx="594479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33" name="Line 69"/>
          <p:cNvSpPr>
            <a:spLocks noChangeShapeType="1"/>
          </p:cNvSpPr>
          <p:nvPr/>
        </p:nvSpPr>
        <p:spPr bwMode="auto">
          <a:xfrm>
            <a:off x="1741885" y="2000250"/>
            <a:ext cx="59447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34" name="Line 70"/>
          <p:cNvSpPr>
            <a:spLocks noChangeShapeType="1"/>
          </p:cNvSpPr>
          <p:nvPr/>
        </p:nvSpPr>
        <p:spPr bwMode="auto">
          <a:xfrm>
            <a:off x="1741885" y="2409825"/>
            <a:ext cx="59447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35" name="Line 71"/>
          <p:cNvSpPr>
            <a:spLocks noChangeShapeType="1"/>
          </p:cNvSpPr>
          <p:nvPr/>
        </p:nvSpPr>
        <p:spPr bwMode="auto">
          <a:xfrm>
            <a:off x="1741885" y="2819400"/>
            <a:ext cx="59447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36" name="Line 72"/>
          <p:cNvSpPr>
            <a:spLocks noChangeShapeType="1"/>
          </p:cNvSpPr>
          <p:nvPr/>
        </p:nvSpPr>
        <p:spPr bwMode="auto">
          <a:xfrm>
            <a:off x="1741885" y="3228975"/>
            <a:ext cx="59447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37" name="Line 73"/>
          <p:cNvSpPr>
            <a:spLocks noChangeShapeType="1"/>
          </p:cNvSpPr>
          <p:nvPr/>
        </p:nvSpPr>
        <p:spPr bwMode="auto">
          <a:xfrm>
            <a:off x="1741885" y="3638550"/>
            <a:ext cx="59447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38" name="Line 74"/>
          <p:cNvSpPr>
            <a:spLocks noChangeShapeType="1"/>
          </p:cNvSpPr>
          <p:nvPr/>
        </p:nvSpPr>
        <p:spPr bwMode="auto">
          <a:xfrm>
            <a:off x="1741885" y="4048125"/>
            <a:ext cx="59447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39" name="Line 75"/>
          <p:cNvSpPr>
            <a:spLocks noChangeShapeType="1"/>
          </p:cNvSpPr>
          <p:nvPr/>
        </p:nvSpPr>
        <p:spPr bwMode="auto">
          <a:xfrm>
            <a:off x="1741885" y="4457700"/>
            <a:ext cx="59447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40" name="Line 78"/>
          <p:cNvSpPr>
            <a:spLocks noChangeShapeType="1"/>
          </p:cNvSpPr>
          <p:nvPr/>
        </p:nvSpPr>
        <p:spPr bwMode="auto">
          <a:xfrm>
            <a:off x="1741885" y="4867275"/>
            <a:ext cx="594479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41" name="Line 79"/>
          <p:cNvSpPr>
            <a:spLocks noChangeShapeType="1"/>
          </p:cNvSpPr>
          <p:nvPr/>
        </p:nvSpPr>
        <p:spPr bwMode="auto">
          <a:xfrm>
            <a:off x="1741885" y="1590675"/>
            <a:ext cx="0" cy="32766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42" name="Line 80"/>
          <p:cNvSpPr>
            <a:spLocks noChangeShapeType="1"/>
          </p:cNvSpPr>
          <p:nvPr/>
        </p:nvSpPr>
        <p:spPr bwMode="auto">
          <a:xfrm>
            <a:off x="2343150" y="1590675"/>
            <a:ext cx="0" cy="3276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43" name="Line 81"/>
          <p:cNvSpPr>
            <a:spLocks noChangeShapeType="1"/>
          </p:cNvSpPr>
          <p:nvPr/>
        </p:nvSpPr>
        <p:spPr bwMode="auto">
          <a:xfrm>
            <a:off x="3971925" y="1590675"/>
            <a:ext cx="0" cy="3276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44" name="Line 82"/>
          <p:cNvSpPr>
            <a:spLocks noChangeShapeType="1"/>
          </p:cNvSpPr>
          <p:nvPr/>
        </p:nvSpPr>
        <p:spPr bwMode="auto">
          <a:xfrm>
            <a:off x="5000625" y="1590675"/>
            <a:ext cx="0" cy="3276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45" name="Line 83"/>
          <p:cNvSpPr>
            <a:spLocks noChangeShapeType="1"/>
          </p:cNvSpPr>
          <p:nvPr/>
        </p:nvSpPr>
        <p:spPr bwMode="auto">
          <a:xfrm>
            <a:off x="5857875" y="1590675"/>
            <a:ext cx="0" cy="3276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46" name="Line 84"/>
          <p:cNvSpPr>
            <a:spLocks noChangeShapeType="1"/>
          </p:cNvSpPr>
          <p:nvPr/>
        </p:nvSpPr>
        <p:spPr bwMode="auto">
          <a:xfrm>
            <a:off x="6934200" y="1590675"/>
            <a:ext cx="0" cy="3276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47" name="Line 85"/>
          <p:cNvSpPr>
            <a:spLocks noChangeShapeType="1"/>
          </p:cNvSpPr>
          <p:nvPr/>
        </p:nvSpPr>
        <p:spPr bwMode="auto">
          <a:xfrm>
            <a:off x="7686675" y="1590675"/>
            <a:ext cx="0" cy="32766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en-US" sz="1050"/>
          </a:p>
        </p:txBody>
      </p:sp>
      <p:sp>
        <p:nvSpPr>
          <p:cNvPr id="37948" name="Line 91"/>
          <p:cNvSpPr>
            <a:spLocks noChangeShapeType="1"/>
          </p:cNvSpPr>
          <p:nvPr/>
        </p:nvSpPr>
        <p:spPr bwMode="auto">
          <a:xfrm>
            <a:off x="3143250" y="1590675"/>
            <a:ext cx="0" cy="3276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37949" name="Rectangle 55"/>
          <p:cNvSpPr>
            <a:spLocks noChangeArrowheads="1"/>
          </p:cNvSpPr>
          <p:nvPr/>
        </p:nvSpPr>
        <p:spPr bwMode="auto">
          <a:xfrm>
            <a:off x="6934200" y="4241006"/>
            <a:ext cx="752475" cy="409575"/>
          </a:xfrm>
          <a:prstGeom prst="rect">
            <a:avLst/>
          </a:prstGeom>
          <a:solidFill>
            <a:schemeClr val="bg1"/>
          </a:solidFill>
          <a:ln w="12700">
            <a:solidFill>
              <a:schemeClr val="tx1"/>
            </a:solidFill>
            <a:miter lim="800000"/>
            <a:headEnd/>
            <a:tailEnd/>
          </a:ln>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60</a:t>
            </a:r>
          </a:p>
        </p:txBody>
      </p:sp>
      <p:sp>
        <p:nvSpPr>
          <p:cNvPr id="37950" name="Rectangle 49"/>
          <p:cNvSpPr>
            <a:spLocks noChangeArrowheads="1"/>
          </p:cNvSpPr>
          <p:nvPr/>
        </p:nvSpPr>
        <p:spPr bwMode="auto">
          <a:xfrm>
            <a:off x="6934200" y="3831431"/>
            <a:ext cx="752475" cy="409575"/>
          </a:xfrm>
          <a:prstGeom prst="rect">
            <a:avLst/>
          </a:prstGeom>
          <a:solidFill>
            <a:schemeClr val="bg1"/>
          </a:solidFill>
          <a:ln w="12700">
            <a:solidFill>
              <a:schemeClr val="tx1"/>
            </a:solidFill>
            <a:miter lim="800000"/>
            <a:headEnd/>
            <a:tailEnd/>
          </a:ln>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endParaRPr lang="en-US" altLang="en-US" sz="1875">
              <a:latin typeface="Arial" panose="020B0604020202020204" pitchFamily="34" charset="0"/>
              <a:cs typeface="Arial" panose="020B0604020202020204" pitchFamily="34" charset="0"/>
            </a:endParaRPr>
          </a:p>
        </p:txBody>
      </p:sp>
      <p:sp>
        <p:nvSpPr>
          <p:cNvPr id="37951" name="Rectangle 43"/>
          <p:cNvSpPr>
            <a:spLocks noChangeArrowheads="1"/>
          </p:cNvSpPr>
          <p:nvPr/>
        </p:nvSpPr>
        <p:spPr bwMode="auto">
          <a:xfrm>
            <a:off x="6934200" y="3421856"/>
            <a:ext cx="752475" cy="409575"/>
          </a:xfrm>
          <a:prstGeom prst="rect">
            <a:avLst/>
          </a:prstGeom>
          <a:solidFill>
            <a:schemeClr val="bg1"/>
          </a:solidFill>
          <a:ln w="12700">
            <a:solidFill>
              <a:schemeClr val="tx1"/>
            </a:solidFill>
            <a:miter lim="800000"/>
            <a:headEnd/>
            <a:tailEnd/>
          </a:ln>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endParaRPr lang="en-US" altLang="en-US" sz="1875">
              <a:latin typeface="Arial" panose="020B0604020202020204" pitchFamily="34" charset="0"/>
              <a:cs typeface="Arial" panose="020B0604020202020204" pitchFamily="34" charset="0"/>
            </a:endParaRPr>
          </a:p>
        </p:txBody>
      </p:sp>
      <p:sp>
        <p:nvSpPr>
          <p:cNvPr id="37952" name="Rectangle 37"/>
          <p:cNvSpPr>
            <a:spLocks noChangeArrowheads="1"/>
          </p:cNvSpPr>
          <p:nvPr/>
        </p:nvSpPr>
        <p:spPr bwMode="auto">
          <a:xfrm>
            <a:off x="6934200" y="3012281"/>
            <a:ext cx="752475" cy="409575"/>
          </a:xfrm>
          <a:prstGeom prst="rect">
            <a:avLst/>
          </a:prstGeom>
          <a:solidFill>
            <a:schemeClr val="bg1"/>
          </a:solidFill>
          <a:ln w="12700">
            <a:solidFill>
              <a:schemeClr val="tx1"/>
            </a:solidFill>
            <a:miter lim="800000"/>
            <a:headEnd/>
            <a:tailEnd/>
          </a:ln>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30</a:t>
            </a:r>
          </a:p>
        </p:txBody>
      </p:sp>
      <p:sp>
        <p:nvSpPr>
          <p:cNvPr id="37953" name="Rectangle 31"/>
          <p:cNvSpPr>
            <a:spLocks noChangeArrowheads="1"/>
          </p:cNvSpPr>
          <p:nvPr/>
        </p:nvSpPr>
        <p:spPr bwMode="auto">
          <a:xfrm>
            <a:off x="6934200" y="2602706"/>
            <a:ext cx="752475" cy="409575"/>
          </a:xfrm>
          <a:prstGeom prst="rect">
            <a:avLst/>
          </a:prstGeom>
          <a:solidFill>
            <a:schemeClr val="bg1"/>
          </a:solidFill>
          <a:ln w="12700">
            <a:solidFill>
              <a:schemeClr val="tx1"/>
            </a:solidFill>
            <a:miter lim="800000"/>
            <a:headEnd/>
            <a:tailEnd/>
          </a:ln>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endParaRPr lang="en-US" altLang="en-US" sz="1875">
              <a:latin typeface="Arial" panose="020B0604020202020204" pitchFamily="34" charset="0"/>
              <a:cs typeface="Arial" panose="020B0604020202020204" pitchFamily="34" charset="0"/>
            </a:endParaRPr>
          </a:p>
        </p:txBody>
      </p:sp>
      <p:sp>
        <p:nvSpPr>
          <p:cNvPr id="37954" name="Rectangle 25"/>
          <p:cNvSpPr>
            <a:spLocks noChangeArrowheads="1"/>
          </p:cNvSpPr>
          <p:nvPr/>
        </p:nvSpPr>
        <p:spPr bwMode="auto">
          <a:xfrm>
            <a:off x="6934200" y="2193131"/>
            <a:ext cx="752475" cy="409575"/>
          </a:xfrm>
          <a:prstGeom prst="rect">
            <a:avLst/>
          </a:prstGeom>
          <a:solidFill>
            <a:schemeClr val="bg1"/>
          </a:solidFill>
          <a:ln w="12700">
            <a:solidFill>
              <a:schemeClr val="tx1"/>
            </a:solidFill>
            <a:miter lim="800000"/>
            <a:headEnd/>
            <a:tailEnd/>
          </a:ln>
        </p:spPr>
        <p:txBody>
          <a:bodyPr anchor="ctr" anchorCtr="1"/>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lnSpc>
                <a:spcPct val="105000"/>
              </a:lnSpc>
              <a:spcBef>
                <a:spcPct val="45000"/>
              </a:spcBef>
              <a:buClr>
                <a:srgbClr val="00B85C"/>
              </a:buClr>
              <a:buSzPct val="120000"/>
              <a:buFont typeface="Wingdings" panose="05000000000000000000" pitchFamily="2" charset="2"/>
              <a:buNone/>
            </a:pPr>
            <a:r>
              <a:rPr lang="en-US" altLang="en-US" sz="1875">
                <a:latin typeface="Arial" panose="020B0604020202020204" pitchFamily="34" charset="0"/>
                <a:cs typeface="Arial" panose="020B0604020202020204" pitchFamily="34" charset="0"/>
              </a:rPr>
              <a:t>$10</a:t>
            </a:r>
          </a:p>
        </p:txBody>
      </p:sp>
      <p:sp>
        <p:nvSpPr>
          <p:cNvPr id="37955" name="Rectangle 140"/>
          <p:cNvSpPr>
            <a:spLocks noChangeArrowheads="1"/>
          </p:cNvSpPr>
          <p:nvPr/>
        </p:nvSpPr>
        <p:spPr bwMode="auto">
          <a:xfrm>
            <a:off x="6942535" y="4657725"/>
            <a:ext cx="736997" cy="2000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endParaRPr lang="en-US" altLang="en-US" sz="1350">
              <a:latin typeface="Arial" panose="020B0604020202020204" pitchFamily="34" charset="0"/>
              <a:cs typeface="Arial" panose="020B0604020202020204" pitchFamily="34" charset="0"/>
            </a:endParaRPr>
          </a:p>
        </p:txBody>
      </p:sp>
      <p:sp>
        <p:nvSpPr>
          <p:cNvPr id="37956" name="Rectangle 141"/>
          <p:cNvSpPr>
            <a:spLocks noChangeArrowheads="1"/>
          </p:cNvSpPr>
          <p:nvPr/>
        </p:nvSpPr>
        <p:spPr bwMode="auto">
          <a:xfrm>
            <a:off x="6943725" y="2008585"/>
            <a:ext cx="733425" cy="178594"/>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endParaRPr lang="en-US" altLang="en-US" sz="1350">
              <a:latin typeface="Arial" panose="020B0604020202020204" pitchFamily="34" charset="0"/>
              <a:cs typeface="Arial" panose="020B0604020202020204" pitchFamily="34" charset="0"/>
            </a:endParaRPr>
          </a:p>
        </p:txBody>
      </p:sp>
      <p:grpSp>
        <p:nvGrpSpPr>
          <p:cNvPr id="37957" name="Group 11"/>
          <p:cNvGrpSpPr>
            <a:grpSpLocks/>
          </p:cNvGrpSpPr>
          <p:nvPr/>
        </p:nvGrpSpPr>
        <p:grpSpPr bwMode="auto">
          <a:xfrm>
            <a:off x="1588294" y="167879"/>
            <a:ext cx="6157913" cy="701278"/>
            <a:chOff x="374" y="183"/>
            <a:chExt cx="5000" cy="661"/>
          </a:xfrm>
        </p:grpSpPr>
        <p:sp>
          <p:nvSpPr>
            <p:cNvPr id="37958" name="Line 9"/>
            <p:cNvSpPr>
              <a:spLocks noChangeShapeType="1"/>
            </p:cNvSpPr>
            <p:nvPr/>
          </p:nvSpPr>
          <p:spPr bwMode="auto">
            <a:xfrm>
              <a:off x="376" y="844"/>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37959" name="Line 10"/>
            <p:cNvSpPr>
              <a:spLocks noChangeShapeType="1"/>
            </p:cNvSpPr>
            <p:nvPr/>
          </p:nvSpPr>
          <p:spPr bwMode="auto">
            <a:xfrm>
              <a:off x="374" y="183"/>
              <a:ext cx="4998" cy="0"/>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a:lstStyle/>
            <a:p>
              <a:endParaRPr lang="en-US" sz="1050"/>
            </a:p>
          </p:txBody>
        </p:sp>
      </p:grpSp>
    </p:spTree>
    <p:extLst>
      <p:ext uri="{BB962C8B-B14F-4D97-AF65-F5344CB8AC3E}">
        <p14:creationId xmlns:p14="http://schemas.microsoft.com/office/powerpoint/2010/main" val="4071548474"/>
      </p:ext>
    </p:extLst>
  </p:cSld>
  <p:clrMapOvr>
    <a:masterClrMapping/>
  </p:clrMapOvr>
  <p:transition spd="med">
    <p:diamon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699" y="358388"/>
            <a:ext cx="7383641" cy="644029"/>
          </a:xfrm>
          <a:prstGeom prst="rect">
            <a:avLst/>
          </a:prstGeom>
        </p:spPr>
        <p:txBody>
          <a:bodyPr spcFirstLastPara="1" wrap="square" lIns="91425" tIns="91425" rIns="91425" bIns="91425" anchor="b" anchorCtr="0">
            <a:noAutofit/>
          </a:bodyPr>
          <a:lstStyle/>
          <a:p>
            <a:pPr lvl="0"/>
            <a:r>
              <a:rPr lang="en-US" sz="2500" dirty="0">
                <a:solidFill>
                  <a:srgbClr val="0070C0"/>
                </a:solidFill>
                <a:latin typeface="Raleway" panose="020B0503030101060003" pitchFamily="34" charset="0"/>
                <a:cs typeface="Arial" panose="020B0604020202020204" pitchFamily="34" charset="0"/>
              </a:rPr>
              <a:t>Diminishing Marginal Returns and Marginal Cost</a:t>
            </a:r>
            <a:endParaRPr sz="2500" dirty="0">
              <a:solidFill>
                <a:srgbClr val="0070C0"/>
              </a:solidFill>
              <a:latin typeface="Raleway" panose="020B0503030101060003" pitchFamily="34" charset="0"/>
              <a:cs typeface="Arial" panose="020B0604020202020204" pitchFamily="34" charset="0"/>
            </a:endParaRPr>
          </a:p>
        </p:txBody>
      </p:sp>
      <p:sp>
        <p:nvSpPr>
          <p:cNvPr id="125" name="Google Shape;125;p17"/>
          <p:cNvSpPr txBox="1">
            <a:spLocks noGrp="1"/>
          </p:cNvSpPr>
          <p:nvPr>
            <p:ph type="body" idx="1"/>
          </p:nvPr>
        </p:nvSpPr>
        <p:spPr>
          <a:xfrm>
            <a:off x="893699" y="1211855"/>
            <a:ext cx="7251563" cy="3485077"/>
          </a:xfrm>
          <a:prstGeom prst="rect">
            <a:avLst/>
          </a:prstGeom>
        </p:spPr>
        <p:txBody>
          <a:bodyPr spcFirstLastPara="1" wrap="square" lIns="91425" tIns="91425" rIns="91425" bIns="91425" anchor="t" anchorCtr="0">
            <a:noAutofit/>
          </a:bodyPr>
          <a:lstStyle/>
          <a:p>
            <a:r>
              <a:rPr lang="en-US" altLang="en-US" sz="2300" dirty="0">
                <a:latin typeface="Lato" panose="020F0502020204030203" pitchFamily="34" charset="0"/>
                <a:cs typeface="Arial" panose="020B0604020202020204" pitchFamily="34" charset="0"/>
              </a:rPr>
              <a:t>Diminishing marginal returns means that the marginal product of labor declines as the quantity of labor employed increases. </a:t>
            </a:r>
          </a:p>
          <a:p>
            <a:endParaRPr lang="en-US" altLang="en-US" sz="600" dirty="0">
              <a:latin typeface="Lato" panose="020F0502020204030203" pitchFamily="34" charset="0"/>
              <a:cs typeface="Arial" panose="020B0604020202020204" pitchFamily="34" charset="0"/>
            </a:endParaRPr>
          </a:p>
          <a:p>
            <a:r>
              <a:rPr lang="en-US" altLang="en-US" sz="2300" dirty="0">
                <a:latin typeface="Lato" panose="020F0502020204030203" pitchFamily="34" charset="0"/>
                <a:cs typeface="Arial" panose="020B0604020202020204" pitchFamily="34" charset="0"/>
              </a:rPr>
              <a:t>As a result, when there are diminishing marginal returns, marginal cost will increase as output increases.</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5" name="Picture 13" descr="eq7.0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97824" y="4051786"/>
            <a:ext cx="2724963" cy="645146"/>
          </a:xfrm>
          <a:prstGeom prst="rect">
            <a:avLst/>
          </a:prstGeom>
          <a:solidFill>
            <a:schemeClr val="bg2">
              <a:lumMod val="20000"/>
              <a:lumOff val="80000"/>
            </a:schemeClr>
          </a:solidFill>
          <a:ln>
            <a:noFill/>
          </a:ln>
        </p:spPr>
      </p:pic>
    </p:spTree>
    <p:extLst>
      <p:ext uri="{BB962C8B-B14F-4D97-AF65-F5344CB8AC3E}">
        <p14:creationId xmlns:p14="http://schemas.microsoft.com/office/powerpoint/2010/main" val="4345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8" name="Rectangle 2"/>
          <p:cNvSpPr>
            <a:spLocks noGrp="1" noChangeArrowheads="1"/>
          </p:cNvSpPr>
          <p:nvPr>
            <p:ph type="title"/>
          </p:nvPr>
        </p:nvSpPr>
        <p:spPr>
          <a:xfrm>
            <a:off x="1649016" y="290513"/>
            <a:ext cx="6351984" cy="685800"/>
          </a:xfrm>
        </p:spPr>
        <p:txBody>
          <a:bodyPr/>
          <a:lstStyle/>
          <a:p>
            <a:r>
              <a:rPr lang="en-US" altLang="en-US" sz="2100" dirty="0">
                <a:latin typeface="Arial" panose="020B0604020202020204" pitchFamily="34" charset="0"/>
                <a:cs typeface="Arial" panose="020B0604020202020204" pitchFamily="34" charset="0"/>
              </a:rPr>
              <a:t>Output as a Function of One Variable Input </a:t>
            </a:r>
          </a:p>
        </p:txBody>
      </p:sp>
      <p:pic>
        <p:nvPicPr>
          <p:cNvPr id="15" name="Picture 7" descr="fra77450_1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55006" y="1152525"/>
            <a:ext cx="5200650" cy="3645694"/>
          </a:xfrm>
          <a:prstGeom prst="rect">
            <a:avLst/>
          </a:prstGeom>
          <a:noFill/>
        </p:spPr>
      </p:pic>
    </p:spTree>
    <p:extLst>
      <p:ext uri="{BB962C8B-B14F-4D97-AF65-F5344CB8AC3E}">
        <p14:creationId xmlns:p14="http://schemas.microsoft.com/office/powerpoint/2010/main" val="213447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3" name="Title 25"/>
          <p:cNvSpPr>
            <a:spLocks noGrp="1"/>
          </p:cNvSpPr>
          <p:nvPr>
            <p:ph type="title"/>
          </p:nvPr>
        </p:nvSpPr>
        <p:spPr>
          <a:xfrm>
            <a:off x="821918" y="2834186"/>
            <a:ext cx="2332578" cy="366713"/>
          </a:xfrm>
        </p:spPr>
        <p:txBody>
          <a:bodyPr/>
          <a:lstStyle/>
          <a:p>
            <a:r>
              <a:rPr lang="en-US" altLang="en-US" sz="2400" i="1" dirty="0">
                <a:latin typeface="Lato" panose="020F0502020204030203" pitchFamily="34" charset="0"/>
                <a:cs typeface="Arial" panose="020B0604020202020204" pitchFamily="34" charset="0"/>
              </a:rPr>
              <a:t>The Total, Variable, and Fixed Cost Curves</a:t>
            </a:r>
            <a:endParaRPr lang="en-US" altLang="en-US" sz="2400" i="1" dirty="0">
              <a:latin typeface="Lato" panose="020F0502020204030203" pitchFamily="34" charset="0"/>
            </a:endParaRPr>
          </a:p>
        </p:txBody>
      </p:sp>
      <p:pic>
        <p:nvPicPr>
          <p:cNvPr id="7" name="Picture 5" descr="fra77450_1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354664" y="385590"/>
            <a:ext cx="4842901" cy="4318814"/>
          </a:xfrm>
          <a:prstGeom prst="rect">
            <a:avLst/>
          </a:prstGeom>
          <a:noFill/>
        </p:spPr>
      </p:pic>
    </p:spTree>
    <p:extLst>
      <p:ext uri="{BB962C8B-B14F-4D97-AF65-F5344CB8AC3E}">
        <p14:creationId xmlns:p14="http://schemas.microsoft.com/office/powerpoint/2010/main" val="1178070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3" name="Title 25"/>
          <p:cNvSpPr>
            <a:spLocks noGrp="1"/>
          </p:cNvSpPr>
          <p:nvPr>
            <p:ph type="title"/>
          </p:nvPr>
        </p:nvSpPr>
        <p:spPr>
          <a:xfrm>
            <a:off x="832934" y="2547905"/>
            <a:ext cx="2332578" cy="366713"/>
          </a:xfrm>
        </p:spPr>
        <p:txBody>
          <a:bodyPr/>
          <a:lstStyle/>
          <a:p>
            <a:r>
              <a:rPr lang="en-US" altLang="en-US" sz="2400" i="1" dirty="0">
                <a:latin typeface="Lato" panose="020F0502020204030203" pitchFamily="34" charset="0"/>
                <a:cs typeface="Arial" panose="020B0604020202020204" pitchFamily="34" charset="0"/>
              </a:rPr>
              <a:t>The Shapes of the Cost Curves</a:t>
            </a:r>
            <a:br>
              <a:rPr lang="en-US" altLang="en-US" sz="2400" i="1" dirty="0">
                <a:latin typeface="Lato" panose="020F0502020204030203" pitchFamily="34" charset="0"/>
                <a:cs typeface="Arial" panose="020B0604020202020204" pitchFamily="34" charset="0"/>
              </a:rPr>
            </a:br>
            <a:br>
              <a:rPr lang="en-US" altLang="en-US" sz="2400" i="1" dirty="0">
                <a:latin typeface="Lato" panose="020F0502020204030203" pitchFamily="34" charset="0"/>
                <a:cs typeface="Arial" panose="020B0604020202020204" pitchFamily="34" charset="0"/>
              </a:rPr>
            </a:br>
            <a:r>
              <a:rPr lang="en-US" sz="2200" i="1" dirty="0"/>
              <a:t>ATC = AVC + AFC</a:t>
            </a:r>
            <a:br>
              <a:rPr lang="en-US" sz="2400" dirty="0"/>
            </a:br>
            <a:endParaRPr lang="en-US" altLang="en-US" sz="2400" i="1" dirty="0">
              <a:latin typeface="Lato" panose="020F0502020204030203" pitchFamily="34" charset="0"/>
            </a:endParaRPr>
          </a:p>
        </p:txBody>
      </p:sp>
      <p:pic>
        <p:nvPicPr>
          <p:cNvPr id="5" name="Picture 7" descr="C:\Documents and Settings\Kyle M. Thiel\Desktop\pindyckDone\ch07\fig7.01\fig7.01_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624" y="86216"/>
            <a:ext cx="4450816" cy="492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Documents and Settings\Kyle M. Thiel\Desktop\pindyckDone\ch07\fig7.01\fig7.01_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624" y="86216"/>
            <a:ext cx="4450816" cy="492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C:\Documents and Settings\Kyle M. Thiel\Desktop\pindyckDone\ch07\fig7.01\fig7.01_0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5624" y="86216"/>
            <a:ext cx="4450816" cy="492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C:\Documents and Settings\Kyle M. Thiel\Desktop\pindyckDone\ch07\fig7.01\fig7.01_04.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5624" y="86216"/>
            <a:ext cx="4450816" cy="492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C:\Documents and Settings\Kyle M. Thiel\Desktop\pindyckDone\ch07\fig7.01\fig7.01_07.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5624" y="86216"/>
            <a:ext cx="4450816" cy="492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C:\Documents and Settings\Kyle M. Thiel\Desktop\pindyckDone\ch07\fig7.01\fig7.01_08.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5624" y="86216"/>
            <a:ext cx="4450816" cy="492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C:\Documents and Settings\Kyle M. Thiel\Desktop\pindyckDone\ch07\fig7.01\fig7.01_09.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5624" y="86216"/>
            <a:ext cx="4450816" cy="492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descr="C:\Documents and Settings\Kyle M. Thiel\Desktop\pindyckDone\ch07\fig7.01\fig7.01_10.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5624" y="86216"/>
            <a:ext cx="4450816" cy="492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271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par>
                          <p:cTn id="28" fill="hold">
                            <p:stCondLst>
                              <p:cond delay="50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par>
                          <p:cTn id="32" fill="hold">
                            <p:stCondLst>
                              <p:cond delay="6000"/>
                            </p:stCondLst>
                            <p:childTnLst>
                              <p:par>
                                <p:cTn id="33" presetID="22" presetClass="entr" presetSubtype="8"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3" name="Title 25"/>
          <p:cNvSpPr>
            <a:spLocks noGrp="1"/>
          </p:cNvSpPr>
          <p:nvPr>
            <p:ph type="title"/>
          </p:nvPr>
        </p:nvSpPr>
        <p:spPr>
          <a:xfrm>
            <a:off x="832934" y="2547905"/>
            <a:ext cx="2332578" cy="366713"/>
          </a:xfrm>
        </p:spPr>
        <p:txBody>
          <a:bodyPr/>
          <a:lstStyle/>
          <a:p>
            <a:r>
              <a:rPr lang="en-US" altLang="en-US" sz="2400" i="1" dirty="0">
                <a:latin typeface="Lato" panose="020F0502020204030203" pitchFamily="34" charset="0"/>
                <a:cs typeface="Arial" panose="020B0604020202020204" pitchFamily="34" charset="0"/>
              </a:rPr>
              <a:t>The Shapes of the Cost Curves</a:t>
            </a:r>
            <a:br>
              <a:rPr lang="en-US" altLang="en-US" sz="2400" i="1" dirty="0">
                <a:latin typeface="Lato" panose="020F0502020204030203" pitchFamily="34" charset="0"/>
                <a:cs typeface="Arial" panose="020B0604020202020204" pitchFamily="34" charset="0"/>
              </a:rPr>
            </a:br>
            <a:br>
              <a:rPr lang="en-US" altLang="en-US" sz="2400" i="1" dirty="0">
                <a:latin typeface="Lato" panose="020F0502020204030203" pitchFamily="34" charset="0"/>
                <a:cs typeface="Arial" panose="020B0604020202020204" pitchFamily="34" charset="0"/>
              </a:rPr>
            </a:br>
            <a:r>
              <a:rPr lang="en-US" sz="2200" i="1" dirty="0"/>
              <a:t>At A, MC = AVC</a:t>
            </a:r>
            <a:br>
              <a:rPr lang="en-US" sz="2400" dirty="0"/>
            </a:br>
            <a:endParaRPr lang="en-US" altLang="en-US" sz="2400" i="1" dirty="0">
              <a:latin typeface="Lato" panose="020F0502020204030203" pitchFamily="34" charset="0"/>
            </a:endParaRPr>
          </a:p>
        </p:txBody>
      </p:sp>
      <p:pic>
        <p:nvPicPr>
          <p:cNvPr id="14" name="Picture 19" descr="C:\Documents and Settings\Kyle M. Thiel\Desktop\pindyckDone\ch07\fig7.01\fig7.01_1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C:\Documents and Settings\Kyle M. Thiel\Desktop\pindyckDone\ch07\fig7.01\fig7.01_0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C:\Documents and Settings\Kyle M. Thiel\Desktop\pindyckDone\ch07\fig7.01\fig7.01_0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C:\Documents and Settings\Kyle M. Thiel\Desktop\pindyckDone\ch07\fig7.01\fig7.01_03.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 descr="C:\Documents and Settings\Kyle M. Thiel\Desktop\pindyckDone\ch07\fig7.01\fig7.01_0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 descr="C:\Documents and Settings\Kyle M. Thiel\Desktop\pindyckDone\ch07\fig7.01\fig7.01_05.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descr="C:\Documents and Settings\Kyle M. Thiel\Desktop\pindyckDone\ch07\fig7.01\fig7.01_06.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descr="C:\Documents and Settings\Kyle M. Thiel\Desktop\pindyckDone\ch07\fig7.01\fig7.01_07.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descr="C:\Documents and Settings\Kyle M. Thiel\Desktop\pindyckDone\ch07\fig7.01\fig7.01_08.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 descr="C:\Documents and Settings\Kyle M. Thiel\Desktop\pindyckDone\ch07\fig7.01\fig7.01_09.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6" descr="C:\Documents and Settings\Kyle M. Thiel\Desktop\pindyckDone\ch07\fig7.01\fig7.01_10.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7" descr="C:\Documents and Settings\Kyle M. Thiel\Desktop\pindyckDone\ch07\fig7.01\fig7.01_11.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8" descr="C:\Documents and Settings\Kyle M. Thiel\Desktop\pindyckDone\ch07\fig7.01\fig7.01_12.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29071" y="101689"/>
            <a:ext cx="4414090" cy="488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994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000"/>
                                        <p:tgtEl>
                                          <p:spTgt spid="1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1000"/>
                                        <p:tgtEl>
                                          <p:spTgt spid="19"/>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8" name="Rectangle 2"/>
          <p:cNvSpPr>
            <a:spLocks noGrp="1" noChangeArrowheads="1"/>
          </p:cNvSpPr>
          <p:nvPr>
            <p:ph type="title"/>
          </p:nvPr>
        </p:nvSpPr>
        <p:spPr>
          <a:xfrm>
            <a:off x="1649016" y="290513"/>
            <a:ext cx="6351984" cy="685800"/>
          </a:xfrm>
        </p:spPr>
        <p:txBody>
          <a:bodyPr/>
          <a:lstStyle/>
          <a:p>
            <a:r>
              <a:rPr lang="en-US" altLang="en-US" sz="2100" i="1" dirty="0">
                <a:latin typeface="Lato" panose="020F0502020204030203" pitchFamily="34" charset="0"/>
                <a:cs typeface="Arial" panose="020B0604020202020204" pitchFamily="34" charset="0"/>
              </a:rPr>
              <a:t>Long-Run: </a:t>
            </a:r>
            <a:br>
              <a:rPr lang="en-US" altLang="en-US" sz="2100" i="1" dirty="0">
                <a:latin typeface="Lato" panose="020F0502020204030203" pitchFamily="34" charset="0"/>
                <a:cs typeface="Arial" panose="020B0604020202020204" pitchFamily="34" charset="0"/>
              </a:rPr>
            </a:br>
            <a:br>
              <a:rPr lang="en-US" altLang="en-US" sz="600" dirty="0">
                <a:latin typeface="Lato" panose="020F0502020204030203" pitchFamily="34" charset="0"/>
                <a:cs typeface="Arial" panose="020B0604020202020204" pitchFamily="34" charset="0"/>
              </a:rPr>
            </a:br>
            <a:r>
              <a:rPr lang="en-US" altLang="en-US" sz="2100" dirty="0">
                <a:latin typeface="Lato" panose="020F0502020204030203" pitchFamily="34" charset="0"/>
                <a:cs typeface="Arial" panose="020B0604020202020204" pitchFamily="34" charset="0"/>
              </a:rPr>
              <a:t>Economies and Diseconomies of Scale</a:t>
            </a:r>
          </a:p>
        </p:txBody>
      </p:sp>
      <p:sp>
        <p:nvSpPr>
          <p:cNvPr id="4" name="Rectangle 3"/>
          <p:cNvSpPr>
            <a:spLocks noChangeArrowheads="1"/>
          </p:cNvSpPr>
          <p:nvPr/>
        </p:nvSpPr>
        <p:spPr bwMode="auto">
          <a:xfrm>
            <a:off x="5502869" y="1427560"/>
            <a:ext cx="1256110" cy="2986088"/>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sz="1050">
              <a:latin typeface="Arial" charset="0"/>
              <a:ea typeface="ＭＳ Ｐゴシック" charset="0"/>
              <a:cs typeface="ＭＳ Ｐゴシック" charset="0"/>
            </a:endParaRPr>
          </a:p>
        </p:txBody>
      </p:sp>
      <p:sp>
        <p:nvSpPr>
          <p:cNvPr id="5" name="Rectangle 4"/>
          <p:cNvSpPr>
            <a:spLocks noChangeArrowheads="1"/>
          </p:cNvSpPr>
          <p:nvPr/>
        </p:nvSpPr>
        <p:spPr bwMode="auto">
          <a:xfrm>
            <a:off x="3172816" y="1427560"/>
            <a:ext cx="2327672" cy="2986088"/>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sz="1050">
              <a:latin typeface="Arial" charset="0"/>
              <a:ea typeface="ＭＳ Ｐゴシック" charset="0"/>
              <a:cs typeface="ＭＳ Ｐゴシック" charset="0"/>
            </a:endParaRPr>
          </a:p>
        </p:txBody>
      </p:sp>
      <p:sp>
        <p:nvSpPr>
          <p:cNvPr id="6" name="Rectangle 5"/>
          <p:cNvSpPr>
            <a:spLocks noChangeArrowheads="1"/>
          </p:cNvSpPr>
          <p:nvPr/>
        </p:nvSpPr>
        <p:spPr bwMode="auto">
          <a:xfrm>
            <a:off x="2063154" y="1421606"/>
            <a:ext cx="1116806" cy="2986088"/>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sz="1050">
              <a:latin typeface="Arial" charset="0"/>
              <a:ea typeface="ＭＳ Ｐゴシック" charset="0"/>
              <a:cs typeface="ＭＳ Ｐゴシック" charset="0"/>
            </a:endParaRPr>
          </a:p>
        </p:txBody>
      </p:sp>
      <p:sp>
        <p:nvSpPr>
          <p:cNvPr id="7" name="Rectangle 6"/>
          <p:cNvSpPr>
            <a:spLocks noChangeArrowheads="1"/>
          </p:cNvSpPr>
          <p:nvPr/>
        </p:nvSpPr>
        <p:spPr bwMode="auto">
          <a:xfrm rot="-5400000">
            <a:off x="1082047" y="2705116"/>
            <a:ext cx="1483580" cy="39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7866" tIns="33338" rIns="67866" bIns="33338">
            <a:spAutoFit/>
          </a:bodyPr>
          <a:lstStyle/>
          <a:p>
            <a:pPr>
              <a:defRPr/>
            </a:pPr>
            <a:r>
              <a:rPr lang="en-US" sz="2100" b="1">
                <a:latin typeface="Arial" charset="0"/>
                <a:ea typeface="ＭＳ Ｐゴシック" charset="0"/>
                <a:cs typeface="ＭＳ Ｐゴシック" charset="0"/>
              </a:rPr>
              <a:t>Unit Costs</a:t>
            </a:r>
          </a:p>
        </p:txBody>
      </p:sp>
      <p:sp>
        <p:nvSpPr>
          <p:cNvPr id="8" name="Rectangle 7"/>
          <p:cNvSpPr>
            <a:spLocks noChangeArrowheads="1"/>
          </p:cNvSpPr>
          <p:nvPr/>
        </p:nvSpPr>
        <p:spPr bwMode="auto">
          <a:xfrm>
            <a:off x="4038400" y="4577953"/>
            <a:ext cx="1021915" cy="39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7866" tIns="33338" rIns="67866" bIns="33338">
            <a:spAutoFit/>
          </a:bodyPr>
          <a:lstStyle/>
          <a:p>
            <a:pPr>
              <a:defRPr/>
            </a:pPr>
            <a:r>
              <a:rPr lang="en-US" sz="2100" b="1">
                <a:latin typeface="Arial" charset="0"/>
                <a:ea typeface="ＭＳ Ｐゴシック" charset="0"/>
                <a:cs typeface="ＭＳ Ｐゴシック" charset="0"/>
              </a:rPr>
              <a:t>Output</a:t>
            </a:r>
          </a:p>
        </p:txBody>
      </p:sp>
      <p:sp>
        <p:nvSpPr>
          <p:cNvPr id="9" name="Rectangle 8"/>
          <p:cNvSpPr>
            <a:spLocks noChangeArrowheads="1"/>
          </p:cNvSpPr>
          <p:nvPr/>
        </p:nvSpPr>
        <p:spPr bwMode="auto">
          <a:xfrm>
            <a:off x="4431307" y="3555207"/>
            <a:ext cx="2349202" cy="4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7866" tIns="33338" rIns="67866" bIns="33338">
            <a:spAutoFit/>
          </a:bodyPr>
          <a:lstStyle/>
          <a:p>
            <a:pPr>
              <a:defRPr/>
            </a:pPr>
            <a:r>
              <a:rPr lang="en-US" sz="2700" b="1" i="1" u="sng">
                <a:latin typeface="Arial" charset="0"/>
                <a:ea typeface="ＭＳ Ｐゴシック" charset="0"/>
                <a:cs typeface="ＭＳ Ｐゴシック" charset="0"/>
              </a:rPr>
              <a:t>long-run ATC</a:t>
            </a:r>
          </a:p>
        </p:txBody>
      </p:sp>
      <p:sp>
        <p:nvSpPr>
          <p:cNvPr id="10" name="Rectangle 9"/>
          <p:cNvSpPr>
            <a:spLocks noChangeArrowheads="1"/>
          </p:cNvSpPr>
          <p:nvPr/>
        </p:nvSpPr>
        <p:spPr bwMode="auto">
          <a:xfrm>
            <a:off x="2098507" y="1568054"/>
            <a:ext cx="1060388" cy="575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7866" tIns="33338" rIns="67866" bIns="33338">
            <a:spAutoFit/>
          </a:bodyPr>
          <a:lstStyle/>
          <a:p>
            <a:pPr algn="ctr">
              <a:defRPr/>
            </a:pPr>
            <a:r>
              <a:rPr lang="en-US" sz="1650" b="1">
                <a:latin typeface="Arial Narrow" charset="0"/>
                <a:ea typeface="ＭＳ Ｐゴシック" charset="0"/>
                <a:cs typeface="ＭＳ Ｐゴシック" charset="0"/>
              </a:rPr>
              <a:t>Economies</a:t>
            </a:r>
          </a:p>
          <a:p>
            <a:pPr algn="ctr">
              <a:defRPr/>
            </a:pPr>
            <a:r>
              <a:rPr lang="en-US" sz="1650" b="1">
                <a:latin typeface="Arial Narrow" charset="0"/>
                <a:ea typeface="ＭＳ Ｐゴシック" charset="0"/>
                <a:cs typeface="ＭＳ Ｐゴシック" charset="0"/>
              </a:rPr>
              <a:t>of scale</a:t>
            </a:r>
          </a:p>
        </p:txBody>
      </p:sp>
      <p:sp>
        <p:nvSpPr>
          <p:cNvPr id="11" name="Rectangle 10"/>
          <p:cNvSpPr>
            <a:spLocks noChangeArrowheads="1"/>
          </p:cNvSpPr>
          <p:nvPr/>
        </p:nvSpPr>
        <p:spPr bwMode="auto">
          <a:xfrm>
            <a:off x="5458432" y="1558529"/>
            <a:ext cx="1310456" cy="575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lIns="67866" tIns="33338" rIns="67866" bIns="33338">
            <a:spAutoFit/>
          </a:bodyPr>
          <a:lstStyle/>
          <a:p>
            <a:pPr algn="ctr">
              <a:defRPr/>
            </a:pPr>
            <a:r>
              <a:rPr lang="en-US" sz="1650" b="1">
                <a:latin typeface="Arial Narrow" charset="0"/>
                <a:ea typeface="ＭＳ Ｐゴシック" charset="0"/>
                <a:cs typeface="ＭＳ Ｐゴシック" charset="0"/>
              </a:rPr>
              <a:t>Diseconomies</a:t>
            </a:r>
          </a:p>
          <a:p>
            <a:pPr algn="ctr">
              <a:defRPr/>
            </a:pPr>
            <a:r>
              <a:rPr lang="en-US" sz="1650" b="1">
                <a:latin typeface="Arial Narrow" charset="0"/>
                <a:ea typeface="ＭＳ Ｐゴシック" charset="0"/>
                <a:cs typeface="ＭＳ Ｐゴシック" charset="0"/>
              </a:rPr>
              <a:t>of scale</a:t>
            </a:r>
          </a:p>
        </p:txBody>
      </p:sp>
      <p:grpSp>
        <p:nvGrpSpPr>
          <p:cNvPr id="12" name="Group 12"/>
          <p:cNvGrpSpPr>
            <a:grpSpLocks/>
          </p:cNvGrpSpPr>
          <p:nvPr/>
        </p:nvGrpSpPr>
        <p:grpSpPr bwMode="auto">
          <a:xfrm>
            <a:off x="2033388" y="1372791"/>
            <a:ext cx="4741069" cy="3043238"/>
            <a:chOff x="759" y="864"/>
            <a:chExt cx="4418" cy="2556"/>
          </a:xfrm>
        </p:grpSpPr>
        <p:sp>
          <p:nvSpPr>
            <p:cNvPr id="13" name="Line 13"/>
            <p:cNvSpPr>
              <a:spLocks noChangeShapeType="1"/>
            </p:cNvSpPr>
            <p:nvPr/>
          </p:nvSpPr>
          <p:spPr bwMode="auto">
            <a:xfrm>
              <a:off x="759" y="3401"/>
              <a:ext cx="4418"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sz="1050">
                <a:latin typeface="Arial" charset="0"/>
                <a:ea typeface="ＭＳ Ｐゴシック" charset="0"/>
                <a:cs typeface="ＭＳ Ｐゴシック" charset="0"/>
              </a:endParaRPr>
            </a:p>
          </p:txBody>
        </p:sp>
        <p:sp>
          <p:nvSpPr>
            <p:cNvPr id="14" name="Line 14"/>
            <p:cNvSpPr>
              <a:spLocks noChangeShapeType="1"/>
            </p:cNvSpPr>
            <p:nvPr/>
          </p:nvSpPr>
          <p:spPr bwMode="auto">
            <a:xfrm>
              <a:off x="780" y="864"/>
              <a:ext cx="0" cy="255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sz="1050">
                <a:latin typeface="Arial" charset="0"/>
                <a:ea typeface="ＭＳ Ｐゴシック" charset="0"/>
                <a:cs typeface="ＭＳ Ｐゴシック" charset="0"/>
              </a:endParaRPr>
            </a:p>
          </p:txBody>
        </p:sp>
      </p:grpSp>
      <p:grpSp>
        <p:nvGrpSpPr>
          <p:cNvPr id="16" name="Group 15"/>
          <p:cNvGrpSpPr>
            <a:grpSpLocks/>
          </p:cNvGrpSpPr>
          <p:nvPr/>
        </p:nvGrpSpPr>
        <p:grpSpPr bwMode="auto">
          <a:xfrm>
            <a:off x="2447725" y="2676526"/>
            <a:ext cx="3864769" cy="859631"/>
            <a:chOff x="1145" y="1959"/>
            <a:chExt cx="3601" cy="722"/>
          </a:xfrm>
        </p:grpSpPr>
        <p:sp>
          <p:nvSpPr>
            <p:cNvPr id="17" name="Line 16"/>
            <p:cNvSpPr>
              <a:spLocks noChangeShapeType="1"/>
            </p:cNvSpPr>
            <p:nvPr/>
          </p:nvSpPr>
          <p:spPr bwMode="auto">
            <a:xfrm>
              <a:off x="1881" y="2681"/>
              <a:ext cx="2132" cy="0"/>
            </a:xfrm>
            <a:prstGeom prst="line">
              <a:avLst/>
            </a:prstGeom>
            <a:noFill/>
            <a:ln w="762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sz="1050">
                <a:latin typeface="Arial" charset="0"/>
                <a:ea typeface="ＭＳ Ｐゴシック" charset="0"/>
                <a:cs typeface="ＭＳ Ｐゴシック" charset="0"/>
              </a:endParaRPr>
            </a:p>
          </p:txBody>
        </p:sp>
        <p:sp>
          <p:nvSpPr>
            <p:cNvPr id="18" name="Freeform 17"/>
            <p:cNvSpPr>
              <a:spLocks/>
            </p:cNvSpPr>
            <p:nvPr/>
          </p:nvSpPr>
          <p:spPr bwMode="auto">
            <a:xfrm>
              <a:off x="1145" y="1967"/>
              <a:ext cx="742" cy="714"/>
            </a:xfrm>
            <a:custGeom>
              <a:avLst/>
              <a:gdLst>
                <a:gd name="T0" fmla="*/ 0 w 742"/>
                <a:gd name="T1" fmla="*/ 0 h 714"/>
                <a:gd name="T2" fmla="*/ 24 w 742"/>
                <a:gd name="T3" fmla="*/ 137 h 714"/>
                <a:gd name="T4" fmla="*/ 74 w 742"/>
                <a:gd name="T5" fmla="*/ 266 h 714"/>
                <a:gd name="T6" fmla="*/ 144 w 742"/>
                <a:gd name="T7" fmla="*/ 383 h 714"/>
                <a:gd name="T8" fmla="*/ 234 w 742"/>
                <a:gd name="T9" fmla="*/ 486 h 714"/>
                <a:gd name="T10" fmla="*/ 341 w 742"/>
                <a:gd name="T11" fmla="*/ 572 h 714"/>
                <a:gd name="T12" fmla="*/ 462 w 742"/>
                <a:gd name="T13" fmla="*/ 640 h 714"/>
                <a:gd name="T14" fmla="*/ 596 w 742"/>
                <a:gd name="T15" fmla="*/ 688 h 714"/>
                <a:gd name="T16" fmla="*/ 741 w 742"/>
                <a:gd name="T17" fmla="*/ 713 h 7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2" h="714">
                  <a:moveTo>
                    <a:pt x="0" y="0"/>
                  </a:moveTo>
                  <a:lnTo>
                    <a:pt x="24" y="137"/>
                  </a:lnTo>
                  <a:lnTo>
                    <a:pt x="74" y="266"/>
                  </a:lnTo>
                  <a:lnTo>
                    <a:pt x="144" y="383"/>
                  </a:lnTo>
                  <a:lnTo>
                    <a:pt x="234" y="486"/>
                  </a:lnTo>
                  <a:lnTo>
                    <a:pt x="341" y="572"/>
                  </a:lnTo>
                  <a:lnTo>
                    <a:pt x="462" y="640"/>
                  </a:lnTo>
                  <a:lnTo>
                    <a:pt x="596" y="688"/>
                  </a:lnTo>
                  <a:lnTo>
                    <a:pt x="741" y="713"/>
                  </a:lnTo>
                </a:path>
              </a:pathLst>
            </a:custGeom>
            <a:noFill/>
            <a:ln w="762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sz="1050">
                <a:ea typeface="ＭＳ Ｐゴシック" panose="020B0600070205080204" pitchFamily="34" charset="-128"/>
              </a:endParaRPr>
            </a:p>
          </p:txBody>
        </p:sp>
        <p:sp>
          <p:nvSpPr>
            <p:cNvPr id="19" name="Freeform 18"/>
            <p:cNvSpPr>
              <a:spLocks/>
            </p:cNvSpPr>
            <p:nvPr/>
          </p:nvSpPr>
          <p:spPr bwMode="auto">
            <a:xfrm>
              <a:off x="4004" y="1959"/>
              <a:ext cx="742" cy="714"/>
            </a:xfrm>
            <a:custGeom>
              <a:avLst/>
              <a:gdLst>
                <a:gd name="T0" fmla="*/ 741 w 742"/>
                <a:gd name="T1" fmla="*/ 0 h 714"/>
                <a:gd name="T2" fmla="*/ 716 w 742"/>
                <a:gd name="T3" fmla="*/ 137 h 714"/>
                <a:gd name="T4" fmla="*/ 667 w 742"/>
                <a:gd name="T5" fmla="*/ 266 h 714"/>
                <a:gd name="T6" fmla="*/ 597 w 742"/>
                <a:gd name="T7" fmla="*/ 383 h 714"/>
                <a:gd name="T8" fmla="*/ 506 w 742"/>
                <a:gd name="T9" fmla="*/ 486 h 714"/>
                <a:gd name="T10" fmla="*/ 400 w 742"/>
                <a:gd name="T11" fmla="*/ 572 h 714"/>
                <a:gd name="T12" fmla="*/ 278 w 742"/>
                <a:gd name="T13" fmla="*/ 640 h 714"/>
                <a:gd name="T14" fmla="*/ 145 w 742"/>
                <a:gd name="T15" fmla="*/ 687 h 714"/>
                <a:gd name="T16" fmla="*/ 0 w 742"/>
                <a:gd name="T17" fmla="*/ 713 h 7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2" h="714">
                  <a:moveTo>
                    <a:pt x="741" y="0"/>
                  </a:moveTo>
                  <a:lnTo>
                    <a:pt x="716" y="137"/>
                  </a:lnTo>
                  <a:lnTo>
                    <a:pt x="667" y="266"/>
                  </a:lnTo>
                  <a:lnTo>
                    <a:pt x="597" y="383"/>
                  </a:lnTo>
                  <a:lnTo>
                    <a:pt x="506" y="486"/>
                  </a:lnTo>
                  <a:lnTo>
                    <a:pt x="400" y="572"/>
                  </a:lnTo>
                  <a:lnTo>
                    <a:pt x="278" y="640"/>
                  </a:lnTo>
                  <a:lnTo>
                    <a:pt x="145" y="687"/>
                  </a:lnTo>
                  <a:lnTo>
                    <a:pt x="0" y="713"/>
                  </a:lnTo>
                </a:path>
              </a:pathLst>
            </a:custGeom>
            <a:noFill/>
            <a:ln w="762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sz="1050">
                <a:ea typeface="ＭＳ Ｐゴシック" panose="020B0600070205080204" pitchFamily="34" charset="-128"/>
              </a:endParaRPr>
            </a:p>
          </p:txBody>
        </p:sp>
      </p:grpSp>
    </p:spTree>
    <p:extLst>
      <p:ext uri="{BB962C8B-B14F-4D97-AF65-F5344CB8AC3E}">
        <p14:creationId xmlns:p14="http://schemas.microsoft.com/office/powerpoint/2010/main" val="386247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3" name="Title 25"/>
          <p:cNvSpPr>
            <a:spLocks noGrp="1"/>
          </p:cNvSpPr>
          <p:nvPr>
            <p:ph type="title"/>
          </p:nvPr>
        </p:nvSpPr>
        <p:spPr>
          <a:xfrm>
            <a:off x="961465" y="399458"/>
            <a:ext cx="5543550" cy="366713"/>
          </a:xfrm>
        </p:spPr>
        <p:txBody>
          <a:bodyPr/>
          <a:lstStyle/>
          <a:p>
            <a:r>
              <a:rPr lang="en-US" altLang="en-US" sz="2400" dirty="0">
                <a:latin typeface="Lato" panose="020F0502020204030203" pitchFamily="34" charset="0"/>
              </a:rPr>
              <a:t>The Technology of Production</a:t>
            </a:r>
          </a:p>
        </p:txBody>
      </p:sp>
      <p:sp>
        <p:nvSpPr>
          <p:cNvPr id="18" name="Rectangle 4"/>
          <p:cNvSpPr>
            <a:spLocks noChangeArrowheads="1"/>
          </p:cNvSpPr>
          <p:nvPr/>
        </p:nvSpPr>
        <p:spPr bwMode="auto">
          <a:xfrm>
            <a:off x="5070649" y="1296604"/>
            <a:ext cx="2736530" cy="320873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a:lnSpc>
                <a:spcPct val="90000"/>
              </a:lnSpc>
              <a:buNone/>
            </a:pPr>
            <a:r>
              <a:rPr lang="en-US" altLang="en-US" sz="1800" b="1" i="1" dirty="0">
                <a:latin typeface="Arial" panose="020B0604020202020204" pitchFamily="34" charset="0"/>
                <a:cs typeface="Arial" panose="020B0604020202020204" pitchFamily="34" charset="0"/>
              </a:rPr>
              <a:t>Production function:          </a:t>
            </a:r>
            <a:r>
              <a:rPr lang="en-US" altLang="en-US" sz="1800" dirty="0">
                <a:latin typeface="Arial" panose="020B0604020202020204" pitchFamily="34" charset="0"/>
                <a:cs typeface="Arial" panose="020B0604020202020204" pitchFamily="34" charset="0"/>
              </a:rPr>
              <a:t>the relationship that describes how inputs like capital and labor are transformed into output.</a:t>
            </a:r>
          </a:p>
          <a:p>
            <a:pPr>
              <a:lnSpc>
                <a:spcPct val="90000"/>
              </a:lnSpc>
            </a:pPr>
            <a:endParaRPr lang="en-US" altLang="en-US" sz="1800" dirty="0">
              <a:latin typeface="Arial" panose="020B0604020202020204" pitchFamily="34" charset="0"/>
              <a:cs typeface="Arial" panose="020B0604020202020204" pitchFamily="34" charset="0"/>
            </a:endParaRPr>
          </a:p>
          <a:p>
            <a:pPr>
              <a:lnSpc>
                <a:spcPct val="90000"/>
              </a:lnSpc>
              <a:buNone/>
            </a:pPr>
            <a:r>
              <a:rPr lang="en-US" altLang="en-US" sz="1800" dirty="0">
                <a:latin typeface="Arial" panose="020B0604020202020204" pitchFamily="34" charset="0"/>
                <a:cs typeface="Arial" panose="020B0604020202020204" pitchFamily="34" charset="0"/>
              </a:rPr>
              <a:t>Mathematically,</a:t>
            </a:r>
          </a:p>
          <a:p>
            <a:pPr>
              <a:lnSpc>
                <a:spcPct val="90000"/>
              </a:lnSpc>
              <a:buNone/>
            </a:pPr>
            <a:r>
              <a:rPr lang="en-US" altLang="en-US" sz="1800" i="1" dirty="0">
                <a:latin typeface="Arial" panose="020B0604020202020204" pitchFamily="34" charset="0"/>
                <a:cs typeface="Arial" panose="020B0604020202020204" pitchFamily="34" charset="0"/>
              </a:rPr>
              <a:t>Q </a:t>
            </a:r>
            <a:r>
              <a:rPr lang="en-US" altLang="en-US" sz="1800" dirty="0">
                <a:latin typeface="Arial" panose="020B0604020202020204" pitchFamily="34" charset="0"/>
                <a:cs typeface="Arial" panose="020B0604020202020204" pitchFamily="34" charset="0"/>
              </a:rPr>
              <a:t> = </a:t>
            </a:r>
            <a:r>
              <a:rPr lang="en-US" altLang="en-US" sz="1800" i="1" dirty="0">
                <a:latin typeface="Arial" panose="020B0604020202020204" pitchFamily="34" charset="0"/>
                <a:cs typeface="Arial" panose="020B0604020202020204" pitchFamily="34" charset="0"/>
              </a:rPr>
              <a:t>F</a:t>
            </a:r>
            <a:r>
              <a:rPr lang="en-US" altLang="en-US" sz="1800" dirty="0">
                <a:latin typeface="Arial" panose="020B0604020202020204" pitchFamily="34" charset="0"/>
                <a:cs typeface="Arial" panose="020B0604020202020204" pitchFamily="34" charset="0"/>
              </a:rPr>
              <a:t> (</a:t>
            </a:r>
            <a:r>
              <a:rPr lang="en-US" altLang="en-US" sz="1800" i="1" dirty="0">
                <a:latin typeface="Arial" panose="020B0604020202020204" pitchFamily="34" charset="0"/>
                <a:cs typeface="Arial" panose="020B0604020202020204" pitchFamily="34" charset="0"/>
              </a:rPr>
              <a:t>K</a:t>
            </a:r>
            <a:r>
              <a:rPr lang="en-US" altLang="en-US" sz="1800" dirty="0">
                <a:latin typeface="Arial" panose="020B0604020202020204" pitchFamily="34" charset="0"/>
                <a:cs typeface="Arial" panose="020B0604020202020204" pitchFamily="34" charset="0"/>
              </a:rPr>
              <a:t>, </a:t>
            </a:r>
            <a:r>
              <a:rPr lang="en-US" altLang="en-US" sz="1800" i="1" dirty="0">
                <a:latin typeface="Arial" panose="020B0604020202020204" pitchFamily="34" charset="0"/>
                <a:cs typeface="Arial" panose="020B0604020202020204" pitchFamily="34" charset="0"/>
              </a:rPr>
              <a:t>L</a:t>
            </a:r>
            <a:r>
              <a:rPr lang="en-US" altLang="en-US" sz="1800" dirty="0">
                <a:latin typeface="Arial" panose="020B0604020202020204" pitchFamily="34" charset="0"/>
                <a:cs typeface="Arial" panose="020B0604020202020204" pitchFamily="34" charset="0"/>
              </a:rPr>
              <a:t>)</a:t>
            </a:r>
          </a:p>
          <a:p>
            <a:pPr lvl="1">
              <a:lnSpc>
                <a:spcPct val="90000"/>
              </a:lnSpc>
              <a:buFontTx/>
              <a:buNone/>
            </a:pPr>
            <a:r>
              <a:rPr lang="en-US" altLang="en-US" sz="1800" dirty="0">
                <a:latin typeface="Arial" panose="020B0604020202020204" pitchFamily="34" charset="0"/>
                <a:cs typeface="Arial" panose="020B0604020202020204" pitchFamily="34" charset="0"/>
              </a:rPr>
              <a:t>K =  Capital</a:t>
            </a:r>
          </a:p>
          <a:p>
            <a:pPr lvl="1">
              <a:lnSpc>
                <a:spcPct val="90000"/>
              </a:lnSpc>
              <a:buFontTx/>
              <a:buNone/>
            </a:pPr>
            <a:r>
              <a:rPr lang="en-US" altLang="en-US" sz="1800" dirty="0">
                <a:latin typeface="Arial" panose="020B0604020202020204" pitchFamily="34" charset="0"/>
                <a:cs typeface="Arial" panose="020B0604020202020204" pitchFamily="34" charset="0"/>
              </a:rPr>
              <a:t>L = Labor</a:t>
            </a:r>
          </a:p>
          <a:p>
            <a:pPr defTabSz="685800">
              <a:spcBef>
                <a:spcPct val="0"/>
              </a:spcBef>
              <a:buClrTx/>
              <a:buSzTx/>
              <a:buNone/>
            </a:pPr>
            <a:endParaRPr lang="en-US" altLang="en-US" sz="1500" dirty="0">
              <a:latin typeface="Lato" panose="020F0502020204030203" pitchFamily="34" charset="0"/>
            </a:endParaRPr>
          </a:p>
        </p:txBody>
      </p:sp>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734" y="1056862"/>
            <a:ext cx="30289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4"/>
          <p:cNvSpPr txBox="1">
            <a:spLocks noChangeArrowheads="1"/>
          </p:cNvSpPr>
          <p:nvPr/>
        </p:nvSpPr>
        <p:spPr bwMode="auto">
          <a:xfrm>
            <a:off x="1099134" y="4028662"/>
            <a:ext cx="33147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MS PGothic" panose="020B0600070205080204" pitchFamily="34" charset="-128"/>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MS PGothic" panose="020B0600070205080204" pitchFamily="34" charset="-128"/>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MS PGothic" panose="020B0600070205080204" pitchFamily="34" charset="-128"/>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MS PGothic" panose="020B0600070205080204" pitchFamily="34" charset="-128"/>
              </a:defRPr>
            </a:lvl9pPr>
          </a:lstStyle>
          <a:p>
            <a:pPr eaLnBrk="1" hangingPunct="1">
              <a:spcBef>
                <a:spcPct val="0"/>
              </a:spcBef>
              <a:buClrTx/>
              <a:buSzTx/>
              <a:buFontTx/>
              <a:buNone/>
            </a:pPr>
            <a:r>
              <a:rPr lang="en-US" altLang="en-US" sz="1500">
                <a:latin typeface="Arial" panose="020B0604020202020204" pitchFamily="34" charset="0"/>
                <a:cs typeface="Arial" panose="020B0604020202020204" pitchFamily="34" charset="0"/>
              </a:rPr>
              <a:t>Evolving state of technology</a:t>
            </a:r>
          </a:p>
        </p:txBody>
      </p:sp>
      <p:cxnSp>
        <p:nvCxnSpPr>
          <p:cNvPr id="15" name="Straight Arrow Connector 5"/>
          <p:cNvCxnSpPr>
            <a:cxnSpLocks noChangeShapeType="1"/>
          </p:cNvCxnSpPr>
          <p:nvPr/>
        </p:nvCxnSpPr>
        <p:spPr bwMode="auto">
          <a:xfrm rot="5400000" flipH="1" flipV="1">
            <a:off x="1556930" y="3628017"/>
            <a:ext cx="914400" cy="1191"/>
          </a:xfrm>
          <a:prstGeom prst="straightConnector1">
            <a:avLst/>
          </a:prstGeom>
          <a:noFill/>
          <a:ln w="57150">
            <a:solidFill>
              <a:srgbClr val="0000FF"/>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82466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699" y="358388"/>
            <a:ext cx="7383641" cy="644029"/>
          </a:xfrm>
          <a:prstGeom prst="rect">
            <a:avLst/>
          </a:prstGeom>
        </p:spPr>
        <p:txBody>
          <a:bodyPr spcFirstLastPara="1" wrap="square" lIns="91425" tIns="91425" rIns="91425" bIns="91425" anchor="b" anchorCtr="0">
            <a:noAutofit/>
          </a:bodyPr>
          <a:lstStyle/>
          <a:p>
            <a:pPr lvl="0"/>
            <a:r>
              <a:rPr lang="en-US" altLang="en-US" sz="2600" dirty="0">
                <a:solidFill>
                  <a:schemeClr val="accent1"/>
                </a:solidFill>
                <a:latin typeface="Raleway" panose="020B0503030101060003" pitchFamily="34" charset="0"/>
                <a:cs typeface="Arial" panose="020B0604020202020204" pitchFamily="34" charset="0"/>
              </a:rPr>
              <a:t>Economies and Diseconomies of Scale</a:t>
            </a:r>
            <a:endParaRPr sz="2600" dirty="0">
              <a:solidFill>
                <a:schemeClr val="accent1"/>
              </a:solidFill>
              <a:latin typeface="Raleway" panose="020B0503030101060003" pitchFamily="34" charset="0"/>
            </a:endParaRPr>
          </a:p>
        </p:txBody>
      </p:sp>
      <p:sp>
        <p:nvSpPr>
          <p:cNvPr id="125" name="Google Shape;125;p17"/>
          <p:cNvSpPr txBox="1">
            <a:spLocks noGrp="1"/>
          </p:cNvSpPr>
          <p:nvPr>
            <p:ph type="body" idx="1"/>
          </p:nvPr>
        </p:nvSpPr>
        <p:spPr>
          <a:xfrm>
            <a:off x="958466" y="1314680"/>
            <a:ext cx="6981023" cy="3382252"/>
          </a:xfrm>
          <a:prstGeom prst="rect">
            <a:avLst/>
          </a:prstGeom>
        </p:spPr>
        <p:txBody>
          <a:bodyPr spcFirstLastPara="1" wrap="square" lIns="91425" tIns="91425" rIns="91425" bIns="91425" anchor="t" anchorCtr="0">
            <a:noAutofit/>
          </a:bodyPr>
          <a:lstStyle/>
          <a:p>
            <a:pPr>
              <a:defRPr/>
            </a:pPr>
            <a:r>
              <a:rPr lang="en-US" altLang="en-US" b="1" dirty="0">
                <a:solidFill>
                  <a:schemeClr val="accent1">
                    <a:lumMod val="75000"/>
                  </a:schemeClr>
                </a:solidFill>
                <a:latin typeface="Lato" panose="020F0502020204030203" pitchFamily="34" charset="0"/>
                <a:ea typeface="ＭＳ Ｐゴシック" pitchFamily="34" charset="-128"/>
                <a:cs typeface="Arial" panose="020B0604020202020204" pitchFamily="34" charset="0"/>
              </a:rPr>
              <a:t>economies of scale:    </a:t>
            </a:r>
            <a:r>
              <a:rPr lang="en-US" altLang="en-US" dirty="0">
                <a:solidFill>
                  <a:schemeClr val="tx1"/>
                </a:solidFill>
                <a:latin typeface="Lato" panose="020F0502020204030203" pitchFamily="34" charset="0"/>
                <a:ea typeface="ＭＳ Ｐゴシック" pitchFamily="34" charset="-128"/>
                <a:cs typeface="Arial" panose="020B0604020202020204" pitchFamily="34" charset="0"/>
              </a:rPr>
              <a:t>Situation in which output can be doubled for less than a doubling of cost.</a:t>
            </a:r>
          </a:p>
          <a:p>
            <a:pPr marL="0" indent="0">
              <a:buNone/>
              <a:defRPr/>
            </a:pPr>
            <a:endParaRPr lang="en-US" altLang="en-US" sz="1000" dirty="0">
              <a:solidFill>
                <a:schemeClr val="tx1"/>
              </a:solidFill>
              <a:latin typeface="Lato" panose="020F0502020204030203" pitchFamily="34" charset="0"/>
              <a:ea typeface="ＭＳ Ｐゴシック" pitchFamily="34" charset="-128"/>
              <a:cs typeface="Arial" panose="020B0604020202020204" pitchFamily="34" charset="0"/>
            </a:endParaRPr>
          </a:p>
          <a:p>
            <a:pPr>
              <a:defRPr/>
            </a:pPr>
            <a:r>
              <a:rPr lang="en-US" altLang="en-US" b="1" dirty="0">
                <a:solidFill>
                  <a:schemeClr val="accent1">
                    <a:lumMod val="75000"/>
                  </a:schemeClr>
                </a:solidFill>
                <a:latin typeface="Lato" panose="020F0502020204030203" pitchFamily="34" charset="0"/>
                <a:ea typeface="ＭＳ Ｐゴシック" pitchFamily="34" charset="-128"/>
                <a:cs typeface="Arial" panose="020B0604020202020204" pitchFamily="34" charset="0"/>
              </a:rPr>
              <a:t>diseconomies of scale:    </a:t>
            </a:r>
            <a:r>
              <a:rPr lang="en-US" altLang="en-US" dirty="0">
                <a:solidFill>
                  <a:schemeClr val="tx1"/>
                </a:solidFill>
                <a:latin typeface="Lato" panose="020F0502020204030203" pitchFamily="34" charset="0"/>
                <a:ea typeface="ＭＳ Ｐゴシック" pitchFamily="34" charset="-128"/>
                <a:cs typeface="Arial" panose="020B0604020202020204" pitchFamily="34" charset="0"/>
              </a:rPr>
              <a:t>Situation in which a doubling of output requires more than a doubling of cost.</a:t>
            </a:r>
          </a:p>
          <a:p>
            <a:pPr eaLnBrk="1" hangingPunct="1">
              <a:lnSpc>
                <a:spcPct val="90000"/>
              </a:lnSpc>
            </a:pPr>
            <a:endParaRPr lang="en-US" altLang="en-US" sz="400" b="1" i="1" dirty="0">
              <a:solidFill>
                <a:schemeClr val="tx1"/>
              </a:solidFill>
              <a:latin typeface="Lato" panose="020F0502020204030203" pitchFamily="34" charset="0"/>
              <a:cs typeface="Arial" panose="020B0604020202020204" pitchFamily="34" charset="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172892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699" y="358388"/>
            <a:ext cx="7383641" cy="644029"/>
          </a:xfrm>
          <a:prstGeom prst="rect">
            <a:avLst/>
          </a:prstGeom>
        </p:spPr>
        <p:txBody>
          <a:bodyPr spcFirstLastPara="1" wrap="square" lIns="91425" tIns="91425" rIns="91425" bIns="91425" anchor="b" anchorCtr="0">
            <a:noAutofit/>
          </a:bodyPr>
          <a:lstStyle/>
          <a:p>
            <a:pPr lvl="0"/>
            <a:r>
              <a:rPr lang="en-US" altLang="en-US" sz="2600" dirty="0">
                <a:solidFill>
                  <a:schemeClr val="tx1"/>
                </a:solidFill>
              </a:rPr>
              <a:t>Production Function: </a:t>
            </a:r>
            <a:r>
              <a:rPr lang="en-US" altLang="en-US" sz="2600" dirty="0">
                <a:solidFill>
                  <a:srgbClr val="C00000"/>
                </a:solidFill>
                <a:latin typeface="Raleway" panose="020B0503030101060003" pitchFamily="34" charset="0"/>
                <a:cs typeface="Arial" panose="020B0604020202020204" pitchFamily="34" charset="0"/>
              </a:rPr>
              <a:t>Short Run </a:t>
            </a:r>
            <a:r>
              <a:rPr lang="en-US" altLang="en-US" sz="2600" dirty="0">
                <a:latin typeface="Raleway" panose="020B0503030101060003" pitchFamily="34" charset="0"/>
                <a:cs typeface="Arial" panose="020B0604020202020204" pitchFamily="34" charset="0"/>
              </a:rPr>
              <a:t>vs. </a:t>
            </a:r>
            <a:r>
              <a:rPr lang="en-US" altLang="en-US" sz="2600" dirty="0">
                <a:solidFill>
                  <a:srgbClr val="0070C0"/>
                </a:solidFill>
                <a:latin typeface="Raleway" panose="020B0503030101060003" pitchFamily="34" charset="0"/>
                <a:cs typeface="Arial" panose="020B0604020202020204" pitchFamily="34" charset="0"/>
              </a:rPr>
              <a:t>Long Run</a:t>
            </a:r>
            <a:r>
              <a:rPr lang="en-US" altLang="en-US" sz="2600" dirty="0">
                <a:latin typeface="Raleway" panose="020B0503030101060003" pitchFamily="34" charset="0"/>
                <a:cs typeface="Arial" panose="020B0604020202020204" pitchFamily="34" charset="0"/>
              </a:rPr>
              <a:t> </a:t>
            </a:r>
            <a:endParaRPr sz="2600" dirty="0">
              <a:solidFill>
                <a:schemeClr val="accent2">
                  <a:lumMod val="50000"/>
                </a:schemeClr>
              </a:solidFill>
              <a:latin typeface="Raleway" panose="020B0503030101060003" pitchFamily="34" charset="0"/>
            </a:endParaRPr>
          </a:p>
        </p:txBody>
      </p:sp>
      <p:sp>
        <p:nvSpPr>
          <p:cNvPr id="125" name="Google Shape;125;p17"/>
          <p:cNvSpPr txBox="1">
            <a:spLocks noGrp="1"/>
          </p:cNvSpPr>
          <p:nvPr>
            <p:ph type="body" idx="1"/>
          </p:nvPr>
        </p:nvSpPr>
        <p:spPr>
          <a:xfrm>
            <a:off x="893699" y="1211855"/>
            <a:ext cx="7251563" cy="3485077"/>
          </a:xfrm>
          <a:prstGeom prst="rect">
            <a:avLst/>
          </a:prstGeom>
        </p:spPr>
        <p:txBody>
          <a:bodyPr spcFirstLastPara="1" wrap="square" lIns="91425" tIns="91425" rIns="91425" bIns="91425" anchor="t" anchorCtr="0">
            <a:noAutofit/>
          </a:bodyPr>
          <a:lstStyle/>
          <a:p>
            <a:pPr eaLnBrk="1" hangingPunct="1">
              <a:lnSpc>
                <a:spcPct val="90000"/>
              </a:lnSpc>
              <a:defRPr/>
            </a:pPr>
            <a:r>
              <a:rPr lang="en-US" altLang="en-US" sz="2200" dirty="0">
                <a:latin typeface="Lato" panose="020F0502020204030203" pitchFamily="34" charset="0"/>
                <a:ea typeface="ＭＳ Ｐゴシック" pitchFamily="34" charset="-128"/>
                <a:cs typeface="Arial" panose="020B0604020202020204" pitchFamily="34" charset="0"/>
              </a:rPr>
              <a:t>The </a:t>
            </a:r>
            <a:r>
              <a:rPr lang="en-US" altLang="en-US" sz="2200" dirty="0">
                <a:solidFill>
                  <a:srgbClr val="C00000"/>
                </a:solidFill>
                <a:latin typeface="Lato" panose="020F0502020204030203" pitchFamily="34" charset="0"/>
                <a:ea typeface="ＭＳ Ｐゴシック" pitchFamily="34" charset="-128"/>
                <a:cs typeface="Arial" panose="020B0604020202020204" pitchFamily="34" charset="0"/>
              </a:rPr>
              <a:t>short run</a:t>
            </a:r>
            <a:r>
              <a:rPr lang="en-US" altLang="en-US" sz="2200" dirty="0">
                <a:latin typeface="Lato" panose="020F0502020204030203" pitchFamily="34" charset="0"/>
                <a:ea typeface="ＭＳ Ｐゴシック" pitchFamily="34" charset="-128"/>
                <a:cs typeface="Arial" panose="020B0604020202020204" pitchFamily="34" charset="0"/>
              </a:rPr>
              <a:t> is defined as the period of time when the </a:t>
            </a:r>
            <a:r>
              <a:rPr lang="en-US" altLang="en-US" sz="2200" dirty="0">
                <a:solidFill>
                  <a:srgbClr val="C00000"/>
                </a:solidFill>
                <a:latin typeface="Lato" panose="020F0502020204030203" pitchFamily="34" charset="0"/>
                <a:ea typeface="ＭＳ Ｐゴシック" pitchFamily="34" charset="-128"/>
                <a:cs typeface="Arial" panose="020B0604020202020204" pitchFamily="34" charset="0"/>
              </a:rPr>
              <a:t>plant size  (capital) is fixed</a:t>
            </a:r>
            <a:r>
              <a:rPr lang="en-US" altLang="en-US" sz="2200" dirty="0">
                <a:latin typeface="Lato" panose="020F0502020204030203" pitchFamily="34" charset="0"/>
                <a:ea typeface="ＭＳ Ｐゴシック" pitchFamily="34" charset="-128"/>
                <a:cs typeface="Arial" panose="020B0604020202020204" pitchFamily="34" charset="0"/>
              </a:rPr>
              <a:t>. (Labor is variable.)</a:t>
            </a:r>
          </a:p>
          <a:p>
            <a:pPr>
              <a:lnSpc>
                <a:spcPct val="90000"/>
              </a:lnSpc>
              <a:defRPr/>
            </a:pPr>
            <a:endParaRPr lang="en-US" altLang="en-US" sz="600" dirty="0">
              <a:latin typeface="Lato" panose="020F0502020204030203" pitchFamily="34" charset="0"/>
              <a:ea typeface="ＭＳ Ｐゴシック" pitchFamily="34" charset="-128"/>
              <a:cs typeface="Arial" panose="020B0604020202020204" pitchFamily="34" charset="0"/>
            </a:endParaRPr>
          </a:p>
          <a:p>
            <a:pPr>
              <a:lnSpc>
                <a:spcPct val="90000"/>
              </a:lnSpc>
              <a:defRPr/>
            </a:pPr>
            <a:r>
              <a:rPr lang="en-US" altLang="en-US" sz="2200" dirty="0">
                <a:latin typeface="Lato" panose="020F0502020204030203" pitchFamily="34" charset="0"/>
                <a:ea typeface="ＭＳ Ｐゴシック" pitchFamily="34" charset="-128"/>
                <a:cs typeface="Arial" panose="020B0604020202020204" pitchFamily="34" charset="0"/>
              </a:rPr>
              <a:t>The </a:t>
            </a:r>
            <a:r>
              <a:rPr lang="en-US" altLang="en-US" sz="2200" dirty="0">
                <a:solidFill>
                  <a:srgbClr val="0070C0"/>
                </a:solidFill>
                <a:latin typeface="Lato" panose="020F0502020204030203" pitchFamily="34" charset="0"/>
                <a:ea typeface="ＭＳ Ｐゴシック" pitchFamily="34" charset="-128"/>
                <a:cs typeface="Arial" panose="020B0604020202020204" pitchFamily="34" charset="0"/>
              </a:rPr>
              <a:t>long run </a:t>
            </a:r>
            <a:r>
              <a:rPr lang="en-US" altLang="en-US" sz="2200" dirty="0">
                <a:latin typeface="Lato" panose="020F0502020204030203" pitchFamily="34" charset="0"/>
                <a:ea typeface="ＭＳ Ｐゴシック" pitchFamily="34" charset="-128"/>
                <a:cs typeface="Arial" panose="020B0604020202020204" pitchFamily="34" charset="0"/>
              </a:rPr>
              <a:t>is defined as the time period necessary to </a:t>
            </a:r>
            <a:r>
              <a:rPr lang="en-US" altLang="en-US" sz="2200" dirty="0">
                <a:solidFill>
                  <a:srgbClr val="0070C0"/>
                </a:solidFill>
                <a:latin typeface="Lato" panose="020F0502020204030203" pitchFamily="34" charset="0"/>
                <a:ea typeface="ＭＳ Ｐゴシック" pitchFamily="34" charset="-128"/>
                <a:cs typeface="Arial" panose="020B0604020202020204" pitchFamily="34" charset="0"/>
              </a:rPr>
              <a:t>change the plant size (capital)</a:t>
            </a:r>
            <a:r>
              <a:rPr lang="en-US" altLang="en-US" sz="2200" dirty="0">
                <a:latin typeface="Lato" panose="020F0502020204030203" pitchFamily="34" charset="0"/>
                <a:ea typeface="ＭＳ Ｐゴシック" pitchFamily="34" charset="-128"/>
                <a:cs typeface="Arial" panose="020B0604020202020204" pitchFamily="34" charset="0"/>
              </a:rPr>
              <a:t>. (Capital and labor are variable.)</a:t>
            </a:r>
          </a:p>
          <a:p>
            <a:pPr>
              <a:lnSpc>
                <a:spcPct val="90000"/>
              </a:lnSpc>
              <a:defRPr/>
            </a:pPr>
            <a:endParaRPr lang="en-US" altLang="en-US" sz="600" dirty="0">
              <a:latin typeface="Lato" panose="020F0502020204030203" pitchFamily="34" charset="0"/>
              <a:ea typeface="ＭＳ Ｐゴシック" pitchFamily="34" charset="-128"/>
              <a:cs typeface="Arial" panose="020B0604020202020204" pitchFamily="34" charset="0"/>
            </a:endParaRPr>
          </a:p>
          <a:p>
            <a:pPr>
              <a:lnSpc>
                <a:spcPct val="90000"/>
              </a:lnSpc>
              <a:defRPr/>
            </a:pPr>
            <a:r>
              <a:rPr lang="en-US" altLang="en-US" sz="2200" dirty="0">
                <a:latin typeface="Lato" panose="020F0502020204030203" pitchFamily="34" charset="0"/>
                <a:ea typeface="ＭＳ Ｐゴシック" pitchFamily="34" charset="-128"/>
                <a:cs typeface="Arial" panose="020B0604020202020204" pitchFamily="34" charset="0"/>
              </a:rPr>
              <a:t>Duration of the long/short run depends on the production process…</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4557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699" y="358388"/>
            <a:ext cx="7383641" cy="644029"/>
          </a:xfrm>
          <a:prstGeom prst="rect">
            <a:avLst/>
          </a:prstGeom>
        </p:spPr>
        <p:txBody>
          <a:bodyPr spcFirstLastPara="1" wrap="square" lIns="91425" tIns="91425" rIns="91425" bIns="91425" anchor="b" anchorCtr="0">
            <a:noAutofit/>
          </a:bodyPr>
          <a:lstStyle/>
          <a:p>
            <a:pPr lvl="0"/>
            <a:r>
              <a:rPr lang="en-US" altLang="en-US" sz="2600" dirty="0">
                <a:solidFill>
                  <a:srgbClr val="0070C0"/>
                </a:solidFill>
                <a:latin typeface="Raleway" panose="020B0503030101060003" pitchFamily="34" charset="0"/>
                <a:cs typeface="Arial" panose="020B0604020202020204" pitchFamily="34" charset="0"/>
              </a:rPr>
              <a:t>Labor Productivity</a:t>
            </a:r>
            <a:endParaRPr sz="2600" dirty="0">
              <a:solidFill>
                <a:schemeClr val="accent2">
                  <a:lumMod val="50000"/>
                </a:schemeClr>
              </a:solidFill>
              <a:latin typeface="Raleway" panose="020B0503030101060003" pitchFamily="34" charset="0"/>
            </a:endParaRPr>
          </a:p>
        </p:txBody>
      </p:sp>
      <p:sp>
        <p:nvSpPr>
          <p:cNvPr id="125" name="Google Shape;125;p17"/>
          <p:cNvSpPr txBox="1">
            <a:spLocks noGrp="1"/>
          </p:cNvSpPr>
          <p:nvPr>
            <p:ph type="body" idx="1"/>
          </p:nvPr>
        </p:nvSpPr>
        <p:spPr>
          <a:xfrm>
            <a:off x="893699" y="1211855"/>
            <a:ext cx="7251563" cy="3485077"/>
          </a:xfrm>
          <a:prstGeom prst="rect">
            <a:avLst/>
          </a:prstGeom>
        </p:spPr>
        <p:txBody>
          <a:bodyPr spcFirstLastPara="1" wrap="square" lIns="91425" tIns="91425" rIns="91425" bIns="91425" anchor="t" anchorCtr="0">
            <a:noAutofit/>
          </a:bodyPr>
          <a:lstStyle/>
          <a:p>
            <a:pPr>
              <a:lnSpc>
                <a:spcPct val="90000"/>
              </a:lnSpc>
            </a:pPr>
            <a:r>
              <a:rPr lang="en-US" altLang="en-US" sz="2200" b="1" i="1" dirty="0">
                <a:latin typeface="Lato" panose="020F0502020204030203" pitchFamily="34" charset="0"/>
                <a:cs typeface="Arial" panose="020B0604020202020204" pitchFamily="34" charset="0"/>
              </a:rPr>
              <a:t>Total product: </a:t>
            </a:r>
            <a:r>
              <a:rPr lang="en-US" altLang="en-US" sz="2200" dirty="0">
                <a:latin typeface="Lato" panose="020F0502020204030203" pitchFamily="34" charset="0"/>
                <a:cs typeface="Arial" panose="020B0604020202020204" pitchFamily="34" charset="0"/>
              </a:rPr>
              <a:t>amount of output as a function of the amount of variable input</a:t>
            </a:r>
          </a:p>
          <a:p>
            <a:pPr>
              <a:lnSpc>
                <a:spcPct val="90000"/>
              </a:lnSpc>
              <a:buFont typeface="Wingdings" panose="05000000000000000000" pitchFamily="2" charset="2"/>
              <a:buNone/>
            </a:pPr>
            <a:endParaRPr lang="en-US" altLang="en-US" sz="900" dirty="0">
              <a:latin typeface="Lato" panose="020F0502020204030203" pitchFamily="34" charset="0"/>
              <a:cs typeface="Arial" panose="020B0604020202020204" pitchFamily="34" charset="0"/>
            </a:endParaRPr>
          </a:p>
          <a:p>
            <a:pPr>
              <a:lnSpc>
                <a:spcPct val="90000"/>
              </a:lnSpc>
            </a:pPr>
            <a:r>
              <a:rPr lang="en-US" altLang="en-US" sz="2200" b="1" i="1" dirty="0">
                <a:latin typeface="Lato" panose="020F0502020204030203" pitchFamily="34" charset="0"/>
                <a:cs typeface="Arial" panose="020B0604020202020204" pitchFamily="34" charset="0"/>
              </a:rPr>
              <a:t>Average product: </a:t>
            </a:r>
            <a:r>
              <a:rPr lang="en-US" altLang="en-US" sz="2200" dirty="0">
                <a:latin typeface="Lato" panose="020F0502020204030203" pitchFamily="34" charset="0"/>
                <a:cs typeface="Arial" panose="020B0604020202020204" pitchFamily="34" charset="0"/>
              </a:rPr>
              <a:t>total output divided by the quantity of the variable input.</a:t>
            </a:r>
          </a:p>
          <a:p>
            <a:pPr lvl="1">
              <a:lnSpc>
                <a:spcPct val="90000"/>
              </a:lnSpc>
            </a:pPr>
            <a:r>
              <a:rPr lang="en-US" altLang="en-US" sz="1800" dirty="0">
                <a:solidFill>
                  <a:srgbClr val="0070C0"/>
                </a:solidFill>
                <a:latin typeface="Lato" panose="020F0502020204030203" pitchFamily="34" charset="0"/>
                <a:cs typeface="Arial" panose="020B0604020202020204" pitchFamily="34" charset="0"/>
              </a:rPr>
              <a:t>AP of labor = Output / labor input = </a:t>
            </a:r>
            <a:r>
              <a:rPr lang="en-US" altLang="en-US" sz="1800" i="1" dirty="0">
                <a:solidFill>
                  <a:srgbClr val="0070C0"/>
                </a:solidFill>
                <a:latin typeface="Lato" panose="020F0502020204030203" pitchFamily="34" charset="0"/>
                <a:cs typeface="Arial" panose="020B0604020202020204" pitchFamily="34" charset="0"/>
              </a:rPr>
              <a:t>q/L</a:t>
            </a:r>
          </a:p>
          <a:p>
            <a:pPr>
              <a:lnSpc>
                <a:spcPct val="90000"/>
              </a:lnSpc>
            </a:pPr>
            <a:endParaRPr lang="en-US" altLang="en-US" sz="900" b="1" i="1" dirty="0">
              <a:latin typeface="Lato" panose="020F0502020204030203" pitchFamily="34" charset="0"/>
              <a:cs typeface="Arial" panose="020B0604020202020204" pitchFamily="34" charset="0"/>
            </a:endParaRPr>
          </a:p>
          <a:p>
            <a:pPr>
              <a:lnSpc>
                <a:spcPct val="90000"/>
              </a:lnSpc>
            </a:pPr>
            <a:r>
              <a:rPr lang="en-US" altLang="en-US" sz="2200" b="1" i="1" dirty="0">
                <a:latin typeface="Lato" panose="020F0502020204030203" pitchFamily="34" charset="0"/>
                <a:cs typeface="Arial" panose="020B0604020202020204" pitchFamily="34" charset="0"/>
              </a:rPr>
              <a:t>Marginal product: </a:t>
            </a:r>
            <a:r>
              <a:rPr lang="en-US" altLang="en-US" sz="2200" dirty="0">
                <a:latin typeface="Lato" panose="020F0502020204030203" pitchFamily="34" charset="0"/>
                <a:cs typeface="Arial" panose="020B0604020202020204" pitchFamily="34" charset="0"/>
              </a:rPr>
              <a:t>change in total product due to a 1-unit change in the variable input.</a:t>
            </a:r>
          </a:p>
          <a:p>
            <a:pPr lvl="1">
              <a:lnSpc>
                <a:spcPct val="90000"/>
              </a:lnSpc>
            </a:pPr>
            <a:r>
              <a:rPr lang="en-US" altLang="en-US" sz="1800" dirty="0">
                <a:solidFill>
                  <a:srgbClr val="0070C0"/>
                </a:solidFill>
                <a:latin typeface="Lato" panose="020F0502020204030203" pitchFamily="34" charset="0"/>
                <a:cs typeface="Arial" panose="020B0604020202020204" pitchFamily="34" charset="0"/>
              </a:rPr>
              <a:t>MP of labor = Change in output / change in labor input </a:t>
            </a:r>
            <a:br>
              <a:rPr lang="en-US" altLang="en-US" sz="1800" dirty="0">
                <a:solidFill>
                  <a:srgbClr val="0070C0"/>
                </a:solidFill>
                <a:latin typeface="Lato" panose="020F0502020204030203" pitchFamily="34" charset="0"/>
                <a:cs typeface="Arial" panose="020B0604020202020204" pitchFamily="34" charset="0"/>
              </a:rPr>
            </a:br>
            <a:r>
              <a:rPr lang="en-US" altLang="en-US" sz="1800" dirty="0">
                <a:solidFill>
                  <a:srgbClr val="0070C0"/>
                </a:solidFill>
                <a:latin typeface="Lato" panose="020F0502020204030203" pitchFamily="34" charset="0"/>
                <a:cs typeface="Arial" panose="020B0604020202020204" pitchFamily="34" charset="0"/>
              </a:rPr>
              <a:t>= </a:t>
            </a:r>
            <a:r>
              <a:rPr lang="en-US" altLang="en-US" sz="1800" dirty="0" err="1">
                <a:solidFill>
                  <a:srgbClr val="0070C0"/>
                </a:solidFill>
                <a:latin typeface="Lato" panose="020F0502020204030203" pitchFamily="34" charset="0"/>
                <a:cs typeface="Arial" panose="020B0604020202020204" pitchFamily="34" charset="0"/>
              </a:rPr>
              <a:t>Δq</a:t>
            </a:r>
            <a:r>
              <a:rPr lang="en-US" altLang="en-US" sz="1800" dirty="0">
                <a:solidFill>
                  <a:srgbClr val="0070C0"/>
                </a:solidFill>
                <a:latin typeface="Lato" panose="020F0502020204030203" pitchFamily="34" charset="0"/>
                <a:cs typeface="Arial" panose="020B0604020202020204" pitchFamily="34" charset="0"/>
              </a:rPr>
              <a:t>/ΔL</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36813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1193493" y="1990380"/>
            <a:ext cx="6562381" cy="1189821"/>
          </a:xfrm>
          <a:prstGeom prst="rect">
            <a:avLst/>
          </a:prstGeom>
        </p:spPr>
        <p:txBody>
          <a:bodyPr spcFirstLastPara="1" wrap="square" lIns="91425" tIns="91425" rIns="91425" bIns="91425" anchor="b" anchorCtr="0">
            <a:noAutofit/>
          </a:bodyPr>
          <a:lstStyle/>
          <a:p>
            <a:r>
              <a:rPr lang="en-US" altLang="en-US" sz="2800" i="1" dirty="0">
                <a:latin typeface="Lato" panose="020F0502020204030203" pitchFamily="34" charset="0"/>
                <a:cs typeface="Arial" panose="020B0604020202020204" pitchFamily="34" charset="0"/>
              </a:rPr>
              <a:t>Short-Run</a:t>
            </a:r>
            <a:br>
              <a:rPr lang="en-US" altLang="en-US" sz="2800" i="1" dirty="0">
                <a:latin typeface="Lato" panose="020F0502020204030203" pitchFamily="34" charset="0"/>
                <a:cs typeface="Arial" panose="020B0604020202020204" pitchFamily="34" charset="0"/>
              </a:rPr>
            </a:br>
            <a:br>
              <a:rPr lang="en-US" altLang="en-US" sz="2800" b="1" i="1" dirty="0">
                <a:latin typeface="Lato" panose="020F0502020204030203" pitchFamily="34" charset="0"/>
                <a:cs typeface="Arial" panose="020B0604020202020204" pitchFamily="34" charset="0"/>
              </a:rPr>
            </a:br>
            <a:r>
              <a:rPr lang="en-US" altLang="en-US" sz="2800" b="1" i="1" dirty="0">
                <a:latin typeface="Lato" panose="020F0502020204030203" pitchFamily="34" charset="0"/>
                <a:cs typeface="Arial" panose="020B0604020202020204" pitchFamily="34" charset="0"/>
              </a:rPr>
              <a:t>Law of diminishing returns: </a:t>
            </a:r>
            <a:br>
              <a:rPr lang="en-US" altLang="en-US" sz="2800" b="1" i="1" dirty="0">
                <a:latin typeface="Lato" panose="020F0502020204030203" pitchFamily="34" charset="0"/>
                <a:cs typeface="Arial" panose="020B0604020202020204" pitchFamily="34" charset="0"/>
              </a:rPr>
            </a:br>
            <a:r>
              <a:rPr lang="en-US" altLang="en-US" sz="2800" dirty="0">
                <a:latin typeface="Lato" panose="020F0502020204030203" pitchFamily="34" charset="0"/>
                <a:cs typeface="Arial" panose="020B0604020202020204" pitchFamily="34" charset="0"/>
              </a:rPr>
              <a:t>if other inputs are fixed, the increase in output from an increase in the variable input must eventually decline.</a:t>
            </a: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93544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6"/>
          <p:cNvGrpSpPr>
            <a:grpSpLocks/>
          </p:cNvGrpSpPr>
          <p:nvPr/>
        </p:nvGrpSpPr>
        <p:grpSpPr bwMode="auto">
          <a:xfrm>
            <a:off x="2628900" y="1314450"/>
            <a:ext cx="3943350" cy="2971800"/>
            <a:chOff x="672" y="1104"/>
            <a:chExt cx="3312" cy="2496"/>
          </a:xfrm>
        </p:grpSpPr>
        <p:sp>
          <p:nvSpPr>
            <p:cNvPr id="2052" name="Line 4"/>
            <p:cNvSpPr>
              <a:spLocks noChangeShapeType="1"/>
            </p:cNvSpPr>
            <p:nvPr/>
          </p:nvSpPr>
          <p:spPr bwMode="auto">
            <a:xfrm flipV="1">
              <a:off x="672" y="1104"/>
              <a:ext cx="0" cy="24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sz="1050">
                <a:latin typeface="Arial" charset="0"/>
                <a:ea typeface="ＭＳ Ｐゴシック" charset="0"/>
                <a:cs typeface="ＭＳ Ｐゴシック" charset="0"/>
              </a:endParaRPr>
            </a:p>
          </p:txBody>
        </p:sp>
        <p:sp>
          <p:nvSpPr>
            <p:cNvPr id="2053" name="Line 5"/>
            <p:cNvSpPr>
              <a:spLocks noChangeShapeType="1"/>
            </p:cNvSpPr>
            <p:nvPr/>
          </p:nvSpPr>
          <p:spPr bwMode="auto">
            <a:xfrm>
              <a:off x="672" y="3600"/>
              <a:ext cx="33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sz="1050">
                <a:latin typeface="Arial" charset="0"/>
                <a:ea typeface="ＭＳ Ｐゴシック" charset="0"/>
                <a:cs typeface="ＭＳ Ｐゴシック" charset="0"/>
              </a:endParaRPr>
            </a:p>
          </p:txBody>
        </p:sp>
      </p:grpSp>
      <p:sp>
        <p:nvSpPr>
          <p:cNvPr id="2055" name="Text Box 7"/>
          <p:cNvSpPr txBox="1">
            <a:spLocks noChangeArrowheads="1"/>
          </p:cNvSpPr>
          <p:nvPr/>
        </p:nvSpPr>
        <p:spPr bwMode="auto">
          <a:xfrm>
            <a:off x="2027407" y="1285875"/>
            <a:ext cx="58862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050">
                <a:latin typeface="Arial" charset="0"/>
                <a:ea typeface="ＭＳ Ｐゴシック" charset="0"/>
                <a:cs typeface="ＭＳ Ｐゴシック" charset="0"/>
              </a:rPr>
              <a:t>Output</a:t>
            </a:r>
          </a:p>
          <a:p>
            <a:pPr algn="ctr" eaLnBrk="1" hangingPunct="1">
              <a:defRPr/>
            </a:pPr>
            <a:r>
              <a:rPr lang="en-US" sz="1050">
                <a:latin typeface="Arial" charset="0"/>
                <a:ea typeface="ＭＳ Ｐゴシック" charset="0"/>
                <a:cs typeface="ＭＳ Ｐゴシック" charset="0"/>
              </a:rPr>
              <a:t>(Q)</a:t>
            </a:r>
          </a:p>
        </p:txBody>
      </p:sp>
      <p:sp>
        <p:nvSpPr>
          <p:cNvPr id="2056" name="Text Box 8"/>
          <p:cNvSpPr txBox="1">
            <a:spLocks noChangeArrowheads="1"/>
          </p:cNvSpPr>
          <p:nvPr/>
        </p:nvSpPr>
        <p:spPr bwMode="auto">
          <a:xfrm>
            <a:off x="5894785" y="4435079"/>
            <a:ext cx="122020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dirty="0">
                <a:latin typeface="Arial" charset="0"/>
                <a:ea typeface="ＭＳ Ｐゴシック" charset="0"/>
                <a:cs typeface="ＭＳ Ｐゴシック" charset="0"/>
              </a:rPr>
              <a:t>Variable Input (L)</a:t>
            </a:r>
          </a:p>
        </p:txBody>
      </p:sp>
      <p:sp>
        <p:nvSpPr>
          <p:cNvPr id="2061" name="Freeform 13"/>
          <p:cNvSpPr>
            <a:spLocks/>
          </p:cNvSpPr>
          <p:nvPr/>
        </p:nvSpPr>
        <p:spPr bwMode="auto">
          <a:xfrm>
            <a:off x="2628900" y="1657350"/>
            <a:ext cx="3429000" cy="2628900"/>
          </a:xfrm>
          <a:custGeom>
            <a:avLst/>
            <a:gdLst>
              <a:gd name="T0" fmla="*/ 0 w 2160"/>
              <a:gd name="T1" fmla="*/ 2147483647 h 1856"/>
              <a:gd name="T2" fmla="*/ 2147483647 w 2160"/>
              <a:gd name="T3" fmla="*/ 2147483647 h 1856"/>
              <a:gd name="T4" fmla="*/ 2147483647 w 2160"/>
              <a:gd name="T5" fmla="*/ 2147483647 h 1856"/>
              <a:gd name="T6" fmla="*/ 2147483647 w 2160"/>
              <a:gd name="T7" fmla="*/ 2147483647 h 18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1856">
                <a:moveTo>
                  <a:pt x="0" y="1856"/>
                </a:moveTo>
                <a:cubicBezTo>
                  <a:pt x="284" y="1712"/>
                  <a:pt x="568" y="1568"/>
                  <a:pt x="816" y="1280"/>
                </a:cubicBezTo>
                <a:cubicBezTo>
                  <a:pt x="1064" y="992"/>
                  <a:pt x="1264" y="256"/>
                  <a:pt x="1488" y="128"/>
                </a:cubicBezTo>
                <a:cubicBezTo>
                  <a:pt x="1712" y="0"/>
                  <a:pt x="1936" y="256"/>
                  <a:pt x="2160" y="512"/>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sz="1050">
              <a:ea typeface="ＭＳ Ｐゴシック" panose="020B0600070205080204" pitchFamily="34" charset="-128"/>
            </a:endParaRPr>
          </a:p>
        </p:txBody>
      </p:sp>
      <p:sp>
        <p:nvSpPr>
          <p:cNvPr id="2062" name="Text Box 14"/>
          <p:cNvSpPr txBox="1">
            <a:spLocks noChangeArrowheads="1"/>
          </p:cNvSpPr>
          <p:nvPr/>
        </p:nvSpPr>
        <p:spPr bwMode="auto">
          <a:xfrm>
            <a:off x="2514600" y="4296966"/>
            <a:ext cx="26000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0</a:t>
            </a:r>
          </a:p>
        </p:txBody>
      </p:sp>
      <p:sp>
        <p:nvSpPr>
          <p:cNvPr id="2063" name="Text Box 15"/>
          <p:cNvSpPr txBox="1">
            <a:spLocks noChangeArrowheads="1"/>
          </p:cNvSpPr>
          <p:nvPr/>
        </p:nvSpPr>
        <p:spPr bwMode="auto">
          <a:xfrm>
            <a:off x="4062413" y="4296966"/>
            <a:ext cx="30970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L</a:t>
            </a:r>
            <a:r>
              <a:rPr lang="en-US" sz="1050" baseline="-25000">
                <a:latin typeface="Arial" charset="0"/>
                <a:ea typeface="ＭＳ Ｐゴシック" charset="0"/>
                <a:cs typeface="ＭＳ Ｐゴシック" charset="0"/>
              </a:rPr>
              <a:t>0</a:t>
            </a:r>
            <a:endParaRPr lang="en-US" sz="1050">
              <a:latin typeface="Arial" charset="0"/>
              <a:ea typeface="ＭＳ Ｐゴシック" charset="0"/>
              <a:cs typeface="ＭＳ Ｐゴシック" charset="0"/>
            </a:endParaRPr>
          </a:p>
        </p:txBody>
      </p:sp>
      <p:sp>
        <p:nvSpPr>
          <p:cNvPr id="2064" name="Text Box 16"/>
          <p:cNvSpPr txBox="1">
            <a:spLocks noChangeArrowheads="1"/>
          </p:cNvSpPr>
          <p:nvPr/>
        </p:nvSpPr>
        <p:spPr bwMode="auto">
          <a:xfrm>
            <a:off x="5129213" y="4296966"/>
            <a:ext cx="30970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L</a:t>
            </a:r>
            <a:r>
              <a:rPr lang="en-US" sz="1050" baseline="-25000">
                <a:latin typeface="Arial" charset="0"/>
                <a:ea typeface="ＭＳ Ｐゴシック" charset="0"/>
                <a:cs typeface="ＭＳ Ｐゴシック" charset="0"/>
              </a:rPr>
              <a:t>1</a:t>
            </a:r>
            <a:endParaRPr lang="en-US" sz="1050">
              <a:latin typeface="Arial" charset="0"/>
              <a:ea typeface="ＭＳ Ｐゴシック" charset="0"/>
              <a:cs typeface="ＭＳ Ｐゴシック" charset="0"/>
            </a:endParaRPr>
          </a:p>
        </p:txBody>
      </p:sp>
      <p:sp>
        <p:nvSpPr>
          <p:cNvPr id="2066" name="Line 18"/>
          <p:cNvSpPr>
            <a:spLocks noChangeShapeType="1"/>
          </p:cNvSpPr>
          <p:nvPr/>
        </p:nvSpPr>
        <p:spPr bwMode="auto">
          <a:xfrm>
            <a:off x="4229100" y="3086100"/>
            <a:ext cx="0" cy="12001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sz="1050">
              <a:latin typeface="Arial" charset="0"/>
              <a:ea typeface="ＭＳ Ｐゴシック" charset="0"/>
              <a:cs typeface="ＭＳ Ｐゴシック" charset="0"/>
            </a:endParaRPr>
          </a:p>
        </p:txBody>
      </p:sp>
      <p:sp>
        <p:nvSpPr>
          <p:cNvPr id="2067" name="Line 19"/>
          <p:cNvSpPr>
            <a:spLocks noChangeShapeType="1"/>
          </p:cNvSpPr>
          <p:nvPr/>
        </p:nvSpPr>
        <p:spPr bwMode="auto">
          <a:xfrm>
            <a:off x="5200650" y="1828800"/>
            <a:ext cx="0" cy="24574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sz="1050">
              <a:latin typeface="Arial" charset="0"/>
              <a:ea typeface="ＭＳ Ｐゴシック" charset="0"/>
              <a:cs typeface="ＭＳ Ｐゴシック" charset="0"/>
            </a:endParaRPr>
          </a:p>
        </p:txBody>
      </p:sp>
      <p:sp>
        <p:nvSpPr>
          <p:cNvPr id="2068" name="Text Box 20"/>
          <p:cNvSpPr txBox="1">
            <a:spLocks noChangeArrowheads="1"/>
          </p:cNvSpPr>
          <p:nvPr/>
        </p:nvSpPr>
        <p:spPr bwMode="auto">
          <a:xfrm>
            <a:off x="5629323" y="2468166"/>
            <a:ext cx="90120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050">
                <a:latin typeface="Arial" charset="0"/>
                <a:ea typeface="ＭＳ Ｐゴシック" charset="0"/>
                <a:cs typeface="ＭＳ Ｐゴシック" charset="0"/>
              </a:rPr>
              <a:t>Q = F(K</a:t>
            </a:r>
            <a:r>
              <a:rPr lang="en-US" sz="1050" baseline="-25000">
                <a:latin typeface="Arial" charset="0"/>
                <a:ea typeface="ＭＳ Ｐゴシック" charset="0"/>
                <a:cs typeface="ＭＳ Ｐゴシック" charset="0"/>
              </a:rPr>
              <a:t>0</a:t>
            </a:r>
            <a:r>
              <a:rPr lang="en-US" sz="1050">
                <a:latin typeface="Arial" charset="0"/>
                <a:ea typeface="ＭＳ Ｐゴシック" charset="0"/>
                <a:cs typeface="ＭＳ Ｐゴシック" charset="0"/>
              </a:rPr>
              <a:t>, L)</a:t>
            </a:r>
          </a:p>
        </p:txBody>
      </p:sp>
      <p:sp>
        <p:nvSpPr>
          <p:cNvPr id="24588" name="Rectangle 2"/>
          <p:cNvSpPr>
            <a:spLocks noGrp="1" noChangeArrowheads="1"/>
          </p:cNvSpPr>
          <p:nvPr>
            <p:ph type="title"/>
          </p:nvPr>
        </p:nvSpPr>
        <p:spPr>
          <a:xfrm>
            <a:off x="1649016" y="290513"/>
            <a:ext cx="6351984" cy="685800"/>
          </a:xfrm>
        </p:spPr>
        <p:txBody>
          <a:bodyPr/>
          <a:lstStyle/>
          <a:p>
            <a:r>
              <a:rPr lang="en-US" altLang="en-US" sz="2100">
                <a:latin typeface="Arial" panose="020B0604020202020204" pitchFamily="34" charset="0"/>
                <a:cs typeface="Arial" panose="020B0604020202020204" pitchFamily="34" charset="0"/>
              </a:rPr>
              <a:t>Short-Run Production Function</a:t>
            </a:r>
          </a:p>
        </p:txBody>
      </p:sp>
    </p:spTree>
    <p:extLst>
      <p:ext uri="{BB962C8B-B14F-4D97-AF65-F5344CB8AC3E}">
        <p14:creationId xmlns:p14="http://schemas.microsoft.com/office/powerpoint/2010/main" val="132987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8" name="Rectangle 2"/>
          <p:cNvSpPr>
            <a:spLocks noGrp="1" noChangeArrowheads="1"/>
          </p:cNvSpPr>
          <p:nvPr>
            <p:ph type="title"/>
          </p:nvPr>
        </p:nvSpPr>
        <p:spPr>
          <a:xfrm>
            <a:off x="2992916" y="290513"/>
            <a:ext cx="5008084" cy="685800"/>
          </a:xfrm>
        </p:spPr>
        <p:txBody>
          <a:bodyPr/>
          <a:lstStyle/>
          <a:p>
            <a:r>
              <a:rPr lang="en-US" altLang="en-US" sz="2200" dirty="0">
                <a:latin typeface="Raleway" panose="020B0503030101060003" pitchFamily="34" charset="0"/>
                <a:cs typeface="Arial" panose="020B0604020202020204" pitchFamily="34" charset="0"/>
              </a:rPr>
              <a:t>The Marginal Product</a:t>
            </a:r>
          </a:p>
        </p:txBody>
      </p:sp>
      <p:grpSp>
        <p:nvGrpSpPr>
          <p:cNvPr id="15" name="Group 3"/>
          <p:cNvGrpSpPr>
            <a:grpSpLocks/>
          </p:cNvGrpSpPr>
          <p:nvPr/>
        </p:nvGrpSpPr>
        <p:grpSpPr bwMode="auto">
          <a:xfrm>
            <a:off x="2496698" y="1172781"/>
            <a:ext cx="3943350" cy="2971800"/>
            <a:chOff x="672" y="1104"/>
            <a:chExt cx="3312" cy="2496"/>
          </a:xfrm>
        </p:grpSpPr>
        <p:sp>
          <p:nvSpPr>
            <p:cNvPr id="16" name="Line 4"/>
            <p:cNvSpPr>
              <a:spLocks noChangeShapeType="1"/>
            </p:cNvSpPr>
            <p:nvPr/>
          </p:nvSpPr>
          <p:spPr bwMode="auto">
            <a:xfrm flipV="1">
              <a:off x="672" y="1104"/>
              <a:ext cx="0" cy="24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17" name="Line 5"/>
            <p:cNvSpPr>
              <a:spLocks noChangeShapeType="1"/>
            </p:cNvSpPr>
            <p:nvPr/>
          </p:nvSpPr>
          <p:spPr bwMode="auto">
            <a:xfrm>
              <a:off x="672" y="3600"/>
              <a:ext cx="33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grpSp>
      <p:sp>
        <p:nvSpPr>
          <p:cNvPr id="18" name="Text Box 6"/>
          <p:cNvSpPr txBox="1">
            <a:spLocks noChangeArrowheads="1"/>
          </p:cNvSpPr>
          <p:nvPr/>
        </p:nvSpPr>
        <p:spPr bwMode="auto">
          <a:xfrm>
            <a:off x="1895205" y="1144205"/>
            <a:ext cx="58862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050">
                <a:latin typeface="Arial" charset="0"/>
                <a:ea typeface="ＭＳ Ｐゴシック" charset="0"/>
                <a:cs typeface="ＭＳ Ｐゴシック" charset="0"/>
              </a:rPr>
              <a:t>Output</a:t>
            </a:r>
          </a:p>
          <a:p>
            <a:pPr algn="ctr" eaLnBrk="1" hangingPunct="1">
              <a:defRPr/>
            </a:pPr>
            <a:r>
              <a:rPr lang="en-US" sz="1050">
                <a:latin typeface="Arial" charset="0"/>
                <a:ea typeface="ＭＳ Ｐゴシック" charset="0"/>
                <a:cs typeface="ＭＳ Ｐゴシック" charset="0"/>
              </a:rPr>
              <a:t>(Q)</a:t>
            </a:r>
          </a:p>
        </p:txBody>
      </p:sp>
      <p:sp>
        <p:nvSpPr>
          <p:cNvPr id="19" name="Text Box 7"/>
          <p:cNvSpPr txBox="1">
            <a:spLocks noChangeArrowheads="1"/>
          </p:cNvSpPr>
          <p:nvPr/>
        </p:nvSpPr>
        <p:spPr bwMode="auto">
          <a:xfrm>
            <a:off x="3996885" y="4383897"/>
            <a:ext cx="122020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Variable Input (L)</a:t>
            </a:r>
          </a:p>
        </p:txBody>
      </p:sp>
      <p:sp>
        <p:nvSpPr>
          <p:cNvPr id="20" name="Text Box 9"/>
          <p:cNvSpPr txBox="1">
            <a:spLocks noChangeArrowheads="1"/>
          </p:cNvSpPr>
          <p:nvPr/>
        </p:nvSpPr>
        <p:spPr bwMode="auto">
          <a:xfrm>
            <a:off x="2382398" y="4155297"/>
            <a:ext cx="26000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0</a:t>
            </a:r>
          </a:p>
        </p:txBody>
      </p:sp>
      <p:sp>
        <p:nvSpPr>
          <p:cNvPr id="21" name="Text Box 10"/>
          <p:cNvSpPr txBox="1">
            <a:spLocks noChangeArrowheads="1"/>
          </p:cNvSpPr>
          <p:nvPr/>
        </p:nvSpPr>
        <p:spPr bwMode="auto">
          <a:xfrm>
            <a:off x="3930211" y="4155297"/>
            <a:ext cx="30970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L</a:t>
            </a:r>
            <a:r>
              <a:rPr lang="en-US" sz="1050" baseline="-25000">
                <a:latin typeface="Arial" charset="0"/>
                <a:ea typeface="ＭＳ Ｐゴシック" charset="0"/>
                <a:cs typeface="ＭＳ Ｐゴシック" charset="0"/>
              </a:rPr>
              <a:t>0</a:t>
            </a:r>
            <a:endParaRPr lang="en-US" sz="1050">
              <a:latin typeface="Arial" charset="0"/>
              <a:ea typeface="ＭＳ Ｐゴシック" charset="0"/>
              <a:cs typeface="ＭＳ Ｐゴシック" charset="0"/>
            </a:endParaRPr>
          </a:p>
        </p:txBody>
      </p:sp>
      <p:sp>
        <p:nvSpPr>
          <p:cNvPr id="22" name="Text Box 11"/>
          <p:cNvSpPr txBox="1">
            <a:spLocks noChangeArrowheads="1"/>
          </p:cNvSpPr>
          <p:nvPr/>
        </p:nvSpPr>
        <p:spPr bwMode="auto">
          <a:xfrm>
            <a:off x="4997011" y="4155297"/>
            <a:ext cx="30970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L</a:t>
            </a:r>
            <a:r>
              <a:rPr lang="en-US" sz="1050" baseline="-25000">
                <a:latin typeface="Arial" charset="0"/>
                <a:ea typeface="ＭＳ Ｐゴシック" charset="0"/>
                <a:cs typeface="ＭＳ Ｐゴシック" charset="0"/>
              </a:rPr>
              <a:t>1</a:t>
            </a:r>
            <a:endParaRPr lang="en-US" sz="1050">
              <a:latin typeface="Arial" charset="0"/>
              <a:ea typeface="ＭＳ Ｐゴシック" charset="0"/>
              <a:cs typeface="ＭＳ Ｐゴシック" charset="0"/>
            </a:endParaRPr>
          </a:p>
        </p:txBody>
      </p:sp>
      <p:sp>
        <p:nvSpPr>
          <p:cNvPr id="23" name="Line 12"/>
          <p:cNvSpPr>
            <a:spLocks noChangeShapeType="1"/>
          </p:cNvSpPr>
          <p:nvPr/>
        </p:nvSpPr>
        <p:spPr bwMode="auto">
          <a:xfrm>
            <a:off x="4096898" y="3458781"/>
            <a:ext cx="0" cy="685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24" name="Text Box 14"/>
          <p:cNvSpPr txBox="1">
            <a:spLocks noChangeArrowheads="1"/>
          </p:cNvSpPr>
          <p:nvPr/>
        </p:nvSpPr>
        <p:spPr bwMode="auto">
          <a:xfrm>
            <a:off x="5478335" y="4316031"/>
            <a:ext cx="43633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050">
                <a:latin typeface="Arial" charset="0"/>
                <a:ea typeface="ＭＳ Ｐゴシック" charset="0"/>
                <a:cs typeface="ＭＳ Ｐゴシック" charset="0"/>
              </a:rPr>
              <a:t>MP</a:t>
            </a:r>
            <a:r>
              <a:rPr lang="en-US" sz="1050" baseline="-25000">
                <a:latin typeface="Arial" charset="0"/>
                <a:ea typeface="ＭＳ Ｐゴシック" charset="0"/>
                <a:cs typeface="ＭＳ Ｐゴシック" charset="0"/>
              </a:rPr>
              <a:t>L</a:t>
            </a:r>
            <a:endParaRPr lang="en-US" sz="1050">
              <a:latin typeface="Arial" charset="0"/>
              <a:ea typeface="ＭＳ Ｐゴシック" charset="0"/>
              <a:cs typeface="ＭＳ Ｐゴシック" charset="0"/>
            </a:endParaRPr>
          </a:p>
        </p:txBody>
      </p:sp>
      <p:sp>
        <p:nvSpPr>
          <p:cNvPr id="25" name="Freeform 15"/>
          <p:cNvSpPr>
            <a:spLocks/>
          </p:cNvSpPr>
          <p:nvPr/>
        </p:nvSpPr>
        <p:spPr bwMode="auto">
          <a:xfrm>
            <a:off x="2496698" y="3401631"/>
            <a:ext cx="2914650" cy="1085850"/>
          </a:xfrm>
          <a:custGeom>
            <a:avLst/>
            <a:gdLst>
              <a:gd name="T0" fmla="*/ 0 w 2400"/>
              <a:gd name="T1" fmla="*/ 2147483647 h 912"/>
              <a:gd name="T2" fmla="*/ 2147483647 w 2400"/>
              <a:gd name="T3" fmla="*/ 2147483647 h 912"/>
              <a:gd name="T4" fmla="*/ 2147483647 w 2400"/>
              <a:gd name="T5" fmla="*/ 2147483647 h 912"/>
              <a:gd name="T6" fmla="*/ 0 60000 65536"/>
              <a:gd name="T7" fmla="*/ 0 60000 65536"/>
              <a:gd name="T8" fmla="*/ 0 60000 65536"/>
            </a:gdLst>
            <a:ahLst/>
            <a:cxnLst>
              <a:cxn ang="T6">
                <a:pos x="T0" y="T1"/>
              </a:cxn>
              <a:cxn ang="T7">
                <a:pos x="T2" y="T3"/>
              </a:cxn>
              <a:cxn ang="T8">
                <a:pos x="T4" y="T5"/>
              </a:cxn>
            </a:cxnLst>
            <a:rect l="0" t="0" r="r" b="b"/>
            <a:pathLst>
              <a:path w="2400" h="912">
                <a:moveTo>
                  <a:pt x="0" y="624"/>
                </a:moveTo>
                <a:cubicBezTo>
                  <a:pt x="472" y="312"/>
                  <a:pt x="944" y="0"/>
                  <a:pt x="1344" y="48"/>
                </a:cubicBezTo>
                <a:cubicBezTo>
                  <a:pt x="1744" y="96"/>
                  <a:pt x="2232" y="768"/>
                  <a:pt x="2400" y="912"/>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ea typeface="ＭＳ Ｐゴシック" pitchFamily="34" charset="-128"/>
              <a:cs typeface="+mn-cs"/>
            </a:endParaRPr>
          </a:p>
        </p:txBody>
      </p:sp>
    </p:spTree>
    <p:extLst>
      <p:ext uri="{BB962C8B-B14F-4D97-AF65-F5344CB8AC3E}">
        <p14:creationId xmlns:p14="http://schemas.microsoft.com/office/powerpoint/2010/main" val="316267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59586" y="358388"/>
            <a:ext cx="4796714" cy="489911"/>
          </a:xfrm>
        </p:spPr>
        <p:txBody>
          <a:bodyPr/>
          <a:lstStyle/>
          <a:p>
            <a:r>
              <a:rPr lang="en-US" altLang="en-US" sz="2200" dirty="0"/>
              <a:t>The Average Product</a:t>
            </a:r>
          </a:p>
        </p:txBody>
      </p:sp>
      <p:grpSp>
        <p:nvGrpSpPr>
          <p:cNvPr id="18435" name="Group 3"/>
          <p:cNvGrpSpPr>
            <a:grpSpLocks/>
          </p:cNvGrpSpPr>
          <p:nvPr/>
        </p:nvGrpSpPr>
        <p:grpSpPr bwMode="auto">
          <a:xfrm>
            <a:off x="2628900" y="1314450"/>
            <a:ext cx="3943350" cy="2971800"/>
            <a:chOff x="672" y="1104"/>
            <a:chExt cx="3312" cy="2496"/>
          </a:xfrm>
        </p:grpSpPr>
        <p:sp>
          <p:nvSpPr>
            <p:cNvPr id="4100" name="Line 4"/>
            <p:cNvSpPr>
              <a:spLocks noChangeShapeType="1"/>
            </p:cNvSpPr>
            <p:nvPr/>
          </p:nvSpPr>
          <p:spPr bwMode="auto">
            <a:xfrm flipV="1">
              <a:off x="672" y="1104"/>
              <a:ext cx="0" cy="24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4101" name="Line 5"/>
            <p:cNvSpPr>
              <a:spLocks noChangeShapeType="1"/>
            </p:cNvSpPr>
            <p:nvPr/>
          </p:nvSpPr>
          <p:spPr bwMode="auto">
            <a:xfrm>
              <a:off x="672" y="3600"/>
              <a:ext cx="33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grpSp>
      <p:sp>
        <p:nvSpPr>
          <p:cNvPr id="4102" name="Text Box 6"/>
          <p:cNvSpPr txBox="1">
            <a:spLocks noChangeArrowheads="1"/>
          </p:cNvSpPr>
          <p:nvPr/>
        </p:nvSpPr>
        <p:spPr bwMode="auto">
          <a:xfrm>
            <a:off x="2027407" y="1285875"/>
            <a:ext cx="58862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050">
                <a:latin typeface="Arial" charset="0"/>
                <a:ea typeface="ＭＳ Ｐゴシック" charset="0"/>
                <a:cs typeface="ＭＳ Ｐゴシック" charset="0"/>
              </a:rPr>
              <a:t>Output</a:t>
            </a:r>
          </a:p>
          <a:p>
            <a:pPr algn="ctr" eaLnBrk="1" hangingPunct="1">
              <a:defRPr/>
            </a:pPr>
            <a:r>
              <a:rPr lang="en-US" sz="1050">
                <a:latin typeface="Arial" charset="0"/>
                <a:ea typeface="ＭＳ Ｐゴシック" charset="0"/>
                <a:cs typeface="ＭＳ Ｐゴシック" charset="0"/>
              </a:rPr>
              <a:t>(Q)</a:t>
            </a:r>
          </a:p>
        </p:txBody>
      </p:sp>
      <p:sp>
        <p:nvSpPr>
          <p:cNvPr id="4103" name="Text Box 7"/>
          <p:cNvSpPr txBox="1">
            <a:spLocks noChangeArrowheads="1"/>
          </p:cNvSpPr>
          <p:nvPr/>
        </p:nvSpPr>
        <p:spPr bwMode="auto">
          <a:xfrm>
            <a:off x="4129087" y="4525566"/>
            <a:ext cx="122020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Variable Input (L)</a:t>
            </a:r>
          </a:p>
        </p:txBody>
      </p:sp>
      <p:sp>
        <p:nvSpPr>
          <p:cNvPr id="4104" name="Freeform 8"/>
          <p:cNvSpPr>
            <a:spLocks/>
          </p:cNvSpPr>
          <p:nvPr/>
        </p:nvSpPr>
        <p:spPr bwMode="auto">
          <a:xfrm>
            <a:off x="2628900" y="1657350"/>
            <a:ext cx="3429000" cy="2628900"/>
          </a:xfrm>
          <a:custGeom>
            <a:avLst/>
            <a:gdLst>
              <a:gd name="T0" fmla="*/ 0 w 2160"/>
              <a:gd name="T1" fmla="*/ 2147483647 h 1856"/>
              <a:gd name="T2" fmla="*/ 2147483647 w 2160"/>
              <a:gd name="T3" fmla="*/ 2147483647 h 1856"/>
              <a:gd name="T4" fmla="*/ 2147483647 w 2160"/>
              <a:gd name="T5" fmla="*/ 2147483647 h 1856"/>
              <a:gd name="T6" fmla="*/ 2147483647 w 2160"/>
              <a:gd name="T7" fmla="*/ 2147483647 h 18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1856">
                <a:moveTo>
                  <a:pt x="0" y="1856"/>
                </a:moveTo>
                <a:cubicBezTo>
                  <a:pt x="284" y="1712"/>
                  <a:pt x="568" y="1568"/>
                  <a:pt x="816" y="1280"/>
                </a:cubicBezTo>
                <a:cubicBezTo>
                  <a:pt x="1064" y="992"/>
                  <a:pt x="1264" y="256"/>
                  <a:pt x="1488" y="128"/>
                </a:cubicBezTo>
                <a:cubicBezTo>
                  <a:pt x="1712" y="0"/>
                  <a:pt x="1936" y="256"/>
                  <a:pt x="2160" y="512"/>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ea typeface="ＭＳ Ｐゴシック" pitchFamily="34" charset="-128"/>
              <a:cs typeface="+mn-cs"/>
            </a:endParaRPr>
          </a:p>
        </p:txBody>
      </p:sp>
      <p:sp>
        <p:nvSpPr>
          <p:cNvPr id="4105" name="Text Box 9"/>
          <p:cNvSpPr txBox="1">
            <a:spLocks noChangeArrowheads="1"/>
          </p:cNvSpPr>
          <p:nvPr/>
        </p:nvSpPr>
        <p:spPr bwMode="auto">
          <a:xfrm>
            <a:off x="2514600" y="4296966"/>
            <a:ext cx="26000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0</a:t>
            </a:r>
          </a:p>
        </p:txBody>
      </p:sp>
      <p:sp>
        <p:nvSpPr>
          <p:cNvPr id="4106" name="Text Box 10"/>
          <p:cNvSpPr txBox="1">
            <a:spLocks noChangeArrowheads="1"/>
          </p:cNvSpPr>
          <p:nvPr/>
        </p:nvSpPr>
        <p:spPr bwMode="auto">
          <a:xfrm>
            <a:off x="4514850" y="4286250"/>
            <a:ext cx="30970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L</a:t>
            </a:r>
            <a:r>
              <a:rPr lang="en-US" sz="1050" baseline="-25000">
                <a:latin typeface="Arial" charset="0"/>
                <a:ea typeface="ＭＳ Ｐゴシック" charset="0"/>
                <a:cs typeface="ＭＳ Ｐゴシック" charset="0"/>
              </a:rPr>
              <a:t>0</a:t>
            </a:r>
            <a:endParaRPr lang="en-US" sz="1050">
              <a:latin typeface="Arial" charset="0"/>
              <a:ea typeface="ＭＳ Ｐゴシック" charset="0"/>
              <a:cs typeface="ＭＳ Ｐゴシック" charset="0"/>
            </a:endParaRPr>
          </a:p>
        </p:txBody>
      </p:sp>
      <p:sp>
        <p:nvSpPr>
          <p:cNvPr id="4110" name="Text Box 14"/>
          <p:cNvSpPr txBox="1">
            <a:spLocks noChangeArrowheads="1"/>
          </p:cNvSpPr>
          <p:nvPr/>
        </p:nvSpPr>
        <p:spPr bwMode="auto">
          <a:xfrm>
            <a:off x="5629323" y="2468166"/>
            <a:ext cx="90120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sz="1050">
                <a:latin typeface="Arial" charset="0"/>
                <a:ea typeface="ＭＳ Ｐゴシック" charset="0"/>
                <a:cs typeface="ＭＳ Ｐゴシック" charset="0"/>
              </a:rPr>
              <a:t>Q = F(K</a:t>
            </a:r>
            <a:r>
              <a:rPr lang="en-US" sz="1050" baseline="-25000">
                <a:latin typeface="Arial" charset="0"/>
                <a:ea typeface="ＭＳ Ｐゴシック" charset="0"/>
                <a:cs typeface="ＭＳ Ｐゴシック" charset="0"/>
              </a:rPr>
              <a:t>0</a:t>
            </a:r>
            <a:r>
              <a:rPr lang="en-US" sz="1050">
                <a:latin typeface="Arial" charset="0"/>
                <a:ea typeface="ＭＳ Ｐゴシック" charset="0"/>
                <a:cs typeface="ＭＳ Ｐゴシック" charset="0"/>
              </a:rPr>
              <a:t>, L)</a:t>
            </a:r>
          </a:p>
        </p:txBody>
      </p:sp>
      <p:sp>
        <p:nvSpPr>
          <p:cNvPr id="4111" name="Line 15"/>
          <p:cNvSpPr>
            <a:spLocks noChangeShapeType="1"/>
          </p:cNvSpPr>
          <p:nvPr/>
        </p:nvSpPr>
        <p:spPr bwMode="auto">
          <a:xfrm flipV="1">
            <a:off x="2628900" y="2286000"/>
            <a:ext cx="2000250" cy="20002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4112" name="Line 16"/>
          <p:cNvSpPr>
            <a:spLocks noChangeShapeType="1"/>
          </p:cNvSpPr>
          <p:nvPr/>
        </p:nvSpPr>
        <p:spPr bwMode="auto">
          <a:xfrm>
            <a:off x="4629150" y="2286000"/>
            <a:ext cx="0" cy="20002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4114" name="Text Box 18"/>
          <p:cNvSpPr txBox="1">
            <a:spLocks noChangeArrowheads="1"/>
          </p:cNvSpPr>
          <p:nvPr/>
        </p:nvSpPr>
        <p:spPr bwMode="auto">
          <a:xfrm>
            <a:off x="2343150" y="2171700"/>
            <a:ext cx="33855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eaLnBrk="1" hangingPunct="1">
              <a:defRPr/>
            </a:pPr>
            <a:r>
              <a:rPr lang="en-US" sz="1050">
                <a:latin typeface="Arial" charset="0"/>
                <a:ea typeface="ＭＳ Ｐゴシック" charset="0"/>
                <a:cs typeface="ＭＳ Ｐゴシック" charset="0"/>
              </a:rPr>
              <a:t>Q</a:t>
            </a:r>
            <a:r>
              <a:rPr lang="en-US" sz="1050" baseline="-25000">
                <a:latin typeface="Arial" charset="0"/>
                <a:ea typeface="ＭＳ Ｐゴシック" charset="0"/>
                <a:cs typeface="ＭＳ Ｐゴシック" charset="0"/>
              </a:rPr>
              <a:t>0</a:t>
            </a:r>
            <a:endParaRPr lang="en-US" sz="1050">
              <a:latin typeface="Arial" charset="0"/>
              <a:ea typeface="ＭＳ Ｐゴシック" charset="0"/>
              <a:cs typeface="ＭＳ Ｐゴシック" charset="0"/>
            </a:endParaRPr>
          </a:p>
        </p:txBody>
      </p:sp>
      <p:sp>
        <p:nvSpPr>
          <p:cNvPr id="4115" name="Line 19"/>
          <p:cNvSpPr>
            <a:spLocks noChangeShapeType="1"/>
          </p:cNvSpPr>
          <p:nvPr/>
        </p:nvSpPr>
        <p:spPr bwMode="auto">
          <a:xfrm flipH="1">
            <a:off x="2628900" y="2286000"/>
            <a:ext cx="2000250"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sz="1050">
              <a:latin typeface="Arial" charset="0"/>
              <a:ea typeface="ＭＳ Ｐゴシック" charset="0"/>
              <a:cs typeface="ＭＳ Ｐゴシック" charset="0"/>
            </a:endParaRPr>
          </a:p>
        </p:txBody>
      </p:sp>
      <p:sp>
        <p:nvSpPr>
          <p:cNvPr id="4116" name="Text Box 20"/>
          <p:cNvSpPr txBox="1">
            <a:spLocks noChangeArrowheads="1"/>
          </p:cNvSpPr>
          <p:nvPr/>
        </p:nvSpPr>
        <p:spPr bwMode="auto">
          <a:xfrm>
            <a:off x="2875360" y="1482329"/>
            <a:ext cx="2029723" cy="71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350">
                <a:cs typeface="+mn-cs"/>
              </a:rPr>
              <a:t>AP</a:t>
            </a:r>
            <a:r>
              <a:rPr lang="en-US" altLang="en-US" sz="1350" baseline="-25000">
                <a:cs typeface="+mn-cs"/>
              </a:rPr>
              <a:t>L</a:t>
            </a:r>
            <a:r>
              <a:rPr lang="en-US" altLang="en-US" sz="1350">
                <a:cs typeface="+mn-cs"/>
              </a:rPr>
              <a:t> = </a:t>
            </a:r>
            <a:r>
              <a:rPr lang="en-US" altLang="en-US" sz="1350">
                <a:cs typeface="+mn-cs"/>
                <a:sym typeface="Symbol" pitchFamily="18" charset="2"/>
              </a:rPr>
              <a:t></a:t>
            </a:r>
            <a:r>
              <a:rPr lang="en-US" altLang="en-US" sz="1350">
                <a:cs typeface="+mn-cs"/>
              </a:rPr>
              <a:t>Q/</a:t>
            </a:r>
            <a:r>
              <a:rPr lang="en-US" altLang="en-US" sz="1350">
                <a:cs typeface="+mn-cs"/>
                <a:sym typeface="Symbol" pitchFamily="18" charset="2"/>
              </a:rPr>
              <a:t></a:t>
            </a:r>
            <a:r>
              <a:rPr lang="en-US" altLang="en-US" sz="1350">
                <a:cs typeface="+mn-cs"/>
              </a:rPr>
              <a:t>L</a:t>
            </a:r>
          </a:p>
          <a:p>
            <a:pPr eaLnBrk="1" hangingPunct="1">
              <a:defRPr/>
            </a:pPr>
            <a:r>
              <a:rPr lang="en-US" altLang="en-US" sz="1350">
                <a:cs typeface="+mn-cs"/>
              </a:rPr>
              <a:t>        = (Q</a:t>
            </a:r>
            <a:r>
              <a:rPr lang="en-US" altLang="en-US" sz="1350" baseline="-25000">
                <a:cs typeface="+mn-cs"/>
              </a:rPr>
              <a:t>0</a:t>
            </a:r>
            <a:r>
              <a:rPr lang="en-US" altLang="en-US" sz="1350">
                <a:cs typeface="+mn-cs"/>
              </a:rPr>
              <a:t> – 0) / (L</a:t>
            </a:r>
            <a:r>
              <a:rPr lang="en-US" altLang="en-US" sz="1350" baseline="-25000">
                <a:cs typeface="+mn-cs"/>
              </a:rPr>
              <a:t>0</a:t>
            </a:r>
            <a:r>
              <a:rPr lang="en-US" altLang="en-US" sz="1350">
                <a:cs typeface="+mn-cs"/>
              </a:rPr>
              <a:t> – 0)</a:t>
            </a:r>
          </a:p>
          <a:p>
            <a:pPr eaLnBrk="1" hangingPunct="1">
              <a:defRPr/>
            </a:pPr>
            <a:r>
              <a:rPr lang="en-US" altLang="en-US" sz="1350">
                <a:cs typeface="+mn-cs"/>
              </a:rPr>
              <a:t>        = Q</a:t>
            </a:r>
            <a:r>
              <a:rPr lang="en-US" altLang="en-US" sz="1350" baseline="-25000">
                <a:cs typeface="+mn-cs"/>
              </a:rPr>
              <a:t>0 </a:t>
            </a:r>
            <a:r>
              <a:rPr lang="en-US" altLang="en-US" sz="1350">
                <a:cs typeface="+mn-cs"/>
              </a:rPr>
              <a:t>/ L</a:t>
            </a:r>
            <a:r>
              <a:rPr lang="en-US" altLang="en-US" sz="1350" baseline="-25000">
                <a:cs typeface="+mn-cs"/>
              </a:rPr>
              <a:t>0</a:t>
            </a:r>
            <a:endParaRPr lang="en-US" altLang="en-US" sz="1350">
              <a:cs typeface="+mn-cs"/>
            </a:endParaRPr>
          </a:p>
        </p:txBody>
      </p:sp>
    </p:spTree>
    <p:extLst>
      <p:ext uri="{BB962C8B-B14F-4D97-AF65-F5344CB8AC3E}">
        <p14:creationId xmlns:p14="http://schemas.microsoft.com/office/powerpoint/2010/main" val="2973734912"/>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31458</TotalTime>
  <Words>1352</Words>
  <Application>Microsoft Macintosh PowerPoint</Application>
  <PresentationFormat>On-screen Show (16:9)</PresentationFormat>
  <Paragraphs>261</Paragraphs>
  <Slides>30</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 Narrow</vt:lpstr>
      <vt:lpstr>Raleway</vt:lpstr>
      <vt:lpstr>Calibri</vt:lpstr>
      <vt:lpstr>Arial</vt:lpstr>
      <vt:lpstr>Wingdings</vt:lpstr>
      <vt:lpstr>Tahoma</vt:lpstr>
      <vt:lpstr>Lato</vt:lpstr>
      <vt:lpstr>Antonio template</vt:lpstr>
      <vt:lpstr>PowerPoint Presentation</vt:lpstr>
      <vt:lpstr>Chapter 11: Outline</vt:lpstr>
      <vt:lpstr>The Technology of Production</vt:lpstr>
      <vt:lpstr>Production Function: Short Run vs. Long Run </vt:lpstr>
      <vt:lpstr>Labor Productivity</vt:lpstr>
      <vt:lpstr>Short-Run  Law of diminishing returns:  if other inputs are fixed, the increase in output from an increase in the variable input must eventually decline.</vt:lpstr>
      <vt:lpstr>Short-Run Production Function</vt:lpstr>
      <vt:lpstr>The Marginal Product</vt:lpstr>
      <vt:lpstr>The Average Product</vt:lpstr>
      <vt:lpstr>Marginal and Average Product Curves</vt:lpstr>
      <vt:lpstr>PowerPoint Presentation</vt:lpstr>
      <vt:lpstr>Active Learning</vt:lpstr>
      <vt:lpstr>Active Learning</vt:lpstr>
      <vt:lpstr>The Practical Significance Of The Average Marginal Distinction</vt:lpstr>
      <vt:lpstr>MEASURING COST: WHICH COSTS MATTER?</vt:lpstr>
      <vt:lpstr>Active Learning</vt:lpstr>
      <vt:lpstr>Active Learning</vt:lpstr>
      <vt:lpstr>PowerPoint Presentation</vt:lpstr>
      <vt:lpstr>MEASURING COST: WHICH COSTS MATTER?</vt:lpstr>
      <vt:lpstr>Fixed Costs and Variable Costs</vt:lpstr>
      <vt:lpstr>Marginal and Average Cost</vt:lpstr>
      <vt:lpstr>Marginal and Average Cost</vt:lpstr>
      <vt:lpstr>A C T I V E  L E A R N I N G      Calculating costs</vt:lpstr>
      <vt:lpstr>Diminishing Marginal Returns and Marginal Cost</vt:lpstr>
      <vt:lpstr>Output as a Function of One Variable Input </vt:lpstr>
      <vt:lpstr>The Total, Variable, and Fixed Cost Curves</vt:lpstr>
      <vt:lpstr>The Shapes of the Cost Curves  ATC = AVC + AFC </vt:lpstr>
      <vt:lpstr>The Shapes of the Cost Curves  At A, MC = AVC </vt:lpstr>
      <vt:lpstr>Long-Run:   Economies and Diseconomies of Scale</vt:lpstr>
      <vt:lpstr>Economies and Diseconomies of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Financial Planning Process</dc:title>
  <dc:creator>Akbulut, Rahsan</dc:creator>
  <cp:lastModifiedBy>Yuanqing Li</cp:lastModifiedBy>
  <cp:revision>126</cp:revision>
  <cp:lastPrinted>2020-09-09T02:58:44Z</cp:lastPrinted>
  <dcterms:modified xsi:type="dcterms:W3CDTF">2020-11-25T18:41:23Z</dcterms:modified>
</cp:coreProperties>
</file>