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485" r:id="rId3"/>
    <p:sldId id="504" r:id="rId4"/>
    <p:sldId id="505" r:id="rId5"/>
    <p:sldId id="521" r:id="rId6"/>
    <p:sldId id="506" r:id="rId7"/>
    <p:sldId id="507" r:id="rId8"/>
    <p:sldId id="508" r:id="rId9"/>
    <p:sldId id="522" r:id="rId10"/>
    <p:sldId id="509" r:id="rId11"/>
    <p:sldId id="475" r:id="rId12"/>
    <p:sldId id="476" r:id="rId13"/>
    <p:sldId id="510" r:id="rId14"/>
    <p:sldId id="511" r:id="rId15"/>
    <p:sldId id="512" r:id="rId16"/>
    <p:sldId id="514" r:id="rId17"/>
    <p:sldId id="515" r:id="rId18"/>
    <p:sldId id="516" r:id="rId19"/>
    <p:sldId id="517" r:id="rId20"/>
    <p:sldId id="523" r:id="rId21"/>
    <p:sldId id="524" r:id="rId22"/>
    <p:sldId id="525" r:id="rId23"/>
  </p:sldIdLst>
  <p:sldSz cx="9144000" cy="5143500" type="screen16x9"/>
  <p:notesSz cx="7102475" cy="9388475"/>
  <p:embeddedFontLst>
    <p:embeddedFont>
      <p:font typeface="MS PGothic" panose="020B0600070205080204" pitchFamily="34" charset="-128"/>
      <p:regular r:id="rId25"/>
    </p:embeddedFont>
    <p:embeddedFont>
      <p:font typeface="Raleway" panose="020B0503030101060003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MS PGothic" panose="020B0600070205080204" pitchFamily="34" charset="-128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6" autoAdjust="0"/>
    <p:restoredTop sz="94636" autoAdjust="0"/>
  </p:normalViewPr>
  <p:slideViewPr>
    <p:cSldViewPr snapToGrid="0">
      <p:cViewPr>
        <p:scale>
          <a:sx n="111" d="100"/>
          <a:sy n="111" d="100"/>
        </p:scale>
        <p:origin x="624" y="-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6300A8-5763-410A-BD8B-8A039ED15B8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83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6FB160-AA38-43F8-B659-1023B971305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30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52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44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344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49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5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 defTabSz="942289">
              <a:buNone/>
              <a:defRPr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7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90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3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 defTabSz="942289"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0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8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 defTabSz="942289"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1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1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85755-074E-418E-B5F7-6C2A800E7B3A}" type="datetime1">
              <a:rPr lang="en-US" altLang="en-US"/>
              <a:pPr>
                <a:defRPr/>
              </a:pPr>
              <a:t>11/24/2020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FF60-CECE-4A64-B679-F38C4ED67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7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9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Program%20Files/TurningPoint/2003/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Program%20Files/TurningPoint/2003/Ques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12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561" y="290513"/>
            <a:ext cx="6763439" cy="553099"/>
          </a:xfrm>
        </p:spPr>
        <p:txBody>
          <a:bodyPr/>
          <a:lstStyle/>
          <a:p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Marginal Cost, Marginal Revenue, </a:t>
            </a: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and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Price Graph</a:t>
            </a:r>
          </a:p>
        </p:txBody>
      </p:sp>
      <p:sp>
        <p:nvSpPr>
          <p:cNvPr id="33" name="Isosceles Triangle 32"/>
          <p:cNvSpPr/>
          <p:nvPr/>
        </p:nvSpPr>
        <p:spPr>
          <a:xfrm rot="5400000" flipH="1" flipV="1">
            <a:off x="4839891" y="1750219"/>
            <a:ext cx="1257300" cy="1257300"/>
          </a:xfrm>
          <a:prstGeom prst="triangle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" name="Group 35"/>
          <p:cNvGrpSpPr/>
          <p:nvPr/>
        </p:nvGrpSpPr>
        <p:grpSpPr>
          <a:xfrm>
            <a:off x="2896679" y="2950175"/>
            <a:ext cx="1897083" cy="997415"/>
            <a:chOff x="1674421" y="3754731"/>
            <a:chExt cx="2529444" cy="1329887"/>
          </a:xfrm>
          <a:solidFill>
            <a:schemeClr val="bg2">
              <a:lumMod val="75000"/>
            </a:schemeClr>
          </a:solidFill>
        </p:grpSpPr>
        <p:sp>
          <p:nvSpPr>
            <p:cNvPr id="35" name="Freeform 34"/>
            <p:cNvSpPr/>
            <p:nvPr/>
          </p:nvSpPr>
          <p:spPr>
            <a:xfrm>
              <a:off x="1674421" y="3811979"/>
              <a:ext cx="2529444" cy="1272639"/>
            </a:xfrm>
            <a:custGeom>
              <a:avLst/>
              <a:gdLst>
                <a:gd name="connsiteX0" fmla="*/ 0 w 2529444"/>
                <a:gd name="connsiteY0" fmla="*/ 427512 h 1272639"/>
                <a:gd name="connsiteX1" fmla="*/ 641267 w 2529444"/>
                <a:gd name="connsiteY1" fmla="*/ 1223159 h 1272639"/>
                <a:gd name="connsiteX2" fmla="*/ 1710047 w 2529444"/>
                <a:gd name="connsiteY2" fmla="*/ 724395 h 1272639"/>
                <a:gd name="connsiteX3" fmla="*/ 2529444 w 2529444"/>
                <a:gd name="connsiteY3" fmla="*/ 0 h 1272639"/>
                <a:gd name="connsiteX4" fmla="*/ 2529444 w 2529444"/>
                <a:gd name="connsiteY4" fmla="*/ 0 h 127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9444" h="1272639">
                  <a:moveTo>
                    <a:pt x="0" y="427512"/>
                  </a:moveTo>
                  <a:cubicBezTo>
                    <a:pt x="178129" y="800595"/>
                    <a:pt x="356259" y="1173679"/>
                    <a:pt x="641267" y="1223159"/>
                  </a:cubicBezTo>
                  <a:cubicBezTo>
                    <a:pt x="926275" y="1272639"/>
                    <a:pt x="1395351" y="928255"/>
                    <a:pt x="1710047" y="724395"/>
                  </a:cubicBezTo>
                  <a:cubicBezTo>
                    <a:pt x="2024743" y="520535"/>
                    <a:pt x="2529444" y="0"/>
                    <a:pt x="2529444" y="0"/>
                  </a:cubicBezTo>
                  <a:lnTo>
                    <a:pt x="2529444" y="0"/>
                  </a:lnTo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76400" y="3810000"/>
              <a:ext cx="1981200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37" name="Isosceles Triangle 36"/>
            <p:cNvSpPr/>
            <p:nvPr/>
          </p:nvSpPr>
          <p:spPr>
            <a:xfrm rot="19042813">
              <a:off x="3400642" y="3754731"/>
              <a:ext cx="762000" cy="381000"/>
            </a:xfrm>
            <a:prstGeom prst="triangl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</p:grp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>
            <a:off x="1084064" y="2990255"/>
            <a:ext cx="2366963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2268142" y="4173142"/>
            <a:ext cx="4183856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153841" y="142756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6440091" y="3999310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5925741" y="1407319"/>
            <a:ext cx="914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latin typeface="Arial" panose="020B0604020202020204" pitchFamily="34" charset="0"/>
              </a:rPr>
              <a:t>Marginal Cost</a:t>
            </a: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1810941" y="2856310"/>
            <a:ext cx="514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$35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2268141" y="3003948"/>
            <a:ext cx="4114800" cy="119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6440091" y="2893219"/>
            <a:ext cx="1085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P = D = MR</a:t>
            </a:r>
          </a:p>
        </p:txBody>
      </p:sp>
      <p:sp>
        <p:nvSpPr>
          <p:cNvPr id="46" name="Freeform 45"/>
          <p:cNvSpPr/>
          <p:nvPr/>
        </p:nvSpPr>
        <p:spPr>
          <a:xfrm>
            <a:off x="2896791" y="1709738"/>
            <a:ext cx="3200400" cy="2388394"/>
          </a:xfrm>
          <a:custGeom>
            <a:avLst/>
            <a:gdLst>
              <a:gd name="connsiteX0" fmla="*/ 0 w 3930733"/>
              <a:gd name="connsiteY0" fmla="*/ 2149434 h 3184567"/>
              <a:gd name="connsiteX1" fmla="*/ 1056904 w 3930733"/>
              <a:gd name="connsiteY1" fmla="*/ 2826328 h 3184567"/>
              <a:gd name="connsiteX2" fmla="*/ 3930733 w 3930733"/>
              <a:gd name="connsiteY2" fmla="*/ 0 h 318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0733" h="3184567">
                <a:moveTo>
                  <a:pt x="0" y="2149434"/>
                </a:moveTo>
                <a:cubicBezTo>
                  <a:pt x="200891" y="2667000"/>
                  <a:pt x="401782" y="3184567"/>
                  <a:pt x="1056904" y="2826328"/>
                </a:cubicBezTo>
                <a:cubicBezTo>
                  <a:pt x="1712026" y="2468089"/>
                  <a:pt x="2821379" y="1234044"/>
                  <a:pt x="3930733" y="0"/>
                </a:cubicBez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3497462" y="2864049"/>
            <a:ext cx="2571750" cy="11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914400" y="3211117"/>
            <a:ext cx="1353741" cy="83099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7B2318"/>
                </a:solidFill>
                <a:latin typeface="Arial" panose="020B0604020202020204" pitchFamily="34" charset="0"/>
              </a:rPr>
              <a:t>MC &lt; P,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7B2318"/>
                </a:solidFill>
                <a:latin typeface="Arial" panose="020B0604020202020204" pitchFamily="34" charset="0"/>
              </a:rPr>
              <a:t>increase output to increase total profit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82641" y="4207669"/>
            <a:ext cx="17145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 = P at 8 units,</a:t>
            </a:r>
          </a:p>
          <a:p>
            <a:pPr algn="ctr">
              <a:defRPr/>
            </a:pPr>
            <a:r>
              <a:rPr lang="en-US" sz="105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total profit is maximized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243637" y="2053829"/>
            <a:ext cx="15893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MC &gt; P,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decrease output to increase total profit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82591" y="2264569"/>
            <a:ext cx="9144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 = P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96941" y="2550319"/>
            <a:ext cx="514350" cy="40005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5861447" y="2493169"/>
            <a:ext cx="400050" cy="1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368154" y="3568304"/>
            <a:ext cx="857250" cy="1190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8" grpId="0" animBg="1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ChangeArrowheads="1"/>
          </p:cNvSpPr>
          <p:nvPr/>
        </p:nvSpPr>
        <p:spPr bwMode="auto">
          <a:xfrm>
            <a:off x="1143000" y="0"/>
            <a:ext cx="285750" cy="51435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83532" y="264319"/>
            <a:ext cx="6156722" cy="715566"/>
          </a:xfrm>
        </p:spPr>
        <p:txBody>
          <a:bodyPr spcFirstLastPara="1" wrap="square" lIns="91425" tIns="0" rIns="91425" bIns="0" anchor="t" anchorCtr="0">
            <a:noAutofit/>
          </a:bodyPr>
          <a:lstStyle/>
          <a:p>
            <a:pPr eaLnBrk="1" hangingPunct="1">
              <a:defRPr/>
            </a:pPr>
            <a:r>
              <a:rPr lang="en-US" altLang="en-US" sz="15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ＭＳ Ｐゴシック" pitchFamily="34" charset="-128"/>
              </a:rPr>
              <a:t>A C T I V E  L E A R N I N G   </a:t>
            </a:r>
            <a:br>
              <a:rPr lang="en-US" altLang="en-US" sz="15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ＭＳ Ｐゴシック" pitchFamily="34" charset="-128"/>
              </a:rPr>
            </a:br>
            <a:r>
              <a:rPr lang="en-US" altLang="en-US" sz="24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Identifying a firm</a:t>
            </a:r>
            <a:r>
              <a:rPr lang="ja-JP" altLang="en-US" sz="24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’</a:t>
            </a:r>
            <a:r>
              <a:rPr lang="en-US" altLang="ja-JP" sz="24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  <a:cs typeface="Arial" panose="020B0604020202020204" pitchFamily="34" charset="0"/>
              </a:rPr>
              <a:t>s profit</a:t>
            </a:r>
            <a:endParaRPr lang="en-US" altLang="en-US" sz="240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Line 9"/>
          <p:cNvSpPr>
            <a:spLocks noChangeShapeType="1"/>
          </p:cNvSpPr>
          <p:nvPr/>
        </p:nvSpPr>
        <p:spPr bwMode="auto">
          <a:xfrm>
            <a:off x="1590676" y="957263"/>
            <a:ext cx="6155531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581" name="Line 10"/>
          <p:cNvSpPr>
            <a:spLocks noChangeShapeType="1"/>
          </p:cNvSpPr>
          <p:nvPr/>
        </p:nvSpPr>
        <p:spPr bwMode="auto">
          <a:xfrm>
            <a:off x="1588294" y="217885"/>
            <a:ext cx="6155531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649016" y="1157288"/>
            <a:ext cx="1569244" cy="342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75">
                <a:latin typeface="Arial" panose="020B0604020202020204" pitchFamily="34" charset="0"/>
              </a:rPr>
              <a:t>Determine </a:t>
            </a:r>
            <a:br>
              <a:rPr lang="en-US" altLang="en-US" sz="1875">
                <a:latin typeface="Arial" panose="020B0604020202020204" pitchFamily="34" charset="0"/>
              </a:rPr>
            </a:br>
            <a:r>
              <a:rPr lang="en-US" altLang="en-US" sz="1875">
                <a:latin typeface="Arial" panose="020B0604020202020204" pitchFamily="34" charset="0"/>
              </a:rPr>
              <a:t>this firm</a:t>
            </a:r>
            <a:r>
              <a:rPr lang="ja-JP" altLang="en-US" sz="1875">
                <a:latin typeface="Arial" panose="020B0604020202020204" pitchFamily="34" charset="0"/>
              </a:rPr>
              <a:t>’</a:t>
            </a:r>
            <a:r>
              <a:rPr lang="en-US" altLang="ja-JP" sz="1875">
                <a:latin typeface="Arial" panose="020B0604020202020204" pitchFamily="34" charset="0"/>
              </a:rPr>
              <a:t>s </a:t>
            </a:r>
            <a:br>
              <a:rPr lang="en-US" altLang="ja-JP" sz="1875">
                <a:latin typeface="Arial" panose="020B0604020202020204" pitchFamily="34" charset="0"/>
              </a:rPr>
            </a:br>
            <a:r>
              <a:rPr lang="en-US" altLang="ja-JP" sz="1875">
                <a:latin typeface="Arial" panose="020B0604020202020204" pitchFamily="34" charset="0"/>
              </a:rPr>
              <a:t>total profit.</a:t>
            </a:r>
          </a:p>
          <a:p>
            <a:pPr eaLnBrk="1" hangingPunct="1">
              <a:lnSpc>
                <a:spcPct val="105000"/>
              </a:lnSpc>
              <a:spcBef>
                <a:spcPct val="5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75">
                <a:latin typeface="Arial" panose="020B0604020202020204" pitchFamily="34" charset="0"/>
              </a:rPr>
              <a:t>Identify the area on the graph that represents </a:t>
            </a:r>
            <a:br>
              <a:rPr lang="en-US" altLang="en-US" sz="1875">
                <a:latin typeface="Arial" panose="020B0604020202020204" pitchFamily="34" charset="0"/>
              </a:rPr>
            </a:br>
            <a:r>
              <a:rPr lang="en-US" altLang="en-US" sz="1875">
                <a:latin typeface="Arial" panose="020B0604020202020204" pitchFamily="34" charset="0"/>
              </a:rPr>
              <a:t>the firm</a:t>
            </a:r>
            <a:r>
              <a:rPr lang="ja-JP" altLang="en-US" sz="1875">
                <a:latin typeface="Arial" panose="020B0604020202020204" pitchFamily="34" charset="0"/>
              </a:rPr>
              <a:t>’</a:t>
            </a:r>
            <a:r>
              <a:rPr lang="en-US" altLang="ja-JP" sz="1875">
                <a:latin typeface="Arial" panose="020B0604020202020204" pitchFamily="34" charset="0"/>
              </a:rPr>
              <a:t>s profit.</a:t>
            </a:r>
            <a:endParaRPr lang="en-US" altLang="en-US" sz="1875">
              <a:latin typeface="Arial" panose="020B0604020202020204" pitchFamily="34" charset="0"/>
            </a:endParaRPr>
          </a:p>
        </p:txBody>
      </p:sp>
      <p:grpSp>
        <p:nvGrpSpPr>
          <p:cNvPr id="24583" name="Group 44"/>
          <p:cNvGrpSpPr>
            <a:grpSpLocks/>
          </p:cNvGrpSpPr>
          <p:nvPr/>
        </p:nvGrpSpPr>
        <p:grpSpPr bwMode="auto">
          <a:xfrm>
            <a:off x="3137297" y="1574006"/>
            <a:ext cx="4437459" cy="3111104"/>
            <a:chOff x="1672" y="916"/>
            <a:chExt cx="3727" cy="2613"/>
          </a:xfrm>
        </p:grpSpPr>
        <p:grpSp>
          <p:nvGrpSpPr>
            <p:cNvPr id="24604" name="Group 10"/>
            <p:cNvGrpSpPr>
              <a:grpSpLocks/>
            </p:cNvGrpSpPr>
            <p:nvPr/>
          </p:nvGrpSpPr>
          <p:grpSpPr bwMode="auto">
            <a:xfrm>
              <a:off x="2730" y="981"/>
              <a:ext cx="2357" cy="2385"/>
              <a:chOff x="1489" y="785"/>
              <a:chExt cx="3650" cy="2492"/>
            </a:xfrm>
          </p:grpSpPr>
          <p:sp>
            <p:nvSpPr>
              <p:cNvPr id="24607" name="Line 11"/>
              <p:cNvSpPr>
                <a:spLocks noChangeShapeType="1"/>
              </p:cNvSpPr>
              <p:nvPr/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608" name="Line 12"/>
              <p:cNvSpPr>
                <a:spLocks noChangeShapeType="1"/>
              </p:cNvSpPr>
              <p:nvPr/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4605" name="Text Box 13"/>
            <p:cNvSpPr txBox="1">
              <a:spLocks noChangeArrowheads="1"/>
            </p:cNvSpPr>
            <p:nvPr/>
          </p:nvSpPr>
          <p:spPr bwMode="auto">
            <a:xfrm>
              <a:off x="5061" y="3209"/>
              <a:ext cx="3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75" b="1" i="1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24606" name="Text Box 14"/>
            <p:cNvSpPr txBox="1">
              <a:spLocks noChangeArrowheads="1"/>
            </p:cNvSpPr>
            <p:nvPr/>
          </p:nvSpPr>
          <p:spPr bwMode="auto">
            <a:xfrm>
              <a:off x="1672" y="916"/>
              <a:ext cx="105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Costs, </a:t>
              </a:r>
              <a:r>
                <a:rPr lang="en-US" altLang="en-US" sz="1800" b="1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24584" name="Group 39"/>
          <p:cNvGrpSpPr>
            <a:grpSpLocks/>
          </p:cNvGrpSpPr>
          <p:nvPr/>
        </p:nvGrpSpPr>
        <p:grpSpPr bwMode="auto">
          <a:xfrm>
            <a:off x="5000625" y="1990725"/>
            <a:ext cx="2007394" cy="2386013"/>
            <a:chOff x="3237" y="1266"/>
            <a:chExt cx="1686" cy="2004"/>
          </a:xfrm>
        </p:grpSpPr>
        <p:sp>
          <p:nvSpPr>
            <p:cNvPr id="24602" name="Line 15"/>
            <p:cNvSpPr>
              <a:spLocks noChangeShapeType="1"/>
            </p:cNvSpPr>
            <p:nvPr/>
          </p:nvSpPr>
          <p:spPr bwMode="auto">
            <a:xfrm flipV="1">
              <a:off x="3237" y="1498"/>
              <a:ext cx="1346" cy="17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4603" name="Text Box 17"/>
            <p:cNvSpPr txBox="1">
              <a:spLocks noChangeArrowheads="1"/>
            </p:cNvSpPr>
            <p:nvPr/>
          </p:nvSpPr>
          <p:spPr bwMode="auto">
            <a:xfrm>
              <a:off x="4540" y="1266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</a:p>
          </p:txBody>
        </p:sp>
      </p:grpSp>
      <p:grpSp>
        <p:nvGrpSpPr>
          <p:cNvPr id="24585" name="Group 43"/>
          <p:cNvGrpSpPr>
            <a:grpSpLocks/>
          </p:cNvGrpSpPr>
          <p:nvPr/>
        </p:nvGrpSpPr>
        <p:grpSpPr bwMode="auto">
          <a:xfrm>
            <a:off x="4629151" y="2300288"/>
            <a:ext cx="2888456" cy="1137047"/>
            <a:chOff x="2925" y="1526"/>
            <a:chExt cx="2426" cy="955"/>
          </a:xfrm>
        </p:grpSpPr>
        <p:sp>
          <p:nvSpPr>
            <p:cNvPr id="24600" name="Arc 16"/>
            <p:cNvSpPr>
              <a:spLocks/>
            </p:cNvSpPr>
            <p:nvPr/>
          </p:nvSpPr>
          <p:spPr bwMode="auto">
            <a:xfrm flipH="1" flipV="1">
              <a:off x="2925" y="1526"/>
              <a:ext cx="1929" cy="955"/>
            </a:xfrm>
            <a:custGeom>
              <a:avLst/>
              <a:gdLst>
                <a:gd name="T0" fmla="*/ 0 w 32505"/>
                <a:gd name="T1" fmla="*/ 0 h 21600"/>
                <a:gd name="T2" fmla="*/ 0 w 32505"/>
                <a:gd name="T3" fmla="*/ 0 h 21600"/>
                <a:gd name="T4" fmla="*/ 0 w 3250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05"/>
                <a:gd name="T10" fmla="*/ 0 h 21600"/>
                <a:gd name="T11" fmla="*/ 32505 w 325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05" h="21600" fill="none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</a:path>
                <a:path w="32505" h="21600" stroke="0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  <a:lnTo>
                    <a:pt x="17197" y="21600"/>
                  </a:lnTo>
                  <a:lnTo>
                    <a:pt x="0" y="853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US" sz="1050"/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4886" y="1894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  <a:cs typeface="Arial" panose="020B0604020202020204" pitchFamily="34" charset="0"/>
                </a:rPr>
                <a:t>ATC</a:t>
              </a:r>
            </a:p>
          </p:txBody>
        </p:sp>
      </p:grpSp>
      <p:grpSp>
        <p:nvGrpSpPr>
          <p:cNvPr id="24586" name="Group 48"/>
          <p:cNvGrpSpPr>
            <a:grpSpLocks/>
          </p:cNvGrpSpPr>
          <p:nvPr/>
        </p:nvGrpSpPr>
        <p:grpSpPr bwMode="auto">
          <a:xfrm>
            <a:off x="3370660" y="2418161"/>
            <a:ext cx="4196953" cy="369094"/>
            <a:chOff x="1868" y="1730"/>
            <a:chExt cx="3525" cy="310"/>
          </a:xfrm>
        </p:grpSpPr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>
              <a:off x="2726" y="1881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1868" y="1730"/>
              <a:ext cx="8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 = $10</a:t>
              </a:r>
              <a:endPara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9" name="Text Box 22"/>
            <p:cNvSpPr txBox="1">
              <a:spLocks noChangeArrowheads="1"/>
            </p:cNvSpPr>
            <p:nvPr/>
          </p:nvSpPr>
          <p:spPr bwMode="auto">
            <a:xfrm>
              <a:off x="5010" y="1757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  <a:cs typeface="Arial" panose="020B0604020202020204" pitchFamily="34" charset="0"/>
                </a:rPr>
                <a:t>MR</a:t>
              </a:r>
            </a:p>
          </p:txBody>
        </p:sp>
      </p:grpSp>
      <p:grpSp>
        <p:nvGrpSpPr>
          <p:cNvPr id="24587" name="Group 41"/>
          <p:cNvGrpSpPr>
            <a:grpSpLocks/>
          </p:cNvGrpSpPr>
          <p:nvPr/>
        </p:nvGrpSpPr>
        <p:grpSpPr bwMode="auto">
          <a:xfrm>
            <a:off x="6191251" y="2544366"/>
            <a:ext cx="316706" cy="2252663"/>
            <a:chOff x="4237" y="1731"/>
            <a:chExt cx="266" cy="1892"/>
          </a:xfrm>
        </p:grpSpPr>
        <p:sp>
          <p:nvSpPr>
            <p:cNvPr id="24594" name="Text Box 24"/>
            <p:cNvSpPr txBox="1">
              <a:spLocks noChangeArrowheads="1"/>
            </p:cNvSpPr>
            <p:nvPr/>
          </p:nvSpPr>
          <p:spPr bwMode="auto">
            <a:xfrm>
              <a:off x="4237" y="3381"/>
              <a:ext cx="26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75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US" altLang="en-US" sz="1875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5" name="Line 25"/>
            <p:cNvSpPr>
              <a:spLocks noChangeShapeType="1"/>
            </p:cNvSpPr>
            <p:nvPr/>
          </p:nvSpPr>
          <p:spPr bwMode="auto">
            <a:xfrm>
              <a:off x="4371" y="1777"/>
              <a:ext cx="0" cy="159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4596" name="Oval 26"/>
            <p:cNvSpPr>
              <a:spLocks noChangeArrowheads="1"/>
            </p:cNvSpPr>
            <p:nvPr/>
          </p:nvSpPr>
          <p:spPr bwMode="auto">
            <a:xfrm>
              <a:off x="4327" y="1731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88" name="Group 49"/>
          <p:cNvGrpSpPr>
            <a:grpSpLocks/>
          </p:cNvGrpSpPr>
          <p:nvPr/>
        </p:nvGrpSpPr>
        <p:grpSpPr bwMode="auto">
          <a:xfrm>
            <a:off x="3949304" y="3193257"/>
            <a:ext cx="2455069" cy="277416"/>
            <a:chOff x="2354" y="2381"/>
            <a:chExt cx="2062" cy="233"/>
          </a:xfrm>
        </p:grpSpPr>
        <p:sp>
          <p:nvSpPr>
            <p:cNvPr id="24591" name="Line 28"/>
            <p:cNvSpPr>
              <a:spLocks noChangeShapeType="1"/>
            </p:cNvSpPr>
            <p:nvPr/>
          </p:nvSpPr>
          <p:spPr bwMode="auto">
            <a:xfrm flipH="1">
              <a:off x="2730" y="2498"/>
              <a:ext cx="1641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4592" name="Oval 29"/>
            <p:cNvSpPr>
              <a:spLocks noChangeArrowheads="1"/>
            </p:cNvSpPr>
            <p:nvPr/>
          </p:nvSpPr>
          <p:spPr bwMode="auto">
            <a:xfrm>
              <a:off x="4328" y="2453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3" name="Text Box 30"/>
            <p:cNvSpPr txBox="1">
              <a:spLocks noChangeArrowheads="1"/>
            </p:cNvSpPr>
            <p:nvPr/>
          </p:nvSpPr>
          <p:spPr bwMode="auto">
            <a:xfrm>
              <a:off x="2354" y="2381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$6</a:t>
              </a:r>
            </a:p>
          </p:txBody>
        </p:sp>
      </p:grpSp>
      <p:sp>
        <p:nvSpPr>
          <p:cNvPr id="24589" name="Rectangle 38"/>
          <p:cNvSpPr>
            <a:spLocks noChangeArrowheads="1"/>
          </p:cNvSpPr>
          <p:nvPr/>
        </p:nvSpPr>
        <p:spPr bwMode="auto">
          <a:xfrm>
            <a:off x="4797029" y="1191816"/>
            <a:ext cx="235148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u="sng">
                <a:latin typeface="Arial" panose="020B0604020202020204" pitchFamily="34" charset="0"/>
                <a:cs typeface="Arial" panose="020B0604020202020204" pitchFamily="34" charset="0"/>
              </a:rPr>
              <a:t>A competitive firm</a:t>
            </a:r>
          </a:p>
        </p:txBody>
      </p:sp>
      <p:sp>
        <p:nvSpPr>
          <p:cNvPr id="24590" name="FlagCount" hidden="1">
            <a:hlinkClick r:id="rId3"/>
          </p:cNvPr>
          <p:cNvSpPr>
            <a:spLocks noChangeArrowheads="1"/>
          </p:cNvSpPr>
          <p:nvPr/>
        </p:nvSpPr>
        <p:spPr bwMode="auto">
          <a:xfrm>
            <a:off x="7380685" y="346472"/>
            <a:ext cx="285750" cy="2381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86837474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ChangeArrowheads="1"/>
          </p:cNvSpPr>
          <p:nvPr/>
        </p:nvSpPr>
        <p:spPr bwMode="auto">
          <a:xfrm>
            <a:off x="1143000" y="0"/>
            <a:ext cx="285750" cy="51435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83532" y="264319"/>
            <a:ext cx="6156722" cy="715566"/>
          </a:xfrm>
        </p:spPr>
        <p:txBody>
          <a:bodyPr spcFirstLastPara="1" wrap="square" lIns="91425" tIns="0" rIns="91425" bIns="0" anchor="t" anchorCtr="0">
            <a:noAutofit/>
          </a:bodyPr>
          <a:lstStyle/>
          <a:p>
            <a:pPr eaLnBrk="1" hangingPunct="1">
              <a:defRPr/>
            </a:pPr>
            <a:r>
              <a:rPr lang="en-US" altLang="en-US" sz="15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ＭＳ Ｐゴシック" pitchFamily="34" charset="-128"/>
              </a:rPr>
              <a:t>A C T I V E  L E A R N I N G     </a:t>
            </a:r>
            <a:br>
              <a:rPr lang="en-US" altLang="en-US" sz="15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ＭＳ Ｐゴシック" pitchFamily="34" charset="-128"/>
              </a:rPr>
            </a:br>
            <a:r>
              <a:rPr lang="en-US" altLang="en-US" sz="240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Answers</a:t>
            </a:r>
          </a:p>
        </p:txBody>
      </p:sp>
      <p:sp>
        <p:nvSpPr>
          <p:cNvPr id="26628" name="Line 9"/>
          <p:cNvSpPr>
            <a:spLocks noChangeShapeType="1"/>
          </p:cNvSpPr>
          <p:nvPr/>
        </p:nvSpPr>
        <p:spPr bwMode="auto">
          <a:xfrm>
            <a:off x="1590676" y="957263"/>
            <a:ext cx="6155531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629" name="Line 10"/>
          <p:cNvSpPr>
            <a:spLocks noChangeShapeType="1"/>
          </p:cNvSpPr>
          <p:nvPr/>
        </p:nvSpPr>
        <p:spPr bwMode="auto">
          <a:xfrm>
            <a:off x="1588294" y="217885"/>
            <a:ext cx="6155531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441032" y="2397919"/>
            <a:ext cx="1950244" cy="728663"/>
            <a:chOff x="2730" y="1883"/>
            <a:chExt cx="1638" cy="612"/>
          </a:xfrm>
        </p:grpSpPr>
        <p:sp>
          <p:nvSpPr>
            <p:cNvPr id="26661" name="Rectangle 33"/>
            <p:cNvSpPr>
              <a:spLocks noChangeArrowheads="1"/>
            </p:cNvSpPr>
            <p:nvPr/>
          </p:nvSpPr>
          <p:spPr bwMode="auto">
            <a:xfrm>
              <a:off x="2730" y="1883"/>
              <a:ext cx="1638" cy="61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62" name="Text Box 34"/>
            <p:cNvSpPr txBox="1">
              <a:spLocks noChangeArrowheads="1"/>
            </p:cNvSpPr>
            <p:nvPr/>
          </p:nvSpPr>
          <p:spPr bwMode="auto">
            <a:xfrm>
              <a:off x="3219" y="2028"/>
              <a:ext cx="60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75">
                  <a:latin typeface="Arial" panose="020B0604020202020204" pitchFamily="34" charset="0"/>
                  <a:cs typeface="Arial" panose="020B0604020202020204" pitchFamily="34" charset="0"/>
                </a:rPr>
                <a:t>profit</a:t>
              </a:r>
              <a:endParaRPr lang="en-US" altLang="en-US" sz="1875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3181350" y="1371600"/>
            <a:ext cx="4437460" cy="3111104"/>
            <a:chOff x="1672" y="916"/>
            <a:chExt cx="3727" cy="2613"/>
          </a:xfrm>
        </p:grpSpPr>
        <p:grpSp>
          <p:nvGrpSpPr>
            <p:cNvPr id="26656" name="Group 8"/>
            <p:cNvGrpSpPr>
              <a:grpSpLocks/>
            </p:cNvGrpSpPr>
            <p:nvPr/>
          </p:nvGrpSpPr>
          <p:grpSpPr bwMode="auto">
            <a:xfrm>
              <a:off x="2730" y="981"/>
              <a:ext cx="2357" cy="2385"/>
              <a:chOff x="1489" y="785"/>
              <a:chExt cx="3650" cy="2492"/>
            </a:xfrm>
          </p:grpSpPr>
          <p:sp>
            <p:nvSpPr>
              <p:cNvPr id="26659" name="Line 9"/>
              <p:cNvSpPr>
                <a:spLocks noChangeShapeType="1"/>
              </p:cNvSpPr>
              <p:nvPr/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660" name="Line 10"/>
              <p:cNvSpPr>
                <a:spLocks noChangeShapeType="1"/>
              </p:cNvSpPr>
              <p:nvPr/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6657" name="Text Box 11"/>
            <p:cNvSpPr txBox="1">
              <a:spLocks noChangeArrowheads="1"/>
            </p:cNvSpPr>
            <p:nvPr/>
          </p:nvSpPr>
          <p:spPr bwMode="auto">
            <a:xfrm>
              <a:off x="5061" y="3209"/>
              <a:ext cx="3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75" b="1" i="1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26658" name="Text Box 12"/>
            <p:cNvSpPr txBox="1">
              <a:spLocks noChangeArrowheads="1"/>
            </p:cNvSpPr>
            <p:nvPr/>
          </p:nvSpPr>
          <p:spPr bwMode="auto">
            <a:xfrm>
              <a:off x="1672" y="916"/>
              <a:ext cx="105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Costs, </a:t>
              </a:r>
              <a:r>
                <a:rPr lang="en-US" altLang="en-US" sz="1800" b="1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26632" name="Group 13"/>
          <p:cNvGrpSpPr>
            <a:grpSpLocks/>
          </p:cNvGrpSpPr>
          <p:nvPr/>
        </p:nvGrpSpPr>
        <p:grpSpPr bwMode="auto">
          <a:xfrm>
            <a:off x="5044679" y="1788319"/>
            <a:ext cx="2007394" cy="2386013"/>
            <a:chOff x="3237" y="1266"/>
            <a:chExt cx="1686" cy="2004"/>
          </a:xfrm>
        </p:grpSpPr>
        <p:sp>
          <p:nvSpPr>
            <p:cNvPr id="26654" name="Line 14"/>
            <p:cNvSpPr>
              <a:spLocks noChangeShapeType="1"/>
            </p:cNvSpPr>
            <p:nvPr/>
          </p:nvSpPr>
          <p:spPr bwMode="auto">
            <a:xfrm flipV="1">
              <a:off x="3237" y="1498"/>
              <a:ext cx="1346" cy="17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55" name="Text Box 15"/>
            <p:cNvSpPr txBox="1">
              <a:spLocks noChangeArrowheads="1"/>
            </p:cNvSpPr>
            <p:nvPr/>
          </p:nvSpPr>
          <p:spPr bwMode="auto">
            <a:xfrm>
              <a:off x="4540" y="1266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</a:p>
          </p:txBody>
        </p:sp>
      </p:grpSp>
      <p:grpSp>
        <p:nvGrpSpPr>
          <p:cNvPr id="26633" name="Group 16"/>
          <p:cNvGrpSpPr>
            <a:grpSpLocks/>
          </p:cNvGrpSpPr>
          <p:nvPr/>
        </p:nvGrpSpPr>
        <p:grpSpPr bwMode="auto">
          <a:xfrm>
            <a:off x="4673204" y="2097882"/>
            <a:ext cx="2888456" cy="1137047"/>
            <a:chOff x="2925" y="1526"/>
            <a:chExt cx="2426" cy="955"/>
          </a:xfrm>
        </p:grpSpPr>
        <p:sp>
          <p:nvSpPr>
            <p:cNvPr id="26652" name="Arc 17"/>
            <p:cNvSpPr>
              <a:spLocks/>
            </p:cNvSpPr>
            <p:nvPr/>
          </p:nvSpPr>
          <p:spPr bwMode="auto">
            <a:xfrm flipH="1" flipV="1">
              <a:off x="2925" y="1526"/>
              <a:ext cx="1929" cy="955"/>
            </a:xfrm>
            <a:custGeom>
              <a:avLst/>
              <a:gdLst>
                <a:gd name="T0" fmla="*/ 0 w 32505"/>
                <a:gd name="T1" fmla="*/ 0 h 21600"/>
                <a:gd name="T2" fmla="*/ 0 w 32505"/>
                <a:gd name="T3" fmla="*/ 0 h 21600"/>
                <a:gd name="T4" fmla="*/ 0 w 3250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05"/>
                <a:gd name="T10" fmla="*/ 0 h 21600"/>
                <a:gd name="T11" fmla="*/ 32505 w 325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05" h="21600" fill="none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</a:path>
                <a:path w="32505" h="21600" stroke="0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  <a:lnTo>
                    <a:pt x="17197" y="21600"/>
                  </a:lnTo>
                  <a:lnTo>
                    <a:pt x="0" y="853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US" sz="1050"/>
            </a:p>
          </p:txBody>
        </p:sp>
        <p:sp>
          <p:nvSpPr>
            <p:cNvPr id="26653" name="Text Box 18"/>
            <p:cNvSpPr txBox="1">
              <a:spLocks noChangeArrowheads="1"/>
            </p:cNvSpPr>
            <p:nvPr/>
          </p:nvSpPr>
          <p:spPr bwMode="auto">
            <a:xfrm>
              <a:off x="4886" y="1894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  <a:cs typeface="Arial" panose="020B0604020202020204" pitchFamily="34" charset="0"/>
                </a:rPr>
                <a:t>ATC</a:t>
              </a:r>
            </a:p>
          </p:txBody>
        </p:sp>
      </p:grpSp>
      <p:grpSp>
        <p:nvGrpSpPr>
          <p:cNvPr id="26634" name="Group 44"/>
          <p:cNvGrpSpPr>
            <a:grpSpLocks/>
          </p:cNvGrpSpPr>
          <p:nvPr/>
        </p:nvGrpSpPr>
        <p:grpSpPr bwMode="auto">
          <a:xfrm>
            <a:off x="3477816" y="2215755"/>
            <a:ext cx="4133850" cy="646510"/>
            <a:chOff x="1921" y="1730"/>
            <a:chExt cx="3472" cy="543"/>
          </a:xfrm>
        </p:grpSpPr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2726" y="1881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50" name="Text Box 21"/>
            <p:cNvSpPr txBox="1">
              <a:spLocks noChangeArrowheads="1"/>
            </p:cNvSpPr>
            <p:nvPr/>
          </p:nvSpPr>
          <p:spPr bwMode="auto">
            <a:xfrm>
              <a:off x="1921" y="1730"/>
              <a:ext cx="795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 = $10</a:t>
              </a:r>
              <a:endPara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51" name="Text Box 22"/>
            <p:cNvSpPr txBox="1">
              <a:spLocks noChangeArrowheads="1"/>
            </p:cNvSpPr>
            <p:nvPr/>
          </p:nvSpPr>
          <p:spPr bwMode="auto">
            <a:xfrm>
              <a:off x="5010" y="1757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  <a:cs typeface="Arial" panose="020B0604020202020204" pitchFamily="34" charset="0"/>
                </a:rPr>
                <a:t>MR</a:t>
              </a:r>
            </a:p>
          </p:txBody>
        </p:sp>
      </p:grpSp>
      <p:grpSp>
        <p:nvGrpSpPr>
          <p:cNvPr id="26635" name="Group 23"/>
          <p:cNvGrpSpPr>
            <a:grpSpLocks/>
          </p:cNvGrpSpPr>
          <p:nvPr/>
        </p:nvGrpSpPr>
        <p:grpSpPr bwMode="auto">
          <a:xfrm>
            <a:off x="6235304" y="2341960"/>
            <a:ext cx="316706" cy="2252663"/>
            <a:chOff x="4237" y="1731"/>
            <a:chExt cx="266" cy="1892"/>
          </a:xfrm>
        </p:grpSpPr>
        <p:sp>
          <p:nvSpPr>
            <p:cNvPr id="26646" name="Text Box 24"/>
            <p:cNvSpPr txBox="1">
              <a:spLocks noChangeArrowheads="1"/>
            </p:cNvSpPr>
            <p:nvPr/>
          </p:nvSpPr>
          <p:spPr bwMode="auto">
            <a:xfrm>
              <a:off x="4237" y="3381"/>
              <a:ext cx="26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75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US" altLang="en-US" sz="1875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47" name="Line 25"/>
            <p:cNvSpPr>
              <a:spLocks noChangeShapeType="1"/>
            </p:cNvSpPr>
            <p:nvPr/>
          </p:nvSpPr>
          <p:spPr bwMode="auto">
            <a:xfrm>
              <a:off x="4371" y="1777"/>
              <a:ext cx="0" cy="159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8" name="Oval 26"/>
            <p:cNvSpPr>
              <a:spLocks noChangeArrowheads="1"/>
            </p:cNvSpPr>
            <p:nvPr/>
          </p:nvSpPr>
          <p:spPr bwMode="auto">
            <a:xfrm>
              <a:off x="4327" y="1731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6" name="Group 43"/>
          <p:cNvGrpSpPr>
            <a:grpSpLocks/>
          </p:cNvGrpSpPr>
          <p:nvPr/>
        </p:nvGrpSpPr>
        <p:grpSpPr bwMode="auto">
          <a:xfrm>
            <a:off x="3993357" y="2990850"/>
            <a:ext cx="2455069" cy="277416"/>
            <a:chOff x="2354" y="2381"/>
            <a:chExt cx="2062" cy="233"/>
          </a:xfrm>
        </p:grpSpPr>
        <p:sp>
          <p:nvSpPr>
            <p:cNvPr id="26643" name="Line 28"/>
            <p:cNvSpPr>
              <a:spLocks noChangeShapeType="1"/>
            </p:cNvSpPr>
            <p:nvPr/>
          </p:nvSpPr>
          <p:spPr bwMode="auto">
            <a:xfrm flipH="1">
              <a:off x="2730" y="2498"/>
              <a:ext cx="1641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4" name="Oval 29"/>
            <p:cNvSpPr>
              <a:spLocks noChangeArrowheads="1"/>
            </p:cNvSpPr>
            <p:nvPr/>
          </p:nvSpPr>
          <p:spPr bwMode="auto">
            <a:xfrm>
              <a:off x="4328" y="2453"/>
              <a:ext cx="88" cy="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45" name="Text Box 30"/>
            <p:cNvSpPr txBox="1">
              <a:spLocks noChangeArrowheads="1"/>
            </p:cNvSpPr>
            <p:nvPr/>
          </p:nvSpPr>
          <p:spPr bwMode="auto">
            <a:xfrm>
              <a:off x="2354" y="2381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$6</a:t>
              </a:r>
            </a:p>
          </p:txBody>
        </p:sp>
      </p:grpSp>
      <p:sp>
        <p:nvSpPr>
          <p:cNvPr id="26637" name="Rectangle 31"/>
          <p:cNvSpPr>
            <a:spLocks noChangeArrowheads="1"/>
          </p:cNvSpPr>
          <p:nvPr/>
        </p:nvSpPr>
        <p:spPr bwMode="auto">
          <a:xfrm>
            <a:off x="4895850" y="1190625"/>
            <a:ext cx="235148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u="sng">
                <a:latin typeface="Arial" panose="020B0604020202020204" pitchFamily="34" charset="0"/>
                <a:cs typeface="Arial" panose="020B0604020202020204" pitchFamily="34" charset="0"/>
              </a:rPr>
              <a:t>A competitive firm</a:t>
            </a:r>
          </a:p>
        </p:txBody>
      </p:sp>
      <p:sp>
        <p:nvSpPr>
          <p:cNvPr id="260132" name="AutoShape 36"/>
          <p:cNvSpPr>
            <a:spLocks/>
          </p:cNvSpPr>
          <p:nvPr/>
        </p:nvSpPr>
        <p:spPr bwMode="auto">
          <a:xfrm>
            <a:off x="4260057" y="2399110"/>
            <a:ext cx="155972" cy="723900"/>
          </a:xfrm>
          <a:prstGeom prst="leftBrace">
            <a:avLst>
              <a:gd name="adj1" fmla="val 3867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134" name="Line 38"/>
          <p:cNvSpPr>
            <a:spLocks noChangeShapeType="1"/>
          </p:cNvSpPr>
          <p:nvPr/>
        </p:nvSpPr>
        <p:spPr bwMode="auto">
          <a:xfrm>
            <a:off x="3248026" y="2588419"/>
            <a:ext cx="916781" cy="166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0133" name="Text Box 37"/>
          <p:cNvSpPr txBox="1">
            <a:spLocks noChangeArrowheads="1"/>
          </p:cNvSpPr>
          <p:nvPr/>
        </p:nvSpPr>
        <p:spPr bwMode="auto">
          <a:xfrm>
            <a:off x="1831182" y="1760935"/>
            <a:ext cx="1508522" cy="1615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7475" indent="-11747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Profit per unit 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ATC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 $10 – 6 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 $4</a:t>
            </a:r>
          </a:p>
        </p:txBody>
      </p:sp>
      <p:sp>
        <p:nvSpPr>
          <p:cNvPr id="260135" name="Text Box 39"/>
          <p:cNvSpPr txBox="1">
            <a:spLocks noChangeArrowheads="1"/>
          </p:cNvSpPr>
          <p:nvPr/>
        </p:nvSpPr>
        <p:spPr bwMode="auto">
          <a:xfrm>
            <a:off x="2060973" y="3474244"/>
            <a:ext cx="1931194" cy="1311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17475" indent="-11747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Total profit 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alt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ATC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) x </a:t>
            </a:r>
            <a:r>
              <a:rPr lang="en-US" alt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= $4 x 50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 $200</a:t>
            </a:r>
          </a:p>
        </p:txBody>
      </p:sp>
      <p:sp>
        <p:nvSpPr>
          <p:cNvPr id="26642" name="FlagCount" hidden="1">
            <a:hlinkClick r:id="rId3"/>
          </p:cNvPr>
          <p:cNvSpPr>
            <a:spLocks noChangeArrowheads="1"/>
          </p:cNvSpPr>
          <p:nvPr/>
        </p:nvSpPr>
        <p:spPr bwMode="auto">
          <a:xfrm>
            <a:off x="7381875" y="346472"/>
            <a:ext cx="285750" cy="2381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0870643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0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2" grpId="0" animBg="1"/>
      <p:bldP spid="260133" grpId="0" animBg="1"/>
      <p:bldP spid="2601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561" y="290513"/>
            <a:ext cx="6763439" cy="553099"/>
          </a:xfrm>
        </p:spPr>
        <p:txBody>
          <a:bodyPr/>
          <a:lstStyle/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Determining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Profits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Graphically: A Firm with Profit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2410" y="2896791"/>
            <a:ext cx="1828800" cy="342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2132410" y="2896792"/>
            <a:ext cx="2571750" cy="119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/>
          <p:nvPr/>
        </p:nvCxnSpPr>
        <p:spPr>
          <a:xfrm rot="5400000">
            <a:off x="875110" y="3052763"/>
            <a:ext cx="2514600" cy="2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2410" y="4311254"/>
            <a:ext cx="2800350" cy="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365772" y="1982392"/>
            <a:ext cx="2224088" cy="2202656"/>
          </a:xfrm>
          <a:custGeom>
            <a:avLst/>
            <a:gdLst>
              <a:gd name="connsiteX0" fmla="*/ 0 w 2588821"/>
              <a:gd name="connsiteY0" fmla="*/ 1472541 h 2311730"/>
              <a:gd name="connsiteX1" fmla="*/ 771896 w 2588821"/>
              <a:gd name="connsiteY1" fmla="*/ 2066307 h 2311730"/>
              <a:gd name="connsiteX2" fmla="*/ 2588821 w 2588821"/>
              <a:gd name="connsiteY2" fmla="*/ 0 h 23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1" h="2311730">
                <a:moveTo>
                  <a:pt x="0" y="1472541"/>
                </a:moveTo>
                <a:cubicBezTo>
                  <a:pt x="170213" y="1892135"/>
                  <a:pt x="340426" y="2311730"/>
                  <a:pt x="771896" y="2066307"/>
                </a:cubicBezTo>
                <a:cubicBezTo>
                  <a:pt x="1203366" y="1820884"/>
                  <a:pt x="1896093" y="910442"/>
                  <a:pt x="2588821" y="0"/>
                </a:cubicBezTo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0" name="Freeform 29"/>
          <p:cNvSpPr/>
          <p:nvPr/>
        </p:nvSpPr>
        <p:spPr>
          <a:xfrm>
            <a:off x="2361010" y="2096691"/>
            <a:ext cx="2182415" cy="13716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1" name="Freeform 30"/>
          <p:cNvSpPr/>
          <p:nvPr/>
        </p:nvSpPr>
        <p:spPr>
          <a:xfrm>
            <a:off x="2132410" y="2725341"/>
            <a:ext cx="2114550" cy="108585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2" name="TextBox 31"/>
          <p:cNvSpPr txBox="1"/>
          <p:nvPr/>
        </p:nvSpPr>
        <p:spPr>
          <a:xfrm>
            <a:off x="4304110" y="2953941"/>
            <a:ext cx="6810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AVC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32710" y="1753791"/>
            <a:ext cx="571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</a:t>
            </a: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4932760" y="4139804"/>
            <a:ext cx="40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57" name="TextBox 14"/>
          <p:cNvSpPr txBox="1">
            <a:spLocks noChangeArrowheads="1"/>
          </p:cNvSpPr>
          <p:nvPr/>
        </p:nvSpPr>
        <p:spPr bwMode="auto">
          <a:xfrm>
            <a:off x="2018110" y="1574007"/>
            <a:ext cx="514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8" name="TextBox 15"/>
          <p:cNvSpPr txBox="1">
            <a:spLocks noChangeArrowheads="1"/>
          </p:cNvSpPr>
          <p:nvPr/>
        </p:nvSpPr>
        <p:spPr bwMode="auto">
          <a:xfrm>
            <a:off x="4475560" y="2382441"/>
            <a:ext cx="80962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59" name="TextBox 22"/>
          <p:cNvSpPr txBox="1">
            <a:spLocks noChangeArrowheads="1"/>
          </p:cNvSpPr>
          <p:nvPr/>
        </p:nvSpPr>
        <p:spPr bwMode="auto">
          <a:xfrm>
            <a:off x="4704160" y="2782491"/>
            <a:ext cx="1085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P = D = MR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3646885" y="2582466"/>
            <a:ext cx="342900" cy="17145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75410" y="2276475"/>
            <a:ext cx="10858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 = </a:t>
            </a:r>
            <a:r>
              <a:rPr lang="en-US" sz="1050" b="1" dirty="0" err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MR</a:t>
            </a:r>
            <a:endParaRPr lang="en-US" sz="105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789760" y="4268391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Q</a:t>
            </a:r>
            <a:r>
              <a:rPr lang="en-US" altLang="en-US" sz="1800" b="1" baseline="-25000" dirty="0" err="1">
                <a:latin typeface="Arial" panose="020B0604020202020204" pitchFamily="34" charset="0"/>
              </a:rPr>
              <a:t>profit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 max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3246835" y="3609976"/>
            <a:ext cx="1428750" cy="238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3961210" y="3239691"/>
            <a:ext cx="400050" cy="228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75510" y="3461148"/>
            <a:ext cx="1543050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 b="1">
                <a:latin typeface="Arial" panose="020B0604020202020204" pitchFamily="34" charset="0"/>
              </a:rPr>
              <a:t>ATC at Q</a:t>
            </a:r>
            <a:r>
              <a:rPr lang="en-US" altLang="en-US" sz="1350" b="1" baseline="-25000">
                <a:latin typeface="Arial" panose="020B0604020202020204" pitchFamily="34" charset="0"/>
              </a:rPr>
              <a:t>profit max</a:t>
            </a:r>
            <a:endParaRPr lang="en-US" altLang="en-US" sz="1350" b="1">
              <a:solidFill>
                <a:srgbClr val="366280"/>
              </a:solidFill>
              <a:latin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10800000">
            <a:off x="2132410" y="3239692"/>
            <a:ext cx="1828800" cy="119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6"/>
          <p:cNvSpPr txBox="1">
            <a:spLocks noChangeArrowheads="1"/>
          </p:cNvSpPr>
          <p:nvPr/>
        </p:nvSpPr>
        <p:spPr bwMode="auto">
          <a:xfrm>
            <a:off x="1846660" y="2831307"/>
            <a:ext cx="514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618060" y="3182541"/>
            <a:ext cx="685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18260" y="2882504"/>
            <a:ext cx="9715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Profits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413898" y="1609152"/>
            <a:ext cx="1596426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Since P&gt;ATC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at the profit maximizing quantity, this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firm is earning profits</a:t>
            </a:r>
          </a:p>
        </p:txBody>
      </p:sp>
    </p:spTree>
    <p:extLst>
      <p:ext uri="{BB962C8B-B14F-4D97-AF65-F5344CB8AC3E}">
        <p14:creationId xmlns:p14="http://schemas.microsoft.com/office/powerpoint/2010/main" val="6588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1" grpId="0"/>
      <p:bldP spid="62" grpId="0"/>
      <p:bldP spid="65" grpId="0"/>
      <p:bldP spid="68" grpId="0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561" y="290513"/>
            <a:ext cx="6763439" cy="553099"/>
          </a:xfrm>
        </p:spPr>
        <p:txBody>
          <a:bodyPr/>
          <a:lstStyle/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Determining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Profits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Graphically: A Firm with </a:t>
            </a:r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25" y="3244454"/>
            <a:ext cx="131445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2143125" y="3473054"/>
            <a:ext cx="2571750" cy="119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/>
          <p:nvPr/>
        </p:nvCxnSpPr>
        <p:spPr>
          <a:xfrm rot="5400000">
            <a:off x="885826" y="3001566"/>
            <a:ext cx="2514600" cy="2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43125" y="4258867"/>
            <a:ext cx="2800350" cy="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376487" y="1930004"/>
            <a:ext cx="2224088" cy="2202656"/>
          </a:xfrm>
          <a:custGeom>
            <a:avLst/>
            <a:gdLst>
              <a:gd name="connsiteX0" fmla="*/ 0 w 2588821"/>
              <a:gd name="connsiteY0" fmla="*/ 1472541 h 2311730"/>
              <a:gd name="connsiteX1" fmla="*/ 771896 w 2588821"/>
              <a:gd name="connsiteY1" fmla="*/ 2066307 h 2311730"/>
              <a:gd name="connsiteX2" fmla="*/ 2588821 w 2588821"/>
              <a:gd name="connsiteY2" fmla="*/ 0 h 23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1" h="2311730">
                <a:moveTo>
                  <a:pt x="0" y="1472541"/>
                </a:moveTo>
                <a:cubicBezTo>
                  <a:pt x="170213" y="1892135"/>
                  <a:pt x="340426" y="2311730"/>
                  <a:pt x="771896" y="2066307"/>
                </a:cubicBezTo>
                <a:cubicBezTo>
                  <a:pt x="1203366" y="1820884"/>
                  <a:pt x="1896093" y="910442"/>
                  <a:pt x="2588821" y="0"/>
                </a:cubicBezTo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8" name="Freeform 37"/>
          <p:cNvSpPr/>
          <p:nvPr/>
        </p:nvSpPr>
        <p:spPr>
          <a:xfrm>
            <a:off x="2361010" y="1987154"/>
            <a:ext cx="2182415" cy="13716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9" name="Freeform 38"/>
          <p:cNvSpPr/>
          <p:nvPr/>
        </p:nvSpPr>
        <p:spPr>
          <a:xfrm>
            <a:off x="2200275" y="2672954"/>
            <a:ext cx="2171700" cy="108585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40" name="TextBox 39"/>
          <p:cNvSpPr txBox="1"/>
          <p:nvPr/>
        </p:nvSpPr>
        <p:spPr>
          <a:xfrm>
            <a:off x="4314825" y="2901554"/>
            <a:ext cx="7012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AVC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3425" y="1701404"/>
            <a:ext cx="571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</a:t>
            </a:r>
          </a:p>
        </p:txBody>
      </p:sp>
      <p:sp>
        <p:nvSpPr>
          <p:cNvPr id="42" name="TextBox 15"/>
          <p:cNvSpPr txBox="1">
            <a:spLocks noChangeArrowheads="1"/>
          </p:cNvSpPr>
          <p:nvPr/>
        </p:nvSpPr>
        <p:spPr bwMode="auto">
          <a:xfrm>
            <a:off x="4943475" y="4087416"/>
            <a:ext cx="40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2028825" y="1521619"/>
            <a:ext cx="514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44" name="TextBox 17"/>
          <p:cNvSpPr txBox="1">
            <a:spLocks noChangeArrowheads="1"/>
          </p:cNvSpPr>
          <p:nvPr/>
        </p:nvSpPr>
        <p:spPr bwMode="auto">
          <a:xfrm>
            <a:off x="4486275" y="2330054"/>
            <a:ext cx="7429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latin typeface="Arial" panose="020B0604020202020204" pitchFamily="34" charset="0"/>
              </a:rPr>
              <a:t>ATC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0800000">
            <a:off x="3457575" y="3473054"/>
            <a:ext cx="342900" cy="2286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3325" y="3654029"/>
            <a:ext cx="10858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 = </a:t>
            </a:r>
            <a:r>
              <a:rPr lang="en-US" sz="1050" b="1" dirty="0" err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MR</a:t>
            </a:r>
            <a:endParaRPr lang="en-US" sz="105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114675" y="4216004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  <a:r>
              <a:rPr lang="en-US" altLang="en-US" sz="1800" b="1" baseline="-25000">
                <a:latin typeface="Arial" panose="020B0604020202020204" pitchFamily="34" charset="0"/>
              </a:rPr>
              <a:t>profit max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3057526" y="3873103"/>
            <a:ext cx="800100" cy="238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143846" y="2929533"/>
            <a:ext cx="628650" cy="119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828925" y="2374107"/>
            <a:ext cx="1543050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 b="1">
                <a:latin typeface="Arial" panose="020B0604020202020204" pitchFamily="34" charset="0"/>
              </a:rPr>
              <a:t>ATC at Q</a:t>
            </a:r>
            <a:r>
              <a:rPr lang="en-US" altLang="en-US" sz="1350" b="1" baseline="-25000">
                <a:latin typeface="Arial" panose="020B0604020202020204" pitchFamily="34" charset="0"/>
              </a:rPr>
              <a:t>profit max</a:t>
            </a:r>
            <a:endParaRPr lang="en-US" altLang="en-US" sz="1350" b="1">
              <a:solidFill>
                <a:srgbClr val="366280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857375" y="3415904"/>
            <a:ext cx="285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P 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628775" y="3130154"/>
            <a:ext cx="685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4714875" y="3138487"/>
            <a:ext cx="1085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P = D = MR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101953" y="1376652"/>
            <a:ext cx="1788319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Since P&lt;ATC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at the profit maximizing quantity, this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firm is earning losses</a:t>
            </a:r>
          </a:p>
        </p:txBody>
      </p:sp>
      <p:cxnSp>
        <p:nvCxnSpPr>
          <p:cNvPr id="71" name="Straight Connector 70"/>
          <p:cNvCxnSpPr>
            <a:stCxn id="38" idx="1"/>
          </p:cNvCxnSpPr>
          <p:nvPr/>
        </p:nvCxnSpPr>
        <p:spPr>
          <a:xfrm flipH="1" flipV="1">
            <a:off x="2143125" y="3243263"/>
            <a:ext cx="1331119" cy="83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28924" y="3211117"/>
            <a:ext cx="7596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ＭＳ Ｐゴシック" charset="0"/>
              </a:rPr>
              <a:t>Losses</a:t>
            </a:r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3343871" y="3358158"/>
            <a:ext cx="228600" cy="119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/>
      <p:bldP spid="47" grpId="0"/>
      <p:bldP spid="50" grpId="0"/>
      <p:bldP spid="52" grpId="0"/>
      <p:bldP spid="54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561" y="290513"/>
            <a:ext cx="6763439" cy="553099"/>
          </a:xfrm>
        </p:spPr>
        <p:txBody>
          <a:bodyPr/>
          <a:lstStyle/>
          <a:p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Determining Profits Graphically: </a:t>
            </a: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The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Shutdown Decision</a:t>
            </a:r>
          </a:p>
        </p:txBody>
      </p: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4357688" y="3368466"/>
            <a:ext cx="2057400" cy="119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/>
          <p:nvPr/>
        </p:nvCxnSpPr>
        <p:spPr>
          <a:xfrm rot="5400000">
            <a:off x="3100388" y="2668379"/>
            <a:ext cx="2514600" cy="2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57688" y="3926870"/>
            <a:ext cx="2800350" cy="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591050" y="1598007"/>
            <a:ext cx="2224088" cy="2202656"/>
          </a:xfrm>
          <a:custGeom>
            <a:avLst/>
            <a:gdLst>
              <a:gd name="connsiteX0" fmla="*/ 0 w 2588821"/>
              <a:gd name="connsiteY0" fmla="*/ 1472541 h 2311730"/>
              <a:gd name="connsiteX1" fmla="*/ 771896 w 2588821"/>
              <a:gd name="connsiteY1" fmla="*/ 2066307 h 2311730"/>
              <a:gd name="connsiteX2" fmla="*/ 2588821 w 2588821"/>
              <a:gd name="connsiteY2" fmla="*/ 0 h 23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1" h="2311730">
                <a:moveTo>
                  <a:pt x="0" y="1472541"/>
                </a:moveTo>
                <a:cubicBezTo>
                  <a:pt x="170213" y="1892135"/>
                  <a:pt x="340426" y="2311730"/>
                  <a:pt x="771896" y="2066307"/>
                </a:cubicBezTo>
                <a:cubicBezTo>
                  <a:pt x="1203366" y="1820884"/>
                  <a:pt x="1896093" y="910442"/>
                  <a:pt x="2588821" y="0"/>
                </a:cubicBezTo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2" name="Freeform 31"/>
          <p:cNvSpPr/>
          <p:nvPr/>
        </p:nvSpPr>
        <p:spPr>
          <a:xfrm>
            <a:off x="4575573" y="1655157"/>
            <a:ext cx="2182415" cy="13716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55" name="Freeform 54"/>
          <p:cNvSpPr/>
          <p:nvPr/>
        </p:nvSpPr>
        <p:spPr>
          <a:xfrm>
            <a:off x="4414838" y="2512407"/>
            <a:ext cx="1943100" cy="9144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56" name="TextBox 55"/>
          <p:cNvSpPr txBox="1"/>
          <p:nvPr/>
        </p:nvSpPr>
        <p:spPr>
          <a:xfrm>
            <a:off x="6357938" y="2726719"/>
            <a:ext cx="7381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AVC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7988" y="1369407"/>
            <a:ext cx="571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</a:t>
            </a:r>
          </a:p>
        </p:txBody>
      </p:sp>
      <p:sp>
        <p:nvSpPr>
          <p:cNvPr id="58" name="TextBox 15"/>
          <p:cNvSpPr txBox="1">
            <a:spLocks noChangeArrowheads="1"/>
          </p:cNvSpPr>
          <p:nvPr/>
        </p:nvSpPr>
        <p:spPr bwMode="auto">
          <a:xfrm>
            <a:off x="7158038" y="3755419"/>
            <a:ext cx="40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4243388" y="1189622"/>
            <a:ext cx="514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60" name="TextBox 17"/>
          <p:cNvSpPr txBox="1">
            <a:spLocks noChangeArrowheads="1"/>
          </p:cNvSpPr>
          <p:nvPr/>
        </p:nvSpPr>
        <p:spPr bwMode="auto">
          <a:xfrm>
            <a:off x="6700837" y="1998057"/>
            <a:ext cx="7832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29238" y="3884007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  <a:r>
              <a:rPr lang="en-US" altLang="en-US" sz="1800" b="1" baseline="-25000">
                <a:latin typeface="Arial" panose="020B0604020202020204" pitchFamily="34" charset="0"/>
              </a:rPr>
              <a:t>profit max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4928593" y="3369062"/>
            <a:ext cx="1143000" cy="119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843338" y="3255356"/>
            <a:ext cx="571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P</a:t>
            </a:r>
            <a:r>
              <a:rPr lang="en-US" altLang="en-US" sz="1500" b="1" baseline="-25000">
                <a:solidFill>
                  <a:schemeClr val="accent1"/>
                </a:solidFill>
                <a:latin typeface="Arial" panose="020B0604020202020204" pitchFamily="34" charset="0"/>
              </a:rPr>
              <a:t>Shutdown</a:t>
            </a: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72238" y="3198206"/>
            <a:ext cx="1085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P = D = MR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325165" y="1242979"/>
            <a:ext cx="2107408" cy="27597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4488" indent="-3444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ts val="450"/>
              </a:spcBef>
              <a:defRPr/>
            </a:pPr>
            <a:r>
              <a:rPr lang="en-US" sz="1650" b="1" dirty="0">
                <a:latin typeface="+mn-lt"/>
                <a:ea typeface="MS PGothic" pitchFamily="34" charset="-128"/>
                <a:cs typeface="ＭＳ Ｐゴシック" charset="0"/>
              </a:rPr>
              <a:t>Shut-Down Rule: </a:t>
            </a:r>
            <a:r>
              <a:rPr lang="en-US" sz="1650" dirty="0">
                <a:latin typeface="+mn-lt"/>
                <a:ea typeface="MS PGothic" pitchFamily="34" charset="-128"/>
                <a:cs typeface="ＭＳ Ｐゴシック" charset="0"/>
              </a:rPr>
              <a:t>The firm should shut down (not produce) if P &lt; AVC at the profit-maximizing output level.</a:t>
            </a:r>
          </a:p>
          <a:p>
            <a:pPr marL="0" indent="0" eaLnBrk="1" hangingPunct="1">
              <a:spcBef>
                <a:spcPts val="450"/>
              </a:spcBef>
              <a:defRPr/>
            </a:pPr>
            <a:endParaRPr lang="en-US" sz="1650" dirty="0">
              <a:latin typeface="+mn-lt"/>
              <a:cs typeface="ＭＳ Ｐゴシック" charset="0"/>
            </a:endParaRPr>
          </a:p>
          <a:p>
            <a:pPr marL="0" indent="0" eaLnBrk="1" hangingPunct="1">
              <a:spcBef>
                <a:spcPts val="450"/>
              </a:spcBef>
              <a:defRPr/>
            </a:pPr>
            <a:r>
              <a:rPr lang="en-US" sz="1650" dirty="0">
                <a:latin typeface="+mn-lt"/>
                <a:cs typeface="ＭＳ Ｐゴシック" charset="0"/>
              </a:rPr>
              <a:t>If a firm shuts down, it still has to pay its fixed costs.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10800000">
            <a:off x="4357688" y="2798157"/>
            <a:ext cx="1143000" cy="119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29238" y="3255357"/>
            <a:ext cx="342900" cy="285750"/>
          </a:xfrm>
          <a:prstGeom prst="ellipse">
            <a:avLst/>
          </a:prstGeom>
          <a:noFill/>
          <a:ln w="3810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561" y="290513"/>
            <a:ext cx="6763439" cy="553099"/>
          </a:xfrm>
        </p:spPr>
        <p:txBody>
          <a:bodyPr/>
          <a:lstStyle/>
          <a:p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The Competitive Firm</a:t>
            </a:r>
            <a:r>
              <a:rPr lang="ja-JP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’</a:t>
            </a:r>
            <a:r>
              <a:rPr lang="en-US" altLang="ja-JP" sz="2100" dirty="0">
                <a:latin typeface="Lato" panose="020F0502020204030203" pitchFamily="34" charset="0"/>
                <a:cs typeface="Arial" panose="020B0604020202020204" pitchFamily="34" charset="0"/>
              </a:rPr>
              <a:t>s Short-Run Supply Curve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100388" y="2840977"/>
            <a:ext cx="2514600" cy="2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57688" y="4099468"/>
            <a:ext cx="2800350" cy="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591050" y="1770605"/>
            <a:ext cx="2224088" cy="2202656"/>
          </a:xfrm>
          <a:custGeom>
            <a:avLst/>
            <a:gdLst>
              <a:gd name="connsiteX0" fmla="*/ 0 w 2588821"/>
              <a:gd name="connsiteY0" fmla="*/ 1472541 h 2311730"/>
              <a:gd name="connsiteX1" fmla="*/ 771896 w 2588821"/>
              <a:gd name="connsiteY1" fmla="*/ 2066307 h 2311730"/>
              <a:gd name="connsiteX2" fmla="*/ 2588821 w 2588821"/>
              <a:gd name="connsiteY2" fmla="*/ 0 h 23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1" h="2311730">
                <a:moveTo>
                  <a:pt x="0" y="1472541"/>
                </a:moveTo>
                <a:cubicBezTo>
                  <a:pt x="170213" y="1892135"/>
                  <a:pt x="340426" y="2311730"/>
                  <a:pt x="771896" y="2066307"/>
                </a:cubicBezTo>
                <a:cubicBezTo>
                  <a:pt x="1203366" y="1820884"/>
                  <a:pt x="1896093" y="910442"/>
                  <a:pt x="2588821" y="0"/>
                </a:cubicBezTo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24" name="Freeform 23"/>
          <p:cNvSpPr/>
          <p:nvPr/>
        </p:nvSpPr>
        <p:spPr>
          <a:xfrm>
            <a:off x="4575573" y="1827755"/>
            <a:ext cx="2182415" cy="13716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25" name="Freeform 24"/>
          <p:cNvSpPr/>
          <p:nvPr/>
        </p:nvSpPr>
        <p:spPr>
          <a:xfrm>
            <a:off x="4414838" y="2685005"/>
            <a:ext cx="1943100" cy="9144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26" name="TextBox 25"/>
          <p:cNvSpPr txBox="1"/>
          <p:nvPr/>
        </p:nvSpPr>
        <p:spPr>
          <a:xfrm>
            <a:off x="6357938" y="2899317"/>
            <a:ext cx="5715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AVC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7988" y="1542005"/>
            <a:ext cx="571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</a:t>
            </a:r>
          </a:p>
        </p:txBody>
      </p: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7158038" y="3928017"/>
            <a:ext cx="40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243388" y="1362220"/>
            <a:ext cx="514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5" name="TextBox 17"/>
          <p:cNvSpPr txBox="1">
            <a:spLocks noChangeArrowheads="1"/>
          </p:cNvSpPr>
          <p:nvPr/>
        </p:nvSpPr>
        <p:spPr bwMode="auto">
          <a:xfrm>
            <a:off x="6700838" y="2170655"/>
            <a:ext cx="57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29238" y="4056605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  <a:r>
              <a:rPr lang="en-US" altLang="en-US" sz="1800" b="1" baseline="-25000">
                <a:latin typeface="Arial" panose="020B0604020202020204" pitchFamily="34" charset="0"/>
              </a:rPr>
              <a:t>profit max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4928593" y="3541660"/>
            <a:ext cx="1143000" cy="119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4357688" y="2970755"/>
            <a:ext cx="1143000" cy="119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175233" y="1299118"/>
            <a:ext cx="249784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50" dirty="0">
                <a:latin typeface="Lato" panose="020F0502020204030203" pitchFamily="34" charset="0"/>
              </a:rPr>
              <a:t>In the short run, the firm chooses its output so that MC = P, as long as the firm covers its AVC.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650" dirty="0">
              <a:latin typeface="Lato" panose="020F0502020204030203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i="1" dirty="0">
                <a:latin typeface="Lato" panose="020F0502020204030203" pitchFamily="34" charset="0"/>
              </a:rPr>
              <a:t>The firm</a:t>
            </a:r>
            <a:r>
              <a:rPr lang="ja-JP" altLang="en-US" sz="1650" b="1" i="1" dirty="0">
                <a:latin typeface="Lato" panose="020F0502020204030203" pitchFamily="34" charset="0"/>
              </a:rPr>
              <a:t>’</a:t>
            </a:r>
            <a:r>
              <a:rPr lang="en-US" altLang="ja-JP" sz="1650" b="1" i="1" dirty="0">
                <a:latin typeface="Lato" panose="020F0502020204030203" pitchFamily="34" charset="0"/>
              </a:rPr>
              <a:t>s short-run supply curve is the portion of the marginal cost curve for which marginal cost is greater than average variable cost.</a:t>
            </a:r>
            <a:endParaRPr lang="en-US" altLang="en-US" sz="1650" b="1" i="1" dirty="0">
              <a:latin typeface="Lato" panose="020F0502020204030203" pitchFamily="34" charset="0"/>
            </a:endParaRPr>
          </a:p>
        </p:txBody>
      </p:sp>
      <p:pic>
        <p:nvPicPr>
          <p:cNvPr id="40" name="Picture 14" descr="C:\Documents and Settings\Kyle M. Thiel\Desktop\Pindyck_7e\ppts\aparna_ppts\aparna_ppts\ch08\fig8.06\fig8.06_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218154"/>
            <a:ext cx="4230291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561" y="290513"/>
            <a:ext cx="6763439" cy="553099"/>
          </a:xfrm>
        </p:spPr>
        <p:txBody>
          <a:bodyPr/>
          <a:lstStyle/>
          <a:p>
            <a:r>
              <a:rPr lang="en-US" altLang="ja-JP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Short-Run </a:t>
            </a:r>
            <a:r>
              <a:rPr 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Market </a:t>
            </a:r>
            <a:r>
              <a:rPr lang="en-US" sz="2100" dirty="0">
                <a:latin typeface="Lato" panose="020F0502020204030203" pitchFamily="34" charset="0"/>
                <a:cs typeface="Arial" panose="020B0604020202020204" pitchFamily="34" charset="0"/>
              </a:rPr>
              <a:t>Supply and Demand Graph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57700" y="2971800"/>
            <a:ext cx="16002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4457700" y="3200400"/>
            <a:ext cx="1600200" cy="119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00500" y="3143250"/>
            <a:ext cx="685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2957513"/>
            <a:ext cx="9715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Profits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200150" y="1318022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5400000">
            <a:off x="199430" y="2946202"/>
            <a:ext cx="25717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>
            <a:off x="1485900" y="4232673"/>
            <a:ext cx="24574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1371600" y="131445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3943350" y="4057650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 flipV="1">
            <a:off x="1485900" y="2289572"/>
            <a:ext cx="2114550" cy="1657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3257550" y="1850232"/>
            <a:ext cx="8001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accent3"/>
                </a:solidFill>
                <a:latin typeface="+mn-lt"/>
                <a:ea typeface="+mn-ea"/>
                <a:cs typeface="ＭＳ Ｐゴシック" charset="0"/>
              </a:rPr>
              <a:t>Market Supply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485900" y="2971800"/>
            <a:ext cx="2514600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200150" y="2803923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1485900" y="2114550"/>
            <a:ext cx="2171700" cy="1543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6"/>
          <p:cNvSpPr txBox="1">
            <a:spLocks noChangeArrowheads="1"/>
          </p:cNvSpPr>
          <p:nvPr/>
        </p:nvSpPr>
        <p:spPr bwMode="auto">
          <a:xfrm>
            <a:off x="3257550" y="3621882"/>
            <a:ext cx="800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Market Demand</a:t>
            </a: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3171230" y="2946202"/>
            <a:ext cx="25717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4457700" y="4232673"/>
            <a:ext cx="24574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19"/>
          <p:cNvSpPr txBox="1">
            <a:spLocks noChangeArrowheads="1"/>
          </p:cNvSpPr>
          <p:nvPr/>
        </p:nvSpPr>
        <p:spPr bwMode="auto">
          <a:xfrm>
            <a:off x="4343400" y="131445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6915150" y="4057650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171950" y="2803923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cxnSp>
        <p:nvCxnSpPr>
          <p:cNvPr id="53" name="Straight Connector 52"/>
          <p:cNvCxnSpPr>
            <a:cxnSpLocks noChangeShapeType="1"/>
          </p:cNvCxnSpPr>
          <p:nvPr/>
        </p:nvCxnSpPr>
        <p:spPr bwMode="auto">
          <a:xfrm>
            <a:off x="4457700" y="2975373"/>
            <a:ext cx="2286000" cy="119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743700" y="2803922"/>
            <a:ext cx="1085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P = D = MR</a:t>
            </a: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5429251" y="3602832"/>
            <a:ext cx="1256109" cy="1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4519612" y="1969294"/>
            <a:ext cx="2224088" cy="2202656"/>
          </a:xfrm>
          <a:custGeom>
            <a:avLst/>
            <a:gdLst>
              <a:gd name="connsiteX0" fmla="*/ 0 w 2588821"/>
              <a:gd name="connsiteY0" fmla="*/ 1472541 h 2311730"/>
              <a:gd name="connsiteX1" fmla="*/ 771896 w 2588821"/>
              <a:gd name="connsiteY1" fmla="*/ 2066307 h 2311730"/>
              <a:gd name="connsiteX2" fmla="*/ 2588821 w 2588821"/>
              <a:gd name="connsiteY2" fmla="*/ 0 h 23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1" h="2311730">
                <a:moveTo>
                  <a:pt x="0" y="1472541"/>
                </a:moveTo>
                <a:cubicBezTo>
                  <a:pt x="170213" y="1892135"/>
                  <a:pt x="340426" y="2311730"/>
                  <a:pt x="771896" y="2066307"/>
                </a:cubicBezTo>
                <a:cubicBezTo>
                  <a:pt x="1203366" y="1820884"/>
                  <a:pt x="1896093" y="910442"/>
                  <a:pt x="2588821" y="0"/>
                </a:cubicBezTo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57" name="Freeform 56"/>
          <p:cNvSpPr/>
          <p:nvPr/>
        </p:nvSpPr>
        <p:spPr>
          <a:xfrm>
            <a:off x="4504135" y="2026444"/>
            <a:ext cx="2182415" cy="13716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686550" y="1740694"/>
            <a:ext cx="571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</a:t>
            </a:r>
          </a:p>
        </p:txBody>
      </p:sp>
      <p:sp>
        <p:nvSpPr>
          <p:cNvPr id="59" name="TextBox 35"/>
          <p:cNvSpPr txBox="1">
            <a:spLocks noChangeArrowheads="1"/>
          </p:cNvSpPr>
          <p:nvPr/>
        </p:nvSpPr>
        <p:spPr bwMode="auto">
          <a:xfrm>
            <a:off x="6629399" y="2369344"/>
            <a:ext cx="95387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657850" y="4171950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</a:t>
            </a:r>
            <a:r>
              <a:rPr lang="en-US" altLang="en-US" sz="1800" b="1" baseline="-25000">
                <a:latin typeface="Arial" panose="020B0604020202020204" pitchFamily="34" charset="0"/>
              </a:rPr>
              <a:t>profit max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61" name="TextBox 42"/>
          <p:cNvSpPr txBox="1">
            <a:spLocks noChangeArrowheads="1"/>
          </p:cNvSpPr>
          <p:nvPr/>
        </p:nvSpPr>
        <p:spPr bwMode="auto">
          <a:xfrm>
            <a:off x="2286000" y="1314450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Market</a:t>
            </a:r>
          </a:p>
        </p:txBody>
      </p: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5429250" y="1314450"/>
            <a:ext cx="74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Firm</a:t>
            </a:r>
          </a:p>
        </p:txBody>
      </p:sp>
    </p:spTree>
    <p:extLst>
      <p:ext uri="{BB962C8B-B14F-4D97-AF65-F5344CB8AC3E}">
        <p14:creationId xmlns:p14="http://schemas.microsoft.com/office/powerpoint/2010/main" val="25473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8" grpId="0"/>
      <p:bldP spid="45" grpId="0"/>
      <p:bldP spid="52" grpId="0"/>
      <p:bldP spid="54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561" y="290513"/>
            <a:ext cx="6763439" cy="553099"/>
          </a:xfrm>
        </p:spPr>
        <p:txBody>
          <a:bodyPr/>
          <a:lstStyle/>
          <a:p>
            <a:r>
              <a:rPr lang="en-US" sz="2000" dirty="0">
                <a:latin typeface="Lato" panose="020F0502020204030203" pitchFamily="34" charset="0"/>
                <a:ea typeface="ＭＳ Ｐゴシック" pitchFamily="34" charset="-128"/>
                <a:cs typeface="Arial" charset="0"/>
              </a:rPr>
              <a:t>Market Response to an Increase in Demand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2800350"/>
            <a:ext cx="1543050" cy="225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0600" y="2800351"/>
            <a:ext cx="1028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SR Profits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200150" y="1318022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rot="5400000">
            <a:off x="199430" y="2946202"/>
            <a:ext cx="25717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1485900" y="4232673"/>
            <a:ext cx="24574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1371600" y="131445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3943350" y="4057650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 flipV="1">
            <a:off x="1485900" y="2171700"/>
            <a:ext cx="2114550" cy="165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"/>
          <p:cNvSpPr txBox="1">
            <a:spLocks noChangeArrowheads="1"/>
          </p:cNvSpPr>
          <p:nvPr/>
        </p:nvSpPr>
        <p:spPr bwMode="auto">
          <a:xfrm>
            <a:off x="3314700" y="1943100"/>
            <a:ext cx="8001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r>
              <a:rPr lang="en-US" altLang="en-US" sz="1500" b="1" baseline="-25000">
                <a:latin typeface="Arial" panose="020B0604020202020204" pitchFamily="34" charset="0"/>
              </a:rPr>
              <a:t>0(SR)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485900" y="3084910"/>
            <a:ext cx="2914650" cy="1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4"/>
          <p:cNvSpPr txBox="1">
            <a:spLocks noChangeArrowheads="1"/>
          </p:cNvSpPr>
          <p:nvPr/>
        </p:nvSpPr>
        <p:spPr bwMode="auto">
          <a:xfrm>
            <a:off x="1028700" y="2934891"/>
            <a:ext cx="5143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latin typeface="Arial" panose="020B0604020202020204" pitchFamily="34" charset="0"/>
              </a:rPr>
              <a:t>P</a:t>
            </a:r>
            <a:r>
              <a:rPr lang="en-US" altLang="en-US" sz="1650" b="1" baseline="-25000" dirty="0">
                <a:latin typeface="Arial" panose="020B0604020202020204" pitchFamily="34" charset="0"/>
              </a:rPr>
              <a:t>0</a:t>
            </a:r>
            <a:endParaRPr lang="en-US" altLang="en-US" sz="1650" b="1" dirty="0">
              <a:latin typeface="Arial" panose="020B0604020202020204" pitchFamily="34" charset="0"/>
            </a:endParaRP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1485900" y="2457450"/>
            <a:ext cx="2171700" cy="1543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3371850" y="3871913"/>
            <a:ext cx="8572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r>
              <a:rPr lang="en-US" altLang="en-US" sz="1500" b="1" baseline="-25000">
                <a:latin typeface="Arial" panose="020B0604020202020204" pitchFamily="34" charset="0"/>
              </a:rPr>
              <a:t>0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rot="5400000">
            <a:off x="3514130" y="2946202"/>
            <a:ext cx="25717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4800600" y="4232673"/>
            <a:ext cx="24574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4686300" y="131445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258050" y="4057650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485900" y="2800350"/>
            <a:ext cx="2914650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2"/>
          <p:cNvSpPr txBox="1">
            <a:spLocks noChangeArrowheads="1"/>
          </p:cNvSpPr>
          <p:nvPr/>
        </p:nvSpPr>
        <p:spPr bwMode="auto">
          <a:xfrm>
            <a:off x="4457700" y="2934891"/>
            <a:ext cx="4000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  <a:r>
              <a:rPr lang="en-US" altLang="en-US" sz="1650" b="1" baseline="-25000">
                <a:latin typeface="Arial" panose="020B0604020202020204" pitchFamily="34" charset="0"/>
              </a:rPr>
              <a:t>0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 flipV="1">
            <a:off x="4800600" y="3086101"/>
            <a:ext cx="2457450" cy="35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52"/>
          <p:cNvCxnSpPr/>
          <p:nvPr/>
        </p:nvCxnSpPr>
        <p:spPr>
          <a:xfrm rot="5400000">
            <a:off x="5542360" y="3658791"/>
            <a:ext cx="1146572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4862512" y="1969294"/>
            <a:ext cx="1938338" cy="2202656"/>
          </a:xfrm>
          <a:custGeom>
            <a:avLst/>
            <a:gdLst>
              <a:gd name="connsiteX0" fmla="*/ 0 w 2588821"/>
              <a:gd name="connsiteY0" fmla="*/ 1472541 h 2311730"/>
              <a:gd name="connsiteX1" fmla="*/ 771896 w 2588821"/>
              <a:gd name="connsiteY1" fmla="*/ 2066307 h 2311730"/>
              <a:gd name="connsiteX2" fmla="*/ 2588821 w 2588821"/>
              <a:gd name="connsiteY2" fmla="*/ 0 h 23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1" h="2311730">
                <a:moveTo>
                  <a:pt x="0" y="1472541"/>
                </a:moveTo>
                <a:cubicBezTo>
                  <a:pt x="170213" y="1892135"/>
                  <a:pt x="340426" y="2311730"/>
                  <a:pt x="771896" y="2066307"/>
                </a:cubicBezTo>
                <a:cubicBezTo>
                  <a:pt x="1203366" y="1820884"/>
                  <a:pt x="1896093" y="910442"/>
                  <a:pt x="2588821" y="0"/>
                </a:cubicBezTo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55" name="Freeform 54"/>
          <p:cNvSpPr/>
          <p:nvPr/>
        </p:nvSpPr>
        <p:spPr>
          <a:xfrm>
            <a:off x="4847035" y="1796654"/>
            <a:ext cx="2182415" cy="1371600"/>
          </a:xfrm>
          <a:custGeom>
            <a:avLst/>
            <a:gdLst>
              <a:gd name="connsiteX0" fmla="*/ 0 w 2909454"/>
              <a:gd name="connsiteY0" fmla="*/ 0 h 1828800"/>
              <a:gd name="connsiteX1" fmla="*/ 1484415 w 2909454"/>
              <a:gd name="connsiteY1" fmla="*/ 1686296 h 1828800"/>
              <a:gd name="connsiteX2" fmla="*/ 2909454 w 2909454"/>
              <a:gd name="connsiteY2" fmla="*/ 85502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4" h="1828800">
                <a:moveTo>
                  <a:pt x="0" y="0"/>
                </a:moveTo>
                <a:cubicBezTo>
                  <a:pt x="499753" y="771896"/>
                  <a:pt x="999506" y="1543792"/>
                  <a:pt x="1484415" y="1686296"/>
                </a:cubicBezTo>
                <a:cubicBezTo>
                  <a:pt x="1969324" y="1828800"/>
                  <a:pt x="2439389" y="1341912"/>
                  <a:pt x="2909454" y="85502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56" name="TextBox 55"/>
          <p:cNvSpPr txBox="1"/>
          <p:nvPr/>
        </p:nvSpPr>
        <p:spPr>
          <a:xfrm>
            <a:off x="6800850" y="1740694"/>
            <a:ext cx="571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MC</a:t>
            </a:r>
          </a:p>
        </p:txBody>
      </p:sp>
      <p:sp>
        <p:nvSpPr>
          <p:cNvPr id="57" name="TextBox 35"/>
          <p:cNvSpPr txBox="1">
            <a:spLocks noChangeArrowheads="1"/>
          </p:cNvSpPr>
          <p:nvPr/>
        </p:nvSpPr>
        <p:spPr bwMode="auto">
          <a:xfrm>
            <a:off x="6972300" y="2369344"/>
            <a:ext cx="85129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58" name="TextBox 36"/>
          <p:cNvSpPr txBox="1">
            <a:spLocks noChangeArrowheads="1"/>
          </p:cNvSpPr>
          <p:nvPr/>
        </p:nvSpPr>
        <p:spPr bwMode="auto">
          <a:xfrm>
            <a:off x="5829300" y="417195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0,2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sp>
        <p:nvSpPr>
          <p:cNvPr id="59" name="TextBox 42"/>
          <p:cNvSpPr txBox="1">
            <a:spLocks noChangeArrowheads="1"/>
          </p:cNvSpPr>
          <p:nvPr/>
        </p:nvSpPr>
        <p:spPr bwMode="auto">
          <a:xfrm>
            <a:off x="2286000" y="1314450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Market</a:t>
            </a:r>
          </a:p>
        </p:txBody>
      </p:sp>
      <p:sp>
        <p:nvSpPr>
          <p:cNvPr id="60" name="TextBox 43"/>
          <p:cNvSpPr txBox="1">
            <a:spLocks noChangeArrowheads="1"/>
          </p:cNvSpPr>
          <p:nvPr/>
        </p:nvSpPr>
        <p:spPr bwMode="auto">
          <a:xfrm>
            <a:off x="5772150" y="1314450"/>
            <a:ext cx="74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Firm</a:t>
            </a:r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1657350" y="2571750"/>
            <a:ext cx="2114550" cy="1657350"/>
          </a:xfrm>
          <a:prstGeom prst="line">
            <a:avLst/>
          </a:prstGeom>
          <a:noFill/>
          <a:ln w="38100">
            <a:solidFill>
              <a:srgbClr val="5F8036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486150" y="2328863"/>
            <a:ext cx="8001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2E3B2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500" b="1" baseline="-25000">
                <a:solidFill>
                  <a:srgbClr val="2E3B22"/>
                </a:solidFill>
                <a:latin typeface="Arial" panose="020B0604020202020204" pitchFamily="34" charset="0"/>
              </a:rPr>
              <a:t>1(SR)</a:t>
            </a:r>
            <a:endParaRPr lang="en-US" altLang="en-US" sz="1500" b="1">
              <a:solidFill>
                <a:srgbClr val="2E3B22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657350" y="2000250"/>
            <a:ext cx="2171700" cy="15430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543300" y="3486150"/>
            <a:ext cx="8572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500" b="1" baseline="-2500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endParaRPr lang="en-US" altLang="en-US" sz="15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457700" y="2628900"/>
            <a:ext cx="4000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solidFill>
                  <a:schemeClr val="accent1"/>
                </a:solidFill>
                <a:latin typeface="Arial" panose="020B0604020202020204" pitchFamily="34" charset="0"/>
              </a:rPr>
              <a:t>P</a:t>
            </a:r>
            <a:r>
              <a:rPr lang="en-US" altLang="en-US" sz="1650" b="1" baseline="-2500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endParaRPr lang="en-US" altLang="en-US" sz="165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cxnSp>
        <p:nvCxnSpPr>
          <p:cNvPr id="66" name="Straight Connector 65"/>
          <p:cNvCxnSpPr>
            <a:cxnSpLocks noChangeShapeType="1"/>
          </p:cNvCxnSpPr>
          <p:nvPr/>
        </p:nvCxnSpPr>
        <p:spPr bwMode="auto">
          <a:xfrm flipV="1">
            <a:off x="4800600" y="2800351"/>
            <a:ext cx="2457450" cy="357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/>
          <p:nvPr/>
        </p:nvCxnSpPr>
        <p:spPr>
          <a:xfrm>
            <a:off x="3200400" y="3543300"/>
            <a:ext cx="457200" cy="11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257550" y="3300413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028700" y="2582766"/>
            <a:ext cx="5143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solidFill>
                  <a:schemeClr val="accent1"/>
                </a:solidFill>
                <a:latin typeface="Arial" panose="020B0604020202020204" pitchFamily="34" charset="0"/>
              </a:rPr>
              <a:t>P</a:t>
            </a:r>
            <a:r>
              <a:rPr lang="en-US" altLang="en-US" sz="1650" b="1" baseline="-25000" dirty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endParaRPr lang="en-US" altLang="en-US" sz="165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485900" y="2800350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1572221" y="2942630"/>
            <a:ext cx="285750" cy="11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743700" y="2800350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5400000" flipH="1" flipV="1">
            <a:off x="6830021" y="2942630"/>
            <a:ext cx="285750" cy="11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229350" y="4192191"/>
            <a:ext cx="5143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1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5627490" y="3515321"/>
            <a:ext cx="1431131" cy="1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86100" y="2700338"/>
            <a:ext cx="457200" cy="119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43250" y="2457450"/>
            <a:ext cx="28575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85950" y="2800350"/>
            <a:ext cx="28575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2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1971080" y="2942630"/>
            <a:ext cx="285750" cy="119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86600" y="2800350"/>
            <a:ext cx="28575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2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7171730" y="2942630"/>
            <a:ext cx="285750" cy="119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1827610" y="3658791"/>
            <a:ext cx="1146572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084190" y="3515321"/>
            <a:ext cx="1431131" cy="1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571155" y="3658196"/>
            <a:ext cx="1145381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2228850" y="4171950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0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628900" y="4192191"/>
            <a:ext cx="5143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1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971800" y="4192191"/>
            <a:ext cx="5143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2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115050" y="3657600"/>
            <a:ext cx="228600" cy="142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115050" y="3371850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400300" y="4000500"/>
            <a:ext cx="400050" cy="11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457450" y="3700463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00350" y="3999310"/>
            <a:ext cx="342900" cy="119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57500" y="3699273"/>
            <a:ext cx="28575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2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rot="10800000">
            <a:off x="6115050" y="4114800"/>
            <a:ext cx="228600" cy="119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15050" y="3813573"/>
            <a:ext cx="28575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13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  <p:bldP spid="62" grpId="0"/>
      <p:bldP spid="64" grpId="0"/>
      <p:bldP spid="65" grpId="0"/>
      <p:bldP spid="68" grpId="0"/>
      <p:bldP spid="69" grpId="0"/>
      <p:bldP spid="70" grpId="0"/>
      <p:bldP spid="72" grpId="0"/>
      <p:bldP spid="74" grpId="0"/>
      <p:bldP spid="77" grpId="0"/>
      <p:bldP spid="78" grpId="0"/>
      <p:bldP spid="80" grpId="0"/>
      <p:bldP spid="86" grpId="0"/>
      <p:bldP spid="87" grpId="0"/>
      <p:bldP spid="89" grpId="0"/>
      <p:bldP spid="91" grpId="0"/>
      <p:bldP spid="93" grpId="0"/>
      <p:bldP spid="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600" dirty="0">
                <a:solidFill>
                  <a:srgbClr val="0070C0"/>
                </a:solidFill>
              </a:rPr>
              <a:t>Long-Run Competitive Equilibrium</a:t>
            </a:r>
            <a:endParaRPr sz="26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47450" y="1101688"/>
            <a:ext cx="7234410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200" dirty="0"/>
              <a:t>At long run equilibrium, economic profits are zero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</a:rPr>
              <a:t>Firm is earning a normal return on its </a:t>
            </a:r>
            <a:r>
              <a:rPr lang="en-US" altLang="en-US" sz="2000" i="1" dirty="0" smtClean="0">
                <a:solidFill>
                  <a:schemeClr val="tx1"/>
                </a:solidFill>
              </a:rPr>
              <a:t>investment— i.e</a:t>
            </a:r>
            <a:r>
              <a:rPr lang="en-US" altLang="en-US" sz="2000" i="1" dirty="0">
                <a:solidFill>
                  <a:schemeClr val="tx1"/>
                </a:solidFill>
              </a:rPr>
              <a:t>., it is doing as well as it could by investing its money elsewhere.</a:t>
            </a:r>
          </a:p>
          <a:p>
            <a:pPr lvl="1"/>
            <a:endParaRPr lang="en-US" altLang="en-US" sz="600" dirty="0"/>
          </a:p>
          <a:p>
            <a:r>
              <a:rPr lang="en-US" altLang="en-US" sz="2200" dirty="0"/>
              <a:t>Profits create incentives for new firms to enter, market supply increases, and the price falls until zero profits are made</a:t>
            </a:r>
          </a:p>
          <a:p>
            <a:endParaRPr lang="en-US" altLang="en-US" sz="600" dirty="0"/>
          </a:p>
          <a:p>
            <a:r>
              <a:rPr lang="en-US" altLang="en-US" sz="2200" dirty="0"/>
              <a:t>The existence of losses causes firms to leave the industry, market supply decreases, and the price increases until losses are zero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5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Chapter 12: Outline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26612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Perfectly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Competitive Markets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Marginal Revenue, Marginal Cost, and Profit Maximization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Choosing Output in the Short Run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The Competitive Firm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s Short-Run Supply Curve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The Short-Run Market Supply Curve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Economic Profits in the Long Run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85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600" dirty="0">
                <a:solidFill>
                  <a:srgbClr val="0070C0"/>
                </a:solidFill>
              </a:rPr>
              <a:t>Long-Run </a:t>
            </a:r>
            <a:r>
              <a:rPr lang="en-US" sz="2600" dirty="0" smtClean="0">
                <a:solidFill>
                  <a:srgbClr val="0070C0"/>
                </a:solidFill>
              </a:rPr>
              <a:t>Market Supply</a:t>
            </a:r>
            <a:endParaRPr sz="26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47450" y="1252251"/>
            <a:ext cx="7234410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025" dirty="0"/>
              <a:t>If the long-run industry supply curve is perfectly elastic, the market is a </a:t>
            </a:r>
            <a:r>
              <a:rPr lang="en-US" altLang="en-US" sz="2025" b="1" i="1" dirty="0"/>
              <a:t>constant-cost industry</a:t>
            </a:r>
          </a:p>
          <a:p>
            <a:pPr lvl="1"/>
            <a:endParaRPr lang="en-US" altLang="en-US" sz="150" dirty="0"/>
          </a:p>
          <a:p>
            <a:r>
              <a:rPr lang="en-US" altLang="en-US" sz="2025" dirty="0"/>
              <a:t>If the long-run industry supply curve is upward sloping, the market is an </a:t>
            </a:r>
            <a:r>
              <a:rPr lang="en-US" altLang="en-US" sz="2025" b="1" i="1" dirty="0"/>
              <a:t>increasing-cost industry</a:t>
            </a:r>
          </a:p>
          <a:p>
            <a:endParaRPr lang="en-US" altLang="en-US" sz="150" dirty="0"/>
          </a:p>
          <a:p>
            <a:r>
              <a:rPr lang="en-US" altLang="en-US" sz="2025" dirty="0"/>
              <a:t>If the long-run industry supply curve is downward sloping, the market is a </a:t>
            </a:r>
            <a:r>
              <a:rPr lang="en-US" altLang="en-US" sz="2025" b="1" i="1" dirty="0"/>
              <a:t>decreasing-cost industry</a:t>
            </a:r>
          </a:p>
          <a:p>
            <a:endParaRPr lang="en-US" altLang="en-US" sz="150" dirty="0"/>
          </a:p>
          <a:p>
            <a:r>
              <a:rPr lang="en-US" altLang="en-US" sz="2025" dirty="0"/>
              <a:t>In the short run, the price does more of the adjusting, and in the long run, more of the adjustment is done  by </a:t>
            </a:r>
            <a:r>
              <a:rPr lang="en-US" altLang="en-US" sz="2025" dirty="0" smtClean="0"/>
              <a:t>quantity</a:t>
            </a:r>
            <a:endParaRPr lang="en-US" altLang="en-US" sz="2025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3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74779" y="150237"/>
            <a:ext cx="5509690" cy="629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accent2"/>
                </a:solidFill>
              </a:rPr>
              <a:t>Active Learning</a:t>
            </a:r>
            <a:endParaRPr sz="2600" dirty="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67435" y="615877"/>
            <a:ext cx="68765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Perfectly Competitive Firm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6" y="1365857"/>
            <a:ext cx="4043190" cy="3143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5295439" y="2303360"/>
            <a:ext cx="323654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Market Price =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Profit-maximizing quantity =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Profit =  </a:t>
            </a:r>
            <a:endParaRPr lang="en-US" sz="1900" dirty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Fixed Cost = </a:t>
            </a:r>
          </a:p>
        </p:txBody>
      </p:sp>
    </p:spTree>
    <p:extLst>
      <p:ext uri="{BB962C8B-B14F-4D97-AF65-F5344CB8AC3E}">
        <p14:creationId xmlns:p14="http://schemas.microsoft.com/office/powerpoint/2010/main" val="7334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74779" y="150237"/>
            <a:ext cx="5509690" cy="629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accent2"/>
                </a:solidFill>
              </a:rPr>
              <a:t>Active Learning</a:t>
            </a:r>
            <a:endParaRPr sz="2600" dirty="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67435" y="615877"/>
            <a:ext cx="68765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Perfectly Competitive Firm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6" y="1362419"/>
            <a:ext cx="4043190" cy="3143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5295439" y="2303360"/>
            <a:ext cx="37338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Market Price = $30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Profit-maximizing quantity = 180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Profit =  - $1,080</a:t>
            </a:r>
            <a:endParaRPr lang="en-US" sz="1900" dirty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sz="1900" dirty="0" smtClean="0">
                <a:latin typeface="Arial" panose="020B0604020202020204" pitchFamily="34" charset="0"/>
              </a:rPr>
              <a:t>Fixed Cost = $2,520</a:t>
            </a:r>
          </a:p>
        </p:txBody>
      </p:sp>
    </p:spTree>
    <p:extLst>
      <p:ext uri="{BB962C8B-B14F-4D97-AF65-F5344CB8AC3E}">
        <p14:creationId xmlns:p14="http://schemas.microsoft.com/office/powerpoint/2010/main" val="38222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9211" y="358388"/>
            <a:ext cx="7383641" cy="6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>
                <a:latin typeface="Raleway" panose="020B0503030101060003" pitchFamily="34" charset="0"/>
                <a:cs typeface="Arial" panose="020B0604020202020204" pitchFamily="34" charset="0"/>
              </a:rPr>
              <a:t>Characteristics of Perfect Competition</a:t>
            </a:r>
            <a:endParaRPr sz="26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64813" y="1297538"/>
            <a:ext cx="5899547" cy="187531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-128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eaLnBrk="1" hangingPunct="1">
              <a:spcBef>
                <a:spcPct val="60000"/>
              </a:spcBef>
              <a:buNone/>
              <a:defRPr/>
            </a:pPr>
            <a:r>
              <a:rPr lang="en-US" sz="1950" b="1" dirty="0">
                <a:solidFill>
                  <a:srgbClr val="996633"/>
                </a:solidFill>
                <a:ea typeface="+mn-ea"/>
              </a:rPr>
              <a:t>1.	</a:t>
            </a:r>
            <a:r>
              <a:rPr lang="en-US" sz="2175" dirty="0">
                <a:ea typeface="+mn-ea"/>
              </a:rPr>
              <a:t>Many buyers and many sellers.</a:t>
            </a:r>
          </a:p>
          <a:p>
            <a:pPr marL="347663" indent="-347663" eaLnBrk="1" hangingPunct="1">
              <a:spcBef>
                <a:spcPct val="60000"/>
              </a:spcBef>
              <a:buNone/>
              <a:defRPr/>
            </a:pPr>
            <a:r>
              <a:rPr lang="en-US" sz="1950" b="1" dirty="0">
                <a:solidFill>
                  <a:srgbClr val="996633"/>
                </a:solidFill>
                <a:ea typeface="+mn-ea"/>
              </a:rPr>
              <a:t>2.	</a:t>
            </a:r>
            <a:r>
              <a:rPr lang="en-US" sz="2175" dirty="0">
                <a:ea typeface="+mn-ea"/>
              </a:rPr>
              <a:t>The goods offered for sale are largely the same.</a:t>
            </a:r>
          </a:p>
          <a:p>
            <a:pPr marL="347663" indent="-347663" eaLnBrk="1" hangingPunct="1">
              <a:spcBef>
                <a:spcPct val="60000"/>
              </a:spcBef>
              <a:buNone/>
              <a:defRPr/>
            </a:pPr>
            <a:r>
              <a:rPr lang="en-US" sz="1950" b="1" dirty="0">
                <a:solidFill>
                  <a:srgbClr val="996633"/>
                </a:solidFill>
                <a:ea typeface="+mn-ea"/>
              </a:rPr>
              <a:t>3.	</a:t>
            </a:r>
            <a:r>
              <a:rPr lang="en-US" sz="2175" dirty="0">
                <a:ea typeface="+mn-ea"/>
              </a:rPr>
              <a:t>Firms can freely enter or exit the market.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5678" y="3558635"/>
            <a:ext cx="5910263" cy="78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03225" indent="-403225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Because of 1 &amp; 2, each buyer and seller is a </a:t>
            </a:r>
            <a:r>
              <a:rPr lang="ja-JP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taker</a:t>
            </a:r>
            <a:r>
              <a:rPr lang="ja-JP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2100" dirty="0">
                <a:latin typeface="Arial" panose="020B0604020202020204" pitchFamily="34" charset="0"/>
                <a:cs typeface="Arial" panose="020B0604020202020204" pitchFamily="34" charset="0"/>
              </a:rPr>
              <a:t> – takes the price as given.  </a:t>
            </a:r>
          </a:p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538331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Marginal </a:t>
            </a:r>
            <a:r>
              <a:rPr lang="en-US" altLang="en-US" sz="2600" dirty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Revenue, Marginal Cost,</a:t>
            </a:r>
            <a:br>
              <a:rPr lang="en-US" altLang="en-US" sz="2600" dirty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and Profit Maximization</a:t>
            </a:r>
            <a:endParaRPr sz="2600" dirty="0">
              <a:solidFill>
                <a:srgbClr val="0070C0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6812" y="1300163"/>
            <a:ext cx="6478168" cy="3205736"/>
          </a:xfrm>
        </p:spPr>
        <p:txBody>
          <a:bodyPr/>
          <a:lstStyle/>
          <a:p>
            <a:pPr eaLnBrk="1" hangingPunct="1"/>
            <a:r>
              <a:rPr lang="en-US" altLang="en-US" sz="2200" b="1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Profit (</a:t>
            </a:r>
            <a:r>
              <a:rPr lang="el-GR" altLang="en-US" sz="2200" b="1" i="1" dirty="0">
                <a:latin typeface="Lato" panose="020F0502020204030203" pitchFamily="34" charset="0"/>
                <a:cs typeface="Arial" panose="020B0604020202020204" pitchFamily="34" charset="0"/>
              </a:rPr>
              <a:t>π</a:t>
            </a:r>
            <a:r>
              <a:rPr lang="en-US" altLang="en-US" sz="2200" b="1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):  </a:t>
            </a:r>
            <a:r>
              <a:rPr lang="en-US" altLang="en-US" sz="2200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Difference between total revenue (</a:t>
            </a:r>
            <a:r>
              <a:rPr lang="en-US" altLang="en-US" sz="2200" i="1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TR</a:t>
            </a:r>
            <a:r>
              <a:rPr lang="en-US" altLang="en-US" sz="2200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) and total cost (</a:t>
            </a:r>
            <a:r>
              <a:rPr lang="en-US" altLang="en-US" sz="2200" i="1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TC</a:t>
            </a:r>
            <a:r>
              <a:rPr lang="en-US" altLang="en-US" sz="2200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). </a:t>
            </a:r>
            <a:endParaRPr lang="en-US" altLang="en-US" sz="2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76200" indent="0" eaLnBrk="1" hangingPunct="1">
              <a:buNone/>
            </a:pPr>
            <a:endParaRPr lang="en-US" altLang="en-US" sz="2200" b="1" dirty="0">
              <a:solidFill>
                <a:srgbClr val="382344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Marginal Revenue (MR):  </a:t>
            </a:r>
            <a:r>
              <a:rPr lang="en-US" altLang="en-US" sz="2200" dirty="0">
                <a:solidFill>
                  <a:srgbClr val="38234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Change in revenue resulting from a one-unit increase in output.</a:t>
            </a:r>
            <a:endParaRPr lang="en-US" altLang="en-US" sz="22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2816646" y="2349033"/>
            <a:ext cx="46742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400" i="1" dirty="0">
                <a:latin typeface="Lato" panose="020F0502020204030203" pitchFamily="34" charset="0"/>
                <a:cs typeface="Times New Roman" panose="02020603050405020304" pitchFamily="18" charset="0"/>
              </a:rPr>
              <a:t>π(</a:t>
            </a:r>
            <a:r>
              <a:rPr lang="en-US" altLang="en-US" sz="2400" i="1" dirty="0">
                <a:latin typeface="Lato" panose="020F0502020204030203" pitchFamily="34" charset="0"/>
                <a:cs typeface="Times New Roman" panose="02020603050405020304" pitchFamily="18" charset="0"/>
              </a:rPr>
              <a:t>q) = TR(q) − TC(q)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 i="1" dirty="0"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Lato" panose="020F0502020204030203" pitchFamily="34" charset="0"/>
                <a:cs typeface="Times New Roman" panose="02020603050405020304" pitchFamily="18" charset="0"/>
              </a:rPr>
              <a:t>more specifically 	</a:t>
            </a:r>
            <a:r>
              <a:rPr lang="en-US" altLang="en-US" sz="2400" i="1" dirty="0" smtClean="0">
                <a:latin typeface="Lato" panose="020F0502020204030203" pitchFamily="34" charset="0"/>
                <a:cs typeface="Times New Roman" panose="02020603050405020304" pitchFamily="18" charset="0"/>
              </a:rPr>
              <a:t>TR=</a:t>
            </a:r>
            <a:r>
              <a:rPr lang="en-US" altLang="en-US" sz="2400" i="1" dirty="0" err="1" smtClean="0">
                <a:latin typeface="Lato" panose="020F0502020204030203" pitchFamily="34" charset="0"/>
                <a:cs typeface="Times New Roman" panose="02020603050405020304" pitchFamily="18" charset="0"/>
              </a:rPr>
              <a:t>Pq</a:t>
            </a:r>
            <a:endParaRPr lang="en-US" altLang="en-US" sz="2400" i="1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2899487" y="4382461"/>
            <a:ext cx="4079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Lato" panose="020F0502020204030203" pitchFamily="34" charset="0"/>
                <a:cs typeface="Times New Roman" panose="02020603050405020304" pitchFamily="18" charset="0"/>
              </a:rPr>
              <a:t>MR = </a:t>
            </a:r>
            <a:r>
              <a:rPr lang="en-US" altLang="en-US" sz="2400" b="1" dirty="0">
                <a:latin typeface="Lato" panose="020F0502020204030203" pitchFamily="34" charset="0"/>
                <a:cs typeface="Arial" panose="020B0604020202020204" pitchFamily="34" charset="0"/>
              </a:rPr>
              <a:t>∆ </a:t>
            </a:r>
            <a:r>
              <a:rPr lang="en-US" altLang="en-US" sz="2400" i="1" dirty="0">
                <a:latin typeface="Lato" panose="020F0502020204030203" pitchFamily="34" charset="0"/>
                <a:cs typeface="Times New Roman" panose="02020603050405020304" pitchFamily="18" charset="0"/>
              </a:rPr>
              <a:t>TR /</a:t>
            </a:r>
            <a:r>
              <a:rPr lang="en-US" altLang="en-US" sz="2400" b="1" dirty="0">
                <a:latin typeface="Lato" panose="020F0502020204030203" pitchFamily="34" charset="0"/>
                <a:cs typeface="Arial" panose="020B0604020202020204" pitchFamily="34" charset="0"/>
              </a:rPr>
              <a:t> ∆</a:t>
            </a:r>
            <a:r>
              <a:rPr lang="en-US" altLang="en-US" sz="2400" i="1" dirty="0">
                <a:latin typeface="Lato" panose="020F0502020204030203" pitchFamily="34" charset="0"/>
                <a:cs typeface="Times New Roman" panose="020206030504050203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885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896" y="290513"/>
            <a:ext cx="6980104" cy="487288"/>
          </a:xfrm>
        </p:spPr>
        <p:txBody>
          <a:bodyPr/>
          <a:lstStyle/>
          <a:p>
            <a:r>
              <a:rPr lang="en-US" altLang="en-US" sz="2000" dirty="0"/>
              <a:t>Marginal Revenue, Marginal </a:t>
            </a:r>
            <a:r>
              <a:rPr lang="en-US" altLang="en-US" sz="2000" dirty="0" smtClean="0"/>
              <a:t>Cost, and </a:t>
            </a:r>
            <a:r>
              <a:rPr lang="en-US" altLang="en-US" sz="2000" dirty="0"/>
              <a:t>Profit Maximization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211855" y="1128728"/>
            <a:ext cx="1858295" cy="540544"/>
          </a:xfrm>
          <a:prstGeom prst="rect">
            <a:avLst/>
          </a:prstGeom>
          <a:solidFill>
            <a:srgbClr val="B27CB6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34290" rIns="34290" anchor="ctr"/>
          <a:lstStyle/>
          <a:p>
            <a:pPr marL="257175" indent="-257175">
              <a:spcBef>
                <a:spcPct val="20000"/>
              </a:spcBef>
              <a:defRPr/>
            </a:pPr>
            <a:r>
              <a:rPr lang="en-US" sz="1500" b="1" dirty="0">
                <a:latin typeface="+mn-lt"/>
              </a:rPr>
              <a:t>Profit Maximization (Short Run)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211855" y="1738327"/>
            <a:ext cx="1869011" cy="185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1500" dirty="0">
                <a:latin typeface="+mn-lt"/>
                <a:ea typeface="ＭＳ Ｐゴシック" charset="0"/>
                <a:cs typeface="ＭＳ Ｐゴシック" charset="0"/>
              </a:rPr>
              <a:t>Profits are maximized at output where vertical distance between TR and TC is greatest.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450" dirty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500" dirty="0">
                <a:latin typeface="+mn-lt"/>
              </a:rPr>
              <a:t>At that output level: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178805" y="4375562"/>
            <a:ext cx="286527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Δπ/Δ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11855" y="3671903"/>
            <a:ext cx="1665413" cy="32316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MR(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MC(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4668943" y="3771915"/>
            <a:ext cx="744140" cy="119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612858" y="1228741"/>
            <a:ext cx="1371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latin typeface="Arial" panose="020B0604020202020204" pitchFamily="34" charset="0"/>
              </a:rPr>
              <a:t>Total Cost, Total Revenue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527508" y="1443053"/>
            <a:ext cx="914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TC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612858" y="2861087"/>
            <a:ext cx="514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$175</a:t>
            </a:r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4070058" y="4166012"/>
            <a:ext cx="3451622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7512155" y="3992181"/>
            <a:ext cx="32980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4070058" y="2996819"/>
            <a:ext cx="1543050" cy="3572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/>
          <p:nvPr/>
        </p:nvCxnSpPr>
        <p:spPr>
          <a:xfrm rot="5400000">
            <a:off x="5469043" y="3314715"/>
            <a:ext cx="1658540" cy="119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612858" y="3228991"/>
            <a:ext cx="685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$130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12858" y="2314591"/>
            <a:ext cx="514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$280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84608" y="4129103"/>
            <a:ext cx="4000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8</a:t>
            </a: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070058" y="3343291"/>
            <a:ext cx="1543050" cy="119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498808" y="4129103"/>
            <a:ext cx="4000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070058" y="2486041"/>
            <a:ext cx="2228850" cy="119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 rot="5400000">
            <a:off x="5041608" y="3571890"/>
            <a:ext cx="1143000" cy="238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70458" y="1557353"/>
            <a:ext cx="51435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TR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ＭＳ Ｐゴシック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98758" y="3971941"/>
            <a:ext cx="1714500" cy="119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84708" y="3971941"/>
            <a:ext cx="742950" cy="1190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870283" y="3086115"/>
            <a:ext cx="2114550" cy="238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698708" y="1743090"/>
            <a:ext cx="1600200" cy="6286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Max profit = $81 at 8 units of output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27308" y="4143391"/>
            <a:ext cx="4000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5984583" y="2800365"/>
            <a:ext cx="628650" cy="238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442254" y="3171245"/>
            <a:ext cx="342900" cy="119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 flipV="1">
            <a:off x="4070058" y="1743090"/>
            <a:ext cx="3200400" cy="2400300"/>
          </a:xfrm>
          <a:prstGeom prst="line">
            <a:avLst/>
          </a:prstGeom>
          <a:noFill/>
          <a:ln w="38100">
            <a:solidFill>
              <a:srgbClr val="5F8036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60"/>
          <p:cNvCxnSpPr/>
          <p:nvPr/>
        </p:nvCxnSpPr>
        <p:spPr>
          <a:xfrm>
            <a:off x="4070058" y="3971941"/>
            <a:ext cx="857250" cy="1190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005564" y="3682519"/>
            <a:ext cx="10287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Losses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27558" y="3671903"/>
            <a:ext cx="10287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Losses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55958" y="3686191"/>
            <a:ext cx="10287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ＭＳ Ｐゴシック" charset="0"/>
              </a:rPr>
              <a:t>Profits</a:t>
            </a:r>
          </a:p>
        </p:txBody>
      </p: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 rot="5400000">
            <a:off x="2885981" y="2983126"/>
            <a:ext cx="2366963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Freeform 65"/>
          <p:cNvSpPr/>
          <p:nvPr/>
        </p:nvSpPr>
        <p:spPr>
          <a:xfrm>
            <a:off x="4077202" y="1735947"/>
            <a:ext cx="2912269" cy="2093119"/>
          </a:xfrm>
          <a:custGeom>
            <a:avLst/>
            <a:gdLst>
              <a:gd name="connsiteX0" fmla="*/ 0 w 3883232"/>
              <a:gd name="connsiteY0" fmla="*/ 2790701 h 2790701"/>
              <a:gd name="connsiteX1" fmla="*/ 831273 w 3883232"/>
              <a:gd name="connsiteY1" fmla="*/ 2339438 h 2790701"/>
              <a:gd name="connsiteX2" fmla="*/ 3004458 w 3883232"/>
              <a:gd name="connsiteY2" fmla="*/ 1828800 h 2790701"/>
              <a:gd name="connsiteX3" fmla="*/ 3883232 w 3883232"/>
              <a:gd name="connsiteY3" fmla="*/ 0 h 279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32" h="2790701">
                <a:moveTo>
                  <a:pt x="0" y="2790701"/>
                </a:moveTo>
                <a:cubicBezTo>
                  <a:pt x="165265" y="2645228"/>
                  <a:pt x="330530" y="2499755"/>
                  <a:pt x="831273" y="2339438"/>
                </a:cubicBezTo>
                <a:cubicBezTo>
                  <a:pt x="1332016" y="2179121"/>
                  <a:pt x="2495798" y="2218706"/>
                  <a:pt x="3004458" y="1828800"/>
                </a:cubicBezTo>
                <a:cubicBezTo>
                  <a:pt x="3513118" y="1438894"/>
                  <a:pt x="3698175" y="719447"/>
                  <a:pt x="3883232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9474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 animBg="1"/>
      <p:bldP spid="39" grpId="0"/>
      <p:bldP spid="40" grpId="0"/>
      <p:bldP spid="45" grpId="0"/>
      <p:bldP spid="46" grpId="0"/>
      <p:bldP spid="47" grpId="0"/>
      <p:bldP spid="49" grpId="0"/>
      <p:bldP spid="52" grpId="0"/>
      <p:bldP spid="56" grpId="0" animBg="1"/>
      <p:bldP spid="57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259594" y="2401676"/>
            <a:ext cx="6562381" cy="1189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sz="2800" i="1" dirty="0" smtClean="0">
                <a:latin typeface="Lato" panose="020F0502020204030203" pitchFamily="34" charset="0"/>
                <a:cs typeface="Arial" panose="020B0604020202020204" pitchFamily="34" charset="0"/>
              </a:rPr>
              <a:t>Profits are maximized at output where</a:t>
            </a:r>
            <a: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  <a:t/>
            </a:r>
            <a:b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altLang="en-US" sz="2800" b="1" i="1" dirty="0">
                <a:latin typeface="Lato" panose="020F0502020204030203" pitchFamily="34" charset="0"/>
                <a:cs typeface="Arial" panose="020B0604020202020204" pitchFamily="34" charset="0"/>
              </a:rPr>
              <a:t/>
            </a:r>
            <a:br>
              <a:rPr lang="en-US" altLang="en-US" sz="2800" b="1" i="1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MC(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  <a:t/>
            </a:r>
            <a:b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</a:br>
            <a:endParaRPr lang="en-US" altLang="en-US" sz="2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9016" y="290513"/>
            <a:ext cx="6351984" cy="685800"/>
          </a:xfrm>
        </p:spPr>
        <p:txBody>
          <a:bodyPr/>
          <a:lstStyle/>
          <a:p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Demand Curves for the Firm and the Industry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06236" y="1578124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rot="5400000">
            <a:off x="104920" y="3206899"/>
            <a:ext cx="257294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1391986" y="4492774"/>
            <a:ext cx="24574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1277686" y="1574552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3849436" y="4317752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49186" y="1203077"/>
            <a:ext cx="1885950" cy="571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Market demand is downward sloping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1391986" y="2549674"/>
            <a:ext cx="2114550" cy="1657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163636" y="2035324"/>
            <a:ext cx="85725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rPr>
              <a:t>Market Supply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391986" y="3234283"/>
            <a:ext cx="1314450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06686" y="1203077"/>
            <a:ext cx="2457450" cy="5715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Firm demand is perfectly elastic (horizontal)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77636" y="3064024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  <a:r>
              <a:rPr lang="en-US" altLang="en-US" sz="1200" b="1">
                <a:latin typeface="Arial" panose="020B0604020202020204" pitchFamily="34" charset="0"/>
              </a:rPr>
              <a:t>0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1391986" y="2321074"/>
            <a:ext cx="2171700" cy="1543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49336" y="3864124"/>
            <a:ext cx="9715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Market Demand</a:t>
            </a:r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363786" y="4492774"/>
            <a:ext cx="2457450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40"/>
          <p:cNvSpPr txBox="1">
            <a:spLocks noChangeArrowheads="1"/>
          </p:cNvSpPr>
          <p:nvPr/>
        </p:nvSpPr>
        <p:spPr bwMode="auto">
          <a:xfrm>
            <a:off x="4249486" y="1574552"/>
            <a:ext cx="571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6821236" y="4317752"/>
            <a:ext cx="4000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706436" y="3234283"/>
            <a:ext cx="1314450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81610" y="3064024"/>
            <a:ext cx="5393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 dirty="0">
                <a:latin typeface="Arial" panose="020B0604020202020204" pitchFamily="34" charset="0"/>
              </a:rPr>
              <a:t>P</a:t>
            </a: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  <a:endParaRPr lang="en-US" altLang="en-US" sz="1650" b="1" dirty="0"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363786" y="3235474"/>
            <a:ext cx="2286000" cy="119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35436" y="2644924"/>
            <a:ext cx="11418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Firm Demand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49786" y="3064024"/>
            <a:ext cx="1085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P = D = MR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4307826" y="3864124"/>
            <a:ext cx="1256110" cy="1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763836" y="3862933"/>
            <a:ext cx="1256109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221036" y="3862933"/>
            <a:ext cx="1256109" cy="1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63836" y="4432052"/>
            <a:ext cx="4000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1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221036" y="4435624"/>
            <a:ext cx="4000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2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78236" y="4435624"/>
            <a:ext cx="4000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b="1">
                <a:latin typeface="Arial" panose="020B0604020202020204" pitchFamily="34" charset="0"/>
              </a:rPr>
              <a:t>Q</a:t>
            </a:r>
            <a:r>
              <a:rPr lang="en-US" altLang="en-US" sz="1650" b="1" baseline="-25000">
                <a:latin typeface="Arial" panose="020B0604020202020204" pitchFamily="34" charset="0"/>
              </a:rPr>
              <a:t>3</a:t>
            </a:r>
            <a:endParaRPr lang="en-US" altLang="en-US" sz="1650" b="1">
              <a:latin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 rot="5400000">
            <a:off x="3076720" y="3206899"/>
            <a:ext cx="257294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0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259594" y="2401676"/>
            <a:ext cx="6562381" cy="1189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sz="2800" i="1" dirty="0" smtClean="0">
                <a:latin typeface="Lato" panose="020F0502020204030203" pitchFamily="34" charset="0"/>
                <a:cs typeface="Arial" panose="020B0604020202020204" pitchFamily="34" charset="0"/>
              </a:rPr>
              <a:t>Profit Maximization by a                             Perfectly Competitive Firm</a:t>
            </a:r>
            <a: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  <a:t/>
            </a:r>
            <a:b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altLang="en-US" sz="2800" b="1" i="1" dirty="0">
                <a:latin typeface="Lato" panose="020F0502020204030203" pitchFamily="34" charset="0"/>
                <a:cs typeface="Arial" panose="020B0604020202020204" pitchFamily="34" charset="0"/>
              </a:rPr>
              <a:t/>
            </a:r>
            <a:br>
              <a:rPr lang="en-US" altLang="en-US" sz="2800" b="1" i="1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= MR =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  <a:t/>
            </a:r>
            <a:br>
              <a:rPr lang="en-US" altLang="en-US" sz="2800" b="1" i="1" dirty="0" smtClean="0">
                <a:latin typeface="Lato" panose="020F0502020204030203" pitchFamily="34" charset="0"/>
                <a:cs typeface="Arial" panose="020B0604020202020204" pitchFamily="34" charset="0"/>
              </a:rPr>
            </a:br>
            <a:endParaRPr lang="en-US" altLang="en-US" sz="2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6982" y="414018"/>
            <a:ext cx="6351984" cy="512291"/>
          </a:xfrm>
        </p:spPr>
        <p:txBody>
          <a:bodyPr/>
          <a:lstStyle/>
          <a:p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Profit Maximization</a:t>
            </a:r>
            <a:endParaRPr lang="en-US" altLang="en-US" sz="21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104020" y="1298255"/>
            <a:ext cx="4425553" cy="3324225"/>
          </a:xfrm>
          <a:prstGeom prst="rect">
            <a:avLst/>
          </a:prstGeom>
          <a:solidFill>
            <a:srgbClr val="FF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643498" y="4190282"/>
            <a:ext cx="735806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556457" y="4190282"/>
            <a:ext cx="509588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105210" y="4190282"/>
            <a:ext cx="451247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4643498" y="3749752"/>
            <a:ext cx="73580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556457" y="3749752"/>
            <a:ext cx="509588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105210" y="3749752"/>
            <a:ext cx="451247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4643498" y="3311601"/>
            <a:ext cx="735806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3556457" y="3311601"/>
            <a:ext cx="5095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105210" y="3311601"/>
            <a:ext cx="45124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4643498" y="2869879"/>
            <a:ext cx="735806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3556457" y="2869879"/>
            <a:ext cx="509588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3105210" y="2869879"/>
            <a:ext cx="451247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4643498" y="2431730"/>
            <a:ext cx="735806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556457" y="2431730"/>
            <a:ext cx="5095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3105210" y="2431730"/>
            <a:ext cx="45124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6416338" y="1992389"/>
            <a:ext cx="1121569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5915084" y="1992389"/>
            <a:ext cx="501254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5379304" y="1992389"/>
            <a:ext cx="535781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4643498" y="1992389"/>
            <a:ext cx="735806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23"/>
          <p:cNvGrpSpPr>
            <a:grpSpLocks/>
          </p:cNvGrpSpPr>
          <p:nvPr/>
        </p:nvGrpSpPr>
        <p:grpSpPr bwMode="auto">
          <a:xfrm>
            <a:off x="4066045" y="1992389"/>
            <a:ext cx="577453" cy="2637235"/>
            <a:chOff x="2563" y="1635"/>
            <a:chExt cx="485" cy="2215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2563" y="3481"/>
              <a:ext cx="48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2563" y="3111"/>
              <a:ext cx="48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33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2563" y="2743"/>
              <a:ext cx="4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2563" y="2372"/>
              <a:ext cx="48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2563" y="2004"/>
              <a:ext cx="4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2563" y="1635"/>
              <a:ext cx="48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$5</a:t>
              </a:r>
            </a:p>
          </p:txBody>
        </p:sp>
      </p:grp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3556457" y="1992389"/>
            <a:ext cx="509588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$0</a:t>
            </a: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3105210" y="1992389"/>
            <a:ext cx="451247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16338" y="1300636"/>
            <a:ext cx="1121569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100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Profit =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altLang="en-US" sz="10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en-US" sz="10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5879335" y="1300636"/>
            <a:ext cx="572877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5379304" y="1300636"/>
            <a:ext cx="573477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4643498" y="1300636"/>
            <a:ext cx="735806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4066045" y="1300636"/>
            <a:ext cx="577453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3556457" y="1300636"/>
            <a:ext cx="509588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</a:p>
        </p:txBody>
      </p:sp>
      <p:sp>
        <p:nvSpPr>
          <p:cNvPr id="68" name="Rectangle 38"/>
          <p:cNvSpPr>
            <a:spLocks noChangeArrowheads="1"/>
          </p:cNvSpPr>
          <p:nvPr/>
        </p:nvSpPr>
        <p:spPr bwMode="auto">
          <a:xfrm>
            <a:off x="3105210" y="1300636"/>
            <a:ext cx="451247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3105210" y="1300636"/>
            <a:ext cx="443269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>
            <a:off x="3105210" y="1992389"/>
            <a:ext cx="44326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>
            <a:off x="3105210" y="2431730"/>
            <a:ext cx="44326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>
            <a:off x="3105210" y="2869880"/>
            <a:ext cx="44326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>
            <a:off x="3105210" y="3311601"/>
            <a:ext cx="44326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3105210" y="3749751"/>
            <a:ext cx="44326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5" name="Line 45"/>
          <p:cNvSpPr>
            <a:spLocks noChangeShapeType="1"/>
          </p:cNvSpPr>
          <p:nvPr/>
        </p:nvSpPr>
        <p:spPr bwMode="auto">
          <a:xfrm>
            <a:off x="3105210" y="4190282"/>
            <a:ext cx="44326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6" name="Line 46"/>
          <p:cNvSpPr>
            <a:spLocks noChangeShapeType="1"/>
          </p:cNvSpPr>
          <p:nvPr/>
        </p:nvSpPr>
        <p:spPr bwMode="auto">
          <a:xfrm>
            <a:off x="3105210" y="4629623"/>
            <a:ext cx="443269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7" name="Line 47"/>
          <p:cNvSpPr>
            <a:spLocks noChangeShapeType="1"/>
          </p:cNvSpPr>
          <p:nvPr/>
        </p:nvSpPr>
        <p:spPr bwMode="auto">
          <a:xfrm>
            <a:off x="3105210" y="1300636"/>
            <a:ext cx="0" cy="33289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3556457" y="1300636"/>
            <a:ext cx="0" cy="332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9" name="Line 49"/>
          <p:cNvSpPr>
            <a:spLocks noChangeShapeType="1"/>
          </p:cNvSpPr>
          <p:nvPr/>
        </p:nvSpPr>
        <p:spPr bwMode="auto">
          <a:xfrm>
            <a:off x="4066044" y="1300636"/>
            <a:ext cx="0" cy="332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0" name="Line 50"/>
          <p:cNvSpPr>
            <a:spLocks noChangeShapeType="1"/>
          </p:cNvSpPr>
          <p:nvPr/>
        </p:nvSpPr>
        <p:spPr bwMode="auto">
          <a:xfrm>
            <a:off x="4643497" y="1300636"/>
            <a:ext cx="0" cy="332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1" name="Line 51"/>
          <p:cNvSpPr>
            <a:spLocks noChangeShapeType="1"/>
          </p:cNvSpPr>
          <p:nvPr/>
        </p:nvSpPr>
        <p:spPr bwMode="auto">
          <a:xfrm>
            <a:off x="5379303" y="1300636"/>
            <a:ext cx="0" cy="332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>
            <a:off x="5915085" y="1300636"/>
            <a:ext cx="0" cy="332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3" name="Line 53"/>
          <p:cNvSpPr>
            <a:spLocks noChangeShapeType="1"/>
          </p:cNvSpPr>
          <p:nvPr/>
        </p:nvSpPr>
        <p:spPr bwMode="auto">
          <a:xfrm>
            <a:off x="6416338" y="1300636"/>
            <a:ext cx="0" cy="332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4" name="Line 54"/>
          <p:cNvSpPr>
            <a:spLocks noChangeShapeType="1"/>
          </p:cNvSpPr>
          <p:nvPr/>
        </p:nvSpPr>
        <p:spPr bwMode="auto">
          <a:xfrm>
            <a:off x="7537907" y="1300636"/>
            <a:ext cx="0" cy="33289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200839" y="1368501"/>
            <a:ext cx="1751971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1950" dirty="0">
                <a:latin typeface="+mn-lt"/>
                <a:cs typeface="Arial" pitchFamily="34" charset="0"/>
              </a:rPr>
              <a:t>At any </a:t>
            </a:r>
            <a:r>
              <a:rPr lang="en-US" sz="1950" b="1" i="1" dirty="0">
                <a:latin typeface="+mn-lt"/>
                <a:cs typeface="Arial" pitchFamily="34" charset="0"/>
              </a:rPr>
              <a:t>Q</a:t>
            </a:r>
            <a:r>
              <a:rPr lang="en-US" sz="1950" dirty="0">
                <a:latin typeface="+mn-lt"/>
                <a:cs typeface="Arial" pitchFamily="34" charset="0"/>
              </a:rPr>
              <a:t> with </a:t>
            </a:r>
            <a:r>
              <a:rPr lang="en-US" sz="1950" i="1" dirty="0">
                <a:latin typeface="+mn-lt"/>
                <a:cs typeface="Arial" pitchFamily="34" charset="0"/>
              </a:rPr>
              <a:t>MR</a:t>
            </a:r>
            <a:r>
              <a:rPr lang="en-US" sz="1950" dirty="0">
                <a:latin typeface="+mn-lt"/>
                <a:cs typeface="Arial" pitchFamily="34" charset="0"/>
              </a:rPr>
              <a:t> &gt; </a:t>
            </a:r>
            <a:r>
              <a:rPr lang="en-US" sz="1950" i="1" dirty="0">
                <a:latin typeface="+mn-lt"/>
                <a:cs typeface="Arial" pitchFamily="34" charset="0"/>
              </a:rPr>
              <a:t>MC</a:t>
            </a:r>
            <a:r>
              <a:rPr lang="en-US" sz="1950" dirty="0">
                <a:latin typeface="+mn-lt"/>
                <a:cs typeface="Arial" pitchFamily="34" charset="0"/>
              </a:rPr>
              <a:t>,</a:t>
            </a:r>
            <a:br>
              <a:rPr lang="en-US" sz="1950" dirty="0">
                <a:latin typeface="+mn-lt"/>
                <a:cs typeface="Arial" pitchFamily="34" charset="0"/>
              </a:rPr>
            </a:br>
            <a:r>
              <a:rPr lang="en-US" sz="1950" dirty="0">
                <a:latin typeface="+mn-lt"/>
                <a:cs typeface="Arial" pitchFamily="34" charset="0"/>
              </a:rPr>
              <a:t>increasing </a:t>
            </a:r>
            <a:r>
              <a:rPr lang="en-US" sz="1950" b="1" i="1" dirty="0">
                <a:latin typeface="+mn-lt"/>
                <a:cs typeface="Arial" pitchFamily="34" charset="0"/>
              </a:rPr>
              <a:t>Q</a:t>
            </a:r>
            <a:r>
              <a:rPr lang="en-US" sz="1950" dirty="0">
                <a:latin typeface="+mn-lt"/>
                <a:cs typeface="Arial" pitchFamily="34" charset="0"/>
              </a:rPr>
              <a:t> raises profit. </a:t>
            </a:r>
          </a:p>
        </p:txBody>
      </p:sp>
      <p:sp>
        <p:nvSpPr>
          <p:cNvPr id="86" name="Rectangle 56"/>
          <p:cNvSpPr>
            <a:spLocks noChangeArrowheads="1"/>
          </p:cNvSpPr>
          <p:nvPr/>
        </p:nvSpPr>
        <p:spPr bwMode="auto">
          <a:xfrm>
            <a:off x="6416339" y="3965255"/>
            <a:ext cx="1115615" cy="43934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57"/>
          <p:cNvSpPr>
            <a:spLocks noChangeArrowheads="1"/>
          </p:cNvSpPr>
          <p:nvPr/>
        </p:nvSpPr>
        <p:spPr bwMode="auto">
          <a:xfrm>
            <a:off x="5915084" y="3965255"/>
            <a:ext cx="501254" cy="43934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58"/>
          <p:cNvSpPr>
            <a:spLocks noChangeArrowheads="1"/>
          </p:cNvSpPr>
          <p:nvPr/>
        </p:nvSpPr>
        <p:spPr bwMode="auto">
          <a:xfrm>
            <a:off x="5379304" y="3965255"/>
            <a:ext cx="535781" cy="43934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6416339" y="3524724"/>
            <a:ext cx="1115615" cy="440531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60"/>
          <p:cNvSpPr>
            <a:spLocks noChangeArrowheads="1"/>
          </p:cNvSpPr>
          <p:nvPr/>
        </p:nvSpPr>
        <p:spPr bwMode="auto">
          <a:xfrm>
            <a:off x="5915084" y="3524724"/>
            <a:ext cx="501254" cy="440531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61"/>
          <p:cNvSpPr>
            <a:spLocks noChangeArrowheads="1"/>
          </p:cNvSpPr>
          <p:nvPr/>
        </p:nvSpPr>
        <p:spPr bwMode="auto">
          <a:xfrm>
            <a:off x="5379304" y="3524724"/>
            <a:ext cx="535781" cy="440531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62"/>
          <p:cNvSpPr>
            <a:spLocks noChangeArrowheads="1"/>
          </p:cNvSpPr>
          <p:nvPr/>
        </p:nvSpPr>
        <p:spPr bwMode="auto">
          <a:xfrm>
            <a:off x="6416339" y="3086573"/>
            <a:ext cx="1115615" cy="43815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5915084" y="3086573"/>
            <a:ext cx="501254" cy="43815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5379304" y="3086573"/>
            <a:ext cx="535781" cy="43815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6416339" y="2644852"/>
            <a:ext cx="1115615" cy="441722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5915084" y="2644852"/>
            <a:ext cx="501254" cy="441722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5379304" y="2644852"/>
            <a:ext cx="535781" cy="441722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68"/>
          <p:cNvSpPr>
            <a:spLocks noChangeArrowheads="1"/>
          </p:cNvSpPr>
          <p:nvPr/>
        </p:nvSpPr>
        <p:spPr bwMode="auto">
          <a:xfrm>
            <a:off x="6416339" y="2206701"/>
            <a:ext cx="1115615" cy="43815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5915084" y="2206701"/>
            <a:ext cx="501254" cy="43815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70"/>
          <p:cNvSpPr>
            <a:spLocks noChangeArrowheads="1"/>
          </p:cNvSpPr>
          <p:nvPr/>
        </p:nvSpPr>
        <p:spPr bwMode="auto">
          <a:xfrm>
            <a:off x="5379304" y="2206701"/>
            <a:ext cx="535781" cy="43815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71"/>
          <p:cNvGrpSpPr>
            <a:grpSpLocks/>
          </p:cNvGrpSpPr>
          <p:nvPr/>
        </p:nvGrpSpPr>
        <p:grpSpPr bwMode="auto">
          <a:xfrm>
            <a:off x="4649451" y="1990008"/>
            <a:ext cx="735806" cy="2637235"/>
            <a:chOff x="3053" y="1633"/>
            <a:chExt cx="618" cy="2215"/>
          </a:xfrm>
        </p:grpSpPr>
        <p:sp>
          <p:nvSpPr>
            <p:cNvPr id="102" name="Rectangle 72"/>
            <p:cNvSpPr>
              <a:spLocks noChangeArrowheads="1"/>
            </p:cNvSpPr>
            <p:nvPr/>
          </p:nvSpPr>
          <p:spPr bwMode="auto">
            <a:xfrm>
              <a:off x="3053" y="3479"/>
              <a:ext cx="61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3" name="Rectangle 73"/>
            <p:cNvSpPr>
              <a:spLocks noChangeArrowheads="1"/>
            </p:cNvSpPr>
            <p:nvPr/>
          </p:nvSpPr>
          <p:spPr bwMode="auto">
            <a:xfrm>
              <a:off x="3053" y="3109"/>
              <a:ext cx="61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4" name="Rectangle 74"/>
            <p:cNvSpPr>
              <a:spLocks noChangeArrowheads="1"/>
            </p:cNvSpPr>
            <p:nvPr/>
          </p:nvSpPr>
          <p:spPr bwMode="auto">
            <a:xfrm>
              <a:off x="3053" y="2741"/>
              <a:ext cx="6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5" name="Rectangle 75"/>
            <p:cNvSpPr>
              <a:spLocks noChangeArrowheads="1"/>
            </p:cNvSpPr>
            <p:nvPr/>
          </p:nvSpPr>
          <p:spPr bwMode="auto">
            <a:xfrm>
              <a:off x="3053" y="2370"/>
              <a:ext cx="6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6" name="Rectangle 76"/>
            <p:cNvSpPr>
              <a:spLocks noChangeArrowheads="1"/>
            </p:cNvSpPr>
            <p:nvPr/>
          </p:nvSpPr>
          <p:spPr bwMode="auto">
            <a:xfrm>
              <a:off x="3053" y="2002"/>
              <a:ext cx="6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7" name="Rectangle 77"/>
            <p:cNvSpPr>
              <a:spLocks noChangeArrowheads="1"/>
            </p:cNvSpPr>
            <p:nvPr/>
          </p:nvSpPr>
          <p:spPr bwMode="auto">
            <a:xfrm>
              <a:off x="3053" y="1633"/>
              <a:ext cx="61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–$5</a:t>
              </a:r>
            </a:p>
          </p:txBody>
        </p:sp>
      </p:grpSp>
      <p:sp>
        <p:nvSpPr>
          <p:cNvPr id="108" name="Rectangle 78"/>
          <p:cNvSpPr>
            <a:spLocks noChangeArrowheads="1"/>
          </p:cNvSpPr>
          <p:nvPr/>
        </p:nvSpPr>
        <p:spPr bwMode="auto">
          <a:xfrm>
            <a:off x="5378114" y="3961682"/>
            <a:ext cx="535781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9" name="Rectangle 79"/>
          <p:cNvSpPr>
            <a:spLocks noChangeArrowheads="1"/>
          </p:cNvSpPr>
          <p:nvPr/>
        </p:nvSpPr>
        <p:spPr bwMode="auto">
          <a:xfrm>
            <a:off x="5378114" y="3521152"/>
            <a:ext cx="535781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0" name="Rectangle 80"/>
          <p:cNvSpPr>
            <a:spLocks noChangeArrowheads="1"/>
          </p:cNvSpPr>
          <p:nvPr/>
        </p:nvSpPr>
        <p:spPr bwMode="auto">
          <a:xfrm>
            <a:off x="5378114" y="3083001"/>
            <a:ext cx="535781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1" name="Rectangle 81"/>
          <p:cNvSpPr>
            <a:spLocks noChangeArrowheads="1"/>
          </p:cNvSpPr>
          <p:nvPr/>
        </p:nvSpPr>
        <p:spPr bwMode="auto">
          <a:xfrm>
            <a:off x="5378114" y="2641279"/>
            <a:ext cx="535781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12" name="Group 82"/>
          <p:cNvGrpSpPr>
            <a:grpSpLocks/>
          </p:cNvGrpSpPr>
          <p:nvPr/>
        </p:nvGrpSpPr>
        <p:grpSpPr bwMode="auto">
          <a:xfrm>
            <a:off x="6415147" y="2203130"/>
            <a:ext cx="1101329" cy="2197894"/>
            <a:chOff x="4536" y="1812"/>
            <a:chExt cx="925" cy="1846"/>
          </a:xfrm>
        </p:grpSpPr>
        <p:sp>
          <p:nvSpPr>
            <p:cNvPr id="113" name="Rectangle 83"/>
            <p:cNvSpPr>
              <a:spLocks noChangeArrowheads="1"/>
            </p:cNvSpPr>
            <p:nvPr/>
          </p:nvSpPr>
          <p:spPr bwMode="auto">
            <a:xfrm>
              <a:off x="4536" y="3289"/>
              <a:ext cx="92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–2 </a:t>
              </a:r>
            </a:p>
          </p:txBody>
        </p:sp>
        <p:sp>
          <p:nvSpPr>
            <p:cNvPr id="114" name="Rectangle 84"/>
            <p:cNvSpPr>
              <a:spLocks noChangeArrowheads="1"/>
            </p:cNvSpPr>
            <p:nvPr/>
          </p:nvSpPr>
          <p:spPr bwMode="auto">
            <a:xfrm>
              <a:off x="4536" y="2919"/>
              <a:ext cx="92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5" name="Rectangle 85"/>
            <p:cNvSpPr>
              <a:spLocks noChangeArrowheads="1"/>
            </p:cNvSpPr>
            <p:nvPr/>
          </p:nvSpPr>
          <p:spPr bwMode="auto">
            <a:xfrm>
              <a:off x="4536" y="2551"/>
              <a:ext cx="92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6" name="Rectangle 86"/>
            <p:cNvSpPr>
              <a:spLocks noChangeArrowheads="1"/>
            </p:cNvSpPr>
            <p:nvPr/>
          </p:nvSpPr>
          <p:spPr bwMode="auto">
            <a:xfrm>
              <a:off x="4536" y="2180"/>
              <a:ext cx="92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Rectangle 87"/>
            <p:cNvSpPr>
              <a:spLocks noChangeArrowheads="1"/>
            </p:cNvSpPr>
            <p:nvPr/>
          </p:nvSpPr>
          <p:spPr bwMode="auto">
            <a:xfrm>
              <a:off x="4536" y="1812"/>
              <a:ext cx="92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$6</a:t>
              </a:r>
            </a:p>
          </p:txBody>
        </p:sp>
      </p:grpSp>
      <p:grpSp>
        <p:nvGrpSpPr>
          <p:cNvPr id="118" name="Group 88"/>
          <p:cNvGrpSpPr>
            <a:grpSpLocks/>
          </p:cNvGrpSpPr>
          <p:nvPr/>
        </p:nvGrpSpPr>
        <p:grpSpPr bwMode="auto">
          <a:xfrm>
            <a:off x="5913895" y="2203130"/>
            <a:ext cx="501253" cy="2197894"/>
            <a:chOff x="4115" y="1812"/>
            <a:chExt cx="421" cy="1846"/>
          </a:xfrm>
        </p:grpSpPr>
        <p:sp>
          <p:nvSpPr>
            <p:cNvPr id="119" name="Rectangle 89"/>
            <p:cNvSpPr>
              <a:spLocks noChangeArrowheads="1"/>
            </p:cNvSpPr>
            <p:nvPr/>
          </p:nvSpPr>
          <p:spPr bwMode="auto">
            <a:xfrm>
              <a:off x="4115" y="3289"/>
              <a:ext cx="42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20" name="Rectangle 90"/>
            <p:cNvSpPr>
              <a:spLocks noChangeArrowheads="1"/>
            </p:cNvSpPr>
            <p:nvPr/>
          </p:nvSpPr>
          <p:spPr bwMode="auto">
            <a:xfrm>
              <a:off x="4115" y="2919"/>
              <a:ext cx="42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21" name="Rectangle 91"/>
            <p:cNvSpPr>
              <a:spLocks noChangeArrowheads="1"/>
            </p:cNvSpPr>
            <p:nvPr/>
          </p:nvSpPr>
          <p:spPr bwMode="auto">
            <a:xfrm>
              <a:off x="4115" y="2551"/>
              <a:ext cx="42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22" name="Rectangle 92"/>
            <p:cNvSpPr>
              <a:spLocks noChangeArrowheads="1"/>
            </p:cNvSpPr>
            <p:nvPr/>
          </p:nvSpPr>
          <p:spPr bwMode="auto">
            <a:xfrm>
              <a:off x="4115" y="2180"/>
              <a:ext cx="42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23" name="Rectangle 93"/>
            <p:cNvSpPr>
              <a:spLocks noChangeArrowheads="1"/>
            </p:cNvSpPr>
            <p:nvPr/>
          </p:nvSpPr>
          <p:spPr bwMode="auto">
            <a:xfrm>
              <a:off x="4115" y="1812"/>
              <a:ext cx="42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$4</a:t>
              </a:r>
            </a:p>
          </p:txBody>
        </p:sp>
      </p:grpSp>
      <p:sp>
        <p:nvSpPr>
          <p:cNvPr id="124" name="Rectangle 94"/>
          <p:cNvSpPr>
            <a:spLocks noChangeArrowheads="1"/>
          </p:cNvSpPr>
          <p:nvPr/>
        </p:nvSpPr>
        <p:spPr bwMode="auto">
          <a:xfrm>
            <a:off x="5378114" y="2203130"/>
            <a:ext cx="57466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$10</a:t>
            </a:r>
          </a:p>
        </p:txBody>
      </p:sp>
      <p:sp>
        <p:nvSpPr>
          <p:cNvPr id="125" name="Text Box 97"/>
          <p:cNvSpPr txBox="1">
            <a:spLocks noChangeArrowheads="1"/>
          </p:cNvSpPr>
          <p:nvPr/>
        </p:nvSpPr>
        <p:spPr bwMode="auto">
          <a:xfrm>
            <a:off x="1217774" y="2994878"/>
            <a:ext cx="1672829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1950" dirty="0">
                <a:latin typeface="+mn-lt"/>
                <a:cs typeface="Arial" pitchFamily="34" charset="0"/>
              </a:rPr>
              <a:t>At any </a:t>
            </a:r>
            <a:r>
              <a:rPr lang="en-US" sz="1950" b="1" i="1" dirty="0">
                <a:latin typeface="+mn-lt"/>
                <a:cs typeface="Arial" pitchFamily="34" charset="0"/>
              </a:rPr>
              <a:t>Q</a:t>
            </a:r>
            <a:r>
              <a:rPr lang="en-US" sz="1950" dirty="0">
                <a:latin typeface="+mn-lt"/>
                <a:cs typeface="Arial" pitchFamily="34" charset="0"/>
              </a:rPr>
              <a:t> with </a:t>
            </a:r>
            <a:r>
              <a:rPr lang="en-US" sz="1950" i="1" dirty="0">
                <a:latin typeface="+mn-lt"/>
                <a:cs typeface="Arial" pitchFamily="34" charset="0"/>
              </a:rPr>
              <a:t>MR</a:t>
            </a:r>
            <a:r>
              <a:rPr lang="en-US" sz="1950" dirty="0">
                <a:latin typeface="+mn-lt"/>
                <a:cs typeface="Arial" pitchFamily="34" charset="0"/>
              </a:rPr>
              <a:t> &lt; </a:t>
            </a:r>
            <a:r>
              <a:rPr lang="en-US" sz="1950" i="1" dirty="0">
                <a:latin typeface="+mn-lt"/>
                <a:cs typeface="Arial" pitchFamily="34" charset="0"/>
              </a:rPr>
              <a:t>MC</a:t>
            </a:r>
            <a:r>
              <a:rPr lang="en-US" sz="1950" dirty="0">
                <a:latin typeface="+mn-lt"/>
                <a:cs typeface="Arial" pitchFamily="34" charset="0"/>
              </a:rPr>
              <a:t>,</a:t>
            </a:r>
            <a:br>
              <a:rPr lang="en-US" sz="1950" dirty="0">
                <a:latin typeface="+mn-lt"/>
                <a:cs typeface="Arial" pitchFamily="34" charset="0"/>
              </a:rPr>
            </a:br>
            <a:r>
              <a:rPr lang="en-US" sz="1950" dirty="0">
                <a:latin typeface="+mn-lt"/>
                <a:cs typeface="Arial" pitchFamily="34" charset="0"/>
              </a:rPr>
              <a:t>reducing </a:t>
            </a:r>
            <a:r>
              <a:rPr lang="en-US" sz="1950" b="1" i="1" dirty="0">
                <a:latin typeface="+mn-lt"/>
                <a:cs typeface="Arial" pitchFamily="34" charset="0"/>
              </a:rPr>
              <a:t>Q</a:t>
            </a:r>
            <a:r>
              <a:rPr lang="en-US" sz="1950" dirty="0">
                <a:latin typeface="+mn-lt"/>
                <a:cs typeface="Arial" pitchFamily="34" charset="0"/>
              </a:rPr>
              <a:t> raises profit. </a:t>
            </a:r>
          </a:p>
        </p:txBody>
      </p:sp>
    </p:spTree>
    <p:extLst>
      <p:ext uri="{BB962C8B-B14F-4D97-AF65-F5344CB8AC3E}">
        <p14:creationId xmlns:p14="http://schemas.microsoft.com/office/powerpoint/2010/main" val="14767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08" grpId="0"/>
      <p:bldP spid="109" grpId="0"/>
      <p:bldP spid="110" grpId="0"/>
      <p:bldP spid="111" grpId="0"/>
      <p:bldP spid="124" grpId="0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31919</TotalTime>
  <Words>1107</Words>
  <Application>Microsoft Office PowerPoint</Application>
  <PresentationFormat>On-screen Show (16:9)</PresentationFormat>
  <Paragraphs>298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MS PGothic</vt:lpstr>
      <vt:lpstr>Raleway</vt:lpstr>
      <vt:lpstr>Arial</vt:lpstr>
      <vt:lpstr>Symbol</vt:lpstr>
      <vt:lpstr>Wingdings</vt:lpstr>
      <vt:lpstr>Times New Roman</vt:lpstr>
      <vt:lpstr>Lato</vt:lpstr>
      <vt:lpstr>Tahoma</vt:lpstr>
      <vt:lpstr>MS PGothic</vt:lpstr>
      <vt:lpstr>Antonio template</vt:lpstr>
      <vt:lpstr>PowerPoint Presentation</vt:lpstr>
      <vt:lpstr>Chapter 12: Outline</vt:lpstr>
      <vt:lpstr>Characteristics of Perfect Competition</vt:lpstr>
      <vt:lpstr>Marginal Revenue, Marginal Cost, and Profit Maximization</vt:lpstr>
      <vt:lpstr>Marginal Revenue, Marginal Cost, and Profit Maximization</vt:lpstr>
      <vt:lpstr>Profits are maximized at output where  MR(q) = MC(q)  </vt:lpstr>
      <vt:lpstr>Demand Curves for the Firm and the Industry</vt:lpstr>
      <vt:lpstr>Profit Maximization by a                             Perfectly Competitive Firm  MC(q) = MR = P  </vt:lpstr>
      <vt:lpstr>Profit Maximization</vt:lpstr>
      <vt:lpstr>Marginal Cost, Marginal Revenue, and Price Graph</vt:lpstr>
      <vt:lpstr>A C T I V E  L E A R N I N G    Identifying a firm’s profit</vt:lpstr>
      <vt:lpstr>A C T I V E  L E A R N I N G      Answers</vt:lpstr>
      <vt:lpstr>Determining Profits Graphically: A Firm with Profit</vt:lpstr>
      <vt:lpstr>Determining Profits Graphically: A Firm with Losses</vt:lpstr>
      <vt:lpstr>Determining Profits Graphically: The Shutdown Decision</vt:lpstr>
      <vt:lpstr>The Competitive Firm’s Short-Run Supply Curve</vt:lpstr>
      <vt:lpstr>Short-Run Market Supply and Demand Graph</vt:lpstr>
      <vt:lpstr>Market Response to an Increase in Demand</vt:lpstr>
      <vt:lpstr>Long-Run Competitive Equilibrium</vt:lpstr>
      <vt:lpstr>Long-Run Market Supply</vt:lpstr>
      <vt:lpstr>Active Learning</vt:lpstr>
      <vt:lpstr>Active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146</cp:revision>
  <cp:lastPrinted>2020-09-09T02:58:44Z</cp:lastPrinted>
  <dcterms:modified xsi:type="dcterms:W3CDTF">2020-11-25T03:38:36Z</dcterms:modified>
</cp:coreProperties>
</file>