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handoutMasterIdLst>
    <p:handoutMasterId r:id="rId38"/>
  </p:handoutMasterIdLst>
  <p:sldIdLst>
    <p:sldId id="256" r:id="rId2"/>
    <p:sldId id="574" r:id="rId3"/>
    <p:sldId id="575" r:id="rId4"/>
    <p:sldId id="554" r:id="rId5"/>
    <p:sldId id="576" r:id="rId6"/>
    <p:sldId id="577" r:id="rId7"/>
    <p:sldId id="55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612" r:id="rId17"/>
    <p:sldId id="619" r:id="rId18"/>
    <p:sldId id="620" r:id="rId19"/>
    <p:sldId id="621" r:id="rId20"/>
    <p:sldId id="622" r:id="rId21"/>
    <p:sldId id="586" r:id="rId22"/>
    <p:sldId id="587" r:id="rId23"/>
    <p:sldId id="623" r:id="rId24"/>
    <p:sldId id="611" r:id="rId25"/>
    <p:sldId id="610" r:id="rId26"/>
    <p:sldId id="609" r:id="rId27"/>
    <p:sldId id="608" r:id="rId28"/>
    <p:sldId id="607" r:id="rId29"/>
    <p:sldId id="606" r:id="rId30"/>
    <p:sldId id="605" r:id="rId31"/>
    <p:sldId id="604" r:id="rId32"/>
    <p:sldId id="603" r:id="rId33"/>
    <p:sldId id="602" r:id="rId34"/>
    <p:sldId id="601" r:id="rId35"/>
    <p:sldId id="600" r:id="rId36"/>
  </p:sldIdLst>
  <p:sldSz cx="9144000" cy="5143500" type="screen16x9"/>
  <p:notesSz cx="7102475" cy="9388475"/>
  <p:embeddedFontLst>
    <p:embeddedFont>
      <p:font typeface="Raleway" panose="020B0503030101060003" pitchFamily="34" charset="0"/>
      <p:regular r:id="rId39"/>
      <p:bold r:id="rId40"/>
      <p:italic r:id="rId41"/>
      <p:boldItalic r:id="rId42"/>
    </p:embeddedFont>
    <p:embeddedFont>
      <p:font typeface="Wingdings 2" panose="05020102010507070707" pitchFamily="18" charset="2"/>
      <p:regular r:id="rId43"/>
    </p:embeddedFont>
    <p:embeddedFont>
      <p:font typeface="MS PGothic" panose="020B0600070205080204" pitchFamily="34" charset="-128"/>
      <p:regular r:id="rId44"/>
    </p:embeddedFont>
    <p:embeddedFont>
      <p:font typeface="Tw Cen MT" panose="020B0602020104020603" pitchFamily="34" charset="0"/>
      <p:regular r:id="rId45"/>
      <p:bold r:id="rId46"/>
      <p:italic r:id="rId47"/>
      <p:boldItalic r:id="rId48"/>
    </p:embeddedFont>
    <p:embeddedFont>
      <p:font typeface="Lato" panose="020F0502020204030203" pitchFamily="34" charset="0"/>
      <p:regular r:id="rId49"/>
      <p:bold r:id="rId50"/>
      <p:italic r:id="rId51"/>
      <p:boldItalic r:id="rId52"/>
    </p:embeddedFont>
    <p:embeddedFont>
      <p:font typeface="MS PGothic" panose="020B0600070205080204" pitchFamily="34" charset="-128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1F96F-C1D2-449A-997E-52DF7C781BE6}">
  <a:tblStyle styleId="{F071F96F-C1D2-449A-997E-52DF7C781B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2" autoAdjust="0"/>
    <p:restoredTop sz="95083" autoAdjust="0"/>
  </p:normalViewPr>
  <p:slideViewPr>
    <p:cSldViewPr snapToGrid="0">
      <p:cViewPr>
        <p:scale>
          <a:sx n="110" d="100"/>
          <a:sy n="110" d="100"/>
        </p:scale>
        <p:origin x="3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1FEF3-62BB-4624-B55D-FF18A381D6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1361A-E529-4A1C-8894-2F54E7AF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0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976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7724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1416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5165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7172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i="1" smtClean="0">
              <a:latin typeface="Arial" panose="020B0604020202020204" pitchFamily="34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69E8B13-BBAF-4974-81E3-B6FF1FD53C08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60252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304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0642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9913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32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7865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38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2729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938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196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7670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696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386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48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596900" lvl="1" indent="0" eaLnBrk="1" hangingPunct="1">
              <a:buNone/>
              <a:defRPr/>
            </a:pPr>
            <a:endParaRPr lang="en-US" altLang="en-US" sz="2400" dirty="0" smtClean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5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1"/>
            <a:ext cx="7391400" cy="3655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873919"/>
            <a:ext cx="4038600" cy="3833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73919"/>
            <a:ext cx="4038600" cy="3833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2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1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/>
          <p:cNvSpPr txBox="1">
            <a:spLocks/>
          </p:cNvSpPr>
          <p:nvPr/>
        </p:nvSpPr>
        <p:spPr>
          <a:xfrm>
            <a:off x="797625" y="362880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GSBA 511: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Managerial Economics</a:t>
            </a:r>
          </a:p>
          <a:p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Prof. Akbulut</a:t>
            </a:r>
          </a:p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13 &amp; 14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auto">
          <a:xfrm>
            <a:off x="1435894" y="841130"/>
            <a:ext cx="6259116" cy="378261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431131" y="191644"/>
            <a:ext cx="6569869" cy="486965"/>
          </a:xfrm>
        </p:spPr>
        <p:txBody>
          <a:bodyPr/>
          <a:lstStyle/>
          <a:p>
            <a:pPr eaLnBrk="1" hangingPunct="1"/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Comparing Perfect &amp; </a:t>
            </a:r>
            <a:r>
              <a:rPr lang="en-US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Monopolistic 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</a:p>
        </p:txBody>
      </p:sp>
      <p:grpSp>
        <p:nvGrpSpPr>
          <p:cNvPr id="7" name="Group 158"/>
          <p:cNvGrpSpPr>
            <a:grpSpLocks/>
          </p:cNvGrpSpPr>
          <p:nvPr/>
        </p:nvGrpSpPr>
        <p:grpSpPr bwMode="auto">
          <a:xfrm>
            <a:off x="1431131" y="3481936"/>
            <a:ext cx="6268641" cy="459581"/>
            <a:chOff x="242" y="2811"/>
            <a:chExt cx="5265" cy="386"/>
          </a:xfrm>
        </p:grpSpPr>
        <p:sp>
          <p:nvSpPr>
            <p:cNvPr id="8" name="Rectangle 127"/>
            <p:cNvSpPr>
              <a:spLocks noChangeArrowheads="1"/>
            </p:cNvSpPr>
            <p:nvPr/>
          </p:nvSpPr>
          <p:spPr bwMode="auto">
            <a:xfrm>
              <a:off x="3978" y="2811"/>
              <a:ext cx="1529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9" name="Rectangle 125"/>
            <p:cNvSpPr>
              <a:spLocks noChangeArrowheads="1"/>
            </p:cNvSpPr>
            <p:nvPr/>
          </p:nvSpPr>
          <p:spPr bwMode="auto">
            <a:xfrm>
              <a:off x="2344" y="2811"/>
              <a:ext cx="1634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none, price-taker</a:t>
              </a:r>
            </a:p>
          </p:txBody>
        </p:sp>
        <p:sp>
          <p:nvSpPr>
            <p:cNvPr id="10" name="Rectangle 123"/>
            <p:cNvSpPr>
              <a:spLocks noChangeArrowheads="1"/>
            </p:cNvSpPr>
            <p:nvPr/>
          </p:nvSpPr>
          <p:spPr bwMode="auto">
            <a:xfrm>
              <a:off x="242" y="2811"/>
              <a:ext cx="2102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firm has market power?</a:t>
              </a:r>
            </a:p>
          </p:txBody>
        </p:sp>
      </p:grpSp>
      <p:grpSp>
        <p:nvGrpSpPr>
          <p:cNvPr id="11" name="Group 159"/>
          <p:cNvGrpSpPr>
            <a:grpSpLocks/>
          </p:cNvGrpSpPr>
          <p:nvPr/>
        </p:nvGrpSpPr>
        <p:grpSpPr bwMode="auto">
          <a:xfrm>
            <a:off x="1431131" y="3941517"/>
            <a:ext cx="6268641" cy="683419"/>
            <a:chOff x="242" y="3197"/>
            <a:chExt cx="5265" cy="574"/>
          </a:xfrm>
        </p:grpSpPr>
        <p:sp>
          <p:nvSpPr>
            <p:cNvPr id="12" name="Rectangle 119"/>
            <p:cNvSpPr>
              <a:spLocks noChangeArrowheads="1"/>
            </p:cNvSpPr>
            <p:nvPr/>
          </p:nvSpPr>
          <p:spPr bwMode="auto">
            <a:xfrm>
              <a:off x="3978" y="3197"/>
              <a:ext cx="1529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downward-sloping</a:t>
              </a:r>
            </a:p>
          </p:txBody>
        </p:sp>
        <p:sp>
          <p:nvSpPr>
            <p:cNvPr id="13" name="Rectangle 117"/>
            <p:cNvSpPr>
              <a:spLocks noChangeArrowheads="1"/>
            </p:cNvSpPr>
            <p:nvPr/>
          </p:nvSpPr>
          <p:spPr bwMode="auto">
            <a:xfrm>
              <a:off x="2344" y="3197"/>
              <a:ext cx="1634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horizontal</a:t>
              </a:r>
            </a:p>
          </p:txBody>
        </p:sp>
        <p:sp>
          <p:nvSpPr>
            <p:cNvPr id="14" name="Rectangle 115"/>
            <p:cNvSpPr>
              <a:spLocks noChangeArrowheads="1"/>
            </p:cNvSpPr>
            <p:nvPr/>
          </p:nvSpPr>
          <p:spPr bwMode="auto">
            <a:xfrm>
              <a:off x="242" y="3197"/>
              <a:ext cx="2102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curve facing firm</a:t>
              </a:r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1431131" y="3024735"/>
            <a:ext cx="6268641" cy="457200"/>
            <a:chOff x="242" y="2427"/>
            <a:chExt cx="5265" cy="384"/>
          </a:xfrm>
        </p:grpSpPr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978" y="2427"/>
              <a:ext cx="152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differentiated</a:t>
              </a: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344" y="2427"/>
              <a:ext cx="163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identical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42" y="2427"/>
              <a:ext cx="210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products firms sell</a:t>
              </a:r>
            </a:p>
          </p:txBody>
        </p:sp>
      </p:grpSp>
      <p:grpSp>
        <p:nvGrpSpPr>
          <p:cNvPr id="19" name="Group 156"/>
          <p:cNvGrpSpPr>
            <a:grpSpLocks/>
          </p:cNvGrpSpPr>
          <p:nvPr/>
        </p:nvGrpSpPr>
        <p:grpSpPr bwMode="auto">
          <a:xfrm>
            <a:off x="1431131" y="2562773"/>
            <a:ext cx="6268641" cy="461963"/>
            <a:chOff x="242" y="2039"/>
            <a:chExt cx="5265" cy="388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978" y="2039"/>
              <a:ext cx="152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zero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344" y="2039"/>
              <a:ext cx="163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zero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242" y="2039"/>
              <a:ext cx="210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long-run econ. profits </a:t>
              </a:r>
            </a:p>
          </p:txBody>
        </p:sp>
      </p:grpSp>
      <p:grpSp>
        <p:nvGrpSpPr>
          <p:cNvPr id="23" name="Group 155"/>
          <p:cNvGrpSpPr>
            <a:grpSpLocks/>
          </p:cNvGrpSpPr>
          <p:nvPr/>
        </p:nvGrpSpPr>
        <p:grpSpPr bwMode="auto">
          <a:xfrm>
            <a:off x="1431131" y="2104382"/>
            <a:ext cx="6268641" cy="458391"/>
            <a:chOff x="242" y="1654"/>
            <a:chExt cx="5265" cy="385"/>
          </a:xfrm>
        </p:grpSpPr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3978" y="1654"/>
              <a:ext cx="1529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2344" y="1654"/>
              <a:ext cx="163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42" y="1654"/>
              <a:ext cx="210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free entry/exit</a:t>
              </a:r>
            </a:p>
          </p:txBody>
        </p:sp>
      </p:grpSp>
      <p:grpSp>
        <p:nvGrpSpPr>
          <p:cNvPr id="29" name="Group 154"/>
          <p:cNvGrpSpPr>
            <a:grpSpLocks/>
          </p:cNvGrpSpPr>
          <p:nvPr/>
        </p:nvGrpSpPr>
        <p:grpSpPr bwMode="auto">
          <a:xfrm>
            <a:off x="1431131" y="1649563"/>
            <a:ext cx="6268641" cy="454819"/>
            <a:chOff x="242" y="1272"/>
            <a:chExt cx="5265" cy="382"/>
          </a:xfrm>
        </p:grpSpPr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3978" y="1272"/>
              <a:ext cx="1529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many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344" y="1272"/>
              <a:ext cx="1634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many</a:t>
              </a: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242" y="1272"/>
              <a:ext cx="2102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sellers</a:t>
              </a:r>
            </a:p>
          </p:txBody>
        </p:sp>
      </p:grp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5879306" y="839938"/>
            <a:ext cx="182046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Monopolistic competition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933826" y="839938"/>
            <a:ext cx="1945481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Perfect competition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431132" y="839938"/>
            <a:ext cx="2502694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>
            <a:off x="1431131" y="839938"/>
            <a:ext cx="6268641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1431131" y="1649563"/>
            <a:ext cx="62686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1431131" y="2104382"/>
            <a:ext cx="62686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1431131" y="2562773"/>
            <a:ext cx="62686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1431131" y="3024735"/>
            <a:ext cx="62686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>
            <a:off x="1431131" y="3481935"/>
            <a:ext cx="62686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>
            <a:off x="1431131" y="4624935"/>
            <a:ext cx="6268641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1431131" y="839939"/>
            <a:ext cx="0" cy="378499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>
            <a:off x="3933825" y="839939"/>
            <a:ext cx="0" cy="37849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5" name="Line 33"/>
          <p:cNvSpPr>
            <a:spLocks noChangeShapeType="1"/>
          </p:cNvSpPr>
          <p:nvPr/>
        </p:nvSpPr>
        <p:spPr bwMode="auto">
          <a:xfrm>
            <a:off x="5879306" y="839939"/>
            <a:ext cx="0" cy="37849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6" name="Line 34"/>
          <p:cNvSpPr>
            <a:spLocks noChangeShapeType="1"/>
          </p:cNvSpPr>
          <p:nvPr/>
        </p:nvSpPr>
        <p:spPr bwMode="auto">
          <a:xfrm>
            <a:off x="7699772" y="839939"/>
            <a:ext cx="0" cy="378499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  <p:sp>
        <p:nvSpPr>
          <p:cNvPr id="47" name="Line 124"/>
          <p:cNvSpPr>
            <a:spLocks noChangeShapeType="1"/>
          </p:cNvSpPr>
          <p:nvPr/>
        </p:nvSpPr>
        <p:spPr bwMode="auto">
          <a:xfrm>
            <a:off x="1431131" y="3941517"/>
            <a:ext cx="62686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0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8255" y="384464"/>
            <a:ext cx="7349085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Oligopoly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141774"/>
            <a:ext cx="6996545" cy="3501629"/>
          </a:xfrm>
        </p:spPr>
        <p:txBody>
          <a:bodyPr/>
          <a:lstStyle/>
          <a:p>
            <a:pPr eaLnBrk="1" hangingPunct="1"/>
            <a:r>
              <a:rPr lang="en-US" altLang="en-US" sz="2100" dirty="0">
                <a:cs typeface="Arial" panose="020B0604020202020204" pitchFamily="34" charset="0"/>
              </a:rPr>
              <a:t>In oligopolistic markets, </a:t>
            </a:r>
            <a:r>
              <a:rPr lang="en-US" altLang="en-US" sz="2100" i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the products may or may not be differentiated</a:t>
            </a:r>
            <a:r>
              <a:rPr lang="en-US" altLang="en-US" sz="2100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sz="2100" i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Only a few firms </a:t>
            </a:r>
            <a:r>
              <a:rPr lang="en-US" altLang="en-US" sz="2100" dirty="0">
                <a:cs typeface="Arial" panose="020B0604020202020204" pitchFamily="34" charset="0"/>
              </a:rPr>
              <a:t>account for most or all of total production.</a:t>
            </a:r>
          </a:p>
          <a:p>
            <a:pPr eaLnBrk="1" hangingPunct="1"/>
            <a:r>
              <a:rPr lang="en-US" altLang="en-US" sz="2100" dirty="0">
                <a:cs typeface="Arial" panose="020B0604020202020204" pitchFamily="34" charset="0"/>
              </a:rPr>
              <a:t>Some or all firms earn substantial profits over the long run because </a:t>
            </a:r>
            <a:r>
              <a:rPr lang="en-US" altLang="en-US" sz="2100" i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barriers to entry </a:t>
            </a:r>
            <a:r>
              <a:rPr lang="en-US" altLang="en-US" sz="2100" dirty="0">
                <a:cs typeface="Arial" panose="020B0604020202020204" pitchFamily="34" charset="0"/>
              </a:rPr>
              <a:t>make it difficult or impossible for new firms to enter. </a:t>
            </a:r>
          </a:p>
          <a:p>
            <a:pPr eaLnBrk="1" hangingPunct="1"/>
            <a:r>
              <a:rPr lang="en-US" altLang="en-US" sz="2100" i="1" u="sng" dirty="0">
                <a:cs typeface="Arial" panose="020B0604020202020204" pitchFamily="34" charset="0"/>
              </a:rPr>
              <a:t>Examples:</a:t>
            </a:r>
            <a:r>
              <a:rPr lang="en-US" altLang="en-US" sz="2100" dirty="0">
                <a:cs typeface="Arial" panose="020B0604020202020204" pitchFamily="34" charset="0"/>
              </a:rPr>
              <a:t> automobiles, steel, aluminum, petrochemicals, electrical equipment, computers,…</a:t>
            </a:r>
          </a:p>
        </p:txBody>
      </p:sp>
    </p:spTree>
    <p:extLst>
      <p:ext uri="{BB962C8B-B14F-4D97-AF65-F5344CB8AC3E}">
        <p14:creationId xmlns:p14="http://schemas.microsoft.com/office/powerpoint/2010/main" val="6812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8255" y="384464"/>
            <a:ext cx="7349085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Measures </a:t>
            </a:r>
            <a:r>
              <a:rPr lang="en-US" altLang="en-US" sz="2600" dirty="0">
                <a:solidFill>
                  <a:srgbClr val="0070C0"/>
                </a:solidFill>
              </a:rPr>
              <a:t>of the extent of competition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141774"/>
            <a:ext cx="6996545" cy="3501629"/>
          </a:xfrm>
        </p:spPr>
        <p:txBody>
          <a:bodyPr/>
          <a:lstStyle/>
          <a:p>
            <a:r>
              <a:rPr lang="en-US" altLang="en-US" sz="2100" dirty="0">
                <a:cs typeface="Arial" panose="020B0604020202020204" pitchFamily="34" charset="0"/>
              </a:rPr>
              <a:t>The </a:t>
            </a:r>
            <a:r>
              <a:rPr lang="en-US" altLang="en-US" sz="2100" i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concentration ratio </a:t>
            </a:r>
            <a:r>
              <a:rPr lang="en-US" altLang="en-US" sz="2100" dirty="0">
                <a:cs typeface="Arial" panose="020B0604020202020204" pitchFamily="34" charset="0"/>
              </a:rPr>
              <a:t>states the fraction of each industry’</a:t>
            </a:r>
            <a:r>
              <a:rPr lang="en-US" altLang="ja-JP" sz="2100" dirty="0">
                <a:cs typeface="Arial" panose="020B0604020202020204" pitchFamily="34" charset="0"/>
              </a:rPr>
              <a:t>s sales accounted for by its four largest firms.</a:t>
            </a:r>
          </a:p>
          <a:p>
            <a:endParaRPr lang="en-US" altLang="en-US" sz="150" dirty="0">
              <a:cs typeface="Arial" panose="020B0604020202020204" pitchFamily="34" charset="0"/>
            </a:endParaRPr>
          </a:p>
          <a:p>
            <a:pPr lvl="1"/>
            <a:r>
              <a:rPr lang="en-US" altLang="en-US" sz="2100" dirty="0">
                <a:cs typeface="Arial" panose="020B0604020202020204" pitchFamily="34" charset="0"/>
              </a:rPr>
              <a:t>A 4-firm concentration ratio greater than 40 % indicates that an industry is an oligopoly.</a:t>
            </a:r>
          </a:p>
          <a:p>
            <a:endParaRPr lang="en-US" altLang="en-US" sz="450" dirty="0">
              <a:cs typeface="Arial" panose="020B0604020202020204" pitchFamily="34" charset="0"/>
            </a:endParaRPr>
          </a:p>
          <a:p>
            <a:r>
              <a:rPr lang="en-US" altLang="en-US" sz="2100" dirty="0" err="1">
                <a:cs typeface="Arial" panose="020B0604020202020204" pitchFamily="34" charset="0"/>
              </a:rPr>
              <a:t>Herfindahl</a:t>
            </a:r>
            <a:r>
              <a:rPr lang="en-US" altLang="en-US" sz="2100" dirty="0">
                <a:cs typeface="Arial" panose="020B0604020202020204" pitchFamily="34" charset="0"/>
              </a:rPr>
              <a:t>-Hirschman Index (</a:t>
            </a:r>
            <a:r>
              <a:rPr lang="en-US" altLang="en-US" sz="2100" i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HHI</a:t>
            </a:r>
            <a:r>
              <a:rPr lang="en-US" altLang="en-US" sz="2100" dirty="0">
                <a:cs typeface="Arial" panose="020B0604020202020204" pitchFamily="34" charset="0"/>
              </a:rPr>
              <a:t>)</a:t>
            </a:r>
          </a:p>
          <a:p>
            <a:endParaRPr lang="en-US" altLang="en-US" sz="150" dirty="0">
              <a:cs typeface="Arial" panose="020B0604020202020204" pitchFamily="34" charset="0"/>
            </a:endParaRPr>
          </a:p>
          <a:p>
            <a:pPr lvl="1"/>
            <a:r>
              <a:rPr lang="en-US" altLang="en-US" sz="2100" dirty="0">
                <a:cs typeface="Arial" panose="020B0604020202020204" pitchFamily="34" charset="0"/>
              </a:rPr>
              <a:t>Sum of squared market shares of all firms: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100" b="1" dirty="0">
                <a:cs typeface="Arial" panose="020B0604020202020204" pitchFamily="34" charset="0"/>
              </a:rPr>
              <a:t>	HHI = s</a:t>
            </a:r>
            <a:r>
              <a:rPr lang="en-US" altLang="en-US" sz="2100" b="1" baseline="-25000" dirty="0">
                <a:cs typeface="Arial" panose="020B0604020202020204" pitchFamily="34" charset="0"/>
              </a:rPr>
              <a:t>1</a:t>
            </a:r>
            <a:r>
              <a:rPr lang="en-US" altLang="en-US" sz="2100" b="1" baseline="30000" dirty="0">
                <a:cs typeface="Arial" panose="020B0604020202020204" pitchFamily="34" charset="0"/>
              </a:rPr>
              <a:t>2</a:t>
            </a:r>
            <a:r>
              <a:rPr lang="en-US" altLang="en-US" sz="2100" b="1" dirty="0">
                <a:cs typeface="Arial" panose="020B0604020202020204" pitchFamily="34" charset="0"/>
              </a:rPr>
              <a:t> + s</a:t>
            </a:r>
            <a:r>
              <a:rPr lang="en-US" altLang="en-US" sz="2100" b="1" baseline="-25000" dirty="0">
                <a:cs typeface="Arial" panose="020B0604020202020204" pitchFamily="34" charset="0"/>
              </a:rPr>
              <a:t>2</a:t>
            </a:r>
            <a:r>
              <a:rPr lang="en-US" altLang="en-US" sz="2100" b="1" baseline="30000" dirty="0">
                <a:cs typeface="Arial" panose="020B0604020202020204" pitchFamily="34" charset="0"/>
              </a:rPr>
              <a:t>2</a:t>
            </a:r>
            <a:r>
              <a:rPr lang="en-US" altLang="en-US" sz="2100" b="1" dirty="0">
                <a:cs typeface="Arial" panose="020B0604020202020204" pitchFamily="34" charset="0"/>
              </a:rPr>
              <a:t> +  . . . .s</a:t>
            </a:r>
            <a:r>
              <a:rPr lang="en-US" altLang="en-US" sz="2100" b="1" baseline="-25000" dirty="0">
                <a:cs typeface="Arial" panose="020B0604020202020204" pitchFamily="34" charset="0"/>
              </a:rPr>
              <a:t>n</a:t>
            </a:r>
            <a:r>
              <a:rPr lang="en-US" altLang="en-US" sz="2100" b="1" baseline="30000" dirty="0">
                <a:cs typeface="Arial" panose="020B0604020202020204" pitchFamily="34" charset="0"/>
              </a:rPr>
              <a:t>2</a:t>
            </a:r>
          </a:p>
          <a:p>
            <a:pPr lvl="1"/>
            <a:r>
              <a:rPr lang="en-US" altLang="en-US" sz="2100" dirty="0">
                <a:cs typeface="Arial" panose="020B0604020202020204" pitchFamily="34" charset="0"/>
              </a:rPr>
              <a:t>HHI &gt; 2500 : oligopolistic markets.</a:t>
            </a:r>
          </a:p>
        </p:txBody>
      </p:sp>
    </p:spTree>
    <p:extLst>
      <p:ext uri="{BB962C8B-B14F-4D97-AF65-F5344CB8AC3E}">
        <p14:creationId xmlns:p14="http://schemas.microsoft.com/office/powerpoint/2010/main" val="22654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431131" y="191644"/>
            <a:ext cx="6569869" cy="486965"/>
          </a:xfrm>
        </p:spPr>
        <p:txBody>
          <a:bodyPr/>
          <a:lstStyle/>
          <a:p>
            <a:pPr eaLnBrk="1" hangingPunct="1"/>
            <a:r>
              <a:rPr lang="en-US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of Oligopolies</a:t>
            </a:r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8" name="Group 2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818754"/>
              </p:ext>
            </p:extLst>
          </p:nvPr>
        </p:nvGraphicFramePr>
        <p:xfrm>
          <a:off x="1749568" y="555157"/>
          <a:ext cx="5406629" cy="4277182"/>
        </p:xfrm>
        <a:graphic>
          <a:graphicData uri="http://schemas.openxmlformats.org/drawingml/2006/table">
            <a:tbl>
              <a:tblPr/>
              <a:tblGrid>
                <a:gridCol w="237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7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Arial" charset="0"/>
                      </a:endParaRP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Industry</a:t>
                      </a:r>
                    </a:p>
                  </a:txBody>
                  <a:tcPr marL="68576" marR="68576" marT="34292" marB="3429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4-Firm Concentration 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Ratio</a:t>
                      </a:r>
                    </a:p>
                  </a:txBody>
                  <a:tcPr marL="68576" marR="68576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77"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Cigarettes</a:t>
                      </a: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98%</a:t>
                      </a:r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67"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Discount department stores</a:t>
                      </a: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97%</a:t>
                      </a:r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67"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Home Centers</a:t>
                      </a: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92.7%</a:t>
                      </a:r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Greeting Card publishers</a:t>
                      </a:r>
                    </a:p>
                  </a:txBody>
                  <a:tcPr marL="137151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90.9%</a:t>
                      </a:r>
                    </a:p>
                  </a:txBody>
                  <a:tcPr marL="68576" marR="68576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Computers</a:t>
                      </a:r>
                    </a:p>
                  </a:txBody>
                  <a:tcPr marL="137151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87%</a:t>
                      </a:r>
                    </a:p>
                  </a:txBody>
                  <a:tcPr marL="68576" marR="68576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9">
                <a:tc>
                  <a:txBody>
                    <a:bodyPr/>
                    <a:lstStyle/>
                    <a:p>
                      <a:pPr marL="115888" indent="0"/>
                      <a:r>
                        <a:rPr lang="en-US" sz="1400" dirty="0" smtClean="0"/>
                        <a:t>Aircraft rental and leasing</a:t>
                      </a:r>
                      <a:endParaRPr lang="en-US" sz="1400" dirty="0"/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         81.5%</a:t>
                      </a:r>
                      <a:endParaRPr lang="en-US" sz="1400" dirty="0"/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Aircraft</a:t>
                      </a:r>
                    </a:p>
                  </a:txBody>
                  <a:tcPr marL="137151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81%</a:t>
                      </a:r>
                    </a:p>
                  </a:txBody>
                  <a:tcPr marL="68576" marR="68576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Cellular and other wireless telecommunications</a:t>
                      </a:r>
                    </a:p>
                  </a:txBody>
                  <a:tcPr marL="137151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80.6%</a:t>
                      </a:r>
                    </a:p>
                  </a:txBody>
                  <a:tcPr marL="68576" marR="68576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77"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Computer and Software stores</a:t>
                      </a: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73%</a:t>
                      </a:r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77"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Automobiles</a:t>
                      </a: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68%</a:t>
                      </a:r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334"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Athletic footwear stores</a:t>
                      </a: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68%</a:t>
                      </a:r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01291">
                <a:tc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Pharmacies and drugstores</a:t>
                      </a:r>
                    </a:p>
                  </a:txBody>
                  <a:tcPr marL="68576" marR="68576" marT="34292" marB="3429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63%</a:t>
                      </a:r>
                    </a:p>
                  </a:txBody>
                  <a:tcPr marL="68576" marR="548603" marT="34292" marB="3429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91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8255" y="384464"/>
            <a:ext cx="7349085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Merger Guidelines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017081"/>
            <a:ext cx="6996545" cy="3501629"/>
          </a:xfrm>
        </p:spPr>
        <p:txBody>
          <a:bodyPr/>
          <a:lstStyle/>
          <a:p>
            <a:r>
              <a:rPr lang="en-US" altLang="en-US" sz="2100" dirty="0" smtClean="0">
                <a:latin typeface="Lato" panose="020F0502020204030203" pitchFamily="34" charset="0"/>
              </a:rPr>
              <a:t>Market </a:t>
            </a:r>
            <a:r>
              <a:rPr lang="en-US" altLang="en-US" sz="2100" dirty="0">
                <a:latin typeface="Lato" panose="020F0502020204030203" pitchFamily="34" charset="0"/>
              </a:rPr>
              <a:t>definition</a:t>
            </a:r>
          </a:p>
          <a:p>
            <a:pPr lvl="2">
              <a:lnSpc>
                <a:spcPct val="90000"/>
              </a:lnSpc>
              <a:buClr>
                <a:srgbClr val="FFCC66"/>
              </a:buClr>
              <a:buFont typeface="Wingdings" panose="05000000000000000000" pitchFamily="2" charset="2"/>
              <a:buChar char="§"/>
            </a:pPr>
            <a:r>
              <a:rPr lang="en-US" altLang="en-US" sz="2100" i="1" dirty="0">
                <a:latin typeface="Lato" panose="020F0502020204030203" pitchFamily="34" charset="0"/>
              </a:rPr>
              <a:t>Close </a:t>
            </a:r>
            <a:r>
              <a:rPr lang="en-US" altLang="en-US" sz="2100" i="1" dirty="0" smtClean="0">
                <a:latin typeface="Lato" panose="020F0502020204030203" pitchFamily="34" charset="0"/>
              </a:rPr>
              <a:t>substitutes</a:t>
            </a:r>
            <a:endParaRPr lang="en-US" altLang="en-US" sz="2100" i="1" dirty="0">
              <a:latin typeface="Lato" panose="020F0502020204030203" pitchFamily="34" charset="0"/>
            </a:endParaRPr>
          </a:p>
          <a:p>
            <a:pPr marL="457200" lvl="1">
              <a:spcBef>
                <a:spcPts val="600"/>
              </a:spcBef>
              <a:buClr>
                <a:schemeClr val="accent6"/>
              </a:buClr>
              <a:buFont typeface="Lato"/>
              <a:buChar char="▷"/>
            </a:pPr>
            <a:r>
              <a:rPr lang="en-US" altLang="en-US" sz="2100" dirty="0">
                <a:latin typeface="Lato" panose="020F0502020204030203" pitchFamily="34" charset="0"/>
              </a:rPr>
              <a:t>Measure of concentration &amp; Merger Standards</a:t>
            </a:r>
          </a:p>
          <a:p>
            <a:pPr lvl="2">
              <a:lnSpc>
                <a:spcPct val="90000"/>
              </a:lnSpc>
              <a:buClr>
                <a:srgbClr val="FFCC66"/>
              </a:buClr>
              <a:buFont typeface="Wingdings" panose="05000000000000000000" pitchFamily="2" charset="2"/>
              <a:buChar char="§"/>
            </a:pPr>
            <a:r>
              <a:rPr lang="en-US" altLang="en-US" sz="2100" i="1" dirty="0" err="1">
                <a:latin typeface="Lato" panose="020F0502020204030203" pitchFamily="34" charset="0"/>
              </a:rPr>
              <a:t>Herfindahl</a:t>
            </a:r>
            <a:r>
              <a:rPr lang="en-US" altLang="en-US" sz="2100" i="1" dirty="0">
                <a:latin typeface="Lato" panose="020F0502020204030203" pitchFamily="34" charset="0"/>
              </a:rPr>
              <a:t>-Hirschman Index (HHI)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131524" y="2811545"/>
            <a:ext cx="6793275" cy="1386375"/>
            <a:chOff x="384" y="2814"/>
            <a:chExt cx="5156" cy="815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84" y="3360"/>
              <a:ext cx="513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2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36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657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52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28" y="3416"/>
              <a:ext cx="6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334" y="3416"/>
              <a:ext cx="6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1,500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416" y="3410"/>
              <a:ext cx="6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2,500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5006" y="3408"/>
              <a:ext cx="53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50">
                  <a:latin typeface="Arial" panose="020B0604020202020204" pitchFamily="34" charset="0"/>
                </a:rPr>
                <a:t>10,000</a:t>
              </a:r>
            </a:p>
          </p:txBody>
        </p:sp>
        <p:sp>
          <p:nvSpPr>
            <p:cNvPr id="16" name="AutoShape 14"/>
            <p:cNvSpPr>
              <a:spLocks/>
            </p:cNvSpPr>
            <p:nvPr/>
          </p:nvSpPr>
          <p:spPr bwMode="auto">
            <a:xfrm rot="5400000">
              <a:off x="996" y="2766"/>
              <a:ext cx="168" cy="912"/>
            </a:xfrm>
            <a:prstGeom prst="leftBrace">
              <a:avLst>
                <a:gd name="adj1" fmla="val 4523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7" name="AutoShape 15"/>
            <p:cNvSpPr>
              <a:spLocks/>
            </p:cNvSpPr>
            <p:nvPr/>
          </p:nvSpPr>
          <p:spPr bwMode="auto">
            <a:xfrm rot="5400000">
              <a:off x="2009" y="2657"/>
              <a:ext cx="188" cy="1114"/>
            </a:xfrm>
            <a:prstGeom prst="leftBrace">
              <a:avLst>
                <a:gd name="adj1" fmla="val 527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8" name="AutoShape 16"/>
            <p:cNvSpPr>
              <a:spLocks/>
            </p:cNvSpPr>
            <p:nvPr/>
          </p:nvSpPr>
          <p:spPr bwMode="auto">
            <a:xfrm rot="5400000">
              <a:off x="3883" y="1946"/>
              <a:ext cx="137" cy="2583"/>
            </a:xfrm>
            <a:prstGeom prst="leftBrace">
              <a:avLst>
                <a:gd name="adj1" fmla="val 13939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601" y="2822"/>
              <a:ext cx="9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Not concentrated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610" y="2814"/>
              <a:ext cx="100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Moderately concentrated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421" y="2820"/>
              <a:ext cx="100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Highly concentrated</a:t>
              </a:r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417275" y="3894269"/>
            <a:ext cx="1138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Mergers not challenged by FTC &amp; </a:t>
            </a:r>
            <a:r>
              <a:rPr lang="en-US" altLang="en-US" sz="1200" i="1" dirty="0" err="1">
                <a:solidFill>
                  <a:srgbClr val="FF6600"/>
                </a:solidFill>
                <a:latin typeface="Arial" panose="020B0604020202020204" pitchFamily="34" charset="0"/>
              </a:rPr>
              <a:t>DoJ</a:t>
            </a:r>
            <a:endParaRPr lang="en-US" altLang="en-US" sz="1200" i="1" dirty="0">
              <a:solidFill>
                <a:srgbClr val="FF66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627132" y="4062038"/>
            <a:ext cx="14423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If HHI rises &gt; 100: mergers </a:t>
            </a:r>
            <a:r>
              <a:rPr lang="en-US" altLang="en-US" sz="1200" b="1" i="1" dirty="0">
                <a:solidFill>
                  <a:srgbClr val="FF6600"/>
                </a:solidFill>
                <a:latin typeface="Arial" panose="020B0604020202020204" pitchFamily="34" charset="0"/>
              </a:rPr>
              <a:t>MAY</a:t>
            </a: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 be challenged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076356" y="4054857"/>
            <a:ext cx="1435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If HHI rises &lt; 100: mergers will not    be challenged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316269" y="4061827"/>
            <a:ext cx="1480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If HHI rises &gt; 200: mergers </a:t>
            </a:r>
            <a:r>
              <a:rPr lang="en-US" altLang="en-US" sz="1200" b="1" i="1" dirty="0">
                <a:solidFill>
                  <a:srgbClr val="FF6600"/>
                </a:solidFill>
                <a:latin typeface="Arial" panose="020B0604020202020204" pitchFamily="34" charset="0"/>
              </a:rPr>
              <a:t>WILL</a:t>
            </a: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 be challenged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345801" y="3817143"/>
            <a:ext cx="10817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If HHI rises       &gt; 100 &amp; </a:t>
            </a:r>
            <a:r>
              <a:rPr lang="en-US" altLang="en-US" sz="1200" i="1" dirty="0" smtClean="0">
                <a:solidFill>
                  <a:srgbClr val="FF6600"/>
                </a:solidFill>
                <a:latin typeface="Arial" panose="020B0604020202020204" pitchFamily="34" charset="0"/>
              </a:rPr>
              <a:t>       &lt; </a:t>
            </a: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200: mergers </a:t>
            </a:r>
            <a:r>
              <a:rPr lang="en-US" altLang="en-US" sz="1200" b="1" i="1" dirty="0">
                <a:solidFill>
                  <a:srgbClr val="FF6600"/>
                </a:solidFill>
                <a:latin typeface="Arial" panose="020B0604020202020204" pitchFamily="34" charset="0"/>
              </a:rPr>
              <a:t>MAY</a:t>
            </a:r>
            <a:r>
              <a:rPr lang="en-US" altLang="en-US" sz="1200" i="1" dirty="0">
                <a:solidFill>
                  <a:srgbClr val="FF6600"/>
                </a:solidFill>
                <a:latin typeface="Arial" panose="020B0604020202020204" pitchFamily="34" charset="0"/>
              </a:rPr>
              <a:t> be challenged</a:t>
            </a:r>
          </a:p>
        </p:txBody>
      </p:sp>
    </p:spTree>
    <p:extLst>
      <p:ext uri="{BB962C8B-B14F-4D97-AF65-F5344CB8AC3E}">
        <p14:creationId xmlns:p14="http://schemas.microsoft.com/office/powerpoint/2010/main" val="88550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8255" y="384464"/>
            <a:ext cx="7349085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Equilibrium in an Oligopolistic Market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141774"/>
            <a:ext cx="6996545" cy="350162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100" dirty="0">
                <a:cs typeface="Arial" panose="020B0604020202020204" pitchFamily="34" charset="0"/>
              </a:rPr>
              <a:t>When a market is in equilibrium, firms are doing the best they can and have no reason to change their price or output.</a:t>
            </a:r>
          </a:p>
          <a:p>
            <a:pPr lvl="1" eaLnBrk="1" hangingPunct="1"/>
            <a:endParaRPr lang="en-US" altLang="en-US" sz="750" i="1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2100" dirty="0">
                <a:cs typeface="Arial" panose="020B0604020202020204" pitchFamily="34" charset="0"/>
              </a:rPr>
              <a:t>Equilibrium in oligopoly markets:</a:t>
            </a:r>
          </a:p>
          <a:p>
            <a:pPr eaLnBrk="1" hangingPunct="1"/>
            <a:endParaRPr lang="en-US" altLang="en-US" sz="450" i="1" dirty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b="1" dirty="0">
                <a:solidFill>
                  <a:srgbClr val="382344"/>
                </a:solidFill>
                <a:cs typeface="Arial" panose="020B0604020202020204" pitchFamily="34" charset="0"/>
              </a:rPr>
              <a:t>	</a:t>
            </a:r>
            <a:r>
              <a:rPr lang="en-US" altLang="en-US" sz="2100" b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Nash equilibrium (NE)   </a:t>
            </a:r>
            <a:r>
              <a:rPr lang="en-US" altLang="en-US" sz="2100" dirty="0">
                <a:cs typeface="Arial" panose="020B0604020202020204" pitchFamily="34" charset="0"/>
              </a:rPr>
              <a:t>Set of strategies or actions in which each firm does the best it can given its competitors</a:t>
            </a:r>
            <a:r>
              <a:rPr lang="ja-JP" altLang="en-US" sz="2100" dirty="0">
                <a:cs typeface="Arial" panose="020B0604020202020204" pitchFamily="34" charset="0"/>
              </a:rPr>
              <a:t>’</a:t>
            </a:r>
            <a:r>
              <a:rPr lang="en-US" altLang="ja-JP" sz="2100" dirty="0">
                <a:cs typeface="Arial" panose="020B0604020202020204" pitchFamily="34" charset="0"/>
              </a:rPr>
              <a:t> </a:t>
            </a:r>
            <a:r>
              <a:rPr lang="en-US" altLang="ja-JP" sz="2100" dirty="0" smtClean="0">
                <a:cs typeface="Arial" panose="020B0604020202020204" pitchFamily="34" charset="0"/>
              </a:rPr>
              <a:t>actions.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591398" y="1359126"/>
            <a:ext cx="2622858" cy="7329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/>
            <a:r>
              <a:rPr lang="en-US" altLang="zh-CN" sz="3000" i="1" dirty="0" smtClean="0">
                <a:latin typeface="Lato" panose="020F0502020204030203" pitchFamily="34" charset="0"/>
              </a:rPr>
              <a:t>Who is Nash?</a:t>
            </a:r>
            <a:endParaRPr lang="en-US" altLang="zh-CN" sz="3000" i="1" dirty="0">
              <a:latin typeface="Lato" panose="020F0502020204030203" pitchFamily="34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5362" name="Picture 2" descr="A 'tragic but meaningful' life: Legendary Princeton mathematician John Nash  d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894" y="829250"/>
            <a:ext cx="4807816" cy="21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72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8255" y="384464"/>
            <a:ext cx="7349085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Oligopoly Models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819655"/>
            <a:ext cx="6996545" cy="3501629"/>
          </a:xfrm>
        </p:spPr>
        <p:txBody>
          <a:bodyPr/>
          <a:lstStyle/>
          <a:p>
            <a:pPr marL="533400" lvl="1" indent="0" eaLnBrk="1" hangingPunct="1">
              <a:buNone/>
            </a:pPr>
            <a:endParaRPr lang="en-US" altLang="en-US" sz="100" i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200" dirty="0" err="1">
                <a:solidFill>
                  <a:srgbClr val="C00000"/>
                </a:solidFill>
                <a:cs typeface="Arial" panose="020B0604020202020204" pitchFamily="34" charset="0"/>
              </a:rPr>
              <a:t>Cournot</a:t>
            </a:r>
            <a:r>
              <a:rPr lang="en-US" altLang="en-US" sz="22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rgbClr val="C00000"/>
                </a:solidFill>
                <a:cs typeface="Arial" panose="020B0604020202020204" pitchFamily="34" charset="0"/>
              </a:rPr>
              <a:t>Model    </a:t>
            </a:r>
          </a:p>
          <a:p>
            <a:pPr inden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sz="2200" dirty="0">
                <a:cs typeface="Arial" panose="020B0604020202020204" pitchFamily="34" charset="0"/>
              </a:rPr>
              <a:t>Oligopoly </a:t>
            </a:r>
            <a:r>
              <a:rPr lang="en-US" altLang="en-US" sz="2200" dirty="0">
                <a:cs typeface="Arial" panose="020B0604020202020204" pitchFamily="34" charset="0"/>
              </a:rPr>
              <a:t>model in which firms produce a homogeneous good, each firm treats the output of its competitors as fixed, and all firms decide simultaneously how much to produce</a:t>
            </a:r>
            <a:r>
              <a:rPr lang="en-US" altLang="en-US" sz="2200" dirty="0" smtClean="0">
                <a:cs typeface="Arial" panose="020B0604020202020204" pitchFamily="34" charset="0"/>
              </a:rPr>
              <a:t>.</a:t>
            </a:r>
            <a:endParaRPr lang="en-US" altLang="en-US" dirty="0"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2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reaction curve    </a:t>
            </a:r>
            <a:endParaRPr lang="en-US" altLang="en-US" sz="2200" b="1" dirty="0">
              <a:solidFill>
                <a:schemeClr val="bg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sz="2200" i="1" dirty="0" smtClean="0">
                <a:cs typeface="Arial" panose="020B0604020202020204" pitchFamily="34" charset="0"/>
              </a:rPr>
              <a:t>Relationship </a:t>
            </a:r>
            <a:r>
              <a:rPr lang="en-US" altLang="en-US" sz="2200" i="1" dirty="0">
                <a:cs typeface="Arial" panose="020B0604020202020204" pitchFamily="34" charset="0"/>
              </a:rPr>
              <a:t>between a firm</a:t>
            </a:r>
            <a:r>
              <a:rPr lang="ja-JP" altLang="en-US" sz="2200" i="1" dirty="0">
                <a:cs typeface="Arial" panose="020B0604020202020204" pitchFamily="34" charset="0"/>
              </a:rPr>
              <a:t>’</a:t>
            </a:r>
            <a:r>
              <a:rPr lang="en-US" altLang="ja-JP" sz="2200" i="1" dirty="0">
                <a:cs typeface="Arial" panose="020B0604020202020204" pitchFamily="34" charset="0"/>
              </a:rPr>
              <a:t>s profit-maximizing output and the amount it thinks its competitor will produce.</a:t>
            </a:r>
            <a:endParaRPr lang="en-US" altLang="en-US" sz="2200" i="1" dirty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063336" y="1471612"/>
            <a:ext cx="2540687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1650" b="1" dirty="0" err="1">
                <a:solidFill>
                  <a:srgbClr val="382344"/>
                </a:solidFill>
                <a:latin typeface="+mn-lt"/>
                <a:ea typeface="ＭＳ Ｐゴシック" charset="0"/>
                <a:cs typeface="ＭＳ Ｐゴシック" charset="0"/>
              </a:rPr>
              <a:t>Cournot</a:t>
            </a:r>
            <a:r>
              <a:rPr lang="en-US" sz="1650" b="1" dirty="0">
                <a:solidFill>
                  <a:srgbClr val="382344"/>
                </a:solidFill>
                <a:latin typeface="+mn-lt"/>
                <a:ea typeface="ＭＳ Ｐゴシック" charset="0"/>
                <a:cs typeface="ＭＳ Ｐゴシック" charset="0"/>
              </a:rPr>
              <a:t> equilibrium:    </a:t>
            </a:r>
            <a:r>
              <a:rPr lang="en-US" sz="1650" dirty="0">
                <a:latin typeface="+mn-lt"/>
                <a:ea typeface="ＭＳ Ｐゴシック" charset="0"/>
                <a:cs typeface="ＭＳ Ｐゴシック" charset="0"/>
              </a:rPr>
              <a:t>Each firm correctly assumes how much its competitor will produce and sets its own production level accordingly.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defRPr/>
            </a:pPr>
            <a:endParaRPr lang="en-US" sz="1650" dirty="0">
              <a:latin typeface="+mn-lt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1650" dirty="0">
                <a:latin typeface="+mn-lt"/>
                <a:ea typeface="ＭＳ Ｐゴシック" charset="0"/>
                <a:cs typeface="ＭＳ Ｐゴシック" charset="0"/>
              </a:rPr>
              <a:t>Neither firm will move from this equilibrium.</a:t>
            </a:r>
          </a:p>
        </p:txBody>
      </p:sp>
      <p:pic>
        <p:nvPicPr>
          <p:cNvPr id="8" name="Picture 28" descr="fig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69" y="1041470"/>
            <a:ext cx="398026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9" descr="fig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69" y="1041470"/>
            <a:ext cx="398026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0" descr="fig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69" y="1041470"/>
            <a:ext cx="398026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fig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69" y="1041470"/>
            <a:ext cx="398026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9" descr="fig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69" y="1041470"/>
            <a:ext cx="398026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3336" y="213014"/>
            <a:ext cx="6112669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n-lt"/>
                <a:ea typeface="ＭＳ Ｐゴシック" charset="0"/>
                <a:cs typeface="Arial" charset="0"/>
              </a:rPr>
              <a:t>The </a:t>
            </a:r>
            <a:r>
              <a:rPr lang="en-US" sz="2400" dirty="0" err="1">
                <a:latin typeface="+mn-lt"/>
                <a:ea typeface="ＭＳ Ｐゴシック" charset="0"/>
                <a:cs typeface="Arial" charset="0"/>
              </a:rPr>
              <a:t>Cournot</a:t>
            </a:r>
            <a:r>
              <a:rPr lang="en-US" sz="2400" dirty="0">
                <a:latin typeface="+mn-lt"/>
                <a:ea typeface="ＭＳ Ｐゴシック" charset="0"/>
                <a:cs typeface="Arial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38601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8255" y="384464"/>
            <a:ext cx="7349085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Oligopoly Models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978984"/>
            <a:ext cx="6996545" cy="3501629"/>
          </a:xfrm>
        </p:spPr>
        <p:txBody>
          <a:bodyPr/>
          <a:lstStyle/>
          <a:p>
            <a:pPr marL="533400" lvl="1" indent="0" eaLnBrk="1" hangingPunct="1">
              <a:buNone/>
            </a:pPr>
            <a:endParaRPr lang="en-US" altLang="en-US" sz="100" i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200" dirty="0" smtClean="0">
                <a:solidFill>
                  <a:srgbClr val="C00000"/>
                </a:solidFill>
                <a:cs typeface="Arial" panose="020B0604020202020204" pitchFamily="34" charset="0"/>
              </a:rPr>
              <a:t>The </a:t>
            </a:r>
            <a:r>
              <a:rPr lang="en-US" sz="2200" dirty="0" err="1">
                <a:solidFill>
                  <a:srgbClr val="C00000"/>
                </a:solidFill>
                <a:cs typeface="Arial" panose="020B0604020202020204" pitchFamily="34" charset="0"/>
              </a:rPr>
              <a:t>Stackelberg</a:t>
            </a:r>
            <a:r>
              <a:rPr lang="en-US" sz="2200" dirty="0">
                <a:solidFill>
                  <a:srgbClr val="C00000"/>
                </a:solidFill>
                <a:cs typeface="Arial" panose="020B0604020202020204" pitchFamily="34" charset="0"/>
              </a:rPr>
              <a:t> Model - First Mover Advantage</a:t>
            </a:r>
            <a:r>
              <a:rPr lang="en-US" altLang="en-US" sz="2200" dirty="0">
                <a:solidFill>
                  <a:srgbClr val="C00000"/>
                </a:solidFill>
                <a:cs typeface="Arial" panose="020B0604020202020204" pitchFamily="34" charset="0"/>
              </a:rPr>
              <a:t>   </a:t>
            </a:r>
          </a:p>
          <a:p>
            <a:pPr inden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sz="2200" dirty="0">
                <a:cs typeface="Arial" panose="020B0604020202020204" pitchFamily="34" charset="0"/>
              </a:rPr>
              <a:t>Oligopoly </a:t>
            </a:r>
            <a:r>
              <a:rPr lang="en-US" altLang="en-US" sz="2200" dirty="0">
                <a:cs typeface="Arial" panose="020B0604020202020204" pitchFamily="34" charset="0"/>
              </a:rPr>
              <a:t>model in which one firm sets its output before other firms do.</a:t>
            </a:r>
          </a:p>
          <a:p>
            <a:pPr marL="685800" lvl="1" indent="-228600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Font typeface="Lato"/>
              <a:buChar char="▷"/>
            </a:pPr>
            <a:r>
              <a:rPr lang="en-US" altLang="en-US" sz="2200" i="1" dirty="0">
                <a:latin typeface="Lato" panose="020F0502020204030203" pitchFamily="34" charset="0"/>
                <a:cs typeface="Arial" panose="020B0604020202020204" pitchFamily="34" charset="0"/>
              </a:rPr>
              <a:t>Going first gives a firm an advantage.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84464"/>
            <a:ext cx="7383641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Monopolistic Competition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141774"/>
            <a:ext cx="6996545" cy="3501629"/>
          </a:xfrm>
        </p:spPr>
        <p:txBody>
          <a:bodyPr/>
          <a:lstStyle/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b="1" dirty="0">
                <a:solidFill>
                  <a:srgbClr val="C00000"/>
                </a:solidFill>
                <a:cs typeface="Arial" panose="020B0604020202020204" pitchFamily="34" charset="0"/>
              </a:rPr>
              <a:t>Monopolistic competition    </a:t>
            </a:r>
            <a:r>
              <a:rPr lang="en-US" altLang="en-US" sz="2100" dirty="0">
                <a:cs typeface="Arial" panose="020B0604020202020204" pitchFamily="34" charset="0"/>
              </a:rPr>
              <a:t>Market in which firms can enter freely, each producing its own brand or version of a differentiated product.</a:t>
            </a:r>
            <a:r>
              <a:rPr lang="en-US" altLang="en-US" sz="2100" dirty="0"/>
              <a:t> </a:t>
            </a:r>
          </a:p>
          <a:p>
            <a:pPr marL="685800" indent="-342900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dirty="0"/>
              <a:t>no or very low barriers to entry</a:t>
            </a:r>
          </a:p>
          <a:p>
            <a:pPr marL="685800" lvl="1" indent="-342900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Font typeface="Lato"/>
              <a:buChar char="▷"/>
            </a:pPr>
            <a:r>
              <a:rPr lang="en-US" altLang="en-US" sz="2100" dirty="0"/>
              <a:t>many buyers and many sellers</a:t>
            </a:r>
          </a:p>
          <a:p>
            <a:pPr marL="685800" lvl="1" indent="-342900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Font typeface="Lato"/>
              <a:buChar char="▷"/>
            </a:pPr>
            <a:r>
              <a:rPr lang="en-US" altLang="en-US" sz="2100" dirty="0"/>
              <a:t>differentiated products that are highly substitutable but not perfect substitutes</a:t>
            </a:r>
          </a:p>
        </p:txBody>
      </p:sp>
    </p:spTree>
    <p:extLst>
      <p:ext uri="{BB962C8B-B14F-4D97-AF65-F5344CB8AC3E}">
        <p14:creationId xmlns:p14="http://schemas.microsoft.com/office/powerpoint/2010/main" val="3887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07473" y="543791"/>
            <a:ext cx="7349085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Oligopoly Models</a:t>
            </a:r>
            <a:br>
              <a:rPr lang="en-US" altLang="en-US" sz="2600" dirty="0" smtClean="0">
                <a:solidFill>
                  <a:srgbClr val="0070C0"/>
                </a:solidFill>
              </a:rPr>
            </a:br>
            <a:r>
              <a:rPr lang="en-US" altLang="en-US" sz="2400" dirty="0" smtClean="0">
                <a:solidFill>
                  <a:srgbClr val="C00000"/>
                </a:solidFill>
              </a:rPr>
              <a:t>Price </a:t>
            </a:r>
            <a:r>
              <a:rPr lang="en-US" altLang="en-US" sz="2400" dirty="0">
                <a:solidFill>
                  <a:srgbClr val="C00000"/>
                </a:solidFill>
              </a:rPr>
              <a:t>Competition with Different Products</a:t>
            </a: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952501" y="1476293"/>
            <a:ext cx="2450415" cy="308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1600" i="1" dirty="0">
                <a:latin typeface="Arial" panose="020B0604020202020204" pitchFamily="34" charset="0"/>
              </a:rPr>
              <a:t>The reaction curves give profit-maximizing price as a function of the price that the other firm sets.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lang="en-US" altLang="en-US" sz="1600" i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1600" i="1" dirty="0">
                <a:latin typeface="Arial" panose="020B0604020202020204" pitchFamily="34" charset="0"/>
              </a:rPr>
              <a:t>The Nash equilibrium: When each firm is doing the best it can given its competitor</a:t>
            </a:r>
            <a:r>
              <a:rPr lang="ja-JP" altLang="en-US" sz="1600" i="1" dirty="0">
                <a:latin typeface="Arial" panose="020B0604020202020204" pitchFamily="34" charset="0"/>
              </a:rPr>
              <a:t>’</a:t>
            </a:r>
            <a:r>
              <a:rPr lang="en-US" altLang="ja-JP" sz="1600" i="1" dirty="0">
                <a:latin typeface="Arial" panose="020B0604020202020204" pitchFamily="34" charset="0"/>
              </a:rPr>
              <a:t>s price and has no incentive to change price.</a:t>
            </a:r>
            <a:endParaRPr lang="en-US" altLang="en-US" sz="1600" i="1" dirty="0">
              <a:latin typeface="Arial" panose="020B0604020202020204" pitchFamily="34" charset="0"/>
            </a:endParaRPr>
          </a:p>
        </p:txBody>
      </p:sp>
      <p:pic>
        <p:nvPicPr>
          <p:cNvPr id="7" name="Picture 19" descr="fig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57" y="1476293"/>
            <a:ext cx="3970734" cy="32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fig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57" y="1476293"/>
            <a:ext cx="3970734" cy="32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1" descr="fig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57" y="1476293"/>
            <a:ext cx="3970734" cy="32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 descr="fig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57" y="1476293"/>
            <a:ext cx="3970734" cy="32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3" descr="fig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57" y="1476293"/>
            <a:ext cx="3970734" cy="32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fig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57" y="1476293"/>
            <a:ext cx="3970734" cy="32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1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03325"/>
              </p:ext>
            </p:extLst>
          </p:nvPr>
        </p:nvGraphicFramePr>
        <p:xfrm>
          <a:off x="2107191" y="1678673"/>
          <a:ext cx="4629151" cy="2414323"/>
        </p:xfrm>
        <a:graphic>
          <a:graphicData uri="http://schemas.openxmlformats.org/drawingml/2006/table">
            <a:tbl>
              <a:tblPr/>
              <a:tblGrid>
                <a:gridCol w="84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836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Payoff Matrix for Pricing Game</a:t>
                      </a:r>
                    </a:p>
                  </a:txBody>
                  <a:tcPr marL="68581" marR="68581" marT="34283" marB="3428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8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Firm 2</a:t>
                      </a: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 $4</a:t>
                      </a: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 $6</a:t>
                      </a: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36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Firm 1</a:t>
                      </a:r>
                    </a:p>
                  </a:txBody>
                  <a:tcPr marL="68581" marR="68581" marT="34283" marB="342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 $4</a:t>
                      </a:r>
                    </a:p>
                  </a:txBody>
                  <a:tcPr marL="68581" marR="68581" marT="34283" marB="3428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$12, $12</a:t>
                      </a: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$20, $4</a:t>
                      </a: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 $6</a:t>
                      </a:r>
                    </a:p>
                  </a:txBody>
                  <a:tcPr marL="68581" marR="68581" marT="34283" marB="3428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$4, $20</a:t>
                      </a: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$16, $16</a:t>
                      </a: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1" marR="68581" marT="34283" marB="3428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Title 12"/>
          <p:cNvSpPr>
            <a:spLocks noGrp="1"/>
          </p:cNvSpPr>
          <p:nvPr>
            <p:ph type="title"/>
          </p:nvPr>
        </p:nvSpPr>
        <p:spPr>
          <a:xfrm>
            <a:off x="1638300" y="771308"/>
            <a:ext cx="5838825" cy="363141"/>
          </a:xfrm>
        </p:spPr>
        <p:txBody>
          <a:bodyPr/>
          <a:lstStyle/>
          <a:p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Competition versus Collusion </a:t>
            </a:r>
            <a:b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/>
          </p:nvPr>
        </p:nvSpPr>
        <p:spPr>
          <a:xfrm>
            <a:off x="1733550" y="402432"/>
            <a:ext cx="5486400" cy="365522"/>
          </a:xfrm>
        </p:spPr>
        <p:txBody>
          <a:bodyPr/>
          <a:lstStyle/>
          <a:p>
            <a:pPr eaLnBrk="1" hangingPunct="1"/>
            <a:r>
              <a:rPr lang="en-US" altLang="en-US" sz="2100">
                <a:latin typeface="Arial" panose="020B0604020202020204" pitchFamily="34" charset="0"/>
              </a:rPr>
              <a:t>Gaming and Strategic Decisions</a:t>
            </a:r>
            <a:endParaRPr lang="en-US" altLang="en-US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1602581" y="1376362"/>
            <a:ext cx="5867400" cy="3290888"/>
          </a:xfrm>
        </p:spPr>
        <p:txBody>
          <a:bodyPr/>
          <a:lstStyle/>
          <a:p>
            <a:pPr eaLnBrk="1" hangingPunct="1">
              <a:buClr>
                <a:schemeClr val="bg2"/>
              </a:buClr>
            </a:pPr>
            <a:r>
              <a:rPr lang="en-US" altLang="en-US" sz="1875" b="1" dirty="0">
                <a:solidFill>
                  <a:srgbClr val="382344"/>
                </a:solidFill>
                <a:latin typeface="Arial" panose="020B0604020202020204" pitchFamily="34" charset="0"/>
              </a:rPr>
              <a:t>game   </a:t>
            </a:r>
            <a:r>
              <a:rPr lang="en-US" altLang="en-US" sz="1875" dirty="0">
                <a:latin typeface="Arial" panose="020B0604020202020204" pitchFamily="34" charset="0"/>
              </a:rPr>
              <a:t>Situation in which players (participants) make strategic decisions that take into account each other</a:t>
            </a:r>
            <a:r>
              <a:rPr lang="ja-JP" altLang="en-US" sz="1875" dirty="0">
                <a:latin typeface="Arial" panose="020B0604020202020204" pitchFamily="34" charset="0"/>
              </a:rPr>
              <a:t>’</a:t>
            </a:r>
            <a:r>
              <a:rPr lang="en-US" altLang="ja-JP" sz="1875" dirty="0">
                <a:latin typeface="Arial" panose="020B0604020202020204" pitchFamily="34" charset="0"/>
              </a:rPr>
              <a:t>s actions and responses.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en-US" sz="750" dirty="0">
              <a:latin typeface="Arial" panose="020B0604020202020204" pitchFamily="34" charset="0"/>
            </a:endParaRPr>
          </a:p>
          <a:p>
            <a:pPr eaLnBrk="1" hangingPunct="1">
              <a:buClr>
                <a:schemeClr val="bg2"/>
              </a:buClr>
            </a:pPr>
            <a:r>
              <a:rPr lang="en-US" altLang="en-US" sz="1875" b="1" dirty="0">
                <a:solidFill>
                  <a:srgbClr val="382344"/>
                </a:solidFill>
                <a:latin typeface="Arial" panose="020B0604020202020204" pitchFamily="34" charset="0"/>
              </a:rPr>
              <a:t>payoff   </a:t>
            </a:r>
            <a:r>
              <a:rPr lang="en-US" altLang="en-US" sz="1875" dirty="0">
                <a:latin typeface="Arial" panose="020B0604020202020204" pitchFamily="34" charset="0"/>
              </a:rPr>
              <a:t>Value associated with a possible outcome.</a:t>
            </a:r>
            <a:r>
              <a:rPr lang="en-US" altLang="en-US" sz="1875" b="1" dirty="0">
                <a:solidFill>
                  <a:srgbClr val="382344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buClr>
                <a:schemeClr val="bg2"/>
              </a:buClr>
            </a:pPr>
            <a:endParaRPr lang="en-US" altLang="en-US" sz="750" b="1" dirty="0">
              <a:solidFill>
                <a:srgbClr val="382344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chemeClr val="bg2"/>
              </a:buClr>
            </a:pPr>
            <a:r>
              <a:rPr lang="en-US" altLang="en-US" sz="1875" b="1" dirty="0">
                <a:solidFill>
                  <a:srgbClr val="382344"/>
                </a:solidFill>
                <a:latin typeface="Arial" panose="020B0604020202020204" pitchFamily="34" charset="0"/>
              </a:rPr>
              <a:t>strategy   </a:t>
            </a:r>
            <a:r>
              <a:rPr lang="en-US" altLang="en-US" sz="1875" dirty="0">
                <a:latin typeface="Arial" panose="020B0604020202020204" pitchFamily="34" charset="0"/>
              </a:rPr>
              <a:t>Rule or plan of action for playing a game.</a:t>
            </a:r>
          </a:p>
          <a:p>
            <a:pPr eaLnBrk="1" hangingPunct="1">
              <a:buClr>
                <a:schemeClr val="bg2"/>
              </a:buClr>
            </a:pPr>
            <a:endParaRPr lang="en-US" altLang="en-US" sz="750" dirty="0">
              <a:latin typeface="Arial" panose="020B0604020202020204" pitchFamily="34" charset="0"/>
            </a:endParaRPr>
          </a:p>
          <a:p>
            <a:pPr eaLnBrk="1" hangingPunct="1">
              <a:buClr>
                <a:schemeClr val="bg2"/>
              </a:buClr>
            </a:pPr>
            <a:r>
              <a:rPr lang="en-US" altLang="en-US" sz="1875" b="1" dirty="0">
                <a:solidFill>
                  <a:srgbClr val="382344"/>
                </a:solidFill>
                <a:latin typeface="Arial" panose="020B0604020202020204" pitchFamily="34" charset="0"/>
              </a:rPr>
              <a:t>optimal strategy   </a:t>
            </a:r>
            <a:r>
              <a:rPr lang="en-US" altLang="en-US" sz="1875" dirty="0" err="1">
                <a:latin typeface="Arial" panose="020B0604020202020204" pitchFamily="34" charset="0"/>
              </a:rPr>
              <a:t>Strategy</a:t>
            </a:r>
            <a:r>
              <a:rPr lang="en-US" altLang="en-US" sz="1875" dirty="0">
                <a:latin typeface="Arial" panose="020B0604020202020204" pitchFamily="34" charset="0"/>
              </a:rPr>
              <a:t> that maximizes a player</a:t>
            </a:r>
            <a:r>
              <a:rPr lang="ja-JP" altLang="en-US" sz="1875" dirty="0">
                <a:latin typeface="Arial" panose="020B0604020202020204" pitchFamily="34" charset="0"/>
              </a:rPr>
              <a:t>’</a:t>
            </a:r>
            <a:r>
              <a:rPr lang="en-US" altLang="ja-JP" sz="1875" dirty="0">
                <a:latin typeface="Arial" panose="020B0604020202020204" pitchFamily="34" charset="0"/>
              </a:rPr>
              <a:t>s expected payoff.</a:t>
            </a:r>
          </a:p>
          <a:p>
            <a:pPr eaLnBrk="1" hangingPunct="1">
              <a:buClr>
                <a:schemeClr val="bg2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buClr>
                <a:schemeClr val="bg2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buClr>
                <a:schemeClr val="bg2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buClr>
                <a:schemeClr val="bg2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buClr>
                <a:schemeClr val="bg2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6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8255" y="384464"/>
            <a:ext cx="7349085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600" dirty="0" smtClean="0">
                <a:solidFill>
                  <a:srgbClr val="0070C0"/>
                </a:solidFill>
              </a:rPr>
              <a:t>Gaming and Strategic Decisions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141774"/>
            <a:ext cx="6996545" cy="3501629"/>
          </a:xfrm>
        </p:spPr>
        <p:txBody>
          <a:bodyPr/>
          <a:lstStyle/>
          <a:p>
            <a:pPr eaLnBrk="1" hangingPunct="1">
              <a:buClr>
                <a:schemeClr val="bg2"/>
              </a:buClr>
            </a:pPr>
            <a:r>
              <a:rPr lang="en-US" altLang="en-US" sz="2200" b="1" dirty="0">
                <a:solidFill>
                  <a:srgbClr val="C00000"/>
                </a:solidFill>
                <a:latin typeface="Lato" panose="020F0502020204030203" pitchFamily="34" charset="0"/>
              </a:rPr>
              <a:t>game</a:t>
            </a:r>
            <a:r>
              <a:rPr lang="en-US" altLang="en-US" sz="2200" b="1" dirty="0">
                <a:solidFill>
                  <a:srgbClr val="382344"/>
                </a:solidFill>
                <a:latin typeface="Lato" panose="020F0502020204030203" pitchFamily="34" charset="0"/>
              </a:rPr>
              <a:t>   </a:t>
            </a:r>
            <a:r>
              <a:rPr lang="en-US" altLang="en-US" sz="2200" dirty="0">
                <a:latin typeface="Lato" panose="020F0502020204030203" pitchFamily="34" charset="0"/>
              </a:rPr>
              <a:t>Situation in which players (participants) make strategic decisions that take into account each other</a:t>
            </a:r>
            <a:r>
              <a:rPr lang="ja-JP" altLang="en-US" sz="2200" dirty="0">
                <a:latin typeface="Lato" panose="020F0502020204030203" pitchFamily="34" charset="0"/>
              </a:rPr>
              <a:t>’</a:t>
            </a:r>
            <a:r>
              <a:rPr lang="en-US" altLang="ja-JP" sz="2200" dirty="0">
                <a:latin typeface="Lato" panose="020F0502020204030203" pitchFamily="34" charset="0"/>
              </a:rPr>
              <a:t>s actions and responses.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en-US" sz="400" dirty="0">
              <a:latin typeface="Lato" panose="020F0502020204030203" pitchFamily="34" charset="0"/>
            </a:endParaRPr>
          </a:p>
          <a:p>
            <a:pPr eaLnBrk="1" hangingPunct="1">
              <a:buClr>
                <a:schemeClr val="bg2"/>
              </a:buClr>
            </a:pPr>
            <a:r>
              <a:rPr lang="en-US" altLang="en-US" sz="2200" b="1" dirty="0">
                <a:solidFill>
                  <a:srgbClr val="C00000"/>
                </a:solidFill>
                <a:latin typeface="Lato" panose="020F0502020204030203" pitchFamily="34" charset="0"/>
              </a:rPr>
              <a:t>payoff</a:t>
            </a:r>
            <a:r>
              <a:rPr lang="en-US" altLang="en-US" sz="2200" b="1" dirty="0">
                <a:solidFill>
                  <a:srgbClr val="382344"/>
                </a:solidFill>
                <a:latin typeface="Lato" panose="020F0502020204030203" pitchFamily="34" charset="0"/>
              </a:rPr>
              <a:t>   </a:t>
            </a:r>
            <a:r>
              <a:rPr lang="en-US" altLang="en-US" sz="2200" dirty="0">
                <a:latin typeface="Lato" panose="020F0502020204030203" pitchFamily="34" charset="0"/>
              </a:rPr>
              <a:t>Value associated with a possible outcome.</a:t>
            </a:r>
            <a:r>
              <a:rPr lang="en-US" altLang="en-US" sz="2200" b="1" dirty="0">
                <a:solidFill>
                  <a:srgbClr val="382344"/>
                </a:solidFill>
                <a:latin typeface="Lato" panose="020F0502020204030203" pitchFamily="34" charset="0"/>
              </a:rPr>
              <a:t> </a:t>
            </a:r>
          </a:p>
          <a:p>
            <a:pPr eaLnBrk="1" hangingPunct="1">
              <a:buClr>
                <a:schemeClr val="bg2"/>
              </a:buClr>
            </a:pPr>
            <a:endParaRPr lang="en-US" altLang="en-US" sz="400" b="1" dirty="0">
              <a:solidFill>
                <a:srgbClr val="382344"/>
              </a:solidFill>
              <a:latin typeface="Lato" panose="020F0502020204030203" pitchFamily="34" charset="0"/>
            </a:endParaRPr>
          </a:p>
          <a:p>
            <a:pPr eaLnBrk="1" hangingPunct="1">
              <a:buClr>
                <a:schemeClr val="bg2"/>
              </a:buClr>
            </a:pPr>
            <a:r>
              <a:rPr lang="en-US" altLang="en-US" sz="2200" b="1" dirty="0">
                <a:solidFill>
                  <a:srgbClr val="C00000"/>
                </a:solidFill>
                <a:latin typeface="Lato" panose="020F0502020204030203" pitchFamily="34" charset="0"/>
              </a:rPr>
              <a:t>strategy</a:t>
            </a:r>
            <a:r>
              <a:rPr lang="en-US" altLang="en-US" sz="2200" b="1" dirty="0">
                <a:solidFill>
                  <a:srgbClr val="382344"/>
                </a:solidFill>
                <a:latin typeface="Lato" panose="020F0502020204030203" pitchFamily="34" charset="0"/>
              </a:rPr>
              <a:t>   </a:t>
            </a:r>
            <a:r>
              <a:rPr lang="en-US" altLang="en-US" sz="2200" dirty="0">
                <a:latin typeface="Lato" panose="020F0502020204030203" pitchFamily="34" charset="0"/>
              </a:rPr>
              <a:t>Rule or plan of action for playing a game.</a:t>
            </a:r>
          </a:p>
          <a:p>
            <a:pPr eaLnBrk="1" hangingPunct="1">
              <a:buClr>
                <a:schemeClr val="bg2"/>
              </a:buClr>
            </a:pPr>
            <a:endParaRPr lang="en-US" altLang="en-US" sz="400" dirty="0">
              <a:latin typeface="Lato" panose="020F0502020204030203" pitchFamily="34" charset="0"/>
            </a:endParaRPr>
          </a:p>
          <a:p>
            <a:pPr eaLnBrk="1" hangingPunct="1">
              <a:buClr>
                <a:schemeClr val="bg2"/>
              </a:buClr>
            </a:pPr>
            <a:r>
              <a:rPr lang="en-US" altLang="en-US" sz="2200" b="1" dirty="0">
                <a:solidFill>
                  <a:srgbClr val="C00000"/>
                </a:solidFill>
                <a:latin typeface="Lato" panose="020F0502020204030203" pitchFamily="34" charset="0"/>
              </a:rPr>
              <a:t>optimal strategy   </a:t>
            </a:r>
            <a:r>
              <a:rPr lang="en-US" altLang="en-US" sz="2200" dirty="0" err="1" smtClean="0">
                <a:latin typeface="Lato" panose="020F0502020204030203" pitchFamily="34" charset="0"/>
              </a:rPr>
              <a:t>Strategy</a:t>
            </a:r>
            <a:r>
              <a:rPr lang="en-US" altLang="en-US" sz="2200" dirty="0" smtClean="0">
                <a:latin typeface="Lato" panose="020F0502020204030203" pitchFamily="34" charset="0"/>
              </a:rPr>
              <a:t> </a:t>
            </a:r>
            <a:r>
              <a:rPr lang="en-US" altLang="en-US" sz="2200" dirty="0">
                <a:latin typeface="Lato" panose="020F0502020204030203" pitchFamily="34" charset="0"/>
              </a:rPr>
              <a:t>that maximizes a player</a:t>
            </a:r>
            <a:r>
              <a:rPr lang="ja-JP" altLang="en-US" sz="2200" dirty="0">
                <a:latin typeface="Lato" panose="020F0502020204030203" pitchFamily="34" charset="0"/>
              </a:rPr>
              <a:t>’</a:t>
            </a:r>
            <a:r>
              <a:rPr lang="en-US" altLang="ja-JP" sz="2200" dirty="0">
                <a:latin typeface="Lato" panose="020F0502020204030203" pitchFamily="34" charset="0"/>
              </a:rPr>
              <a:t>s expected payoff</a:t>
            </a:r>
            <a:r>
              <a:rPr lang="en-US" altLang="ja-JP" sz="2200" dirty="0" smtClean="0">
                <a:latin typeface="Lato" panose="020F0502020204030203" pitchFamily="34" charset="0"/>
              </a:rPr>
              <a:t>.</a:t>
            </a:r>
            <a:endParaRPr lang="en-US" altLang="ja-JP" sz="22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943217" y="1032813"/>
            <a:ext cx="3055576" cy="36552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70C0"/>
                </a:solidFill>
                <a:latin typeface="Raleway" panose="020B0503030101060003" pitchFamily="34" charset="0"/>
              </a:rPr>
              <a:t>Strategic Decisions</a:t>
            </a:r>
            <a:endParaRPr lang="en-US" altLang="en-US" sz="2400" dirty="0">
              <a:solidFill>
                <a:srgbClr val="0070C0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41460" y="1492872"/>
            <a:ext cx="2951667" cy="300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ts val="2640"/>
              </a:lnSpc>
              <a:buClr>
                <a:schemeClr val="bg2"/>
              </a:buClr>
              <a:buFont typeface="Lato"/>
              <a:buNone/>
              <a:defRPr/>
            </a:pPr>
            <a:r>
              <a:rPr lang="en-US" sz="1950" i="1" dirty="0" smtClean="0">
                <a:latin typeface="Arial" charset="0"/>
              </a:rPr>
              <a:t>If I believe that my competitors are rational and act to maximize their own payoffs, how should I take their behavior into account when making my decisions?</a:t>
            </a:r>
          </a:p>
          <a:p>
            <a:pPr marL="0" indent="0">
              <a:lnSpc>
                <a:spcPts val="2640"/>
              </a:lnSpc>
              <a:buClr>
                <a:schemeClr val="bg2"/>
              </a:buClr>
              <a:buFont typeface="Lato"/>
              <a:buNone/>
              <a:defRPr/>
            </a:pPr>
            <a:endParaRPr lang="en-US" sz="1950" dirty="0" smtClean="0">
              <a:latin typeface="Arial" charset="0"/>
            </a:endParaRPr>
          </a:p>
          <a:p>
            <a:pPr marL="0" indent="0">
              <a:lnSpc>
                <a:spcPts val="2640"/>
              </a:lnSpc>
              <a:buClr>
                <a:schemeClr val="bg2"/>
              </a:buClr>
              <a:buFont typeface="Lato"/>
              <a:buNone/>
              <a:defRPr/>
            </a:pPr>
            <a:endParaRPr lang="en-US" sz="1950" dirty="0" smtClean="0">
              <a:latin typeface="Arial" charset="0"/>
            </a:endParaRPr>
          </a:p>
          <a:p>
            <a:pPr>
              <a:lnSpc>
                <a:spcPts val="2640"/>
              </a:lnSpc>
              <a:buClr>
                <a:schemeClr val="bg2"/>
              </a:buClr>
              <a:buFont typeface="Wingdings" charset="0"/>
              <a:buChar char=""/>
              <a:defRPr/>
            </a:pPr>
            <a:endParaRPr lang="en-US" sz="1950" dirty="0" smtClean="0">
              <a:latin typeface="Arial" charset="0"/>
            </a:endParaRPr>
          </a:p>
          <a:p>
            <a:pPr>
              <a:lnSpc>
                <a:spcPts val="2640"/>
              </a:lnSpc>
              <a:buClr>
                <a:schemeClr val="bg2"/>
              </a:buClr>
              <a:buFont typeface="Wingdings" charset="0"/>
              <a:buChar char=""/>
              <a:defRPr/>
            </a:pPr>
            <a:endParaRPr lang="en-US" sz="1950" dirty="0" smtClean="0">
              <a:latin typeface="Arial" charset="0"/>
            </a:endParaRPr>
          </a:p>
          <a:p>
            <a:pPr>
              <a:lnSpc>
                <a:spcPts val="2640"/>
              </a:lnSpc>
              <a:buClr>
                <a:schemeClr val="bg2"/>
              </a:buClr>
              <a:buFont typeface="Wingdings" charset="0"/>
              <a:buChar char=""/>
              <a:defRPr/>
            </a:pPr>
            <a:endParaRPr lang="en-US" sz="1950" dirty="0" smtClean="0">
              <a:latin typeface="Arial" charset="0"/>
            </a:endParaRPr>
          </a:p>
          <a:p>
            <a:pPr>
              <a:lnSpc>
                <a:spcPts val="2640"/>
              </a:lnSpc>
              <a:buClr>
                <a:schemeClr val="bg2"/>
              </a:buClr>
              <a:buFont typeface="Wingdings" charset="0"/>
              <a:buChar char=""/>
              <a:defRPr/>
            </a:pPr>
            <a:endParaRPr lang="en-US" sz="1950" dirty="0" smtClean="0">
              <a:latin typeface="Arial" charset="0"/>
            </a:endParaRPr>
          </a:p>
          <a:p>
            <a:pPr>
              <a:lnSpc>
                <a:spcPts val="2640"/>
              </a:lnSpc>
              <a:spcBef>
                <a:spcPct val="10000"/>
              </a:spcBef>
              <a:spcAft>
                <a:spcPct val="10000"/>
              </a:spcAft>
              <a:buFont typeface="Wingdings" charset="0"/>
              <a:buChar char=""/>
              <a:defRPr/>
            </a:pPr>
            <a:endParaRPr lang="en-US" sz="1950" dirty="0">
              <a:latin typeface="Arial" charset="0"/>
              <a:ea typeface="MS PGothic" charset="0"/>
              <a:cs typeface="Arial" charset="0"/>
            </a:endParaRPr>
          </a:p>
        </p:txBody>
      </p:sp>
      <p:pic>
        <p:nvPicPr>
          <p:cNvPr id="1026" name="Picture 2" descr="Is There an Ideal Time of Day for Decision-Making? – Association for  Psychological Science – 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147" y="0"/>
            <a:ext cx="4827853" cy="332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1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8255" y="384464"/>
            <a:ext cx="7349085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Cooperative </a:t>
            </a:r>
            <a:r>
              <a:rPr lang="en-US" altLang="en-US" sz="2600" dirty="0">
                <a:solidFill>
                  <a:srgbClr val="0070C0"/>
                </a:solidFill>
              </a:rPr>
              <a:t>vs. </a:t>
            </a:r>
            <a:r>
              <a:rPr lang="en-US" altLang="en-US" sz="2600" dirty="0" smtClean="0">
                <a:solidFill>
                  <a:srgbClr val="0070C0"/>
                </a:solidFill>
              </a:rPr>
              <a:t>Non-cooperative </a:t>
            </a:r>
            <a:r>
              <a:rPr lang="en-US" altLang="en-US" sz="2600" dirty="0">
                <a:solidFill>
                  <a:srgbClr val="0070C0"/>
                </a:solidFill>
              </a:rPr>
              <a:t>Games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141774"/>
            <a:ext cx="6996545" cy="3501629"/>
          </a:xfrm>
        </p:spPr>
        <p:txBody>
          <a:bodyPr/>
          <a:lstStyle/>
          <a:p>
            <a:pPr marL="533400" lvl="1" indent="0" eaLnBrk="1" hangingPunct="1">
              <a:buNone/>
            </a:pPr>
            <a:endParaRPr lang="en-US" altLang="en-US" sz="750" i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200" b="1" dirty="0">
                <a:solidFill>
                  <a:srgbClr val="C00000"/>
                </a:solidFill>
                <a:cs typeface="Arial" panose="020B0604020202020204" pitchFamily="34" charset="0"/>
              </a:rPr>
              <a:t>Cooperative Game  </a:t>
            </a:r>
            <a:endParaRPr lang="en-US" altLang="en-US" sz="2200" b="1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indent="0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sz="2200" dirty="0" smtClean="0">
                <a:cs typeface="Arial" panose="020B0604020202020204" pitchFamily="34" charset="0"/>
              </a:rPr>
              <a:t>Game </a:t>
            </a:r>
            <a:r>
              <a:rPr lang="en-US" altLang="en-US" sz="2200" dirty="0">
                <a:cs typeface="Arial" panose="020B0604020202020204" pitchFamily="34" charset="0"/>
              </a:rPr>
              <a:t>in which participants can negotiate binding contracts that allow them to plan joint strategies.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200" b="1" dirty="0">
                <a:solidFill>
                  <a:srgbClr val="C00000"/>
                </a:solidFill>
                <a:cs typeface="Arial" panose="020B0604020202020204" pitchFamily="34" charset="0"/>
              </a:rPr>
              <a:t>Non-cooperative Game  </a:t>
            </a:r>
            <a:endParaRPr lang="en-US" altLang="en-US" sz="2200" b="1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sz="2200" dirty="0" smtClean="0">
                <a:cs typeface="Arial" panose="020B0604020202020204" pitchFamily="34" charset="0"/>
              </a:rPr>
              <a:t>Game </a:t>
            </a:r>
            <a:r>
              <a:rPr lang="en-US" altLang="en-US" sz="2200" dirty="0">
                <a:cs typeface="Arial" panose="020B0604020202020204" pitchFamily="34" charset="0"/>
              </a:rPr>
              <a:t>in which negotiation and enforcement of binding contracts are not possible.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1733550" y="402432"/>
            <a:ext cx="5805488" cy="365522"/>
          </a:xfrm>
        </p:spPr>
        <p:txBody>
          <a:bodyPr/>
          <a:lstStyle/>
          <a:p>
            <a:pPr eaLnBrk="1" hangingPunct="1"/>
            <a:r>
              <a:rPr lang="en-US" altLang="en-US" sz="2100">
                <a:latin typeface="Arial" panose="020B0604020202020204" pitchFamily="34" charset="0"/>
                <a:cs typeface="Arial" panose="020B0604020202020204" pitchFamily="34" charset="0"/>
              </a:rPr>
              <a:t>Dominant Strategy</a:t>
            </a:r>
          </a:p>
        </p:txBody>
      </p:sp>
      <p:graphicFrame>
        <p:nvGraphicFramePr>
          <p:cNvPr id="7" name="Group 241"/>
          <p:cNvGraphicFramePr>
            <a:graphicFrameLocks noGrp="1"/>
          </p:cNvGraphicFramePr>
          <p:nvPr/>
        </p:nvGraphicFramePr>
        <p:xfrm>
          <a:off x="1733550" y="1263254"/>
          <a:ext cx="5926932" cy="1632820"/>
        </p:xfrm>
        <a:graphic>
          <a:graphicData uri="http://schemas.openxmlformats.org/drawingml/2006/table">
            <a:tbl>
              <a:tblPr/>
              <a:tblGrid>
                <a:gridCol w="92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07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Payoff Matrix for Pricing Game</a:t>
                      </a:r>
                    </a:p>
                  </a:txBody>
                  <a:tcPr marL="68582" marR="68582" marT="34282" marB="3428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0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Pepsi</a:t>
                      </a:r>
                    </a:p>
                  </a:txBody>
                  <a:tcPr marL="68582" marR="68582" marT="34282" marB="3428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 $0.5</a:t>
                      </a:r>
                    </a:p>
                  </a:txBody>
                  <a:tcPr marL="68582" marR="68582" marT="34282" marB="3428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 $0.75</a:t>
                      </a:r>
                    </a:p>
                  </a:txBody>
                  <a:tcPr marL="68582" marR="68582" marT="34282" marB="3428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854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Coca-Cola</a:t>
                      </a:r>
                    </a:p>
                  </a:txBody>
                  <a:tcPr marL="68582" marR="68582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 $0.5</a:t>
                      </a:r>
                    </a:p>
                  </a:txBody>
                  <a:tcPr marL="68582" marR="68582" marT="34282" marB="3428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$500 million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$500 million</a:t>
                      </a:r>
                    </a:p>
                  </a:txBody>
                  <a:tcPr marL="68582" marR="68582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$900 million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$400 million</a:t>
                      </a:r>
                    </a:p>
                  </a:txBody>
                  <a:tcPr marL="68582" marR="68582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 $0.75</a:t>
                      </a:r>
                    </a:p>
                  </a:txBody>
                  <a:tcPr marL="68582" marR="68582" marT="34282" marB="3428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$400 million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$900 million</a:t>
                      </a:r>
                    </a:p>
                  </a:txBody>
                  <a:tcPr marL="68582" marR="68582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$750 million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$750 million</a:t>
                      </a:r>
                    </a:p>
                  </a:txBody>
                  <a:tcPr marL="68582" marR="68582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2" marR="68582" marT="34282" marB="3428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33550" y="2945633"/>
            <a:ext cx="5473304" cy="2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25"/>
              <a:t>Pepsi</a:t>
            </a:r>
            <a:r>
              <a:rPr lang="ja-JP" altLang="en-US" sz="1125"/>
              <a:t>’</a:t>
            </a:r>
            <a:r>
              <a:rPr lang="en-US" altLang="ja-JP" sz="1125"/>
              <a:t>s profits are in blue, and Coca-Cola</a:t>
            </a:r>
            <a:r>
              <a:rPr lang="ja-JP" altLang="en-US" sz="1125"/>
              <a:t>’</a:t>
            </a:r>
            <a:r>
              <a:rPr lang="en-US" altLang="ja-JP" sz="1125"/>
              <a:t>s profits are in red. </a:t>
            </a:r>
            <a:endParaRPr lang="en-US" altLang="en-US" sz="1125"/>
          </a:p>
        </p:txBody>
      </p:sp>
      <p:sp>
        <p:nvSpPr>
          <p:cNvPr id="9" name="Rectangle 8"/>
          <p:cNvSpPr/>
          <p:nvPr/>
        </p:nvSpPr>
        <p:spPr>
          <a:xfrm>
            <a:off x="1733550" y="3421856"/>
            <a:ext cx="5713810" cy="12280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500" dirty="0">
                <a:latin typeface="Arial" charset="0"/>
              </a:rPr>
              <a:t>Firms would collude, but it is against the law.</a:t>
            </a:r>
          </a:p>
          <a:p>
            <a:pPr marL="257175" indent="-257175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600" dirty="0">
              <a:latin typeface="Arial" charset="0"/>
            </a:endParaRPr>
          </a:p>
          <a:p>
            <a:pPr marL="257175" indent="-257175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500" dirty="0">
                <a:latin typeface="Arial" charset="0"/>
              </a:rPr>
              <a:t>In this example both firms have a dominant strategy.</a:t>
            </a:r>
          </a:p>
          <a:p>
            <a:pPr marL="257175" indent="-257175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300" dirty="0">
              <a:latin typeface="Arial" charset="0"/>
            </a:endParaRPr>
          </a:p>
          <a:p>
            <a:pPr marL="259556">
              <a:defRPr/>
            </a:pPr>
            <a:r>
              <a:rPr lang="en-US" sz="1500" b="1" dirty="0">
                <a:latin typeface="Arial" charset="0"/>
              </a:rPr>
              <a:t>Dominant strategy  </a:t>
            </a:r>
            <a:r>
              <a:rPr lang="en-US" sz="1500" dirty="0">
                <a:latin typeface="Arial" charset="0"/>
              </a:rPr>
              <a:t>A strategy that is the best for a firm, no matter what strategies other firms use.</a:t>
            </a:r>
          </a:p>
        </p:txBody>
      </p:sp>
    </p:spTree>
    <p:extLst>
      <p:ext uri="{BB962C8B-B14F-4D97-AF65-F5344CB8AC3E}">
        <p14:creationId xmlns:p14="http://schemas.microsoft.com/office/powerpoint/2010/main" val="17362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4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5325"/>
              </p:ext>
            </p:extLst>
          </p:nvPr>
        </p:nvGraphicFramePr>
        <p:xfrm>
          <a:off x="2110002" y="2759214"/>
          <a:ext cx="4566049" cy="1580645"/>
        </p:xfrm>
        <a:graphic>
          <a:graphicData uri="http://schemas.openxmlformats.org/drawingml/2006/table">
            <a:tbl>
              <a:tblPr/>
              <a:tblGrid>
                <a:gridCol w="941785">
                  <a:extLst>
                    <a:ext uri="{9D8B030D-6E8A-4147-A177-3AD203B41FA5}">
                      <a16:colId xmlns:a16="http://schemas.microsoft.com/office/drawing/2014/main" val="3534446301"/>
                    </a:ext>
                  </a:extLst>
                </a:gridCol>
                <a:gridCol w="1157288">
                  <a:extLst>
                    <a:ext uri="{9D8B030D-6E8A-4147-A177-3AD203B41FA5}">
                      <a16:colId xmlns:a16="http://schemas.microsoft.com/office/drawing/2014/main" val="3174317410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2583478381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431145621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90419118"/>
                    </a:ext>
                  </a:extLst>
                </a:gridCol>
              </a:tblGrid>
              <a:tr h="251450">
                <a:tc gridSpan="5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Payoff Matrix for Prisoners</a:t>
                      </a:r>
                      <a:r>
                        <a:rPr kumimoji="0" lang="ja-JP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Dilemma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4310"/>
                  </a:ext>
                </a:extLst>
              </a:tr>
              <a:tr h="282179">
                <a:tc row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Prisoner B</a:t>
                      </a: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479429"/>
                  </a:ext>
                </a:extLst>
              </a:tr>
              <a:tr h="251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Confess</a:t>
                      </a: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Don</a:t>
                      </a: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 confess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22096"/>
                  </a:ext>
                </a:extLst>
              </a:tr>
              <a:tr h="117872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342839"/>
                  </a:ext>
                </a:extLst>
              </a:tr>
              <a:tr h="251450">
                <a:tc row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Prisoner A</a:t>
                      </a:r>
                    </a:p>
                  </a:txBody>
                  <a:tcPr marL="68585" marR="68585" marT="34285" marB="342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Confess</a:t>
                      </a:r>
                    </a:p>
                  </a:txBody>
                  <a:tcPr marL="68585" marR="68585" marT="34285" marB="3428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–5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, –5</a:t>
                      </a:r>
                    </a:p>
                  </a:txBody>
                  <a:tcPr marL="68585" marR="68585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–1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, –10</a:t>
                      </a:r>
                    </a:p>
                  </a:txBody>
                  <a:tcPr marL="68585" marR="68585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10210"/>
                  </a:ext>
                </a:extLst>
              </a:tr>
              <a:tr h="279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Don</a:t>
                      </a: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 confess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–10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, –1</a:t>
                      </a:r>
                    </a:p>
                  </a:txBody>
                  <a:tcPr marL="68585" marR="68585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–2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, –2</a:t>
                      </a:r>
                    </a:p>
                  </a:txBody>
                  <a:tcPr marL="68585" marR="68585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4539"/>
                  </a:ext>
                </a:extLst>
              </a:tr>
              <a:tr h="146447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5" marR="68585" marT="34285" marB="3428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67157"/>
                  </a:ext>
                </a:extLst>
              </a:tr>
            </a:tbl>
          </a:graphicData>
        </a:graphic>
      </p:graphicFrame>
      <p:sp>
        <p:nvSpPr>
          <p:cNvPr id="7" name="Text Box 47"/>
          <p:cNvSpPr txBox="1">
            <a:spLocks noChangeArrowheads="1"/>
          </p:cNvSpPr>
          <p:nvPr/>
        </p:nvSpPr>
        <p:spPr bwMode="auto">
          <a:xfrm>
            <a:off x="1859970" y="1554301"/>
            <a:ext cx="524589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altLang="en-US" sz="1350" b="1">
                <a:solidFill>
                  <a:schemeClr val="bg2"/>
                </a:solidFill>
              </a:rPr>
              <a:t>●</a:t>
            </a:r>
            <a:r>
              <a:rPr lang="en-US" altLang="en-US" sz="1350" b="1">
                <a:solidFill>
                  <a:srgbClr val="382344"/>
                </a:solidFill>
              </a:rPr>
              <a:t>	prisoners</a:t>
            </a:r>
            <a:r>
              <a:rPr lang="ja-JP" altLang="en-US" sz="1350" b="1">
                <a:solidFill>
                  <a:srgbClr val="382344"/>
                </a:solidFill>
              </a:rPr>
              <a:t>’</a:t>
            </a:r>
            <a:r>
              <a:rPr lang="en-US" altLang="ja-JP" sz="1350" b="1">
                <a:solidFill>
                  <a:srgbClr val="382344"/>
                </a:solidFill>
              </a:rPr>
              <a:t> dilemma    </a:t>
            </a:r>
            <a:r>
              <a:rPr lang="en-US" altLang="ja-JP" sz="1350"/>
              <a:t>Game theory example in which two prisoners must decide separately whether to confess to a crime; if a prisoner confesses, he will receive a lighter sentence and his accomplice will receive a heavier one, but if neither confesses, sentences will be lighter than if both confess.</a:t>
            </a:r>
            <a:endParaRPr lang="en-US" altLang="en-US" sz="135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8520" y="1230451"/>
            <a:ext cx="24192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0066B3"/>
                </a:solidFill>
              </a:rPr>
              <a:t>The Prisoners</a:t>
            </a:r>
            <a:r>
              <a:rPr lang="ja-JP" altLang="en-US" sz="1500" b="1">
                <a:solidFill>
                  <a:srgbClr val="0066B3"/>
                </a:solidFill>
              </a:rPr>
              <a:t>’</a:t>
            </a:r>
            <a:r>
              <a:rPr lang="en-US" altLang="ja-JP" sz="1500" b="1">
                <a:solidFill>
                  <a:srgbClr val="0066B3"/>
                </a:solidFill>
              </a:rPr>
              <a:t> Dilemma</a:t>
            </a:r>
            <a:endParaRPr lang="en-US" altLang="en-US" sz="1500"/>
          </a:p>
        </p:txBody>
      </p:sp>
      <p:sp>
        <p:nvSpPr>
          <p:cNvPr id="9" name="Title 12"/>
          <p:cNvSpPr>
            <a:spLocks noGrp="1"/>
          </p:cNvSpPr>
          <p:nvPr>
            <p:ph type="title"/>
          </p:nvPr>
        </p:nvSpPr>
        <p:spPr>
          <a:xfrm>
            <a:off x="1631370" y="611980"/>
            <a:ext cx="5543550" cy="365522"/>
          </a:xfrm>
        </p:spPr>
        <p:txBody>
          <a:bodyPr/>
          <a:lstStyle/>
          <a:p>
            <a:r>
              <a:rPr lang="en-US" altLang="en-US" sz="2100">
                <a:latin typeface="Arial" panose="020B0604020202020204" pitchFamily="34" charset="0"/>
                <a:cs typeface="Arial" panose="020B0604020202020204" pitchFamily="34" charset="0"/>
              </a:rPr>
              <a:t>Competition versus Collusion: </a:t>
            </a:r>
            <a:br>
              <a:rPr lang="en-US" altLang="en-US" sz="21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100">
                <a:latin typeface="Arial" panose="020B0604020202020204" pitchFamily="34" charset="0"/>
                <a:cs typeface="Arial" panose="020B0604020202020204" pitchFamily="34" charset="0"/>
              </a:rPr>
              <a:t>The Prisoners</a:t>
            </a:r>
            <a:r>
              <a:rPr lang="ja-JP" altLang="en-US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2100">
                <a:latin typeface="Arial" panose="020B0604020202020204" pitchFamily="34" charset="0"/>
                <a:cs typeface="Arial" panose="020B0604020202020204" pitchFamily="34" charset="0"/>
              </a:rPr>
              <a:t> Dilemma</a:t>
            </a:r>
            <a:endParaRPr lang="en-US" altLang="en-US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>
          <a:xfrm>
            <a:off x="1695446" y="603325"/>
            <a:ext cx="5805488" cy="365522"/>
          </a:xfrm>
        </p:spPr>
        <p:txBody>
          <a:bodyPr/>
          <a:lstStyle/>
          <a:p>
            <a:pPr eaLnBrk="1" hangingPunct="1"/>
            <a:r>
              <a:rPr lang="en-US" altLang="en-US" sz="1950">
                <a:latin typeface="Arial" panose="020B0604020202020204" pitchFamily="34" charset="0"/>
                <a:cs typeface="Arial" panose="020B0604020202020204" pitchFamily="34" charset="0"/>
              </a:rPr>
              <a:t>Dominant Strategy</a:t>
            </a:r>
          </a:p>
        </p:txBody>
      </p:sp>
      <p:graphicFrame>
        <p:nvGraphicFramePr>
          <p:cNvPr id="12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0570"/>
              </p:ext>
            </p:extLst>
          </p:nvPr>
        </p:nvGraphicFramePr>
        <p:xfrm>
          <a:off x="1695447" y="1464147"/>
          <a:ext cx="5926931" cy="1749962"/>
        </p:xfrm>
        <a:graphic>
          <a:graphicData uri="http://schemas.openxmlformats.org/drawingml/2006/table">
            <a:tbl>
              <a:tblPr/>
              <a:tblGrid>
                <a:gridCol w="923925">
                  <a:extLst>
                    <a:ext uri="{9D8B030D-6E8A-4147-A177-3AD203B41FA5}">
                      <a16:colId xmlns:a16="http://schemas.microsoft.com/office/drawing/2014/main" val="3729443547"/>
                    </a:ext>
                  </a:extLst>
                </a:gridCol>
                <a:gridCol w="1473994">
                  <a:extLst>
                    <a:ext uri="{9D8B030D-6E8A-4147-A177-3AD203B41FA5}">
                      <a16:colId xmlns:a16="http://schemas.microsoft.com/office/drawing/2014/main" val="14690943"/>
                    </a:ext>
                  </a:extLst>
                </a:gridCol>
                <a:gridCol w="1565672">
                  <a:extLst>
                    <a:ext uri="{9D8B030D-6E8A-4147-A177-3AD203B41FA5}">
                      <a16:colId xmlns:a16="http://schemas.microsoft.com/office/drawing/2014/main" val="2492726592"/>
                    </a:ext>
                  </a:extLst>
                </a:gridCol>
                <a:gridCol w="1697831">
                  <a:extLst>
                    <a:ext uri="{9D8B030D-6E8A-4147-A177-3AD203B41FA5}">
                      <a16:colId xmlns:a16="http://schemas.microsoft.com/office/drawing/2014/main" val="2620585979"/>
                    </a:ext>
                  </a:extLst>
                </a:gridCol>
                <a:gridCol w="265509">
                  <a:extLst>
                    <a:ext uri="{9D8B030D-6E8A-4147-A177-3AD203B41FA5}">
                      <a16:colId xmlns:a16="http://schemas.microsoft.com/office/drawing/2014/main" val="2188760487"/>
                    </a:ext>
                  </a:extLst>
                </a:gridCol>
              </a:tblGrid>
              <a:tr h="297656">
                <a:tc gridSpan="5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Advertising Game  </a:t>
                      </a: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17443"/>
                  </a:ext>
                </a:extLst>
              </a:tr>
              <a:tr h="297656">
                <a:tc row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Firm B</a:t>
                      </a: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781614"/>
                  </a:ext>
                </a:extLst>
              </a:tr>
              <a:tr h="2743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Advertise</a:t>
                      </a: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Don’t Advertise</a:t>
                      </a: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874504"/>
                  </a:ext>
                </a:extLst>
              </a:tr>
              <a:tr h="123825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50340"/>
                  </a:ext>
                </a:extLst>
              </a:tr>
              <a:tr h="297656">
                <a:tc row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Firm A   </a:t>
                      </a:r>
                    </a:p>
                  </a:txBody>
                  <a:tcPr marL="68582" marR="68582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Advertise</a:t>
                      </a:r>
                    </a:p>
                  </a:txBody>
                  <a:tcPr marL="68582" marR="68582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, 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68582" marR="68582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, 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2" marR="68582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798485"/>
                  </a:ext>
                </a:extLst>
              </a:tr>
              <a:tr h="2976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Don’t Advertise</a:t>
                      </a:r>
                    </a:p>
                  </a:txBody>
                  <a:tcPr marL="68582" marR="68582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, 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68582" marR="68582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, </a:t>
                      </a: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82" marR="68582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53334"/>
                  </a:ext>
                </a:extLst>
              </a:tr>
              <a:tr h="153591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2" marR="68582" marT="34281" marB="3428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64456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95446" y="3146526"/>
            <a:ext cx="5473304" cy="2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25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903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4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733550" y="527125"/>
            <a:ext cx="5805488" cy="365522"/>
          </a:xfrm>
        </p:spPr>
        <p:txBody>
          <a:bodyPr/>
          <a:lstStyle/>
          <a:p>
            <a:pPr eaLnBrk="1" hangingPunct="1"/>
            <a:r>
              <a:rPr lang="en-US" altLang="en-US" sz="1950">
                <a:latin typeface="Arial" panose="020B0604020202020204" pitchFamily="34" charset="0"/>
                <a:cs typeface="Arial" panose="020B0604020202020204" pitchFamily="34" charset="0"/>
              </a:rPr>
              <a:t>The Nash Equilibrium</a:t>
            </a:r>
          </a:p>
        </p:txBody>
      </p:sp>
      <p:graphicFrame>
        <p:nvGraphicFramePr>
          <p:cNvPr id="8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18051"/>
              </p:ext>
            </p:extLst>
          </p:nvPr>
        </p:nvGraphicFramePr>
        <p:xfrm>
          <a:off x="1733550" y="1387947"/>
          <a:ext cx="5168503" cy="1748310"/>
        </p:xfrm>
        <a:graphic>
          <a:graphicData uri="http://schemas.openxmlformats.org/drawingml/2006/table">
            <a:tbl>
              <a:tblPr/>
              <a:tblGrid>
                <a:gridCol w="805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6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Product Choice Problem</a:t>
                      </a:r>
                    </a:p>
                  </a:txBody>
                  <a:tcPr marL="68583" marR="68583" marT="34281" marB="3428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Firm 2</a:t>
                      </a:r>
                    </a:p>
                  </a:txBody>
                  <a:tcPr marL="68583" marR="68583" marT="34281" marB="3428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Crispy</a:t>
                      </a:r>
                    </a:p>
                  </a:txBody>
                  <a:tcPr marL="68583" marR="68583"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Sweet</a:t>
                      </a:r>
                    </a:p>
                  </a:txBody>
                  <a:tcPr marL="68583" marR="68583"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Firm 1   </a:t>
                      </a:r>
                    </a:p>
                  </a:txBody>
                  <a:tcPr marL="68583" marR="68583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Crispy</a:t>
                      </a:r>
                    </a:p>
                  </a:txBody>
                  <a:tcPr marL="68583" marR="68583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-5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3" marR="68583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3" marR="68583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Sweet</a:t>
                      </a:r>
                    </a:p>
                  </a:txBody>
                  <a:tcPr marL="68583" marR="68583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68583" marR="68583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-5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marL="68583" marR="68583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charset="0"/>
                      </a:endParaRPr>
                    </a:p>
                  </a:txBody>
                  <a:tcPr marL="68583" marR="68583" marT="34281" marB="3428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33550" y="3070326"/>
            <a:ext cx="5473304" cy="2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25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3550" y="3546549"/>
            <a:ext cx="571381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500" dirty="0">
                <a:latin typeface="Arial" charset="0"/>
                <a:ea typeface="MS PGothic" charset="0"/>
                <a:cs typeface="MS PGothic" charset="0"/>
              </a:rPr>
              <a:t>Two breakfast cereal companies face a market in which two new variations of cereal can be successfully introduced</a:t>
            </a:r>
            <a:endParaRPr lang="en-US" sz="1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6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606137"/>
            <a:ext cx="7383641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400" dirty="0" smtClean="0">
                <a:solidFill>
                  <a:srgbClr val="0070C0"/>
                </a:solidFill>
              </a:rPr>
              <a:t>Demand Function facing a Monopolistically Competitive Firm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243445"/>
            <a:ext cx="6996545" cy="3399958"/>
          </a:xfrm>
        </p:spPr>
        <p:txBody>
          <a:bodyPr/>
          <a:lstStyle/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i="1" dirty="0">
                <a:solidFill>
                  <a:schemeClr val="tx1"/>
                </a:solidFill>
                <a:cs typeface="Arial" panose="020B0604020202020204" pitchFamily="34" charset="0"/>
              </a:rPr>
              <a:t>Firm’s product is differentiated, there may be close but not perfect substitutes.</a:t>
            </a:r>
          </a:p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i="1" dirty="0">
                <a:solidFill>
                  <a:schemeClr val="tx1"/>
                </a:solidFill>
                <a:cs typeface="Arial" panose="020B0604020202020204" pitchFamily="34" charset="0"/>
              </a:rPr>
              <a:t>If the firm lowers its price a little, it will not steal all customers from competitors.</a:t>
            </a:r>
          </a:p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i="1" dirty="0">
                <a:solidFill>
                  <a:schemeClr val="tx1"/>
                </a:solidFill>
                <a:cs typeface="Arial" panose="020B0604020202020204" pitchFamily="34" charset="0"/>
              </a:rPr>
              <a:t>If the firm raises its price a little, it will not lose all its customers to other firms.</a:t>
            </a:r>
          </a:p>
          <a:p>
            <a:pPr>
              <a:buClr>
                <a:srgbClr val="FF6600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450" dirty="0"/>
          </a:p>
          <a:p>
            <a:pPr marL="342900" indent="-342900">
              <a:buClr>
                <a:srgbClr val="FF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100" dirty="0"/>
              <a:t>The monopolistically competitive firm will face a negatively-sloped, </a:t>
            </a:r>
            <a:r>
              <a:rPr lang="en-US" altLang="en-US" sz="2100" b="1" i="1" dirty="0"/>
              <a:t>relatively elastic demand curve</a:t>
            </a:r>
            <a:r>
              <a:rPr lang="en-US" alt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6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18309" y="384464"/>
            <a:ext cx="7259031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Cooperative Equilibrium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8309" y="1141774"/>
            <a:ext cx="6906491" cy="3501629"/>
          </a:xfrm>
        </p:spPr>
        <p:txBody>
          <a:bodyPr/>
          <a:lstStyle/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most business situations games are played repeatedly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2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571500" lvl="1" indent="-228600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Font typeface="Lato"/>
              <a:buChar char="▷"/>
            </a:pPr>
            <a:r>
              <a:rPr lang="en-US" altLang="en-US" sz="2200" i="1" dirty="0">
                <a:latin typeface="Lato" panose="020F0502020204030203" pitchFamily="34" charset="0"/>
                <a:cs typeface="Arial" panose="020B0604020202020204" pitchFamily="34" charset="0"/>
              </a:rPr>
              <a:t>Firms can collude implicitly to reach the cooperative equilibrium.</a:t>
            </a:r>
          </a:p>
          <a:p>
            <a:pPr lvl="1" indent="-342900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Enforcement mechanisms like price matching</a:t>
            </a:r>
          </a:p>
          <a:p>
            <a:pPr lvl="1" indent="-342900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Price </a:t>
            </a:r>
            <a:r>
              <a:rPr lang="en-US" altLang="en-US" sz="22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leadership</a:t>
            </a:r>
            <a:endParaRPr lang="en-US" altLang="en-US" sz="22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"/>
          <p:cNvSpPr>
            <a:spLocks noGrp="1" noChangeArrowheads="1"/>
          </p:cNvSpPr>
          <p:nvPr>
            <p:ph type="title"/>
          </p:nvPr>
        </p:nvSpPr>
        <p:spPr>
          <a:xfrm>
            <a:off x="1733550" y="402432"/>
            <a:ext cx="5805488" cy="365522"/>
          </a:xfrm>
        </p:spPr>
        <p:txBody>
          <a:bodyPr/>
          <a:lstStyle/>
          <a:p>
            <a:pPr eaLnBrk="1" hangingPunct="1"/>
            <a:r>
              <a:rPr lang="en-US" altLang="en-US" sz="1950">
                <a:latin typeface="Arial" panose="020B0604020202020204" pitchFamily="34" charset="0"/>
                <a:cs typeface="Arial" panose="020B0604020202020204" pitchFamily="34" charset="0"/>
              </a:rPr>
              <a:t>Payoff Matrix in a Repeated Game</a:t>
            </a:r>
          </a:p>
        </p:txBody>
      </p:sp>
      <p:graphicFrame>
        <p:nvGraphicFramePr>
          <p:cNvPr id="40" name="Group 241"/>
          <p:cNvGraphicFramePr>
            <a:graphicFrameLocks noGrp="1"/>
          </p:cNvGraphicFramePr>
          <p:nvPr/>
        </p:nvGraphicFramePr>
        <p:xfrm>
          <a:off x="1733551" y="1487092"/>
          <a:ext cx="5926931" cy="1509715"/>
        </p:xfrm>
        <a:graphic>
          <a:graphicData uri="http://schemas.openxmlformats.org/drawingml/2006/table">
            <a:tbl>
              <a:tblPr/>
              <a:tblGrid>
                <a:gridCol w="923925">
                  <a:extLst>
                    <a:ext uri="{9D8B030D-6E8A-4147-A177-3AD203B41FA5}">
                      <a16:colId xmlns:a16="http://schemas.microsoft.com/office/drawing/2014/main" val="2283975377"/>
                    </a:ext>
                  </a:extLst>
                </a:gridCol>
                <a:gridCol w="1032272">
                  <a:extLst>
                    <a:ext uri="{9D8B030D-6E8A-4147-A177-3AD203B41FA5}">
                      <a16:colId xmlns:a16="http://schemas.microsoft.com/office/drawing/2014/main" val="1044925745"/>
                    </a:ext>
                  </a:extLst>
                </a:gridCol>
                <a:gridCol w="1840706">
                  <a:extLst>
                    <a:ext uri="{9D8B030D-6E8A-4147-A177-3AD203B41FA5}">
                      <a16:colId xmlns:a16="http://schemas.microsoft.com/office/drawing/2014/main" val="2560540782"/>
                    </a:ext>
                  </a:extLst>
                </a:gridCol>
                <a:gridCol w="1864519">
                  <a:extLst>
                    <a:ext uri="{9D8B030D-6E8A-4147-A177-3AD203B41FA5}">
                      <a16:colId xmlns:a16="http://schemas.microsoft.com/office/drawing/2014/main" val="2225946252"/>
                    </a:ext>
                  </a:extLst>
                </a:gridCol>
                <a:gridCol w="265509">
                  <a:extLst>
                    <a:ext uri="{9D8B030D-6E8A-4147-A177-3AD203B41FA5}">
                      <a16:colId xmlns:a16="http://schemas.microsoft.com/office/drawing/2014/main" val="541957356"/>
                    </a:ext>
                  </a:extLst>
                </a:gridCol>
              </a:tblGrid>
              <a:tr h="242888">
                <a:tc gridSpan="5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Payoff Matrix with no offer to match competitors</a:t>
                      </a:r>
                      <a:r>
                        <a:rPr kumimoji="0" lang="ja-JP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price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0453"/>
                  </a:ext>
                </a:extLst>
              </a:tr>
              <a:tr h="277416">
                <a:tc row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Home Depot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831915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Charge $700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Charge $800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059974"/>
                  </a:ext>
                </a:extLst>
              </a:tr>
              <a:tr h="116681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01300"/>
                  </a:ext>
                </a:extLst>
              </a:tr>
              <a:tr h="242888">
                <a:tc row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Lowe</a:t>
                      </a:r>
                      <a:r>
                        <a:rPr kumimoji="0" lang="ja-JP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Charge $700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$12,000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</a:t>
                      </a: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$12,000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$20,000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</a:t>
                      </a: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$7,500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110675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Charge $800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$7,500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</a:t>
                      </a: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$20,000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$17,000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</a:t>
                      </a: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$17,000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67235"/>
                  </a:ext>
                </a:extLst>
              </a:tr>
              <a:tr h="144066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10032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618060" y="1122008"/>
            <a:ext cx="547330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50"/>
              <a:t>Home Depot</a:t>
            </a:r>
            <a:r>
              <a:rPr lang="ja-JP" altLang="en-US" sz="1050"/>
              <a:t>’</a:t>
            </a:r>
            <a:r>
              <a:rPr lang="en-US" altLang="ja-JP" sz="1050"/>
              <a:t>s profits per month are in blue, and Lowe</a:t>
            </a:r>
            <a:r>
              <a:rPr lang="ja-JP" altLang="en-US" sz="1050"/>
              <a:t>’</a:t>
            </a:r>
            <a:r>
              <a:rPr lang="en-US" altLang="ja-JP" sz="1050"/>
              <a:t>s profits per month are in red. </a:t>
            </a:r>
            <a:endParaRPr lang="en-US" altLang="en-US" sz="1050"/>
          </a:p>
        </p:txBody>
      </p:sp>
      <p:graphicFrame>
        <p:nvGraphicFramePr>
          <p:cNvPr id="42" name="Group 241"/>
          <p:cNvGraphicFramePr>
            <a:graphicFrameLocks noGrp="1"/>
          </p:cNvGraphicFramePr>
          <p:nvPr/>
        </p:nvGraphicFramePr>
        <p:xfrm>
          <a:off x="1733551" y="3162300"/>
          <a:ext cx="5926931" cy="1475671"/>
        </p:xfrm>
        <a:graphic>
          <a:graphicData uri="http://schemas.openxmlformats.org/drawingml/2006/table">
            <a:tbl>
              <a:tblPr/>
              <a:tblGrid>
                <a:gridCol w="923925">
                  <a:extLst>
                    <a:ext uri="{9D8B030D-6E8A-4147-A177-3AD203B41FA5}">
                      <a16:colId xmlns:a16="http://schemas.microsoft.com/office/drawing/2014/main" val="2698835933"/>
                    </a:ext>
                  </a:extLst>
                </a:gridCol>
                <a:gridCol w="1032272">
                  <a:extLst>
                    <a:ext uri="{9D8B030D-6E8A-4147-A177-3AD203B41FA5}">
                      <a16:colId xmlns:a16="http://schemas.microsoft.com/office/drawing/2014/main" val="3909970221"/>
                    </a:ext>
                  </a:extLst>
                </a:gridCol>
                <a:gridCol w="1840706">
                  <a:extLst>
                    <a:ext uri="{9D8B030D-6E8A-4147-A177-3AD203B41FA5}">
                      <a16:colId xmlns:a16="http://schemas.microsoft.com/office/drawing/2014/main" val="3673449176"/>
                    </a:ext>
                  </a:extLst>
                </a:gridCol>
                <a:gridCol w="1864519">
                  <a:extLst>
                    <a:ext uri="{9D8B030D-6E8A-4147-A177-3AD203B41FA5}">
                      <a16:colId xmlns:a16="http://schemas.microsoft.com/office/drawing/2014/main" val="3778481992"/>
                    </a:ext>
                  </a:extLst>
                </a:gridCol>
                <a:gridCol w="265509">
                  <a:extLst>
                    <a:ext uri="{9D8B030D-6E8A-4147-A177-3AD203B41FA5}">
                      <a16:colId xmlns:a16="http://schemas.microsoft.com/office/drawing/2014/main" val="1696435438"/>
                    </a:ext>
                  </a:extLst>
                </a:gridCol>
              </a:tblGrid>
              <a:tr h="233363">
                <a:tc gridSpan="5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Payoff Matrix with offer to match competitors</a:t>
                      </a:r>
                      <a:r>
                        <a:rPr kumimoji="0" lang="ja-JP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price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64388"/>
                  </a:ext>
                </a:extLst>
              </a:tr>
              <a:tr h="267891">
                <a:tc row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Home Depot</a:t>
                      </a: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348937"/>
                  </a:ext>
                </a:extLst>
              </a:tr>
              <a:tr h="2405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Charge $700</a:t>
                      </a: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Charge $800</a:t>
                      </a: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580843"/>
                  </a:ext>
                </a:extLst>
              </a:tr>
              <a:tr h="111919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86198"/>
                  </a:ext>
                </a:extLst>
              </a:tr>
              <a:tr h="240506">
                <a:tc row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Lowe</a:t>
                      </a:r>
                      <a:r>
                        <a:rPr kumimoji="0" lang="ja-JP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Charge $700</a:t>
                      </a:r>
                    </a:p>
                  </a:txBody>
                  <a:tcPr marL="68580" marR="68580" marT="34295" marB="3429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$12,000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</a:t>
                      </a: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$12,000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$12,000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</a:t>
                      </a: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$12,000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28204"/>
                  </a:ext>
                </a:extLst>
              </a:tr>
              <a:tr h="2405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Charge $800</a:t>
                      </a:r>
                    </a:p>
                  </a:txBody>
                  <a:tcPr marL="68580" marR="68580" marT="34295" marB="3429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$12,000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</a:t>
                      </a: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$12,000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$17,000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</a:t>
                      </a: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</a:t>
                      </a: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$17,000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79279"/>
                  </a:ext>
                </a:extLst>
              </a:tr>
              <a:tr h="138113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rgbClr val="53BE95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5" marB="342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34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59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bldLvl="4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11382" y="384464"/>
            <a:ext cx="7290206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Cartel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1382" y="1141774"/>
            <a:ext cx="6941130" cy="3501629"/>
          </a:xfrm>
        </p:spPr>
        <p:txBody>
          <a:bodyPr/>
          <a:lstStyle/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200" dirty="0">
                <a:latin typeface="Lato" panose="020F0502020204030203" pitchFamily="34" charset="0"/>
                <a:cs typeface="Arial" panose="020B0604020202020204" pitchFamily="34" charset="0"/>
              </a:rPr>
              <a:t>Cartel  A group of firms that collude by agreeing to restrict output to increase prices and profits.</a:t>
            </a:r>
          </a:p>
          <a:p>
            <a:pPr marL="685800" lvl="1" indent="-346075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Font typeface="Lato"/>
              <a:buChar char="▷"/>
            </a:pPr>
            <a:r>
              <a:rPr lang="en-US" altLang="en-US" sz="2200" i="1" dirty="0">
                <a:latin typeface="Lato" panose="020F0502020204030203" pitchFamily="34" charset="0"/>
                <a:cs typeface="Arial" panose="020B0604020202020204" pitchFamily="34" charset="0"/>
              </a:rPr>
              <a:t>illegal in the U.S.</a:t>
            </a:r>
          </a:p>
          <a:p>
            <a:pPr marL="685800" lvl="1" indent="-346075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Font typeface="Lato"/>
              <a:buChar char="▷"/>
            </a:pPr>
            <a:r>
              <a:rPr lang="en-US" altLang="en-US" sz="2200" i="1" dirty="0">
                <a:latin typeface="Lato" panose="020F0502020204030203" pitchFamily="34" charset="0"/>
                <a:cs typeface="Arial" panose="020B0604020202020204" pitchFamily="34" charset="0"/>
              </a:rPr>
              <a:t>Examples:</a:t>
            </a:r>
          </a:p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200" dirty="0">
                <a:solidFill>
                  <a:srgbClr val="C0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Are Cartels stable?  </a:t>
            </a:r>
            <a:endParaRPr lang="en-US" altLang="en-US" sz="2200" dirty="0">
              <a:solidFill>
                <a:srgbClr val="C0000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87219" y="384464"/>
            <a:ext cx="7383641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Repeated Games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1775" y="1024009"/>
            <a:ext cx="6996545" cy="3501629"/>
          </a:xfrm>
        </p:spPr>
        <p:txBody>
          <a:bodyPr/>
          <a:lstStyle/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200" dirty="0">
                <a:latin typeface="Lato" panose="020F0502020204030203" pitchFamily="34" charset="0"/>
                <a:cs typeface="Arial" panose="020B0604020202020204" pitchFamily="34" charset="0"/>
              </a:rPr>
              <a:t>If a game is repeated an infinite number of times, a </a:t>
            </a:r>
            <a:r>
              <a:rPr lang="en-US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tit-for-tat strategy might lead to successful cooperation.</a:t>
            </a:r>
          </a:p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200" dirty="0">
                <a:latin typeface="Lato" panose="020F0502020204030203" pitchFamily="34" charset="0"/>
                <a:cs typeface="Arial" panose="020B0604020202020204" pitchFamily="34" charset="0"/>
              </a:rPr>
              <a:t>If the game is played a known and finite number of times, it could unravel even if players try to signal cooperation.</a:t>
            </a:r>
          </a:p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200" dirty="0">
                <a:latin typeface="Lato" panose="020F0502020204030203" pitchFamily="34" charset="0"/>
                <a:cs typeface="Arial" panose="020B0604020202020204" pitchFamily="34" charset="0"/>
              </a:rPr>
              <a:t>If the game is played an unknown but finite number of times, it still might be successful to play a tit-for-tat strategy.</a:t>
            </a:r>
          </a:p>
        </p:txBody>
      </p:sp>
    </p:spTree>
    <p:extLst>
      <p:ext uri="{BB962C8B-B14F-4D97-AF65-F5344CB8AC3E}">
        <p14:creationId xmlns:p14="http://schemas.microsoft.com/office/powerpoint/2010/main" val="7342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Grp="1" noChangeArrowheads="1"/>
          </p:cNvSpPr>
          <p:nvPr>
            <p:ph type="title"/>
          </p:nvPr>
        </p:nvSpPr>
        <p:spPr>
          <a:xfrm>
            <a:off x="1739504" y="622102"/>
            <a:ext cx="5486400" cy="365522"/>
          </a:xfrm>
        </p:spPr>
        <p:txBody>
          <a:bodyPr/>
          <a:lstStyle/>
          <a:p>
            <a:pPr eaLnBrk="1" hangingPunct="1"/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Sequential Games and Business Strategy -</a:t>
            </a:r>
            <a:b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Deterring Entry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394347" y="3102769"/>
            <a:ext cx="1022747" cy="253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50">
                <a:solidFill>
                  <a:srgbClr val="C00000"/>
                </a:solidFill>
              </a:rPr>
              <a:t>McDonald</a:t>
            </a:r>
            <a:r>
              <a:rPr lang="ja-JP" altLang="en-US" sz="1050">
                <a:solidFill>
                  <a:srgbClr val="C00000"/>
                </a:solidFill>
              </a:rPr>
              <a:t>’</a:t>
            </a:r>
            <a:r>
              <a:rPr lang="en-US" altLang="ja-JP" sz="1050">
                <a:solidFill>
                  <a:srgbClr val="C00000"/>
                </a:solidFill>
              </a:rPr>
              <a:t>s</a:t>
            </a:r>
            <a:endParaRPr lang="en-US" altLang="en-US" sz="1350">
              <a:solidFill>
                <a:srgbClr val="C00000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7144" y="2474119"/>
            <a:ext cx="8572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50">
                <a:solidFill>
                  <a:srgbClr val="0070C0"/>
                </a:solidFill>
              </a:rPr>
              <a:t>Burger King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759994" y="3902869"/>
            <a:ext cx="914400" cy="253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50">
                <a:solidFill>
                  <a:srgbClr val="0070C0"/>
                </a:solidFill>
              </a:rPr>
              <a:t>Burger King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908697" y="2755106"/>
            <a:ext cx="742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00"/>
              <a:t>Large Store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859881" y="3523060"/>
            <a:ext cx="742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00"/>
              <a:t>Small Store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V="1">
            <a:off x="3417094" y="2702719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5474494" y="2110979"/>
            <a:ext cx="1313260" cy="265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25">
                <a:solidFill>
                  <a:srgbClr val="C00000"/>
                </a:solidFill>
              </a:rPr>
              <a:t>16%</a:t>
            </a:r>
            <a:r>
              <a:rPr lang="en-US" altLang="en-US" sz="1125" baseline="-25000">
                <a:solidFill>
                  <a:srgbClr val="C00000"/>
                </a:solidFill>
              </a:rPr>
              <a:t>McD</a:t>
            </a:r>
            <a:r>
              <a:rPr lang="en-US" altLang="en-US" sz="1125"/>
              <a:t>, </a:t>
            </a:r>
            <a:r>
              <a:rPr lang="en-US" altLang="en-US" sz="1125">
                <a:solidFill>
                  <a:srgbClr val="0070C0"/>
                </a:solidFill>
              </a:rPr>
              <a:t>16%</a:t>
            </a:r>
            <a:r>
              <a:rPr lang="en-US" altLang="en-US" sz="1125" baseline="-25000">
                <a:solidFill>
                  <a:srgbClr val="0070C0"/>
                </a:solidFill>
              </a:rPr>
              <a:t>BK</a:t>
            </a:r>
            <a:endParaRPr lang="en-US" altLang="en-US" sz="1125">
              <a:solidFill>
                <a:srgbClr val="0070C0"/>
              </a:solidFill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5531644" y="2817019"/>
            <a:ext cx="1256110" cy="265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25">
                <a:solidFill>
                  <a:srgbClr val="C00000"/>
                </a:solidFill>
              </a:rPr>
              <a:t>25%</a:t>
            </a:r>
            <a:r>
              <a:rPr lang="en-US" altLang="en-US" sz="1125" baseline="-25000">
                <a:solidFill>
                  <a:srgbClr val="C00000"/>
                </a:solidFill>
              </a:rPr>
              <a:t>McD</a:t>
            </a:r>
            <a:r>
              <a:rPr lang="en-US" altLang="en-US" sz="1125"/>
              <a:t>, </a:t>
            </a:r>
            <a:r>
              <a:rPr lang="en-US" altLang="en-US" sz="1125">
                <a:solidFill>
                  <a:srgbClr val="0070C0"/>
                </a:solidFill>
              </a:rPr>
              <a:t>-- </a:t>
            </a:r>
            <a:r>
              <a:rPr lang="en-US" altLang="en-US" sz="1125" baseline="-25000">
                <a:solidFill>
                  <a:srgbClr val="0070C0"/>
                </a:solidFill>
              </a:rPr>
              <a:t>BK</a:t>
            </a:r>
            <a:endParaRPr lang="en-US" altLang="en-US" sz="1125">
              <a:solidFill>
                <a:srgbClr val="0070C0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V="1">
            <a:off x="4674394" y="2245519"/>
            <a:ext cx="7429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4674394" y="2702719"/>
            <a:ext cx="8001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531644" y="3559969"/>
            <a:ext cx="1256110" cy="265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25">
                <a:solidFill>
                  <a:srgbClr val="C00000"/>
                </a:solidFill>
              </a:rPr>
              <a:t>20%</a:t>
            </a:r>
            <a:r>
              <a:rPr lang="en-US" altLang="en-US" sz="1125" baseline="-25000">
                <a:solidFill>
                  <a:srgbClr val="C00000"/>
                </a:solidFill>
              </a:rPr>
              <a:t>McD</a:t>
            </a:r>
            <a:r>
              <a:rPr lang="en-US" altLang="en-US" sz="1125"/>
              <a:t>, </a:t>
            </a:r>
            <a:r>
              <a:rPr lang="en-US" altLang="en-US" sz="1125">
                <a:solidFill>
                  <a:srgbClr val="0070C0"/>
                </a:solidFill>
              </a:rPr>
              <a:t>20%</a:t>
            </a:r>
            <a:r>
              <a:rPr lang="en-US" altLang="en-US" sz="1125" baseline="-25000">
                <a:solidFill>
                  <a:srgbClr val="0070C0"/>
                </a:solidFill>
              </a:rPr>
              <a:t>BK</a:t>
            </a:r>
            <a:endParaRPr lang="en-US" altLang="en-US" sz="1125">
              <a:solidFill>
                <a:srgbClr val="0070C0"/>
              </a:solidFill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5531644" y="4302919"/>
            <a:ext cx="1256110" cy="265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25">
                <a:solidFill>
                  <a:srgbClr val="C00000"/>
                </a:solidFill>
              </a:rPr>
              <a:t>30%</a:t>
            </a:r>
            <a:r>
              <a:rPr lang="en-US" altLang="en-US" sz="1125" baseline="-25000">
                <a:solidFill>
                  <a:srgbClr val="C00000"/>
                </a:solidFill>
              </a:rPr>
              <a:t>McD</a:t>
            </a:r>
            <a:r>
              <a:rPr lang="en-US" altLang="en-US" sz="1125"/>
              <a:t>, </a:t>
            </a:r>
            <a:r>
              <a:rPr lang="en-US" altLang="en-US" sz="1125">
                <a:solidFill>
                  <a:srgbClr val="0070C0"/>
                </a:solidFill>
              </a:rPr>
              <a:t>-- </a:t>
            </a:r>
            <a:r>
              <a:rPr lang="en-US" altLang="en-US" sz="1125" baseline="-25000">
                <a:solidFill>
                  <a:srgbClr val="0070C0"/>
                </a:solidFill>
              </a:rPr>
              <a:t>BK</a:t>
            </a:r>
            <a:endParaRPr lang="en-US" altLang="en-US" sz="1125">
              <a:solidFill>
                <a:srgbClr val="0070C0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710113" y="2126456"/>
            <a:ext cx="4583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00"/>
              <a:t>Enter</a:t>
            </a: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425554" y="2817019"/>
            <a:ext cx="742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00"/>
              <a:t>Don</a:t>
            </a:r>
            <a:r>
              <a:rPr lang="ja-JP" altLang="en-US" sz="900"/>
              <a:t>’</a:t>
            </a:r>
            <a:r>
              <a:rPr lang="en-US" altLang="ja-JP" sz="900"/>
              <a:t>t Enter</a:t>
            </a:r>
            <a:endParaRPr lang="en-US" altLang="en-US" sz="900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>
            <a:off x="3417094" y="3331369"/>
            <a:ext cx="3429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 flipV="1">
            <a:off x="4674394" y="3731419"/>
            <a:ext cx="8001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4674394" y="4131469"/>
            <a:ext cx="8572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4710113" y="3627835"/>
            <a:ext cx="5155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00"/>
              <a:t>Enter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4482704" y="4302919"/>
            <a:ext cx="742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00"/>
              <a:t>Don</a:t>
            </a:r>
            <a:r>
              <a:rPr lang="ja-JP" altLang="en-US" sz="900"/>
              <a:t>’</a:t>
            </a:r>
            <a:r>
              <a:rPr lang="en-US" altLang="ja-JP" sz="900"/>
              <a:t>t Enter</a:t>
            </a:r>
            <a:endParaRPr lang="en-US" altLang="en-US" sz="900"/>
          </a:p>
        </p:txBody>
      </p:sp>
      <p:sp>
        <p:nvSpPr>
          <p:cNvPr id="37" name="Text Placeholder 27"/>
          <p:cNvSpPr txBox="1">
            <a:spLocks/>
          </p:cNvSpPr>
          <p:nvPr/>
        </p:nvSpPr>
        <p:spPr>
          <a:xfrm>
            <a:off x="1587104" y="1233488"/>
            <a:ext cx="3028950" cy="3833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en-US" sz="12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Decision Tree for an Entry Game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endParaRPr lang="en-US" altLang="en-US" sz="30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[Assume that the rate of return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owners of fast-food restaurants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must earn to break even is 18%.]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9"/>
          <p:cNvSpPr txBox="1">
            <a:spLocks noChangeArrowheads="1"/>
          </p:cNvSpPr>
          <p:nvPr/>
        </p:nvSpPr>
        <p:spPr bwMode="auto">
          <a:xfrm>
            <a:off x="5632847" y="1789510"/>
            <a:ext cx="1552575" cy="2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25"/>
              <a:t>Rates of Return:</a:t>
            </a:r>
          </a:p>
        </p:txBody>
      </p:sp>
    </p:spTree>
    <p:extLst>
      <p:ext uri="{BB962C8B-B14F-4D97-AF65-F5344CB8AC3E}">
        <p14:creationId xmlns:p14="http://schemas.microsoft.com/office/powerpoint/2010/main" val="27143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726623" y="655278"/>
            <a:ext cx="5486400" cy="365522"/>
          </a:xfrm>
        </p:spPr>
        <p:txBody>
          <a:bodyPr/>
          <a:lstStyle/>
          <a:p>
            <a:pPr eaLnBrk="1" hangingPunct="1"/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Sequential Games and Business Strategy -</a:t>
            </a:r>
            <a:b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Bargaining</a:t>
            </a:r>
          </a:p>
        </p:txBody>
      </p:sp>
      <p:sp>
        <p:nvSpPr>
          <p:cNvPr id="5" name="Text Placeholder 27"/>
          <p:cNvSpPr txBox="1">
            <a:spLocks/>
          </p:cNvSpPr>
          <p:nvPr/>
        </p:nvSpPr>
        <p:spPr>
          <a:xfrm>
            <a:off x="1587104" y="1233488"/>
            <a:ext cx="4551759" cy="3833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r>
              <a:rPr lang="en-US" sz="12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Decision Tree for a Bargaining Game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12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12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12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12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12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12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12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12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12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12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12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12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12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r>
              <a:rPr lang="en-US" sz="1200" smtClean="0">
                <a:latin typeface="Arial" pitchFamily="34" charset="0"/>
                <a:cs typeface="Arial" pitchFamily="34" charset="0"/>
              </a:rPr>
              <a:t>We have a </a:t>
            </a:r>
            <a:r>
              <a:rPr lang="en-US" sz="1200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subgame-perfect equilibrium</a:t>
            </a:r>
            <a:r>
              <a:rPr lang="en-US" sz="1200" i="1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sz="1200" smtClean="0">
                <a:latin typeface="Arial" pitchFamily="34" charset="0"/>
                <a:cs typeface="Arial" pitchFamily="34" charset="0"/>
              </a:rPr>
              <a:t>A Nash equilibrium in which no player can make himself or herself better off by changing his decision at any decision node.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12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endParaRPr lang="en-US" sz="3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3" descr="Fig13-7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1" y="1558529"/>
            <a:ext cx="5124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Fig13-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1" y="1558529"/>
            <a:ext cx="5124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 descr="Fig13-7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1" y="1558529"/>
            <a:ext cx="5124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 descr="Fig13-7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1" y="1558529"/>
            <a:ext cx="5124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7" descr="Fig13-7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1" y="1558529"/>
            <a:ext cx="5124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8" descr="Fig13-7-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1" y="1558529"/>
            <a:ext cx="5124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 descr="Fig13-7-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1" y="1558529"/>
            <a:ext cx="5124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0" descr="Fig13-7-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1" y="1558529"/>
            <a:ext cx="5124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1" descr="Fig13-7-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1" y="1558529"/>
            <a:ext cx="5124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2" descr="Fig13-7-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1" y="1558529"/>
            <a:ext cx="5124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2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127" y="250358"/>
            <a:ext cx="6608416" cy="857250"/>
          </a:xfrm>
        </p:spPr>
        <p:txBody>
          <a:bodyPr/>
          <a:lstStyle/>
          <a:p>
            <a:r>
              <a:rPr lang="en-US" altLang="en-US" sz="2100" dirty="0">
                <a:solidFill>
                  <a:srgbClr val="0070C0"/>
                </a:solidFill>
              </a:rPr>
              <a:t>Representative firm in monopolistic competition </a:t>
            </a:r>
            <a:r>
              <a:rPr lang="en-US" altLang="en-US" sz="2100" i="1" dirty="0">
                <a:solidFill>
                  <a:srgbClr val="0070C0"/>
                </a:solidFill>
              </a:rPr>
              <a:t>could </a:t>
            </a:r>
            <a:r>
              <a:rPr lang="en-US" altLang="en-US" sz="2100" dirty="0">
                <a:solidFill>
                  <a:srgbClr val="0070C0"/>
                </a:solidFill>
              </a:rPr>
              <a:t>earn profit in the short run.</a:t>
            </a:r>
          </a:p>
        </p:txBody>
      </p:sp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6155532" y="1865710"/>
            <a:ext cx="5309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ATC</a:t>
            </a:r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5780485" y="1626394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MC</a:t>
            </a:r>
          </a:p>
        </p:txBody>
      </p:sp>
      <p:sp>
        <p:nvSpPr>
          <p:cNvPr id="14341" name="Line 16"/>
          <p:cNvSpPr>
            <a:spLocks noChangeShapeType="1"/>
          </p:cNvSpPr>
          <p:nvPr/>
        </p:nvSpPr>
        <p:spPr bwMode="auto">
          <a:xfrm flipV="1">
            <a:off x="3698081" y="1903810"/>
            <a:ext cx="0" cy="24967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4342" name="Line 17"/>
          <p:cNvSpPr>
            <a:spLocks noChangeShapeType="1"/>
          </p:cNvSpPr>
          <p:nvPr/>
        </p:nvSpPr>
        <p:spPr bwMode="auto">
          <a:xfrm flipH="1">
            <a:off x="2559844" y="2805113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4343" name="Text Box 22"/>
          <p:cNvSpPr txBox="1">
            <a:spLocks noChangeArrowheads="1"/>
          </p:cNvSpPr>
          <p:nvPr/>
        </p:nvSpPr>
        <p:spPr bwMode="auto">
          <a:xfrm>
            <a:off x="2559844" y="2881313"/>
            <a:ext cx="6012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750">
                <a:latin typeface="Arial" panose="020B0604020202020204" pitchFamily="34" charset="0"/>
              </a:rPr>
              <a:t>Short-run profit</a:t>
            </a:r>
          </a:p>
        </p:txBody>
      </p:sp>
      <p:sp>
        <p:nvSpPr>
          <p:cNvPr id="14344" name="Line 26"/>
          <p:cNvSpPr>
            <a:spLocks noChangeShapeType="1"/>
          </p:cNvSpPr>
          <p:nvPr/>
        </p:nvSpPr>
        <p:spPr bwMode="auto">
          <a:xfrm flipV="1">
            <a:off x="3740944" y="3657600"/>
            <a:ext cx="1185863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grpSp>
        <p:nvGrpSpPr>
          <p:cNvPr id="14345" name="Group 6"/>
          <p:cNvGrpSpPr>
            <a:grpSpLocks/>
          </p:cNvGrpSpPr>
          <p:nvPr/>
        </p:nvGrpSpPr>
        <p:grpSpPr bwMode="auto">
          <a:xfrm>
            <a:off x="2200275" y="1227535"/>
            <a:ext cx="5634268" cy="3687365"/>
            <a:chOff x="669925" y="1712913"/>
            <a:chExt cx="7512356" cy="4916487"/>
          </a:xfrm>
        </p:grpSpPr>
        <p:sp>
          <p:nvSpPr>
            <p:cNvPr id="14349" name="Line 4"/>
            <p:cNvSpPr>
              <a:spLocks noChangeShapeType="1"/>
            </p:cNvSpPr>
            <p:nvPr/>
          </p:nvSpPr>
          <p:spPr bwMode="auto">
            <a:xfrm>
              <a:off x="1143000" y="1981200"/>
              <a:ext cx="0" cy="396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4350" name="Line 5"/>
            <p:cNvSpPr>
              <a:spLocks noChangeShapeType="1"/>
            </p:cNvSpPr>
            <p:nvPr/>
          </p:nvSpPr>
          <p:spPr bwMode="auto">
            <a:xfrm>
              <a:off x="1143000" y="5943600"/>
              <a:ext cx="6324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4351" name="Text Box 6"/>
            <p:cNvSpPr txBox="1">
              <a:spLocks noChangeArrowheads="1"/>
            </p:cNvSpPr>
            <p:nvPr/>
          </p:nvSpPr>
          <p:spPr bwMode="auto">
            <a:xfrm>
              <a:off x="669925" y="1712913"/>
              <a:ext cx="400109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4352" name="Text Box 7"/>
            <p:cNvSpPr txBox="1">
              <a:spLocks noChangeArrowheads="1"/>
            </p:cNvSpPr>
            <p:nvPr/>
          </p:nvSpPr>
          <p:spPr bwMode="auto">
            <a:xfrm>
              <a:off x="7756524" y="5751513"/>
              <a:ext cx="425757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14353" name="Line 12"/>
            <p:cNvSpPr>
              <a:spLocks noChangeShapeType="1"/>
            </p:cNvSpPr>
            <p:nvPr/>
          </p:nvSpPr>
          <p:spPr bwMode="auto">
            <a:xfrm>
              <a:off x="1143000" y="2438400"/>
              <a:ext cx="4267200" cy="3810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4354" name="Line 13"/>
            <p:cNvSpPr>
              <a:spLocks noChangeShapeType="1"/>
            </p:cNvSpPr>
            <p:nvPr/>
          </p:nvSpPr>
          <p:spPr bwMode="auto">
            <a:xfrm>
              <a:off x="1143000" y="2428875"/>
              <a:ext cx="2209800" cy="4200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4355" name="Text Box 14"/>
            <p:cNvSpPr txBox="1">
              <a:spLocks noChangeArrowheads="1"/>
            </p:cNvSpPr>
            <p:nvPr/>
          </p:nvSpPr>
          <p:spPr bwMode="auto">
            <a:xfrm>
              <a:off x="3168650" y="6130925"/>
              <a:ext cx="605293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MR</a:t>
              </a:r>
            </a:p>
          </p:txBody>
        </p:sp>
        <p:sp>
          <p:nvSpPr>
            <p:cNvPr id="14356" name="Text Box 15"/>
            <p:cNvSpPr txBox="1">
              <a:spLocks noChangeArrowheads="1"/>
            </p:cNvSpPr>
            <p:nvPr/>
          </p:nvSpPr>
          <p:spPr bwMode="auto">
            <a:xfrm>
              <a:off x="5334000" y="5943600"/>
              <a:ext cx="412933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4357" name="Text Box 18"/>
            <p:cNvSpPr txBox="1">
              <a:spLocks noChangeArrowheads="1"/>
            </p:cNvSpPr>
            <p:nvPr/>
          </p:nvSpPr>
          <p:spPr bwMode="auto">
            <a:xfrm>
              <a:off x="2479675" y="5934075"/>
              <a:ext cx="425757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782638" y="3640138"/>
              <a:ext cx="400109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" name="Freeform 1"/>
            <p:cNvSpPr/>
            <p:nvPr/>
          </p:nvSpPr>
          <p:spPr>
            <a:xfrm>
              <a:off x="1293813" y="2667000"/>
              <a:ext cx="4735512" cy="1989138"/>
            </a:xfrm>
            <a:custGeom>
              <a:avLst/>
              <a:gdLst>
                <a:gd name="connsiteX0" fmla="*/ 0 w 5116531"/>
                <a:gd name="connsiteY0" fmla="*/ 0 h 1562434"/>
                <a:gd name="connsiteX1" fmla="*/ 287677 w 5116531"/>
                <a:gd name="connsiteY1" fmla="*/ 606176 h 1562434"/>
                <a:gd name="connsiteX2" fmla="*/ 760288 w 5116531"/>
                <a:gd name="connsiteY2" fmla="*/ 1068513 h 1562434"/>
                <a:gd name="connsiteX3" fmla="*/ 1448657 w 5116531"/>
                <a:gd name="connsiteY3" fmla="*/ 1397286 h 1562434"/>
                <a:gd name="connsiteX4" fmla="*/ 2065106 w 5116531"/>
                <a:gd name="connsiteY4" fmla="*/ 1541124 h 1562434"/>
                <a:gd name="connsiteX5" fmla="*/ 2630185 w 5116531"/>
                <a:gd name="connsiteY5" fmla="*/ 1541124 h 1562434"/>
                <a:gd name="connsiteX6" fmla="*/ 3411021 w 5116531"/>
                <a:gd name="connsiteY6" fmla="*/ 1345915 h 1562434"/>
                <a:gd name="connsiteX7" fmla="*/ 4366517 w 5116531"/>
                <a:gd name="connsiteY7" fmla="*/ 791111 h 1562434"/>
                <a:gd name="connsiteX8" fmla="*/ 5116531 w 5116531"/>
                <a:gd name="connsiteY8" fmla="*/ 82194 h 156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6531" h="1562434">
                  <a:moveTo>
                    <a:pt x="0" y="0"/>
                  </a:moveTo>
                  <a:cubicBezTo>
                    <a:pt x="80481" y="214045"/>
                    <a:pt x="160962" y="428091"/>
                    <a:pt x="287677" y="606176"/>
                  </a:cubicBezTo>
                  <a:cubicBezTo>
                    <a:pt x="414392" y="784261"/>
                    <a:pt x="566791" y="936661"/>
                    <a:pt x="760288" y="1068513"/>
                  </a:cubicBezTo>
                  <a:cubicBezTo>
                    <a:pt x="953785" y="1200365"/>
                    <a:pt x="1231187" y="1318518"/>
                    <a:pt x="1448657" y="1397286"/>
                  </a:cubicBezTo>
                  <a:cubicBezTo>
                    <a:pt x="1666127" y="1476054"/>
                    <a:pt x="1868185" y="1517151"/>
                    <a:pt x="2065106" y="1541124"/>
                  </a:cubicBezTo>
                  <a:cubicBezTo>
                    <a:pt x="2262027" y="1565097"/>
                    <a:pt x="2405866" y="1573659"/>
                    <a:pt x="2630185" y="1541124"/>
                  </a:cubicBezTo>
                  <a:cubicBezTo>
                    <a:pt x="2854504" y="1508589"/>
                    <a:pt x="3121633" y="1470917"/>
                    <a:pt x="3411021" y="1345915"/>
                  </a:cubicBezTo>
                  <a:cubicBezTo>
                    <a:pt x="3700409" y="1220913"/>
                    <a:pt x="4082265" y="1001731"/>
                    <a:pt x="4366517" y="791111"/>
                  </a:cubicBezTo>
                  <a:cubicBezTo>
                    <a:pt x="4650769" y="580491"/>
                    <a:pt x="4883650" y="331342"/>
                    <a:pt x="5116531" y="82194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/>
            </a:p>
          </p:txBody>
        </p:sp>
        <p:sp>
          <p:nvSpPr>
            <p:cNvPr id="4" name="Freeform 3"/>
            <p:cNvSpPr/>
            <p:nvPr/>
          </p:nvSpPr>
          <p:spPr>
            <a:xfrm>
              <a:off x="1293813" y="2563813"/>
              <a:ext cx="4240212" cy="3187700"/>
            </a:xfrm>
            <a:custGeom>
              <a:avLst/>
              <a:gdLst>
                <a:gd name="connsiteX0" fmla="*/ 0 w 4239309"/>
                <a:gd name="connsiteY0" fmla="*/ 2131887 h 3153214"/>
                <a:gd name="connsiteX1" fmla="*/ 143838 w 4239309"/>
                <a:gd name="connsiteY1" fmla="*/ 2625046 h 3153214"/>
                <a:gd name="connsiteX2" fmla="*/ 554804 w 4239309"/>
                <a:gd name="connsiteY2" fmla="*/ 3128480 h 3153214"/>
                <a:gd name="connsiteX3" fmla="*/ 1387011 w 4239309"/>
                <a:gd name="connsiteY3" fmla="*/ 2789433 h 3153214"/>
                <a:gd name="connsiteX4" fmla="*/ 3832260 w 4239309"/>
                <a:gd name="connsiteY4" fmla="*/ 416103 h 3153214"/>
                <a:gd name="connsiteX5" fmla="*/ 4212404 w 4239309"/>
                <a:gd name="connsiteY5" fmla="*/ 15410 h 3153214"/>
                <a:gd name="connsiteX0" fmla="*/ 0 w 4239309"/>
                <a:gd name="connsiteY0" fmla="*/ 2131887 h 3167559"/>
                <a:gd name="connsiteX1" fmla="*/ 143838 w 4239309"/>
                <a:gd name="connsiteY1" fmla="*/ 2625046 h 3167559"/>
                <a:gd name="connsiteX2" fmla="*/ 559330 w 4239309"/>
                <a:gd name="connsiteY2" fmla="*/ 3146587 h 3167559"/>
                <a:gd name="connsiteX3" fmla="*/ 1387011 w 4239309"/>
                <a:gd name="connsiteY3" fmla="*/ 2789433 h 3167559"/>
                <a:gd name="connsiteX4" fmla="*/ 3832260 w 4239309"/>
                <a:gd name="connsiteY4" fmla="*/ 416103 h 3167559"/>
                <a:gd name="connsiteX5" fmla="*/ 4212404 w 4239309"/>
                <a:gd name="connsiteY5" fmla="*/ 15410 h 3167559"/>
                <a:gd name="connsiteX0" fmla="*/ 0 w 4239309"/>
                <a:gd name="connsiteY0" fmla="*/ 2131887 h 3186208"/>
                <a:gd name="connsiteX1" fmla="*/ 143838 w 4239309"/>
                <a:gd name="connsiteY1" fmla="*/ 2625046 h 3186208"/>
                <a:gd name="connsiteX2" fmla="*/ 550277 w 4239309"/>
                <a:gd name="connsiteY2" fmla="*/ 3169220 h 3186208"/>
                <a:gd name="connsiteX3" fmla="*/ 1387011 w 4239309"/>
                <a:gd name="connsiteY3" fmla="*/ 2789433 h 3186208"/>
                <a:gd name="connsiteX4" fmla="*/ 3832260 w 4239309"/>
                <a:gd name="connsiteY4" fmla="*/ 416103 h 3186208"/>
                <a:gd name="connsiteX5" fmla="*/ 4212404 w 4239309"/>
                <a:gd name="connsiteY5" fmla="*/ 15410 h 3186208"/>
                <a:gd name="connsiteX0" fmla="*/ 0 w 4239309"/>
                <a:gd name="connsiteY0" fmla="*/ 2131887 h 3180333"/>
                <a:gd name="connsiteX1" fmla="*/ 143838 w 4239309"/>
                <a:gd name="connsiteY1" fmla="*/ 2625046 h 3180333"/>
                <a:gd name="connsiteX2" fmla="*/ 550277 w 4239309"/>
                <a:gd name="connsiteY2" fmla="*/ 3169220 h 3180333"/>
                <a:gd name="connsiteX3" fmla="*/ 1387011 w 4239309"/>
                <a:gd name="connsiteY3" fmla="*/ 2789433 h 3180333"/>
                <a:gd name="connsiteX4" fmla="*/ 3832260 w 4239309"/>
                <a:gd name="connsiteY4" fmla="*/ 416103 h 3180333"/>
                <a:gd name="connsiteX5" fmla="*/ 4212404 w 4239309"/>
                <a:gd name="connsiteY5" fmla="*/ 15410 h 3180333"/>
                <a:gd name="connsiteX0" fmla="*/ 0 w 4239309"/>
                <a:gd name="connsiteY0" fmla="*/ 2131887 h 3192118"/>
                <a:gd name="connsiteX1" fmla="*/ 143838 w 4239309"/>
                <a:gd name="connsiteY1" fmla="*/ 2625046 h 3192118"/>
                <a:gd name="connsiteX2" fmla="*/ 550277 w 4239309"/>
                <a:gd name="connsiteY2" fmla="*/ 3169220 h 3192118"/>
                <a:gd name="connsiteX3" fmla="*/ 1387011 w 4239309"/>
                <a:gd name="connsiteY3" fmla="*/ 2789433 h 3192118"/>
                <a:gd name="connsiteX4" fmla="*/ 3832260 w 4239309"/>
                <a:gd name="connsiteY4" fmla="*/ 416103 h 3192118"/>
                <a:gd name="connsiteX5" fmla="*/ 4212404 w 4239309"/>
                <a:gd name="connsiteY5" fmla="*/ 15410 h 3192118"/>
                <a:gd name="connsiteX0" fmla="*/ 0 w 4239309"/>
                <a:gd name="connsiteY0" fmla="*/ 2131887 h 3184898"/>
                <a:gd name="connsiteX1" fmla="*/ 130257 w 4239309"/>
                <a:gd name="connsiteY1" fmla="*/ 2643153 h 3184898"/>
                <a:gd name="connsiteX2" fmla="*/ 550277 w 4239309"/>
                <a:gd name="connsiteY2" fmla="*/ 3169220 h 3184898"/>
                <a:gd name="connsiteX3" fmla="*/ 1387011 w 4239309"/>
                <a:gd name="connsiteY3" fmla="*/ 2789433 h 3184898"/>
                <a:gd name="connsiteX4" fmla="*/ 3832260 w 4239309"/>
                <a:gd name="connsiteY4" fmla="*/ 416103 h 3184898"/>
                <a:gd name="connsiteX5" fmla="*/ 4212404 w 4239309"/>
                <a:gd name="connsiteY5" fmla="*/ 15410 h 3184898"/>
                <a:gd name="connsiteX0" fmla="*/ 0 w 4239309"/>
                <a:gd name="connsiteY0" fmla="*/ 2131887 h 3184898"/>
                <a:gd name="connsiteX1" fmla="*/ 130257 w 4239309"/>
                <a:gd name="connsiteY1" fmla="*/ 2643153 h 3184898"/>
                <a:gd name="connsiteX2" fmla="*/ 550277 w 4239309"/>
                <a:gd name="connsiteY2" fmla="*/ 3169220 h 3184898"/>
                <a:gd name="connsiteX3" fmla="*/ 1387011 w 4239309"/>
                <a:gd name="connsiteY3" fmla="*/ 2789433 h 3184898"/>
                <a:gd name="connsiteX4" fmla="*/ 3832260 w 4239309"/>
                <a:gd name="connsiteY4" fmla="*/ 416103 h 3184898"/>
                <a:gd name="connsiteX5" fmla="*/ 4212404 w 4239309"/>
                <a:gd name="connsiteY5" fmla="*/ 15410 h 3184898"/>
                <a:gd name="connsiteX0" fmla="*/ 0 w 4239309"/>
                <a:gd name="connsiteY0" fmla="*/ 2131887 h 3188831"/>
                <a:gd name="connsiteX1" fmla="*/ 130257 w 4239309"/>
                <a:gd name="connsiteY1" fmla="*/ 2643153 h 3188831"/>
                <a:gd name="connsiteX2" fmla="*/ 550277 w 4239309"/>
                <a:gd name="connsiteY2" fmla="*/ 3169220 h 3188831"/>
                <a:gd name="connsiteX3" fmla="*/ 1387011 w 4239309"/>
                <a:gd name="connsiteY3" fmla="*/ 2789433 h 3188831"/>
                <a:gd name="connsiteX4" fmla="*/ 3832260 w 4239309"/>
                <a:gd name="connsiteY4" fmla="*/ 416103 h 3188831"/>
                <a:gd name="connsiteX5" fmla="*/ 4212404 w 4239309"/>
                <a:gd name="connsiteY5" fmla="*/ 15410 h 318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9309" h="3188831">
                  <a:moveTo>
                    <a:pt x="0" y="2131887"/>
                  </a:moveTo>
                  <a:cubicBezTo>
                    <a:pt x="25685" y="2295417"/>
                    <a:pt x="56651" y="2461211"/>
                    <a:pt x="130257" y="2643153"/>
                  </a:cubicBezTo>
                  <a:cubicBezTo>
                    <a:pt x="203863" y="2825095"/>
                    <a:pt x="340818" y="3135787"/>
                    <a:pt x="550277" y="3169220"/>
                  </a:cubicBezTo>
                  <a:cubicBezTo>
                    <a:pt x="759736" y="3202653"/>
                    <a:pt x="840014" y="3248286"/>
                    <a:pt x="1387011" y="2789433"/>
                  </a:cubicBezTo>
                  <a:cubicBezTo>
                    <a:pt x="1934008" y="2330580"/>
                    <a:pt x="3361361" y="878440"/>
                    <a:pt x="3832260" y="416103"/>
                  </a:cubicBezTo>
                  <a:cubicBezTo>
                    <a:pt x="4303159" y="-46234"/>
                    <a:pt x="4257781" y="-15412"/>
                    <a:pt x="4212404" y="1541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559844" y="2805112"/>
            <a:ext cx="1143000" cy="482204"/>
          </a:xfrm>
          <a:prstGeom prst="rect">
            <a:avLst/>
          </a:prstGeom>
          <a:solidFill>
            <a:srgbClr val="16F62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4347" name="Line 17"/>
          <p:cNvSpPr>
            <a:spLocks noChangeShapeType="1"/>
          </p:cNvSpPr>
          <p:nvPr/>
        </p:nvSpPr>
        <p:spPr bwMode="auto">
          <a:xfrm flipH="1">
            <a:off x="2545556" y="3290888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4348" name="TextBox 5"/>
          <p:cNvSpPr txBox="1">
            <a:spLocks noChangeArrowheads="1"/>
          </p:cNvSpPr>
          <p:nvPr/>
        </p:nvSpPr>
        <p:spPr bwMode="auto">
          <a:xfrm>
            <a:off x="4841082" y="3446860"/>
            <a:ext cx="92044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MR = MC</a:t>
            </a:r>
          </a:p>
        </p:txBody>
      </p:sp>
    </p:spTree>
    <p:extLst>
      <p:ext uri="{BB962C8B-B14F-4D97-AF65-F5344CB8AC3E}">
        <p14:creationId xmlns:p14="http://schemas.microsoft.com/office/powerpoint/2010/main" val="37284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127" y="250358"/>
            <a:ext cx="6608416" cy="612087"/>
          </a:xfrm>
        </p:spPr>
        <p:txBody>
          <a:bodyPr/>
          <a:lstStyle/>
          <a:p>
            <a:r>
              <a:rPr lang="en-US" altLang="en-US" sz="2000" dirty="0" smtClean="0">
                <a:solidFill>
                  <a:srgbClr val="0070C0"/>
                </a:solidFill>
              </a:rPr>
              <a:t>Long-Run Equilibrium in Monopolistic Competition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628410" y="1800548"/>
            <a:ext cx="2043545" cy="3952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1800" i="1" dirty="0" smtClean="0">
                <a:latin typeface="Lato" panose="020F0502020204030203" pitchFamily="34" charset="0"/>
              </a:rPr>
              <a:t>In long-run equilibrium, firms earn zero profit, produce at less than “capacity,” and create deadweight loss because P&gt;MC.</a:t>
            </a:r>
            <a:endParaRPr lang="en-US" altLang="en-US" sz="1800" i="1" dirty="0">
              <a:latin typeface="Lato" panose="020F0502020204030203" pitchFamily="34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685842" y="4026908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MR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2314367" y="3918562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V="1">
            <a:off x="2354849" y="1981415"/>
            <a:ext cx="0" cy="19407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2236978" y="1620656"/>
            <a:ext cx="936475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750">
                <a:latin typeface="Arial" panose="020B0604020202020204" pitchFamily="34" charset="0"/>
              </a:rPr>
              <a:t>“Excess capacity”</a:t>
            </a: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V="1">
            <a:off x="2912061" y="1981415"/>
            <a:ext cx="0" cy="1947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1" name="AutoShape 20"/>
          <p:cNvSpPr>
            <a:spLocks/>
          </p:cNvSpPr>
          <p:nvPr/>
        </p:nvSpPr>
        <p:spPr bwMode="auto">
          <a:xfrm rot="5400000" flipV="1">
            <a:off x="2557255" y="1644469"/>
            <a:ext cx="140494" cy="545306"/>
          </a:xfrm>
          <a:prstGeom prst="leftBrace">
            <a:avLst>
              <a:gd name="adj1" fmla="val 1833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grpSp>
        <p:nvGrpSpPr>
          <p:cNvPr id="32" name="Group 3"/>
          <p:cNvGrpSpPr>
            <a:grpSpLocks/>
          </p:cNvGrpSpPr>
          <p:nvPr/>
        </p:nvGrpSpPr>
        <p:grpSpPr bwMode="auto">
          <a:xfrm>
            <a:off x="1338055" y="1613512"/>
            <a:ext cx="4143605" cy="2686050"/>
            <a:chOff x="669925" y="3048000"/>
            <a:chExt cx="5524698" cy="3581400"/>
          </a:xfrm>
        </p:grpSpPr>
        <p:sp>
          <p:nvSpPr>
            <p:cNvPr id="33" name="Line 4"/>
            <p:cNvSpPr>
              <a:spLocks noChangeShapeType="1"/>
            </p:cNvSpPr>
            <p:nvPr/>
          </p:nvSpPr>
          <p:spPr bwMode="auto">
            <a:xfrm>
              <a:off x="1009643" y="3243262"/>
              <a:ext cx="0" cy="28860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1009643" y="6129337"/>
              <a:ext cx="4551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669925" y="3048000"/>
              <a:ext cx="40010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5768874" y="5989637"/>
              <a:ext cx="425749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009643" y="4267200"/>
              <a:ext cx="2952692" cy="1855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009643" y="4267200"/>
              <a:ext cx="1590644" cy="2362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4025834" y="6129337"/>
              <a:ext cx="412925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733424" y="4703763"/>
              <a:ext cx="40010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1249352" y="3694112"/>
              <a:ext cx="3406708" cy="1449388"/>
            </a:xfrm>
            <a:custGeom>
              <a:avLst/>
              <a:gdLst>
                <a:gd name="connsiteX0" fmla="*/ 0 w 5116531"/>
                <a:gd name="connsiteY0" fmla="*/ 0 h 1562434"/>
                <a:gd name="connsiteX1" fmla="*/ 287677 w 5116531"/>
                <a:gd name="connsiteY1" fmla="*/ 606176 h 1562434"/>
                <a:gd name="connsiteX2" fmla="*/ 760288 w 5116531"/>
                <a:gd name="connsiteY2" fmla="*/ 1068513 h 1562434"/>
                <a:gd name="connsiteX3" fmla="*/ 1448657 w 5116531"/>
                <a:gd name="connsiteY3" fmla="*/ 1397286 h 1562434"/>
                <a:gd name="connsiteX4" fmla="*/ 2065106 w 5116531"/>
                <a:gd name="connsiteY4" fmla="*/ 1541124 h 1562434"/>
                <a:gd name="connsiteX5" fmla="*/ 2630185 w 5116531"/>
                <a:gd name="connsiteY5" fmla="*/ 1541124 h 1562434"/>
                <a:gd name="connsiteX6" fmla="*/ 3411021 w 5116531"/>
                <a:gd name="connsiteY6" fmla="*/ 1345915 h 1562434"/>
                <a:gd name="connsiteX7" fmla="*/ 4366517 w 5116531"/>
                <a:gd name="connsiteY7" fmla="*/ 791111 h 1562434"/>
                <a:gd name="connsiteX8" fmla="*/ 5116531 w 5116531"/>
                <a:gd name="connsiteY8" fmla="*/ 82194 h 156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6531" h="1562434">
                  <a:moveTo>
                    <a:pt x="0" y="0"/>
                  </a:moveTo>
                  <a:cubicBezTo>
                    <a:pt x="80481" y="214045"/>
                    <a:pt x="160962" y="428091"/>
                    <a:pt x="287677" y="606176"/>
                  </a:cubicBezTo>
                  <a:cubicBezTo>
                    <a:pt x="414392" y="784261"/>
                    <a:pt x="566791" y="936661"/>
                    <a:pt x="760288" y="1068513"/>
                  </a:cubicBezTo>
                  <a:cubicBezTo>
                    <a:pt x="953785" y="1200365"/>
                    <a:pt x="1231187" y="1318518"/>
                    <a:pt x="1448657" y="1397286"/>
                  </a:cubicBezTo>
                  <a:cubicBezTo>
                    <a:pt x="1666127" y="1476054"/>
                    <a:pt x="1868185" y="1517151"/>
                    <a:pt x="2065106" y="1541124"/>
                  </a:cubicBezTo>
                  <a:cubicBezTo>
                    <a:pt x="2262027" y="1565097"/>
                    <a:pt x="2405866" y="1573659"/>
                    <a:pt x="2630185" y="1541124"/>
                  </a:cubicBezTo>
                  <a:cubicBezTo>
                    <a:pt x="2854504" y="1508589"/>
                    <a:pt x="3121633" y="1470917"/>
                    <a:pt x="3411021" y="1345915"/>
                  </a:cubicBezTo>
                  <a:cubicBezTo>
                    <a:pt x="3700409" y="1220913"/>
                    <a:pt x="4082265" y="1001731"/>
                    <a:pt x="4366517" y="791111"/>
                  </a:cubicBezTo>
                  <a:cubicBezTo>
                    <a:pt x="4650769" y="580491"/>
                    <a:pt x="4883650" y="331342"/>
                    <a:pt x="5116531" y="82194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119179" y="3667125"/>
              <a:ext cx="3051115" cy="2324100"/>
            </a:xfrm>
            <a:custGeom>
              <a:avLst/>
              <a:gdLst>
                <a:gd name="connsiteX0" fmla="*/ 0 w 4239309"/>
                <a:gd name="connsiteY0" fmla="*/ 2131887 h 3153214"/>
                <a:gd name="connsiteX1" fmla="*/ 143838 w 4239309"/>
                <a:gd name="connsiteY1" fmla="*/ 2625046 h 3153214"/>
                <a:gd name="connsiteX2" fmla="*/ 554804 w 4239309"/>
                <a:gd name="connsiteY2" fmla="*/ 3128480 h 3153214"/>
                <a:gd name="connsiteX3" fmla="*/ 1387011 w 4239309"/>
                <a:gd name="connsiteY3" fmla="*/ 2789433 h 3153214"/>
                <a:gd name="connsiteX4" fmla="*/ 3832260 w 4239309"/>
                <a:gd name="connsiteY4" fmla="*/ 416103 h 3153214"/>
                <a:gd name="connsiteX5" fmla="*/ 4212404 w 4239309"/>
                <a:gd name="connsiteY5" fmla="*/ 15410 h 3153214"/>
                <a:gd name="connsiteX0" fmla="*/ 0 w 4239309"/>
                <a:gd name="connsiteY0" fmla="*/ 2131887 h 3167559"/>
                <a:gd name="connsiteX1" fmla="*/ 143838 w 4239309"/>
                <a:gd name="connsiteY1" fmla="*/ 2625046 h 3167559"/>
                <a:gd name="connsiteX2" fmla="*/ 559330 w 4239309"/>
                <a:gd name="connsiteY2" fmla="*/ 3146587 h 3167559"/>
                <a:gd name="connsiteX3" fmla="*/ 1387011 w 4239309"/>
                <a:gd name="connsiteY3" fmla="*/ 2789433 h 3167559"/>
                <a:gd name="connsiteX4" fmla="*/ 3832260 w 4239309"/>
                <a:gd name="connsiteY4" fmla="*/ 416103 h 3167559"/>
                <a:gd name="connsiteX5" fmla="*/ 4212404 w 4239309"/>
                <a:gd name="connsiteY5" fmla="*/ 15410 h 3167559"/>
                <a:gd name="connsiteX0" fmla="*/ 0 w 4239309"/>
                <a:gd name="connsiteY0" fmla="*/ 2131887 h 3186208"/>
                <a:gd name="connsiteX1" fmla="*/ 143838 w 4239309"/>
                <a:gd name="connsiteY1" fmla="*/ 2625046 h 3186208"/>
                <a:gd name="connsiteX2" fmla="*/ 550277 w 4239309"/>
                <a:gd name="connsiteY2" fmla="*/ 3169220 h 3186208"/>
                <a:gd name="connsiteX3" fmla="*/ 1387011 w 4239309"/>
                <a:gd name="connsiteY3" fmla="*/ 2789433 h 3186208"/>
                <a:gd name="connsiteX4" fmla="*/ 3832260 w 4239309"/>
                <a:gd name="connsiteY4" fmla="*/ 416103 h 3186208"/>
                <a:gd name="connsiteX5" fmla="*/ 4212404 w 4239309"/>
                <a:gd name="connsiteY5" fmla="*/ 15410 h 3186208"/>
                <a:gd name="connsiteX0" fmla="*/ 0 w 4239309"/>
                <a:gd name="connsiteY0" fmla="*/ 2131887 h 3180333"/>
                <a:gd name="connsiteX1" fmla="*/ 143838 w 4239309"/>
                <a:gd name="connsiteY1" fmla="*/ 2625046 h 3180333"/>
                <a:gd name="connsiteX2" fmla="*/ 550277 w 4239309"/>
                <a:gd name="connsiteY2" fmla="*/ 3169220 h 3180333"/>
                <a:gd name="connsiteX3" fmla="*/ 1387011 w 4239309"/>
                <a:gd name="connsiteY3" fmla="*/ 2789433 h 3180333"/>
                <a:gd name="connsiteX4" fmla="*/ 3832260 w 4239309"/>
                <a:gd name="connsiteY4" fmla="*/ 416103 h 3180333"/>
                <a:gd name="connsiteX5" fmla="*/ 4212404 w 4239309"/>
                <a:gd name="connsiteY5" fmla="*/ 15410 h 3180333"/>
                <a:gd name="connsiteX0" fmla="*/ 0 w 4239309"/>
                <a:gd name="connsiteY0" fmla="*/ 2131887 h 3192118"/>
                <a:gd name="connsiteX1" fmla="*/ 143838 w 4239309"/>
                <a:gd name="connsiteY1" fmla="*/ 2625046 h 3192118"/>
                <a:gd name="connsiteX2" fmla="*/ 550277 w 4239309"/>
                <a:gd name="connsiteY2" fmla="*/ 3169220 h 3192118"/>
                <a:gd name="connsiteX3" fmla="*/ 1387011 w 4239309"/>
                <a:gd name="connsiteY3" fmla="*/ 2789433 h 3192118"/>
                <a:gd name="connsiteX4" fmla="*/ 3832260 w 4239309"/>
                <a:gd name="connsiteY4" fmla="*/ 416103 h 3192118"/>
                <a:gd name="connsiteX5" fmla="*/ 4212404 w 4239309"/>
                <a:gd name="connsiteY5" fmla="*/ 15410 h 3192118"/>
                <a:gd name="connsiteX0" fmla="*/ 0 w 4239309"/>
                <a:gd name="connsiteY0" fmla="*/ 2131887 h 3184898"/>
                <a:gd name="connsiteX1" fmla="*/ 130257 w 4239309"/>
                <a:gd name="connsiteY1" fmla="*/ 2643153 h 3184898"/>
                <a:gd name="connsiteX2" fmla="*/ 550277 w 4239309"/>
                <a:gd name="connsiteY2" fmla="*/ 3169220 h 3184898"/>
                <a:gd name="connsiteX3" fmla="*/ 1387011 w 4239309"/>
                <a:gd name="connsiteY3" fmla="*/ 2789433 h 3184898"/>
                <a:gd name="connsiteX4" fmla="*/ 3832260 w 4239309"/>
                <a:gd name="connsiteY4" fmla="*/ 416103 h 3184898"/>
                <a:gd name="connsiteX5" fmla="*/ 4212404 w 4239309"/>
                <a:gd name="connsiteY5" fmla="*/ 15410 h 3184898"/>
                <a:gd name="connsiteX0" fmla="*/ 0 w 4239309"/>
                <a:gd name="connsiteY0" fmla="*/ 2131887 h 3184898"/>
                <a:gd name="connsiteX1" fmla="*/ 130257 w 4239309"/>
                <a:gd name="connsiteY1" fmla="*/ 2643153 h 3184898"/>
                <a:gd name="connsiteX2" fmla="*/ 550277 w 4239309"/>
                <a:gd name="connsiteY2" fmla="*/ 3169220 h 3184898"/>
                <a:gd name="connsiteX3" fmla="*/ 1387011 w 4239309"/>
                <a:gd name="connsiteY3" fmla="*/ 2789433 h 3184898"/>
                <a:gd name="connsiteX4" fmla="*/ 3832260 w 4239309"/>
                <a:gd name="connsiteY4" fmla="*/ 416103 h 3184898"/>
                <a:gd name="connsiteX5" fmla="*/ 4212404 w 4239309"/>
                <a:gd name="connsiteY5" fmla="*/ 15410 h 3184898"/>
                <a:gd name="connsiteX0" fmla="*/ 0 w 4239309"/>
                <a:gd name="connsiteY0" fmla="*/ 2131887 h 3188831"/>
                <a:gd name="connsiteX1" fmla="*/ 130257 w 4239309"/>
                <a:gd name="connsiteY1" fmla="*/ 2643153 h 3188831"/>
                <a:gd name="connsiteX2" fmla="*/ 550277 w 4239309"/>
                <a:gd name="connsiteY2" fmla="*/ 3169220 h 3188831"/>
                <a:gd name="connsiteX3" fmla="*/ 1387011 w 4239309"/>
                <a:gd name="connsiteY3" fmla="*/ 2789433 h 3188831"/>
                <a:gd name="connsiteX4" fmla="*/ 3832260 w 4239309"/>
                <a:gd name="connsiteY4" fmla="*/ 416103 h 3188831"/>
                <a:gd name="connsiteX5" fmla="*/ 4212404 w 4239309"/>
                <a:gd name="connsiteY5" fmla="*/ 15410 h 318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9309" h="3188831">
                  <a:moveTo>
                    <a:pt x="0" y="2131887"/>
                  </a:moveTo>
                  <a:cubicBezTo>
                    <a:pt x="25685" y="2295417"/>
                    <a:pt x="56651" y="2461211"/>
                    <a:pt x="130257" y="2643153"/>
                  </a:cubicBezTo>
                  <a:cubicBezTo>
                    <a:pt x="203863" y="2825095"/>
                    <a:pt x="340818" y="3135787"/>
                    <a:pt x="550277" y="3169220"/>
                  </a:cubicBezTo>
                  <a:cubicBezTo>
                    <a:pt x="759736" y="3202653"/>
                    <a:pt x="840014" y="3248286"/>
                    <a:pt x="1387011" y="2789433"/>
                  </a:cubicBezTo>
                  <a:cubicBezTo>
                    <a:pt x="1934008" y="2330580"/>
                    <a:pt x="3361361" y="878440"/>
                    <a:pt x="3832260" y="416103"/>
                  </a:cubicBezTo>
                  <a:cubicBezTo>
                    <a:pt x="4303159" y="-46234"/>
                    <a:pt x="4257781" y="-15412"/>
                    <a:pt x="4212404" y="1541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/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25834" y="3346451"/>
              <a:ext cx="60528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MC</a:t>
              </a: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4540173" y="3346451"/>
              <a:ext cx="86175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latin typeface="Arial" panose="020B0604020202020204" pitchFamily="34" charset="0"/>
                </a:rPr>
                <a:t>LRAC</a:t>
              </a:r>
            </a:p>
          </p:txBody>
        </p:sp>
      </p:grp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2298889" y="3223238"/>
            <a:ext cx="47982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50">
                <a:latin typeface="Arial" panose="020B0604020202020204" pitchFamily="34" charset="0"/>
              </a:rPr>
              <a:t>Deadweight loss</a:t>
            </a:r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 flipH="1" flipV="1">
            <a:off x="1607136" y="3004162"/>
            <a:ext cx="742950" cy="357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47" name="Freeform 46"/>
          <p:cNvSpPr/>
          <p:nvPr/>
        </p:nvSpPr>
        <p:spPr>
          <a:xfrm>
            <a:off x="2352467" y="3007734"/>
            <a:ext cx="419100" cy="645319"/>
          </a:xfrm>
          <a:custGeom>
            <a:avLst/>
            <a:gdLst>
              <a:gd name="connsiteX0" fmla="*/ 0 w 558570"/>
              <a:gd name="connsiteY0" fmla="*/ 0 h 860612"/>
              <a:gd name="connsiteX1" fmla="*/ 558570 w 558570"/>
              <a:gd name="connsiteY1" fmla="*/ 347555 h 860612"/>
              <a:gd name="connsiteX2" fmla="*/ 4138 w 558570"/>
              <a:gd name="connsiteY2" fmla="*/ 860612 h 860612"/>
              <a:gd name="connsiteX3" fmla="*/ 0 w 558570"/>
              <a:gd name="connsiteY3" fmla="*/ 0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70" h="860612">
                <a:moveTo>
                  <a:pt x="0" y="0"/>
                </a:moveTo>
                <a:lnTo>
                  <a:pt x="558570" y="347555"/>
                </a:lnTo>
                <a:lnTo>
                  <a:pt x="4138" y="860612"/>
                </a:lnTo>
                <a:cubicBezTo>
                  <a:pt x="2759" y="573741"/>
                  <a:pt x="1379" y="286871"/>
                  <a:pt x="0" y="0"/>
                </a:cubicBezTo>
                <a:close/>
              </a:path>
            </a:pathLst>
          </a:custGeom>
          <a:solidFill>
            <a:srgbClr val="F93913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1574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453739"/>
            <a:ext cx="7383641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Perfect Competition and Efficiency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4846" y="1236518"/>
            <a:ext cx="6709064" cy="3406885"/>
          </a:xfrm>
        </p:spPr>
        <p:txBody>
          <a:bodyPr/>
          <a:lstStyle/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b="1" dirty="0" smtClean="0">
                <a:solidFill>
                  <a:srgbClr val="C00000"/>
                </a:solidFill>
                <a:cs typeface="Arial" panose="020B0604020202020204" pitchFamily="34" charset="0"/>
              </a:rPr>
              <a:t>Productive </a:t>
            </a:r>
            <a:r>
              <a:rPr lang="en-US" altLang="en-US" sz="2100" b="1" dirty="0">
                <a:solidFill>
                  <a:srgbClr val="C00000"/>
                </a:solidFill>
                <a:cs typeface="Arial" panose="020B0604020202020204" pitchFamily="34" charset="0"/>
              </a:rPr>
              <a:t>efficiency  </a:t>
            </a:r>
            <a:r>
              <a:rPr lang="en-US" altLang="en-US" sz="2100" dirty="0">
                <a:cs typeface="Arial" panose="020B0604020202020204" pitchFamily="34" charset="0"/>
              </a:rPr>
              <a:t>Situation in which a good or service is produced at the lowest possible cost.</a:t>
            </a:r>
            <a:endParaRPr lang="en-US" altLang="en-US" sz="2100" dirty="0"/>
          </a:p>
          <a:p>
            <a:pPr>
              <a:buClr>
                <a:srgbClr val="FFCC66"/>
              </a:buClr>
              <a:buSzPct val="80000"/>
              <a:buFont typeface="Wingdings" panose="05000000000000000000" pitchFamily="2" charset="2"/>
              <a:buChar char="q"/>
            </a:pPr>
            <a:endParaRPr lang="en-US" altLang="en-US" sz="900" dirty="0">
              <a:cs typeface="Arial" panose="020B0604020202020204" pitchFamily="34" charset="0"/>
            </a:endParaRPr>
          </a:p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b="1" dirty="0">
                <a:solidFill>
                  <a:srgbClr val="C00000"/>
                </a:solidFill>
                <a:cs typeface="Arial" panose="020B0604020202020204" pitchFamily="34" charset="0"/>
              </a:rPr>
              <a:t>Allocative efficiency  </a:t>
            </a:r>
            <a:r>
              <a:rPr lang="en-US" altLang="en-US" sz="2100" dirty="0">
                <a:cs typeface="Arial" panose="020B0604020202020204" pitchFamily="34" charset="0"/>
              </a:rPr>
              <a:t>A state of the economy in which firms produce up to the point where the last unit provides a marginal benefit to consumers equal to the marginal cost of producing it.</a:t>
            </a:r>
          </a:p>
        </p:txBody>
      </p:sp>
    </p:spTree>
    <p:extLst>
      <p:ext uri="{BB962C8B-B14F-4D97-AF65-F5344CB8AC3E}">
        <p14:creationId xmlns:p14="http://schemas.microsoft.com/office/powerpoint/2010/main" val="26507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25997" y="84747"/>
            <a:ext cx="7704495" cy="857250"/>
          </a:xfrm>
        </p:spPr>
        <p:txBody>
          <a:bodyPr/>
          <a:lstStyle/>
          <a:p>
            <a:r>
              <a:rPr lang="en-US" altLang="en-US" sz="2100" dirty="0">
                <a:solidFill>
                  <a:srgbClr val="0070C0"/>
                </a:solidFill>
              </a:rPr>
              <a:t>Comparing Monopolistic Competition &amp;</a:t>
            </a:r>
            <a:r>
              <a:rPr lang="en-US" altLang="en-US" sz="2100" dirty="0" smtClean="0">
                <a:solidFill>
                  <a:srgbClr val="0070C0"/>
                </a:solidFill>
              </a:rPr>
              <a:t> </a:t>
            </a:r>
            <a:r>
              <a:rPr lang="en-US" altLang="en-US" sz="2100" dirty="0">
                <a:solidFill>
                  <a:srgbClr val="0070C0"/>
                </a:solidFill>
              </a:rPr>
              <a:t>Perfect Competition</a:t>
            </a:r>
          </a:p>
        </p:txBody>
      </p:sp>
      <p:sp>
        <p:nvSpPr>
          <p:cNvPr id="19459" name="Line 12"/>
          <p:cNvSpPr>
            <a:spLocks noChangeShapeType="1"/>
          </p:cNvSpPr>
          <p:nvPr/>
        </p:nvSpPr>
        <p:spPr bwMode="auto">
          <a:xfrm>
            <a:off x="1706707" y="2089443"/>
            <a:ext cx="1675210" cy="7548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460" name="Line 13"/>
          <p:cNvSpPr>
            <a:spLocks noChangeShapeType="1"/>
          </p:cNvSpPr>
          <p:nvPr/>
        </p:nvSpPr>
        <p:spPr bwMode="auto">
          <a:xfrm>
            <a:off x="1706707" y="2089442"/>
            <a:ext cx="902494" cy="9608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461" name="Text Box 15"/>
          <p:cNvSpPr txBox="1">
            <a:spLocks noChangeArrowheads="1"/>
          </p:cNvSpPr>
          <p:nvPr/>
        </p:nvSpPr>
        <p:spPr bwMode="auto">
          <a:xfrm>
            <a:off x="3417636" y="2847870"/>
            <a:ext cx="309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1706707" y="1507227"/>
            <a:ext cx="0" cy="13406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>
            <a:off x="1706707" y="2847871"/>
            <a:ext cx="2582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1509064" y="1320298"/>
            <a:ext cx="25955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4215354" y="2745477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9466" name="Text Box 19"/>
          <p:cNvSpPr txBox="1">
            <a:spLocks noChangeArrowheads="1"/>
          </p:cNvSpPr>
          <p:nvPr/>
        </p:nvSpPr>
        <p:spPr bwMode="auto">
          <a:xfrm>
            <a:off x="1550735" y="2214458"/>
            <a:ext cx="3000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3" name="Freeform 12"/>
          <p:cNvSpPr/>
          <p:nvPr/>
        </p:nvSpPr>
        <p:spPr>
          <a:xfrm>
            <a:off x="1842439" y="1857271"/>
            <a:ext cx="1932385" cy="589359"/>
          </a:xfrm>
          <a:custGeom>
            <a:avLst/>
            <a:gdLst>
              <a:gd name="connsiteX0" fmla="*/ 0 w 5116531"/>
              <a:gd name="connsiteY0" fmla="*/ 0 h 1562434"/>
              <a:gd name="connsiteX1" fmla="*/ 287677 w 5116531"/>
              <a:gd name="connsiteY1" fmla="*/ 606176 h 1562434"/>
              <a:gd name="connsiteX2" fmla="*/ 760288 w 5116531"/>
              <a:gd name="connsiteY2" fmla="*/ 1068513 h 1562434"/>
              <a:gd name="connsiteX3" fmla="*/ 1448657 w 5116531"/>
              <a:gd name="connsiteY3" fmla="*/ 1397286 h 1562434"/>
              <a:gd name="connsiteX4" fmla="*/ 2065106 w 5116531"/>
              <a:gd name="connsiteY4" fmla="*/ 1541124 h 1562434"/>
              <a:gd name="connsiteX5" fmla="*/ 2630185 w 5116531"/>
              <a:gd name="connsiteY5" fmla="*/ 1541124 h 1562434"/>
              <a:gd name="connsiteX6" fmla="*/ 3411021 w 5116531"/>
              <a:gd name="connsiteY6" fmla="*/ 1345915 h 1562434"/>
              <a:gd name="connsiteX7" fmla="*/ 4366517 w 5116531"/>
              <a:gd name="connsiteY7" fmla="*/ 791111 h 1562434"/>
              <a:gd name="connsiteX8" fmla="*/ 5116531 w 5116531"/>
              <a:gd name="connsiteY8" fmla="*/ 82194 h 156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6531" h="1562434">
                <a:moveTo>
                  <a:pt x="0" y="0"/>
                </a:moveTo>
                <a:cubicBezTo>
                  <a:pt x="80481" y="214045"/>
                  <a:pt x="160962" y="428091"/>
                  <a:pt x="287677" y="606176"/>
                </a:cubicBezTo>
                <a:cubicBezTo>
                  <a:pt x="414392" y="784261"/>
                  <a:pt x="566791" y="936661"/>
                  <a:pt x="760288" y="1068513"/>
                </a:cubicBezTo>
                <a:cubicBezTo>
                  <a:pt x="953785" y="1200365"/>
                  <a:pt x="1231187" y="1318518"/>
                  <a:pt x="1448657" y="1397286"/>
                </a:cubicBezTo>
                <a:cubicBezTo>
                  <a:pt x="1666127" y="1476054"/>
                  <a:pt x="1868185" y="1517151"/>
                  <a:pt x="2065106" y="1541124"/>
                </a:cubicBezTo>
                <a:cubicBezTo>
                  <a:pt x="2262027" y="1565097"/>
                  <a:pt x="2405866" y="1573659"/>
                  <a:pt x="2630185" y="1541124"/>
                </a:cubicBezTo>
                <a:cubicBezTo>
                  <a:pt x="2854504" y="1508589"/>
                  <a:pt x="3121633" y="1470917"/>
                  <a:pt x="3411021" y="1345915"/>
                </a:cubicBezTo>
                <a:cubicBezTo>
                  <a:pt x="3700409" y="1220913"/>
                  <a:pt x="4082265" y="1001731"/>
                  <a:pt x="4366517" y="791111"/>
                </a:cubicBezTo>
                <a:cubicBezTo>
                  <a:pt x="4650769" y="580491"/>
                  <a:pt x="4883650" y="331342"/>
                  <a:pt x="5116531" y="82194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4" name="Freeform 13"/>
          <p:cNvSpPr/>
          <p:nvPr/>
        </p:nvSpPr>
        <p:spPr>
          <a:xfrm>
            <a:off x="1768620" y="1857271"/>
            <a:ext cx="1782366" cy="933450"/>
          </a:xfrm>
          <a:custGeom>
            <a:avLst/>
            <a:gdLst>
              <a:gd name="connsiteX0" fmla="*/ 0 w 4239309"/>
              <a:gd name="connsiteY0" fmla="*/ 2131887 h 3153214"/>
              <a:gd name="connsiteX1" fmla="*/ 143838 w 4239309"/>
              <a:gd name="connsiteY1" fmla="*/ 2625046 h 3153214"/>
              <a:gd name="connsiteX2" fmla="*/ 554804 w 4239309"/>
              <a:gd name="connsiteY2" fmla="*/ 3128480 h 3153214"/>
              <a:gd name="connsiteX3" fmla="*/ 1387011 w 4239309"/>
              <a:gd name="connsiteY3" fmla="*/ 2789433 h 3153214"/>
              <a:gd name="connsiteX4" fmla="*/ 3832260 w 4239309"/>
              <a:gd name="connsiteY4" fmla="*/ 416103 h 3153214"/>
              <a:gd name="connsiteX5" fmla="*/ 4212404 w 4239309"/>
              <a:gd name="connsiteY5" fmla="*/ 15410 h 3153214"/>
              <a:gd name="connsiteX0" fmla="*/ 0 w 4239309"/>
              <a:gd name="connsiteY0" fmla="*/ 2131887 h 3167559"/>
              <a:gd name="connsiteX1" fmla="*/ 143838 w 4239309"/>
              <a:gd name="connsiteY1" fmla="*/ 2625046 h 3167559"/>
              <a:gd name="connsiteX2" fmla="*/ 559330 w 4239309"/>
              <a:gd name="connsiteY2" fmla="*/ 3146587 h 3167559"/>
              <a:gd name="connsiteX3" fmla="*/ 1387011 w 4239309"/>
              <a:gd name="connsiteY3" fmla="*/ 2789433 h 3167559"/>
              <a:gd name="connsiteX4" fmla="*/ 3832260 w 4239309"/>
              <a:gd name="connsiteY4" fmla="*/ 416103 h 3167559"/>
              <a:gd name="connsiteX5" fmla="*/ 4212404 w 4239309"/>
              <a:gd name="connsiteY5" fmla="*/ 15410 h 3167559"/>
              <a:gd name="connsiteX0" fmla="*/ 0 w 4239309"/>
              <a:gd name="connsiteY0" fmla="*/ 2131887 h 3186208"/>
              <a:gd name="connsiteX1" fmla="*/ 143838 w 4239309"/>
              <a:gd name="connsiteY1" fmla="*/ 2625046 h 3186208"/>
              <a:gd name="connsiteX2" fmla="*/ 550277 w 4239309"/>
              <a:gd name="connsiteY2" fmla="*/ 3169220 h 3186208"/>
              <a:gd name="connsiteX3" fmla="*/ 1387011 w 4239309"/>
              <a:gd name="connsiteY3" fmla="*/ 2789433 h 3186208"/>
              <a:gd name="connsiteX4" fmla="*/ 3832260 w 4239309"/>
              <a:gd name="connsiteY4" fmla="*/ 416103 h 3186208"/>
              <a:gd name="connsiteX5" fmla="*/ 4212404 w 4239309"/>
              <a:gd name="connsiteY5" fmla="*/ 15410 h 3186208"/>
              <a:gd name="connsiteX0" fmla="*/ 0 w 4239309"/>
              <a:gd name="connsiteY0" fmla="*/ 2131887 h 3180333"/>
              <a:gd name="connsiteX1" fmla="*/ 143838 w 4239309"/>
              <a:gd name="connsiteY1" fmla="*/ 2625046 h 3180333"/>
              <a:gd name="connsiteX2" fmla="*/ 550277 w 4239309"/>
              <a:gd name="connsiteY2" fmla="*/ 3169220 h 3180333"/>
              <a:gd name="connsiteX3" fmla="*/ 1387011 w 4239309"/>
              <a:gd name="connsiteY3" fmla="*/ 2789433 h 3180333"/>
              <a:gd name="connsiteX4" fmla="*/ 3832260 w 4239309"/>
              <a:gd name="connsiteY4" fmla="*/ 416103 h 3180333"/>
              <a:gd name="connsiteX5" fmla="*/ 4212404 w 4239309"/>
              <a:gd name="connsiteY5" fmla="*/ 15410 h 3180333"/>
              <a:gd name="connsiteX0" fmla="*/ 0 w 4239309"/>
              <a:gd name="connsiteY0" fmla="*/ 2131887 h 3192118"/>
              <a:gd name="connsiteX1" fmla="*/ 143838 w 4239309"/>
              <a:gd name="connsiteY1" fmla="*/ 2625046 h 3192118"/>
              <a:gd name="connsiteX2" fmla="*/ 550277 w 4239309"/>
              <a:gd name="connsiteY2" fmla="*/ 3169220 h 3192118"/>
              <a:gd name="connsiteX3" fmla="*/ 1387011 w 4239309"/>
              <a:gd name="connsiteY3" fmla="*/ 2789433 h 3192118"/>
              <a:gd name="connsiteX4" fmla="*/ 3832260 w 4239309"/>
              <a:gd name="connsiteY4" fmla="*/ 416103 h 3192118"/>
              <a:gd name="connsiteX5" fmla="*/ 4212404 w 4239309"/>
              <a:gd name="connsiteY5" fmla="*/ 15410 h 3192118"/>
              <a:gd name="connsiteX0" fmla="*/ 0 w 4239309"/>
              <a:gd name="connsiteY0" fmla="*/ 2131887 h 3184898"/>
              <a:gd name="connsiteX1" fmla="*/ 130257 w 4239309"/>
              <a:gd name="connsiteY1" fmla="*/ 2643153 h 3184898"/>
              <a:gd name="connsiteX2" fmla="*/ 550277 w 4239309"/>
              <a:gd name="connsiteY2" fmla="*/ 3169220 h 3184898"/>
              <a:gd name="connsiteX3" fmla="*/ 1387011 w 4239309"/>
              <a:gd name="connsiteY3" fmla="*/ 2789433 h 3184898"/>
              <a:gd name="connsiteX4" fmla="*/ 3832260 w 4239309"/>
              <a:gd name="connsiteY4" fmla="*/ 416103 h 3184898"/>
              <a:gd name="connsiteX5" fmla="*/ 4212404 w 4239309"/>
              <a:gd name="connsiteY5" fmla="*/ 15410 h 3184898"/>
              <a:gd name="connsiteX0" fmla="*/ 0 w 4239309"/>
              <a:gd name="connsiteY0" fmla="*/ 2131887 h 3184898"/>
              <a:gd name="connsiteX1" fmla="*/ 130257 w 4239309"/>
              <a:gd name="connsiteY1" fmla="*/ 2643153 h 3184898"/>
              <a:gd name="connsiteX2" fmla="*/ 550277 w 4239309"/>
              <a:gd name="connsiteY2" fmla="*/ 3169220 h 3184898"/>
              <a:gd name="connsiteX3" fmla="*/ 1387011 w 4239309"/>
              <a:gd name="connsiteY3" fmla="*/ 2789433 h 3184898"/>
              <a:gd name="connsiteX4" fmla="*/ 3832260 w 4239309"/>
              <a:gd name="connsiteY4" fmla="*/ 416103 h 3184898"/>
              <a:gd name="connsiteX5" fmla="*/ 4212404 w 4239309"/>
              <a:gd name="connsiteY5" fmla="*/ 15410 h 3184898"/>
              <a:gd name="connsiteX0" fmla="*/ 0 w 4239309"/>
              <a:gd name="connsiteY0" fmla="*/ 2131887 h 3188831"/>
              <a:gd name="connsiteX1" fmla="*/ 130257 w 4239309"/>
              <a:gd name="connsiteY1" fmla="*/ 2643153 h 3188831"/>
              <a:gd name="connsiteX2" fmla="*/ 550277 w 4239309"/>
              <a:gd name="connsiteY2" fmla="*/ 3169220 h 3188831"/>
              <a:gd name="connsiteX3" fmla="*/ 1387011 w 4239309"/>
              <a:gd name="connsiteY3" fmla="*/ 2789433 h 3188831"/>
              <a:gd name="connsiteX4" fmla="*/ 3832260 w 4239309"/>
              <a:gd name="connsiteY4" fmla="*/ 416103 h 3188831"/>
              <a:gd name="connsiteX5" fmla="*/ 4212404 w 4239309"/>
              <a:gd name="connsiteY5" fmla="*/ 15410 h 31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9309" h="3188831">
                <a:moveTo>
                  <a:pt x="0" y="2131887"/>
                </a:moveTo>
                <a:cubicBezTo>
                  <a:pt x="25685" y="2295417"/>
                  <a:pt x="56651" y="2461211"/>
                  <a:pt x="130257" y="2643153"/>
                </a:cubicBezTo>
                <a:cubicBezTo>
                  <a:pt x="203863" y="2825095"/>
                  <a:pt x="340818" y="3135787"/>
                  <a:pt x="550277" y="3169220"/>
                </a:cubicBezTo>
                <a:cubicBezTo>
                  <a:pt x="759736" y="3202653"/>
                  <a:pt x="840014" y="3248286"/>
                  <a:pt x="1387011" y="2789433"/>
                </a:cubicBezTo>
                <a:cubicBezTo>
                  <a:pt x="1934008" y="2330580"/>
                  <a:pt x="3361361" y="878440"/>
                  <a:pt x="3832260" y="416103"/>
                </a:cubicBezTo>
                <a:cubicBezTo>
                  <a:pt x="4303159" y="-46234"/>
                  <a:pt x="4257781" y="-15412"/>
                  <a:pt x="4212404" y="1541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9469" name="Text Box 11"/>
          <p:cNvSpPr txBox="1">
            <a:spLocks noChangeArrowheads="1"/>
          </p:cNvSpPr>
          <p:nvPr/>
        </p:nvSpPr>
        <p:spPr bwMode="auto">
          <a:xfrm>
            <a:off x="3391442" y="1638195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MC</a:t>
            </a:r>
          </a:p>
        </p:txBody>
      </p:sp>
      <p:sp>
        <p:nvSpPr>
          <p:cNvPr id="19470" name="Text Box 10"/>
          <p:cNvSpPr txBox="1">
            <a:spLocks noChangeArrowheads="1"/>
          </p:cNvSpPr>
          <p:nvPr/>
        </p:nvSpPr>
        <p:spPr bwMode="auto">
          <a:xfrm>
            <a:off x="3709339" y="1715586"/>
            <a:ext cx="6463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LRAC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2634204" y="2946692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MR</a:t>
            </a:r>
          </a:p>
        </p:txBody>
      </p:sp>
      <p:sp>
        <p:nvSpPr>
          <p:cNvPr id="19472" name="Line 4"/>
          <p:cNvSpPr>
            <a:spLocks noChangeShapeType="1"/>
          </p:cNvSpPr>
          <p:nvPr/>
        </p:nvSpPr>
        <p:spPr bwMode="auto">
          <a:xfrm>
            <a:off x="4638026" y="1507227"/>
            <a:ext cx="0" cy="13406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473" name="Line 5"/>
          <p:cNvSpPr>
            <a:spLocks noChangeShapeType="1"/>
          </p:cNvSpPr>
          <p:nvPr/>
        </p:nvSpPr>
        <p:spPr bwMode="auto">
          <a:xfrm>
            <a:off x="4638026" y="2847871"/>
            <a:ext cx="2582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474" name="Text Box 6"/>
          <p:cNvSpPr txBox="1">
            <a:spLocks noChangeArrowheads="1"/>
          </p:cNvSpPr>
          <p:nvPr/>
        </p:nvSpPr>
        <p:spPr bwMode="auto">
          <a:xfrm>
            <a:off x="4440383" y="1320298"/>
            <a:ext cx="25955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9475" name="Text Box 7"/>
          <p:cNvSpPr txBox="1">
            <a:spLocks noChangeArrowheads="1"/>
          </p:cNvSpPr>
          <p:nvPr/>
        </p:nvSpPr>
        <p:spPr bwMode="auto">
          <a:xfrm>
            <a:off x="7146673" y="2707377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9476" name="Text Box 19"/>
          <p:cNvSpPr txBox="1">
            <a:spLocks noChangeArrowheads="1"/>
          </p:cNvSpPr>
          <p:nvPr/>
        </p:nvSpPr>
        <p:spPr bwMode="auto">
          <a:xfrm>
            <a:off x="4482054" y="2268036"/>
            <a:ext cx="3000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9" name="Freeform 28"/>
          <p:cNvSpPr/>
          <p:nvPr/>
        </p:nvSpPr>
        <p:spPr>
          <a:xfrm>
            <a:off x="4773757" y="1857271"/>
            <a:ext cx="1933575" cy="589359"/>
          </a:xfrm>
          <a:custGeom>
            <a:avLst/>
            <a:gdLst>
              <a:gd name="connsiteX0" fmla="*/ 0 w 5116531"/>
              <a:gd name="connsiteY0" fmla="*/ 0 h 1562434"/>
              <a:gd name="connsiteX1" fmla="*/ 287677 w 5116531"/>
              <a:gd name="connsiteY1" fmla="*/ 606176 h 1562434"/>
              <a:gd name="connsiteX2" fmla="*/ 760288 w 5116531"/>
              <a:gd name="connsiteY2" fmla="*/ 1068513 h 1562434"/>
              <a:gd name="connsiteX3" fmla="*/ 1448657 w 5116531"/>
              <a:gd name="connsiteY3" fmla="*/ 1397286 h 1562434"/>
              <a:gd name="connsiteX4" fmla="*/ 2065106 w 5116531"/>
              <a:gd name="connsiteY4" fmla="*/ 1541124 h 1562434"/>
              <a:gd name="connsiteX5" fmla="*/ 2630185 w 5116531"/>
              <a:gd name="connsiteY5" fmla="*/ 1541124 h 1562434"/>
              <a:gd name="connsiteX6" fmla="*/ 3411021 w 5116531"/>
              <a:gd name="connsiteY6" fmla="*/ 1345915 h 1562434"/>
              <a:gd name="connsiteX7" fmla="*/ 4366517 w 5116531"/>
              <a:gd name="connsiteY7" fmla="*/ 791111 h 1562434"/>
              <a:gd name="connsiteX8" fmla="*/ 5116531 w 5116531"/>
              <a:gd name="connsiteY8" fmla="*/ 82194 h 156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6531" h="1562434">
                <a:moveTo>
                  <a:pt x="0" y="0"/>
                </a:moveTo>
                <a:cubicBezTo>
                  <a:pt x="80481" y="214045"/>
                  <a:pt x="160962" y="428091"/>
                  <a:pt x="287677" y="606176"/>
                </a:cubicBezTo>
                <a:cubicBezTo>
                  <a:pt x="414392" y="784261"/>
                  <a:pt x="566791" y="936661"/>
                  <a:pt x="760288" y="1068513"/>
                </a:cubicBezTo>
                <a:cubicBezTo>
                  <a:pt x="953785" y="1200365"/>
                  <a:pt x="1231187" y="1318518"/>
                  <a:pt x="1448657" y="1397286"/>
                </a:cubicBezTo>
                <a:cubicBezTo>
                  <a:pt x="1666127" y="1476054"/>
                  <a:pt x="1868185" y="1517151"/>
                  <a:pt x="2065106" y="1541124"/>
                </a:cubicBezTo>
                <a:cubicBezTo>
                  <a:pt x="2262027" y="1565097"/>
                  <a:pt x="2405866" y="1573659"/>
                  <a:pt x="2630185" y="1541124"/>
                </a:cubicBezTo>
                <a:cubicBezTo>
                  <a:pt x="2854504" y="1508589"/>
                  <a:pt x="3121633" y="1470917"/>
                  <a:pt x="3411021" y="1345915"/>
                </a:cubicBezTo>
                <a:cubicBezTo>
                  <a:pt x="3700409" y="1220913"/>
                  <a:pt x="4082265" y="1001731"/>
                  <a:pt x="4366517" y="791111"/>
                </a:cubicBezTo>
                <a:cubicBezTo>
                  <a:pt x="4650769" y="580491"/>
                  <a:pt x="4883650" y="331342"/>
                  <a:pt x="5116531" y="82194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30" name="Freeform 29"/>
          <p:cNvSpPr/>
          <p:nvPr/>
        </p:nvSpPr>
        <p:spPr>
          <a:xfrm>
            <a:off x="4699939" y="1845365"/>
            <a:ext cx="1854994" cy="945356"/>
          </a:xfrm>
          <a:custGeom>
            <a:avLst/>
            <a:gdLst>
              <a:gd name="connsiteX0" fmla="*/ 0 w 4239309"/>
              <a:gd name="connsiteY0" fmla="*/ 2131887 h 3153214"/>
              <a:gd name="connsiteX1" fmla="*/ 143838 w 4239309"/>
              <a:gd name="connsiteY1" fmla="*/ 2625046 h 3153214"/>
              <a:gd name="connsiteX2" fmla="*/ 554804 w 4239309"/>
              <a:gd name="connsiteY2" fmla="*/ 3128480 h 3153214"/>
              <a:gd name="connsiteX3" fmla="*/ 1387011 w 4239309"/>
              <a:gd name="connsiteY3" fmla="*/ 2789433 h 3153214"/>
              <a:gd name="connsiteX4" fmla="*/ 3832260 w 4239309"/>
              <a:gd name="connsiteY4" fmla="*/ 416103 h 3153214"/>
              <a:gd name="connsiteX5" fmla="*/ 4212404 w 4239309"/>
              <a:gd name="connsiteY5" fmla="*/ 15410 h 3153214"/>
              <a:gd name="connsiteX0" fmla="*/ 0 w 4239309"/>
              <a:gd name="connsiteY0" fmla="*/ 2131887 h 3167559"/>
              <a:gd name="connsiteX1" fmla="*/ 143838 w 4239309"/>
              <a:gd name="connsiteY1" fmla="*/ 2625046 h 3167559"/>
              <a:gd name="connsiteX2" fmla="*/ 559330 w 4239309"/>
              <a:gd name="connsiteY2" fmla="*/ 3146587 h 3167559"/>
              <a:gd name="connsiteX3" fmla="*/ 1387011 w 4239309"/>
              <a:gd name="connsiteY3" fmla="*/ 2789433 h 3167559"/>
              <a:gd name="connsiteX4" fmla="*/ 3832260 w 4239309"/>
              <a:gd name="connsiteY4" fmla="*/ 416103 h 3167559"/>
              <a:gd name="connsiteX5" fmla="*/ 4212404 w 4239309"/>
              <a:gd name="connsiteY5" fmla="*/ 15410 h 3167559"/>
              <a:gd name="connsiteX0" fmla="*/ 0 w 4239309"/>
              <a:gd name="connsiteY0" fmla="*/ 2131887 h 3186208"/>
              <a:gd name="connsiteX1" fmla="*/ 143838 w 4239309"/>
              <a:gd name="connsiteY1" fmla="*/ 2625046 h 3186208"/>
              <a:gd name="connsiteX2" fmla="*/ 550277 w 4239309"/>
              <a:gd name="connsiteY2" fmla="*/ 3169220 h 3186208"/>
              <a:gd name="connsiteX3" fmla="*/ 1387011 w 4239309"/>
              <a:gd name="connsiteY3" fmla="*/ 2789433 h 3186208"/>
              <a:gd name="connsiteX4" fmla="*/ 3832260 w 4239309"/>
              <a:gd name="connsiteY4" fmla="*/ 416103 h 3186208"/>
              <a:gd name="connsiteX5" fmla="*/ 4212404 w 4239309"/>
              <a:gd name="connsiteY5" fmla="*/ 15410 h 3186208"/>
              <a:gd name="connsiteX0" fmla="*/ 0 w 4239309"/>
              <a:gd name="connsiteY0" fmla="*/ 2131887 h 3180333"/>
              <a:gd name="connsiteX1" fmla="*/ 143838 w 4239309"/>
              <a:gd name="connsiteY1" fmla="*/ 2625046 h 3180333"/>
              <a:gd name="connsiteX2" fmla="*/ 550277 w 4239309"/>
              <a:gd name="connsiteY2" fmla="*/ 3169220 h 3180333"/>
              <a:gd name="connsiteX3" fmla="*/ 1387011 w 4239309"/>
              <a:gd name="connsiteY3" fmla="*/ 2789433 h 3180333"/>
              <a:gd name="connsiteX4" fmla="*/ 3832260 w 4239309"/>
              <a:gd name="connsiteY4" fmla="*/ 416103 h 3180333"/>
              <a:gd name="connsiteX5" fmla="*/ 4212404 w 4239309"/>
              <a:gd name="connsiteY5" fmla="*/ 15410 h 3180333"/>
              <a:gd name="connsiteX0" fmla="*/ 0 w 4239309"/>
              <a:gd name="connsiteY0" fmla="*/ 2131887 h 3192118"/>
              <a:gd name="connsiteX1" fmla="*/ 143838 w 4239309"/>
              <a:gd name="connsiteY1" fmla="*/ 2625046 h 3192118"/>
              <a:gd name="connsiteX2" fmla="*/ 550277 w 4239309"/>
              <a:gd name="connsiteY2" fmla="*/ 3169220 h 3192118"/>
              <a:gd name="connsiteX3" fmla="*/ 1387011 w 4239309"/>
              <a:gd name="connsiteY3" fmla="*/ 2789433 h 3192118"/>
              <a:gd name="connsiteX4" fmla="*/ 3832260 w 4239309"/>
              <a:gd name="connsiteY4" fmla="*/ 416103 h 3192118"/>
              <a:gd name="connsiteX5" fmla="*/ 4212404 w 4239309"/>
              <a:gd name="connsiteY5" fmla="*/ 15410 h 3192118"/>
              <a:gd name="connsiteX0" fmla="*/ 0 w 4239309"/>
              <a:gd name="connsiteY0" fmla="*/ 2131887 h 3184898"/>
              <a:gd name="connsiteX1" fmla="*/ 130257 w 4239309"/>
              <a:gd name="connsiteY1" fmla="*/ 2643153 h 3184898"/>
              <a:gd name="connsiteX2" fmla="*/ 550277 w 4239309"/>
              <a:gd name="connsiteY2" fmla="*/ 3169220 h 3184898"/>
              <a:gd name="connsiteX3" fmla="*/ 1387011 w 4239309"/>
              <a:gd name="connsiteY3" fmla="*/ 2789433 h 3184898"/>
              <a:gd name="connsiteX4" fmla="*/ 3832260 w 4239309"/>
              <a:gd name="connsiteY4" fmla="*/ 416103 h 3184898"/>
              <a:gd name="connsiteX5" fmla="*/ 4212404 w 4239309"/>
              <a:gd name="connsiteY5" fmla="*/ 15410 h 3184898"/>
              <a:gd name="connsiteX0" fmla="*/ 0 w 4239309"/>
              <a:gd name="connsiteY0" fmla="*/ 2131887 h 3184898"/>
              <a:gd name="connsiteX1" fmla="*/ 130257 w 4239309"/>
              <a:gd name="connsiteY1" fmla="*/ 2643153 h 3184898"/>
              <a:gd name="connsiteX2" fmla="*/ 550277 w 4239309"/>
              <a:gd name="connsiteY2" fmla="*/ 3169220 h 3184898"/>
              <a:gd name="connsiteX3" fmla="*/ 1387011 w 4239309"/>
              <a:gd name="connsiteY3" fmla="*/ 2789433 h 3184898"/>
              <a:gd name="connsiteX4" fmla="*/ 3832260 w 4239309"/>
              <a:gd name="connsiteY4" fmla="*/ 416103 h 3184898"/>
              <a:gd name="connsiteX5" fmla="*/ 4212404 w 4239309"/>
              <a:gd name="connsiteY5" fmla="*/ 15410 h 3184898"/>
              <a:gd name="connsiteX0" fmla="*/ 0 w 4239309"/>
              <a:gd name="connsiteY0" fmla="*/ 2131887 h 3188831"/>
              <a:gd name="connsiteX1" fmla="*/ 130257 w 4239309"/>
              <a:gd name="connsiteY1" fmla="*/ 2643153 h 3188831"/>
              <a:gd name="connsiteX2" fmla="*/ 550277 w 4239309"/>
              <a:gd name="connsiteY2" fmla="*/ 3169220 h 3188831"/>
              <a:gd name="connsiteX3" fmla="*/ 1387011 w 4239309"/>
              <a:gd name="connsiteY3" fmla="*/ 2789433 h 3188831"/>
              <a:gd name="connsiteX4" fmla="*/ 3832260 w 4239309"/>
              <a:gd name="connsiteY4" fmla="*/ 416103 h 3188831"/>
              <a:gd name="connsiteX5" fmla="*/ 4212404 w 4239309"/>
              <a:gd name="connsiteY5" fmla="*/ 15410 h 31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9309" h="3188831">
                <a:moveTo>
                  <a:pt x="0" y="2131887"/>
                </a:moveTo>
                <a:cubicBezTo>
                  <a:pt x="25685" y="2295417"/>
                  <a:pt x="56651" y="2461211"/>
                  <a:pt x="130257" y="2643153"/>
                </a:cubicBezTo>
                <a:cubicBezTo>
                  <a:pt x="203863" y="2825095"/>
                  <a:pt x="340818" y="3135787"/>
                  <a:pt x="550277" y="3169220"/>
                </a:cubicBezTo>
                <a:cubicBezTo>
                  <a:pt x="759736" y="3202653"/>
                  <a:pt x="840014" y="3248286"/>
                  <a:pt x="1387011" y="2789433"/>
                </a:cubicBezTo>
                <a:cubicBezTo>
                  <a:pt x="1934008" y="2330580"/>
                  <a:pt x="3361361" y="878440"/>
                  <a:pt x="3832260" y="416103"/>
                </a:cubicBezTo>
                <a:cubicBezTo>
                  <a:pt x="4303159" y="-46234"/>
                  <a:pt x="4257781" y="-15412"/>
                  <a:pt x="4212404" y="1541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/>
          </a:p>
        </p:txBody>
      </p:sp>
      <p:sp>
        <p:nvSpPr>
          <p:cNvPr id="19479" name="Text Box 11"/>
          <p:cNvSpPr txBox="1">
            <a:spLocks noChangeArrowheads="1"/>
          </p:cNvSpPr>
          <p:nvPr/>
        </p:nvSpPr>
        <p:spPr bwMode="auto">
          <a:xfrm>
            <a:off x="6412057" y="1626289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MC</a:t>
            </a:r>
          </a:p>
        </p:txBody>
      </p:sp>
      <p:sp>
        <p:nvSpPr>
          <p:cNvPr id="19480" name="Text Box 10"/>
          <p:cNvSpPr txBox="1">
            <a:spLocks noChangeArrowheads="1"/>
          </p:cNvSpPr>
          <p:nvPr/>
        </p:nvSpPr>
        <p:spPr bwMode="auto">
          <a:xfrm>
            <a:off x="6641849" y="1715586"/>
            <a:ext cx="6463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LRAC</a:t>
            </a:r>
          </a:p>
        </p:txBody>
      </p:sp>
      <p:sp>
        <p:nvSpPr>
          <p:cNvPr id="19481" name="Line 12"/>
          <p:cNvSpPr>
            <a:spLocks noChangeShapeType="1"/>
          </p:cNvSpPr>
          <p:nvPr/>
        </p:nvSpPr>
        <p:spPr bwMode="auto">
          <a:xfrm>
            <a:off x="4638026" y="2446630"/>
            <a:ext cx="191690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9482" name="Text Box 14"/>
          <p:cNvSpPr txBox="1">
            <a:spLocks noChangeArrowheads="1"/>
          </p:cNvSpPr>
          <p:nvPr/>
        </p:nvSpPr>
        <p:spPr bwMode="auto">
          <a:xfrm>
            <a:off x="6514451" y="2268036"/>
            <a:ext cx="124104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latin typeface="Arial" panose="020B0604020202020204" pitchFamily="34" charset="0"/>
              </a:rPr>
              <a:t>MR≡ P ≡ demand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713851" y="2358524"/>
            <a:ext cx="575072" cy="119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8923" y="2364477"/>
            <a:ext cx="0" cy="4833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5" name="Text Box 7"/>
          <p:cNvSpPr txBox="1">
            <a:spLocks noChangeArrowheads="1"/>
          </p:cNvSpPr>
          <p:nvPr/>
        </p:nvSpPr>
        <p:spPr bwMode="auto">
          <a:xfrm>
            <a:off x="2141285" y="2847870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9486" name="Text Box 7"/>
          <p:cNvSpPr txBox="1">
            <a:spLocks noChangeArrowheads="1"/>
          </p:cNvSpPr>
          <p:nvPr/>
        </p:nvSpPr>
        <p:spPr bwMode="auto">
          <a:xfrm>
            <a:off x="5558379" y="2822867"/>
            <a:ext cx="3193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Arial" panose="020B0604020202020204" pitchFamily="34" charset="0"/>
              </a:rPr>
              <a:t>Q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5670298" y="2431152"/>
            <a:ext cx="14288" cy="4226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8" name="Rectangle 8"/>
          <p:cNvSpPr>
            <a:spLocks noChangeArrowheads="1"/>
          </p:cNvSpPr>
          <p:nvPr/>
        </p:nvSpPr>
        <p:spPr bwMode="auto">
          <a:xfrm>
            <a:off x="1177638" y="3424893"/>
            <a:ext cx="660515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1650" i="1" dirty="0">
                <a:latin typeface="Lato" panose="020F0502020204030203" pitchFamily="34" charset="0"/>
              </a:rPr>
              <a:t>Under monopolistic competition, P&gt;MC. Thus there is a DWL. The demand curve is downward-sloping, so the zero-profit point is to the left of the point of min AC.</a:t>
            </a:r>
          </a:p>
        </p:txBody>
      </p:sp>
      <p:sp>
        <p:nvSpPr>
          <p:cNvPr id="19489" name="Rectangle 11"/>
          <p:cNvSpPr>
            <a:spLocks noChangeArrowheads="1"/>
          </p:cNvSpPr>
          <p:nvPr/>
        </p:nvSpPr>
        <p:spPr bwMode="auto">
          <a:xfrm>
            <a:off x="1172805" y="4452938"/>
            <a:ext cx="6246993" cy="34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6600"/>
                </a:solidFill>
                <a:latin typeface="Arial" panose="020B0604020202020204" pitchFamily="34" charset="0"/>
              </a:rPr>
              <a:t>Any gains of monopolistic competition to consumers?</a:t>
            </a:r>
          </a:p>
        </p:txBody>
      </p:sp>
    </p:spTree>
    <p:extLst>
      <p:ext uri="{BB962C8B-B14F-4D97-AF65-F5344CB8AC3E}">
        <p14:creationId xmlns:p14="http://schemas.microsoft.com/office/powerpoint/2010/main" val="31878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02;p14"/>
          <p:cNvSpPr txBox="1">
            <a:spLocks/>
          </p:cNvSpPr>
          <p:nvPr/>
        </p:nvSpPr>
        <p:spPr>
          <a:xfrm>
            <a:off x="967435" y="128200"/>
            <a:ext cx="5509690" cy="62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smtClean="0">
                <a:solidFill>
                  <a:schemeClr val="accent2"/>
                </a:solidFill>
              </a:rPr>
              <a:t>Active Learning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5" name="Google Shape;103;p14"/>
          <p:cNvSpPr txBox="1">
            <a:spLocks/>
          </p:cNvSpPr>
          <p:nvPr/>
        </p:nvSpPr>
        <p:spPr>
          <a:xfrm>
            <a:off x="967435" y="538765"/>
            <a:ext cx="687657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dirty="0" smtClean="0">
                <a:solidFill>
                  <a:schemeClr val="dk2"/>
                </a:solidFill>
              </a:rPr>
              <a:t>Advertising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1100" y="1594482"/>
            <a:ext cx="653241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15000"/>
              <a:buNone/>
            </a:pP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So far, we have studied </a:t>
            </a: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three </a:t>
            </a: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market structures:  perfect competition, monopoly, and monopolistic competition. </a:t>
            </a:r>
            <a:endParaRPr lang="en-US" altLang="en-US" sz="2100" dirty="0" smtClean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buSzPct val="115000"/>
              <a:buNone/>
            </a:pP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 </a:t>
            </a: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each of these, would you expect to see firms spending money to advertise their products?  </a:t>
            </a:r>
            <a:endParaRPr lang="en-US" altLang="en-US" sz="2100" dirty="0" smtClean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buSzPct val="115000"/>
              <a:buNone/>
            </a:pP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Why </a:t>
            </a: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or why not?  </a:t>
            </a:r>
            <a:endParaRPr lang="en-US" altLang="en-US" sz="2100" dirty="0" smtClean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buSzPct val="115000"/>
              <a:buNone/>
            </a:pP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Where </a:t>
            </a: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would you see most of the advertising?</a:t>
            </a:r>
          </a:p>
        </p:txBody>
      </p:sp>
    </p:spTree>
    <p:extLst>
      <p:ext uri="{BB962C8B-B14F-4D97-AF65-F5344CB8AC3E}">
        <p14:creationId xmlns:p14="http://schemas.microsoft.com/office/powerpoint/2010/main" val="9834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84464"/>
            <a:ext cx="7383641" cy="568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rgbClr val="0070C0"/>
                </a:solidFill>
              </a:rPr>
              <a:t>What makes a firm successful?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255" y="1141774"/>
            <a:ext cx="6996545" cy="3501629"/>
          </a:xfrm>
        </p:spPr>
        <p:txBody>
          <a:bodyPr/>
          <a:lstStyle/>
          <a:p>
            <a:pPr marL="346472" indent="-346472">
              <a:spcBef>
                <a:spcPts val="450"/>
              </a:spcBef>
              <a:spcAft>
                <a:spcPts val="450"/>
              </a:spcAft>
            </a:pPr>
            <a:r>
              <a:rPr lang="en-US" altLang="en-US" sz="21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Value </a:t>
            </a:r>
            <a:r>
              <a:rPr lang="en-US" altLang="en-US" sz="2100" b="1" dirty="0">
                <a:solidFill>
                  <a:schemeClr val="accent4"/>
                </a:solidFill>
                <a:cs typeface="Arial" panose="020B0604020202020204" pitchFamily="34" charset="0"/>
              </a:rPr>
              <a:t>created relative to competitors due to firm</a:t>
            </a:r>
            <a:r>
              <a:rPr lang="ja-JP" altLang="en-US" sz="2100" b="1" dirty="0">
                <a:solidFill>
                  <a:schemeClr val="accent4"/>
                </a:solidFill>
                <a:cs typeface="Arial" panose="020B0604020202020204" pitchFamily="34" charset="0"/>
              </a:rPr>
              <a:t>’</a:t>
            </a:r>
            <a:r>
              <a:rPr lang="en-US" altLang="ja-JP" sz="2100" b="1" dirty="0">
                <a:solidFill>
                  <a:schemeClr val="accent4"/>
                </a:solidFill>
                <a:cs typeface="Arial" panose="020B0604020202020204" pitchFamily="34" charset="0"/>
              </a:rPr>
              <a:t>s ability to</a:t>
            </a:r>
            <a:endParaRPr lang="en-US" altLang="ja-JP" sz="2100" dirty="0">
              <a:solidFill>
                <a:schemeClr val="accent4"/>
              </a:solidFill>
            </a:endParaRPr>
          </a:p>
          <a:p>
            <a:pPr marL="685800" lvl="1" indent="-342900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Font typeface="Lato"/>
              <a:buChar char="▷"/>
            </a:pPr>
            <a:r>
              <a:rPr lang="en-US" altLang="en-US" sz="2100" dirty="0"/>
              <a:t>differentiate its product </a:t>
            </a:r>
          </a:p>
          <a:p>
            <a:pPr marL="685800" lvl="1" indent="-342900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Font typeface="Lato"/>
              <a:buChar char="▷"/>
            </a:pPr>
            <a:r>
              <a:rPr lang="en-US" altLang="en-US" sz="2100" dirty="0"/>
              <a:t>produce it at a lower average cost than competing firms</a:t>
            </a:r>
          </a:p>
        </p:txBody>
      </p:sp>
    </p:spTree>
    <p:extLst>
      <p:ext uri="{BB962C8B-B14F-4D97-AF65-F5344CB8AC3E}">
        <p14:creationId xmlns:p14="http://schemas.microsoft.com/office/powerpoint/2010/main" val="22067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34839</TotalTime>
  <Words>1889</Words>
  <Application>Microsoft Office PowerPoint</Application>
  <PresentationFormat>On-screen Show (16:9)</PresentationFormat>
  <Paragraphs>379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Raleway</vt:lpstr>
      <vt:lpstr>Wingdings 2</vt:lpstr>
      <vt:lpstr>MS PGothic</vt:lpstr>
      <vt:lpstr>Arial</vt:lpstr>
      <vt:lpstr>Tw Cen MT</vt:lpstr>
      <vt:lpstr>Wingdings</vt:lpstr>
      <vt:lpstr>Lato</vt:lpstr>
      <vt:lpstr>MS PGothic</vt:lpstr>
      <vt:lpstr>Antonio template</vt:lpstr>
      <vt:lpstr>PowerPoint Presentation</vt:lpstr>
      <vt:lpstr>Monopolistic Competition</vt:lpstr>
      <vt:lpstr>Demand Function facing a Monopolistically Competitive Firm</vt:lpstr>
      <vt:lpstr>Representative firm in monopolistic competition could earn profit in the short run.</vt:lpstr>
      <vt:lpstr>Long-Run Equilibrium in Monopolistic Competition</vt:lpstr>
      <vt:lpstr>Perfect Competition and Efficiency</vt:lpstr>
      <vt:lpstr>Comparing Monopolistic Competition &amp; Perfect Competition</vt:lpstr>
      <vt:lpstr>PowerPoint Presentation</vt:lpstr>
      <vt:lpstr>What makes a firm successful?</vt:lpstr>
      <vt:lpstr>Comparing Perfect &amp; Monopolistic Competition</vt:lpstr>
      <vt:lpstr>Oligopoly</vt:lpstr>
      <vt:lpstr>Measures of the extent of competition</vt:lpstr>
      <vt:lpstr>Examples of Oligopolies</vt:lpstr>
      <vt:lpstr>Merger Guidelines</vt:lpstr>
      <vt:lpstr>Equilibrium in an Oligopolistic Market</vt:lpstr>
      <vt:lpstr>Who is Nash?</vt:lpstr>
      <vt:lpstr>Oligopoly Models</vt:lpstr>
      <vt:lpstr>The Cournot Model</vt:lpstr>
      <vt:lpstr>Oligopoly Models</vt:lpstr>
      <vt:lpstr>Oligopoly Models Price Competition with Different Products</vt:lpstr>
      <vt:lpstr>Competition versus Collusion  </vt:lpstr>
      <vt:lpstr>Gaming and Strategic Decisions</vt:lpstr>
      <vt:lpstr>Gaming and Strategic Decisions</vt:lpstr>
      <vt:lpstr>Strategic Decisions</vt:lpstr>
      <vt:lpstr>Cooperative vs. Non-cooperative Games</vt:lpstr>
      <vt:lpstr>Dominant Strategy</vt:lpstr>
      <vt:lpstr>Competition versus Collusion:  The Prisoners’ Dilemma</vt:lpstr>
      <vt:lpstr>Dominant Strategy</vt:lpstr>
      <vt:lpstr>The Nash Equilibrium</vt:lpstr>
      <vt:lpstr>Cooperative Equilibrium</vt:lpstr>
      <vt:lpstr>Payoff Matrix in a Repeated Game</vt:lpstr>
      <vt:lpstr>Cartel</vt:lpstr>
      <vt:lpstr>Repeated Games</vt:lpstr>
      <vt:lpstr>Sequential Games and Business Strategy - Deterring Entry</vt:lpstr>
      <vt:lpstr>Sequential Games and Business Strategy - Bargaining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Financial Planning Process</dc:title>
  <dc:creator>Akbulut, Rahsan</dc:creator>
  <cp:lastModifiedBy>Akbulut, Rahsan</cp:lastModifiedBy>
  <cp:revision>159</cp:revision>
  <cp:lastPrinted>2020-12-01T21:39:22Z</cp:lastPrinted>
  <dcterms:modified xsi:type="dcterms:W3CDTF">2020-12-08T21:36:21Z</dcterms:modified>
</cp:coreProperties>
</file>