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531" r:id="rId3"/>
    <p:sldId id="532" r:id="rId4"/>
    <p:sldId id="533" r:id="rId5"/>
    <p:sldId id="534" r:id="rId6"/>
    <p:sldId id="522" r:id="rId7"/>
    <p:sldId id="535" r:id="rId8"/>
    <p:sldId id="524" r:id="rId9"/>
    <p:sldId id="559" r:id="rId10"/>
    <p:sldId id="525" r:id="rId11"/>
    <p:sldId id="561" r:id="rId12"/>
    <p:sldId id="526" r:id="rId13"/>
    <p:sldId id="549" r:id="rId14"/>
    <p:sldId id="564" r:id="rId15"/>
    <p:sldId id="563" r:id="rId16"/>
    <p:sldId id="543" r:id="rId17"/>
    <p:sldId id="545" r:id="rId18"/>
    <p:sldId id="565" r:id="rId19"/>
    <p:sldId id="546" r:id="rId20"/>
    <p:sldId id="566" r:id="rId21"/>
    <p:sldId id="567" r:id="rId22"/>
    <p:sldId id="568" r:id="rId23"/>
    <p:sldId id="558" r:id="rId24"/>
  </p:sldIdLst>
  <p:sldSz cx="9144000" cy="5143500" type="screen16x9"/>
  <p:notesSz cx="7102475" cy="9388475"/>
  <p:embeddedFontLst>
    <p:embeddedFont>
      <p:font typeface="Raleway" panose="020B0503030101060003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S PGothic" panose="020B0600070205080204" pitchFamily="34" charset="-128"/>
      <p:regular r:id="rId35"/>
    </p:embeddedFont>
    <p:embeddedFont>
      <p:font typeface="Tw Cen MT" panose="020B0602020104020603" pitchFamily="34" charset="0"/>
      <p:regular r:id="rId36"/>
      <p:bold r:id="rId37"/>
      <p:italic r:id="rId38"/>
      <p:boldItalic r:id="rId39"/>
    </p:embeddedFont>
    <p:embeddedFont>
      <p:font typeface="MS PGothic" panose="020B0600070205080204" pitchFamily="34" charset="-128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6" autoAdjust="0"/>
    <p:restoredTop sz="94636" autoAdjust="0"/>
  </p:normalViewPr>
  <p:slideViewPr>
    <p:cSldViewPr snapToGrid="0">
      <p:cViewPr>
        <p:scale>
          <a:sx n="104" d="100"/>
          <a:sy n="104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743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47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8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55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2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1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0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48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D67D9D-6A27-4909-8912-6740B77C32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39700" indent="0">
              <a:buNone/>
            </a:pPr>
            <a:endParaRPr lang="en-US" alt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4E260-81DD-467C-9458-715CAFE82DC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139700" indent="0"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3A863D-3DB1-4FEB-A012-AE28CEC168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0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139700" indent="0"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3A863D-3DB1-4FEB-A012-AE28CEC168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7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139700" indent="0"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3A863D-3DB1-4FEB-A012-AE28CEC168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04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6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15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5"/>
          <p:cNvSpPr>
            <a:spLocks noChangeShapeType="1"/>
          </p:cNvSpPr>
          <p:nvPr/>
        </p:nvSpPr>
        <p:spPr bwMode="auto">
          <a:xfrm>
            <a:off x="2274094" y="992437"/>
            <a:ext cx="0" cy="3486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43" name="Line 6"/>
          <p:cNvSpPr>
            <a:spLocks noChangeShapeType="1"/>
          </p:cNvSpPr>
          <p:nvPr/>
        </p:nvSpPr>
        <p:spPr bwMode="auto">
          <a:xfrm>
            <a:off x="2274094" y="4478587"/>
            <a:ext cx="4857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1702594" y="1049587"/>
            <a:ext cx="51488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$/unit</a:t>
            </a:r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7119937" y="4315472"/>
            <a:ext cx="2888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5846" name="Freeform 9"/>
          <p:cNvSpPr>
            <a:spLocks/>
          </p:cNvSpPr>
          <p:nvPr/>
        </p:nvSpPr>
        <p:spPr bwMode="auto">
          <a:xfrm>
            <a:off x="2445544" y="2164012"/>
            <a:ext cx="2743200" cy="1924050"/>
          </a:xfrm>
          <a:custGeom>
            <a:avLst/>
            <a:gdLst>
              <a:gd name="T0" fmla="*/ 0 w 2304"/>
              <a:gd name="T1" fmla="*/ 0 h 1616"/>
              <a:gd name="T2" fmla="*/ 2147483646 w 2304"/>
              <a:gd name="T3" fmla="*/ 2147483646 h 1616"/>
              <a:gd name="T4" fmla="*/ 2147483646 w 2304"/>
              <a:gd name="T5" fmla="*/ 2147483646 h 1616"/>
              <a:gd name="T6" fmla="*/ 2147483646 w 2304"/>
              <a:gd name="T7" fmla="*/ 2147483646 h 1616"/>
              <a:gd name="T8" fmla="*/ 2147483646 w 2304"/>
              <a:gd name="T9" fmla="*/ 2147483646 h 1616"/>
              <a:gd name="T10" fmla="*/ 2147483646 w 2304"/>
              <a:gd name="T11" fmla="*/ 2147483646 h 1616"/>
              <a:gd name="T12" fmla="*/ 2147483646 w 2304"/>
              <a:gd name="T13" fmla="*/ 2147483646 h 1616"/>
              <a:gd name="T14" fmla="*/ 2147483646 w 2304"/>
              <a:gd name="T15" fmla="*/ 2147483646 h 1616"/>
              <a:gd name="T16" fmla="*/ 2147483646 w 2304"/>
              <a:gd name="T17" fmla="*/ 2147483646 h 1616"/>
              <a:gd name="T18" fmla="*/ 2147483646 w 2304"/>
              <a:gd name="T19" fmla="*/ 2147483646 h 1616"/>
              <a:gd name="T20" fmla="*/ 2147483646 w 2304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1616">
                <a:moveTo>
                  <a:pt x="0" y="0"/>
                </a:moveTo>
                <a:cubicBezTo>
                  <a:pt x="15" y="132"/>
                  <a:pt x="56" y="604"/>
                  <a:pt x="96" y="792"/>
                </a:cubicBezTo>
                <a:cubicBezTo>
                  <a:pt x="136" y="980"/>
                  <a:pt x="184" y="1032"/>
                  <a:pt x="240" y="1128"/>
                </a:cubicBezTo>
                <a:cubicBezTo>
                  <a:pt x="296" y="1224"/>
                  <a:pt x="352" y="1296"/>
                  <a:pt x="432" y="1368"/>
                </a:cubicBezTo>
                <a:cubicBezTo>
                  <a:pt x="512" y="1440"/>
                  <a:pt x="616" y="1520"/>
                  <a:pt x="720" y="1560"/>
                </a:cubicBezTo>
                <a:cubicBezTo>
                  <a:pt x="824" y="1600"/>
                  <a:pt x="944" y="1616"/>
                  <a:pt x="1056" y="1608"/>
                </a:cubicBezTo>
                <a:cubicBezTo>
                  <a:pt x="1168" y="1600"/>
                  <a:pt x="1288" y="1568"/>
                  <a:pt x="1392" y="1512"/>
                </a:cubicBezTo>
                <a:cubicBezTo>
                  <a:pt x="1496" y="1456"/>
                  <a:pt x="1584" y="1376"/>
                  <a:pt x="1680" y="1272"/>
                </a:cubicBezTo>
                <a:cubicBezTo>
                  <a:pt x="1776" y="1168"/>
                  <a:pt x="1888" y="1016"/>
                  <a:pt x="1968" y="888"/>
                </a:cubicBezTo>
                <a:cubicBezTo>
                  <a:pt x="2048" y="760"/>
                  <a:pt x="2104" y="648"/>
                  <a:pt x="2160" y="504"/>
                </a:cubicBezTo>
                <a:cubicBezTo>
                  <a:pt x="2216" y="360"/>
                  <a:pt x="2260" y="192"/>
                  <a:pt x="2304" y="2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47" name="Freeform 10"/>
          <p:cNvSpPr>
            <a:spLocks/>
          </p:cNvSpPr>
          <p:nvPr/>
        </p:nvSpPr>
        <p:spPr bwMode="auto">
          <a:xfrm>
            <a:off x="3017044" y="2222354"/>
            <a:ext cx="3500438" cy="1507331"/>
          </a:xfrm>
          <a:custGeom>
            <a:avLst/>
            <a:gdLst>
              <a:gd name="T0" fmla="*/ 0 w 3096"/>
              <a:gd name="T1" fmla="*/ 2147483646 h 1659"/>
              <a:gd name="T2" fmla="*/ 2147483646 w 3096"/>
              <a:gd name="T3" fmla="*/ 2147483646 h 1659"/>
              <a:gd name="T4" fmla="*/ 2147483646 w 3096"/>
              <a:gd name="T5" fmla="*/ 2147483646 h 1659"/>
              <a:gd name="T6" fmla="*/ 2147483646 w 3096"/>
              <a:gd name="T7" fmla="*/ 2147483646 h 1659"/>
              <a:gd name="T8" fmla="*/ 2147483646 w 3096"/>
              <a:gd name="T9" fmla="*/ 2147483646 h 1659"/>
              <a:gd name="T10" fmla="*/ 2147483646 w 3096"/>
              <a:gd name="T11" fmla="*/ 2147483646 h 1659"/>
              <a:gd name="T12" fmla="*/ 2147483646 w 3096"/>
              <a:gd name="T13" fmla="*/ 2147483646 h 1659"/>
              <a:gd name="T14" fmla="*/ 2147483646 w 3096"/>
              <a:gd name="T15" fmla="*/ 2147483646 h 1659"/>
              <a:gd name="T16" fmla="*/ 2147483646 w 3096"/>
              <a:gd name="T17" fmla="*/ 2147483646 h 1659"/>
              <a:gd name="T18" fmla="*/ 2147483646 w 3096"/>
              <a:gd name="T19" fmla="*/ 2147483646 h 1659"/>
              <a:gd name="T20" fmla="*/ 2147483646 w 3096"/>
              <a:gd name="T21" fmla="*/ 2147483646 h 1659"/>
              <a:gd name="T22" fmla="*/ 2147483646 w 3096"/>
              <a:gd name="T23" fmla="*/ 0 h 16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96" h="1659">
                <a:moveTo>
                  <a:pt x="0" y="752"/>
                </a:moveTo>
                <a:cubicBezTo>
                  <a:pt x="31" y="854"/>
                  <a:pt x="63" y="957"/>
                  <a:pt x="128" y="1064"/>
                </a:cubicBezTo>
                <a:cubicBezTo>
                  <a:pt x="193" y="1171"/>
                  <a:pt x="307" y="1311"/>
                  <a:pt x="392" y="1392"/>
                </a:cubicBezTo>
                <a:cubicBezTo>
                  <a:pt x="477" y="1473"/>
                  <a:pt x="556" y="1513"/>
                  <a:pt x="640" y="1552"/>
                </a:cubicBezTo>
                <a:cubicBezTo>
                  <a:pt x="724" y="1591"/>
                  <a:pt x="812" y="1607"/>
                  <a:pt x="896" y="1624"/>
                </a:cubicBezTo>
                <a:cubicBezTo>
                  <a:pt x="980" y="1641"/>
                  <a:pt x="1053" y="1659"/>
                  <a:pt x="1144" y="1656"/>
                </a:cubicBezTo>
                <a:cubicBezTo>
                  <a:pt x="1235" y="1653"/>
                  <a:pt x="1349" y="1632"/>
                  <a:pt x="1440" y="1608"/>
                </a:cubicBezTo>
                <a:cubicBezTo>
                  <a:pt x="1531" y="1584"/>
                  <a:pt x="1588" y="1564"/>
                  <a:pt x="1688" y="1512"/>
                </a:cubicBezTo>
                <a:cubicBezTo>
                  <a:pt x="1788" y="1460"/>
                  <a:pt x="1912" y="1388"/>
                  <a:pt x="2040" y="1296"/>
                </a:cubicBezTo>
                <a:cubicBezTo>
                  <a:pt x="2168" y="1204"/>
                  <a:pt x="2333" y="1085"/>
                  <a:pt x="2456" y="960"/>
                </a:cubicBezTo>
                <a:cubicBezTo>
                  <a:pt x="2579" y="835"/>
                  <a:pt x="2669" y="704"/>
                  <a:pt x="2776" y="544"/>
                </a:cubicBezTo>
                <a:cubicBezTo>
                  <a:pt x="2883" y="384"/>
                  <a:pt x="2989" y="192"/>
                  <a:pt x="3096" y="0"/>
                </a:cubicBezTo>
              </a:path>
            </a:pathLst>
          </a:custGeom>
          <a:noFill/>
          <a:ln w="28575" cmpd="sng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48" name="Freeform 11"/>
          <p:cNvSpPr>
            <a:spLocks/>
          </p:cNvSpPr>
          <p:nvPr/>
        </p:nvSpPr>
        <p:spPr bwMode="auto">
          <a:xfrm>
            <a:off x="3874294" y="1885406"/>
            <a:ext cx="2751535" cy="1452563"/>
          </a:xfrm>
          <a:custGeom>
            <a:avLst/>
            <a:gdLst>
              <a:gd name="T0" fmla="*/ 0 w 2352"/>
              <a:gd name="T1" fmla="*/ 2147483646 h 1250"/>
              <a:gd name="T2" fmla="*/ 2147483646 w 2352"/>
              <a:gd name="T3" fmla="*/ 2147483646 h 1250"/>
              <a:gd name="T4" fmla="*/ 2147483646 w 2352"/>
              <a:gd name="T5" fmla="*/ 2147483646 h 1250"/>
              <a:gd name="T6" fmla="*/ 2147483646 w 2352"/>
              <a:gd name="T7" fmla="*/ 2147483646 h 1250"/>
              <a:gd name="T8" fmla="*/ 2147483646 w 2352"/>
              <a:gd name="T9" fmla="*/ 2147483646 h 1250"/>
              <a:gd name="T10" fmla="*/ 2147483646 w 2352"/>
              <a:gd name="T11" fmla="*/ 2147483646 h 1250"/>
              <a:gd name="T12" fmla="*/ 2147483646 w 2352"/>
              <a:gd name="T13" fmla="*/ 2147483646 h 1250"/>
              <a:gd name="T14" fmla="*/ 2147483646 w 2352"/>
              <a:gd name="T15" fmla="*/ 2147483646 h 1250"/>
              <a:gd name="T16" fmla="*/ 2147483646 w 2352"/>
              <a:gd name="T17" fmla="*/ 2147483646 h 1250"/>
              <a:gd name="T18" fmla="*/ 2147483646 w 2352"/>
              <a:gd name="T19" fmla="*/ 2147483646 h 1250"/>
              <a:gd name="T20" fmla="*/ 2147483646 w 2352"/>
              <a:gd name="T21" fmla="*/ 0 h 12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2" h="1250">
                <a:moveTo>
                  <a:pt x="0" y="575"/>
                </a:moveTo>
                <a:cubicBezTo>
                  <a:pt x="24" y="653"/>
                  <a:pt x="48" y="731"/>
                  <a:pt x="97" y="813"/>
                </a:cubicBezTo>
                <a:cubicBezTo>
                  <a:pt x="147" y="895"/>
                  <a:pt x="233" y="1002"/>
                  <a:pt x="298" y="1064"/>
                </a:cubicBezTo>
                <a:cubicBezTo>
                  <a:pt x="362" y="1126"/>
                  <a:pt x="418" y="1157"/>
                  <a:pt x="486" y="1186"/>
                </a:cubicBezTo>
                <a:cubicBezTo>
                  <a:pt x="554" y="1215"/>
                  <a:pt x="632" y="1232"/>
                  <a:pt x="704" y="1240"/>
                </a:cubicBezTo>
                <a:cubicBezTo>
                  <a:pt x="776" y="1248"/>
                  <a:pt x="826" y="1250"/>
                  <a:pt x="918" y="1235"/>
                </a:cubicBezTo>
                <a:cubicBezTo>
                  <a:pt x="1010" y="1220"/>
                  <a:pt x="1152" y="1190"/>
                  <a:pt x="1258" y="1149"/>
                </a:cubicBezTo>
                <a:cubicBezTo>
                  <a:pt x="1364" y="1109"/>
                  <a:pt x="1449" y="1060"/>
                  <a:pt x="1550" y="990"/>
                </a:cubicBezTo>
                <a:cubicBezTo>
                  <a:pt x="1651" y="921"/>
                  <a:pt x="1772" y="829"/>
                  <a:pt x="1866" y="734"/>
                </a:cubicBezTo>
                <a:cubicBezTo>
                  <a:pt x="1959" y="638"/>
                  <a:pt x="2028" y="538"/>
                  <a:pt x="2109" y="416"/>
                </a:cubicBezTo>
                <a:cubicBezTo>
                  <a:pt x="2190" y="293"/>
                  <a:pt x="2271" y="147"/>
                  <a:pt x="2352" y="0"/>
                </a:cubicBezTo>
              </a:path>
            </a:pathLst>
          </a:custGeom>
          <a:noFill/>
          <a:ln w="28575" cmpd="sng">
            <a:solidFill>
              <a:srgbClr val="72686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2274094" y="1563937"/>
            <a:ext cx="4686300" cy="291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2274094" y="1563937"/>
            <a:ext cx="2571750" cy="3257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 flipV="1">
            <a:off x="4138613" y="2729559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52" name="Text Box 15"/>
          <p:cNvSpPr txBox="1">
            <a:spLocks noChangeArrowheads="1"/>
          </p:cNvSpPr>
          <p:nvPr/>
        </p:nvSpPr>
        <p:spPr bwMode="auto">
          <a:xfrm>
            <a:off x="6605588" y="1648472"/>
            <a:ext cx="5309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35853" name="Text Box 16"/>
          <p:cNvSpPr txBox="1">
            <a:spLocks noChangeArrowheads="1"/>
          </p:cNvSpPr>
          <p:nvPr/>
        </p:nvSpPr>
        <p:spPr bwMode="auto">
          <a:xfrm>
            <a:off x="6491288" y="2048522"/>
            <a:ext cx="54053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AVC</a:t>
            </a:r>
          </a:p>
        </p:txBody>
      </p:sp>
      <p:sp>
        <p:nvSpPr>
          <p:cNvPr id="35854" name="Text Box 17"/>
          <p:cNvSpPr txBox="1">
            <a:spLocks noChangeArrowheads="1"/>
          </p:cNvSpPr>
          <p:nvPr/>
        </p:nvSpPr>
        <p:spPr bwMode="auto">
          <a:xfrm>
            <a:off x="5176837" y="1991372"/>
            <a:ext cx="45397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4731544" y="4535737"/>
            <a:ext cx="45397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</a:t>
            </a: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6491288" y="3877322"/>
            <a:ext cx="309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5857" name="Text Box 20"/>
          <p:cNvSpPr txBox="1">
            <a:spLocks noChangeArrowheads="1"/>
          </p:cNvSpPr>
          <p:nvPr/>
        </p:nvSpPr>
        <p:spPr bwMode="auto">
          <a:xfrm>
            <a:off x="3988594" y="4535737"/>
            <a:ext cx="38664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Q*</a:t>
            </a:r>
          </a:p>
        </p:txBody>
      </p:sp>
      <p:sp>
        <p:nvSpPr>
          <p:cNvPr id="35858" name="Line 21"/>
          <p:cNvSpPr>
            <a:spLocks noChangeShapeType="1"/>
          </p:cNvSpPr>
          <p:nvPr/>
        </p:nvSpPr>
        <p:spPr bwMode="auto">
          <a:xfrm flipH="1">
            <a:off x="2274094" y="2706937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5859" name="Text Box 22"/>
          <p:cNvSpPr txBox="1">
            <a:spLocks noChangeArrowheads="1"/>
          </p:cNvSpPr>
          <p:nvPr/>
        </p:nvSpPr>
        <p:spPr bwMode="auto">
          <a:xfrm>
            <a:off x="1862138" y="2562872"/>
            <a:ext cx="3674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P*</a:t>
            </a: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4605338" y="3820172"/>
            <a:ext cx="82426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MR=MC</a:t>
            </a: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 flipH="1">
            <a:off x="4217194" y="3964237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" name="Rectangle 1"/>
          <p:cNvSpPr/>
          <p:nvPr/>
        </p:nvSpPr>
        <p:spPr>
          <a:xfrm>
            <a:off x="2284810" y="2700985"/>
            <a:ext cx="1872853" cy="348853"/>
          </a:xfrm>
          <a:prstGeom prst="rect">
            <a:avLst/>
          </a:prstGeom>
          <a:solidFill>
            <a:srgbClr val="ABF3B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700" dirty="0">
                <a:solidFill>
                  <a:schemeClr val="tx1"/>
                </a:solidFill>
              </a:rPr>
              <a:t>Profit</a:t>
            </a:r>
          </a:p>
        </p:txBody>
      </p:sp>
      <p:sp>
        <p:nvSpPr>
          <p:cNvPr id="3586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490949" y="232172"/>
            <a:ext cx="5995702" cy="514350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The Monopolist</a:t>
            </a:r>
            <a:r>
              <a:rPr lang="ja-JP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’</a:t>
            </a:r>
            <a:r>
              <a:rPr lang="en-US" altLang="ja-JP" sz="2100" dirty="0">
                <a:latin typeface="Lato" panose="020F0502020204030203" pitchFamily="34" charset="0"/>
                <a:cs typeface="Arial" panose="020B0604020202020204" pitchFamily="34" charset="0"/>
              </a:rPr>
              <a:t>s Profit- Maximizing </a:t>
            </a:r>
            <a:r>
              <a:rPr lang="en-US" altLang="ja-JP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Output </a:t>
            </a:r>
            <a:r>
              <a:rPr lang="en-US" altLang="ja-JP" sz="2100" dirty="0">
                <a:latin typeface="Lato" panose="020F0502020204030203" pitchFamily="34" charset="0"/>
                <a:cs typeface="Arial" panose="020B0604020202020204" pitchFamily="34" charset="0"/>
              </a:rPr>
              <a:t>Level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2;p14"/>
          <p:cNvSpPr txBox="1">
            <a:spLocks/>
          </p:cNvSpPr>
          <p:nvPr/>
        </p:nvSpPr>
        <p:spPr>
          <a:xfrm>
            <a:off x="967435" y="128200"/>
            <a:ext cx="5509690" cy="62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smtClean="0">
                <a:solidFill>
                  <a:schemeClr val="accent2"/>
                </a:solidFill>
              </a:rPr>
              <a:t>Active Learning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Google Shape;103;p14"/>
          <p:cNvSpPr txBox="1">
            <a:spLocks/>
          </p:cNvSpPr>
          <p:nvPr/>
        </p:nvSpPr>
        <p:spPr>
          <a:xfrm>
            <a:off x="967435" y="571813"/>
            <a:ext cx="687657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mtClean="0">
                <a:solidFill>
                  <a:schemeClr val="dk2"/>
                </a:solidFill>
              </a:rPr>
              <a:t>Profit Maximization for Monopoly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7435" y="1319891"/>
            <a:ext cx="7451075" cy="176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Suppose Demand:     Q = 20 – 0.4 </a:t>
            </a:r>
            <a:r>
              <a:rPr lang="en-US" altLang="en-US" sz="2200" dirty="0" smtClean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/>
            </a:r>
            <a:br>
              <a:rPr lang="en-US" altLang="en-US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</a:br>
            <a:r>
              <a:rPr lang="en-US" altLang="en-US" sz="22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	   Total Cost:   TC = 20 + 14Q - 2 ½ Q</a:t>
            </a:r>
            <a:r>
              <a:rPr lang="en-US" altLang="en-US" sz="2200" baseline="300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 + 1/3  Q</a:t>
            </a:r>
            <a:r>
              <a:rPr lang="en-US" altLang="en-US" sz="2200" baseline="300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3</a:t>
            </a:r>
            <a:br>
              <a:rPr lang="en-US" altLang="en-US" sz="2200" baseline="300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</a:br>
            <a:endParaRPr lang="en-US" altLang="en-US" sz="2200" baseline="30000" dirty="0">
              <a:solidFill>
                <a:srgbClr val="008000"/>
              </a:solidFill>
              <a:latin typeface="Lato" panose="020F0502020204030203" pitchFamily="34" charset="0"/>
              <a:cs typeface="MS PGothic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>
                <a:solidFill>
                  <a:srgbClr val="008000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Assume this firm is maximizing profits, calculate the profit.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solidFill>
                <a:srgbClr val="008000"/>
              </a:solidFill>
              <a:latin typeface="Lato" panose="020F0502020204030203" pitchFamily="34" charset="0"/>
              <a:cs typeface="MS PGothic" panose="020B0600070205080204" pitchFamily="34" charset="-128"/>
            </a:endParaRPr>
          </a:p>
          <a:p>
            <a:pPr marL="0" indent="0">
              <a:lnSpc>
                <a:spcPct val="70000"/>
              </a:lnSpc>
            </a:pPr>
            <a:r>
              <a:rPr lang="en-US" altLang="en-US" sz="2200" dirty="0" smtClean="0">
                <a:latin typeface="Lato" panose="020F0502020204030203" pitchFamily="34" charset="0"/>
                <a:cs typeface="MS PGothic" panose="020B0600070205080204" pitchFamily="34" charset="-128"/>
              </a:rPr>
              <a:t>(</a:t>
            </a:r>
            <a:r>
              <a:rPr lang="en-US" altLang="en-US" sz="2200" i="1" dirty="0" smtClean="0">
                <a:latin typeface="Lato" panose="020F0502020204030203" pitchFamily="34" charset="0"/>
                <a:cs typeface="MS PGothic" panose="020B0600070205080204" pitchFamily="34" charset="-128"/>
              </a:rPr>
              <a:t>Hint:       </a:t>
            </a:r>
            <a:r>
              <a:rPr lang="en-US" altLang="en-US" sz="2200" dirty="0" smtClean="0">
                <a:latin typeface="Lato" panose="020F0502020204030203" pitchFamily="34" charset="0"/>
                <a:cs typeface="MS PGothic" panose="020B0600070205080204" pitchFamily="34" charset="-128"/>
              </a:rPr>
              <a:t>Marginal Cost   </a:t>
            </a:r>
            <a:r>
              <a:rPr lang="en-US" altLang="en-US" sz="2200" dirty="0">
                <a:latin typeface="Lato" panose="020F0502020204030203" pitchFamily="34" charset="0"/>
                <a:cs typeface="MS PGothic" panose="020B0600070205080204" pitchFamily="34" charset="-128"/>
              </a:rPr>
              <a:t>MC = 14 – 5Q + </a:t>
            </a:r>
            <a:r>
              <a:rPr lang="en-US" altLang="en-US" sz="2200" dirty="0" smtClean="0">
                <a:latin typeface="Lato" panose="020F0502020204030203" pitchFamily="34" charset="0"/>
                <a:cs typeface="MS PGothic" panose="020B0600070205080204" pitchFamily="34" charset="-128"/>
              </a:rPr>
              <a:t>Q</a:t>
            </a:r>
            <a:r>
              <a:rPr lang="en-US" altLang="en-US" sz="2200" baseline="30000" dirty="0" smtClean="0">
                <a:latin typeface="Lato" panose="020F0502020204030203" pitchFamily="34" charset="0"/>
                <a:cs typeface="MS PGothic" panose="020B0600070205080204" pitchFamily="34" charset="-128"/>
              </a:rPr>
              <a:t>2 </a:t>
            </a:r>
            <a:r>
              <a:rPr lang="en-US" altLang="en-US" sz="2200" dirty="0" smtClean="0">
                <a:latin typeface="Lato" panose="020F0502020204030203" pitchFamily="34" charset="0"/>
                <a:cs typeface="MS PGothic" panose="020B0600070205080204" pitchFamily="34" charset="-128"/>
              </a:rPr>
              <a:t> )</a:t>
            </a:r>
            <a:endParaRPr lang="en-US" altLang="en-US" sz="2200" dirty="0">
              <a:latin typeface="Lato" panose="020F0502020204030203" pitchFamily="34" charset="0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8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1" name="Freeform 17"/>
          <p:cNvSpPr>
            <a:spLocks/>
          </p:cNvSpPr>
          <p:nvPr/>
        </p:nvSpPr>
        <p:spPr bwMode="auto">
          <a:xfrm>
            <a:off x="3396854" y="2049195"/>
            <a:ext cx="589359" cy="938213"/>
          </a:xfrm>
          <a:custGeom>
            <a:avLst/>
            <a:gdLst>
              <a:gd name="T0" fmla="*/ 0 w 495"/>
              <a:gd name="T1" fmla="*/ 0 h 788"/>
              <a:gd name="T2" fmla="*/ 0 w 495"/>
              <a:gd name="T3" fmla="*/ 2147483646 h 788"/>
              <a:gd name="T4" fmla="*/ 2147483646 w 495"/>
              <a:gd name="T5" fmla="*/ 2147483646 h 788"/>
              <a:gd name="T6" fmla="*/ 0 w 495"/>
              <a:gd name="T7" fmla="*/ 0 h 788"/>
              <a:gd name="T8" fmla="*/ 0 60000 65536"/>
              <a:gd name="T9" fmla="*/ 0 60000 65536"/>
              <a:gd name="T10" fmla="*/ 0 60000 65536"/>
              <a:gd name="T11" fmla="*/ 0 60000 65536"/>
              <a:gd name="T12" fmla="*/ 0 w 495"/>
              <a:gd name="T13" fmla="*/ 0 h 788"/>
              <a:gd name="T14" fmla="*/ 495 w 495"/>
              <a:gd name="T15" fmla="*/ 788 h 7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" h="788">
                <a:moveTo>
                  <a:pt x="0" y="0"/>
                </a:moveTo>
                <a:lnTo>
                  <a:pt x="0" y="788"/>
                </a:lnTo>
                <a:lnTo>
                  <a:pt x="495" y="41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6867" name="Freeform 18"/>
          <p:cNvSpPr>
            <a:spLocks/>
          </p:cNvSpPr>
          <p:nvPr/>
        </p:nvSpPr>
        <p:spPr bwMode="auto">
          <a:xfrm>
            <a:off x="2247900" y="1052643"/>
            <a:ext cx="4982766" cy="3363515"/>
          </a:xfrm>
          <a:custGeom>
            <a:avLst/>
            <a:gdLst>
              <a:gd name="T0" fmla="*/ 0 w 4185"/>
              <a:gd name="T1" fmla="*/ 0 h 2825"/>
              <a:gd name="T2" fmla="*/ 0 w 4185"/>
              <a:gd name="T3" fmla="*/ 2147483646 h 2825"/>
              <a:gd name="T4" fmla="*/ 2147483646 w 4185"/>
              <a:gd name="T5" fmla="*/ 2147483646 h 2825"/>
              <a:gd name="T6" fmla="*/ 0 60000 65536"/>
              <a:gd name="T7" fmla="*/ 0 60000 65536"/>
              <a:gd name="T8" fmla="*/ 0 60000 65536"/>
              <a:gd name="T9" fmla="*/ 0 w 4185"/>
              <a:gd name="T10" fmla="*/ 0 h 2825"/>
              <a:gd name="T11" fmla="*/ 4185 w 4185"/>
              <a:gd name="T12" fmla="*/ 2825 h 2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5" h="2825">
                <a:moveTo>
                  <a:pt x="0" y="0"/>
                </a:moveTo>
                <a:lnTo>
                  <a:pt x="0" y="2825"/>
                </a:lnTo>
                <a:lnTo>
                  <a:pt x="4185" y="282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6622257" y="4470927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36869" name="Rectangle 20"/>
          <p:cNvSpPr>
            <a:spLocks noChangeArrowheads="1"/>
          </p:cNvSpPr>
          <p:nvPr/>
        </p:nvSpPr>
        <p:spPr bwMode="auto">
          <a:xfrm>
            <a:off x="2072879" y="447568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1784748" y="1040736"/>
            <a:ext cx="3751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642122" y="1501508"/>
            <a:ext cx="928688" cy="995363"/>
            <a:chOff x="2062" y="1103"/>
            <a:chExt cx="509" cy="927"/>
          </a:xfrm>
        </p:grpSpPr>
        <p:sp>
          <p:nvSpPr>
            <p:cNvPr id="36906" name="Line 23"/>
            <p:cNvSpPr>
              <a:spLocks noChangeShapeType="1"/>
            </p:cNvSpPr>
            <p:nvPr/>
          </p:nvSpPr>
          <p:spPr bwMode="auto">
            <a:xfrm flipV="1">
              <a:off x="2062" y="1315"/>
              <a:ext cx="289" cy="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907" name="Rectangle 24"/>
            <p:cNvSpPr>
              <a:spLocks noChangeArrowheads="1"/>
            </p:cNvSpPr>
            <p:nvPr/>
          </p:nvSpPr>
          <p:spPr bwMode="auto">
            <a:xfrm>
              <a:off x="2286" y="1103"/>
              <a:ext cx="2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DWL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47901" y="1139558"/>
            <a:ext cx="3899297" cy="2759869"/>
            <a:chOff x="928" y="903"/>
            <a:chExt cx="3275" cy="2318"/>
          </a:xfrm>
        </p:grpSpPr>
        <p:sp>
          <p:nvSpPr>
            <p:cNvPr id="36904" name="Line 27"/>
            <p:cNvSpPr>
              <a:spLocks noChangeShapeType="1"/>
            </p:cNvSpPr>
            <p:nvPr/>
          </p:nvSpPr>
          <p:spPr bwMode="auto">
            <a:xfrm>
              <a:off x="928" y="903"/>
              <a:ext cx="2738" cy="220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905" name="Rectangle 28"/>
            <p:cNvSpPr>
              <a:spLocks noChangeArrowheads="1"/>
            </p:cNvSpPr>
            <p:nvPr/>
          </p:nvSpPr>
          <p:spPr bwMode="auto">
            <a:xfrm>
              <a:off x="3717" y="3066"/>
              <a:ext cx="4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47900" y="1139558"/>
            <a:ext cx="2550319" cy="2953941"/>
            <a:chOff x="928" y="903"/>
            <a:chExt cx="2142" cy="2481"/>
          </a:xfrm>
        </p:grpSpPr>
        <p:sp>
          <p:nvSpPr>
            <p:cNvPr id="36899" name="Line 30"/>
            <p:cNvSpPr>
              <a:spLocks noChangeShapeType="1"/>
            </p:cNvSpPr>
            <p:nvPr/>
          </p:nvSpPr>
          <p:spPr bwMode="auto">
            <a:xfrm>
              <a:off x="928" y="903"/>
              <a:ext cx="1339" cy="215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36900" name="Group 31"/>
            <p:cNvGrpSpPr>
              <a:grpSpLocks/>
            </p:cNvGrpSpPr>
            <p:nvPr/>
          </p:nvGrpSpPr>
          <p:grpSpPr bwMode="auto">
            <a:xfrm>
              <a:off x="2231" y="2912"/>
              <a:ext cx="839" cy="472"/>
              <a:chOff x="2231" y="2912"/>
              <a:chExt cx="839" cy="472"/>
            </a:xfrm>
          </p:grpSpPr>
          <p:sp>
            <p:nvSpPr>
              <p:cNvPr id="36901" name="Line 32"/>
              <p:cNvSpPr>
                <a:spLocks noChangeShapeType="1"/>
              </p:cNvSpPr>
              <p:nvPr/>
            </p:nvSpPr>
            <p:spPr bwMode="auto">
              <a:xfrm>
                <a:off x="2231" y="2915"/>
                <a:ext cx="289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6902" name="Rectangle 33"/>
              <p:cNvSpPr>
                <a:spLocks noChangeArrowheads="1"/>
              </p:cNvSpPr>
              <p:nvPr/>
            </p:nvSpPr>
            <p:spPr bwMode="auto">
              <a:xfrm>
                <a:off x="2544" y="2912"/>
                <a:ext cx="4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Marginal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6903" name="Rectangle 34"/>
              <p:cNvSpPr>
                <a:spLocks noChangeArrowheads="1"/>
              </p:cNvSpPr>
              <p:nvPr/>
            </p:nvSpPr>
            <p:spPr bwMode="auto">
              <a:xfrm>
                <a:off x="2556" y="3074"/>
                <a:ext cx="51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Revenue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(MR)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434828" y="1224093"/>
            <a:ext cx="4492229" cy="2513409"/>
            <a:chOff x="1085" y="974"/>
            <a:chExt cx="3773" cy="2111"/>
          </a:xfrm>
        </p:grpSpPr>
        <p:sp>
          <p:nvSpPr>
            <p:cNvPr id="36897" name="Line 36"/>
            <p:cNvSpPr>
              <a:spLocks noChangeShapeType="1"/>
            </p:cNvSpPr>
            <p:nvPr/>
          </p:nvSpPr>
          <p:spPr bwMode="auto">
            <a:xfrm flipH="1">
              <a:off x="1085" y="1061"/>
              <a:ext cx="2629" cy="2024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898" name="Rectangle 37"/>
            <p:cNvSpPr>
              <a:spLocks noChangeArrowheads="1"/>
            </p:cNvSpPr>
            <p:nvPr/>
          </p:nvSpPr>
          <p:spPr bwMode="auto">
            <a:xfrm>
              <a:off x="3769" y="974"/>
              <a:ext cx="10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Marginal cost (MC)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763569" y="2496870"/>
            <a:ext cx="546497" cy="2356247"/>
            <a:chOff x="2201" y="2043"/>
            <a:chExt cx="459" cy="1979"/>
          </a:xfrm>
        </p:grpSpPr>
        <p:sp>
          <p:nvSpPr>
            <p:cNvPr id="36892" name="Rectangle 39"/>
            <p:cNvSpPr>
              <a:spLocks noChangeArrowheads="1"/>
            </p:cNvSpPr>
            <p:nvPr/>
          </p:nvSpPr>
          <p:spPr bwMode="auto">
            <a:xfrm>
              <a:off x="2201" y="3705"/>
              <a:ext cx="4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Efficient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36893" name="Rectangle 40"/>
            <p:cNvSpPr>
              <a:spLocks noChangeArrowheads="1"/>
            </p:cNvSpPr>
            <p:nvPr/>
          </p:nvSpPr>
          <p:spPr bwMode="auto">
            <a:xfrm>
              <a:off x="2201" y="3867"/>
              <a:ext cx="4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quantity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grpSp>
          <p:nvGrpSpPr>
            <p:cNvPr id="36894" name="Group 41"/>
            <p:cNvGrpSpPr>
              <a:grpSpLocks/>
            </p:cNvGrpSpPr>
            <p:nvPr/>
          </p:nvGrpSpPr>
          <p:grpSpPr bwMode="auto">
            <a:xfrm>
              <a:off x="2347" y="2043"/>
              <a:ext cx="86" cy="1588"/>
              <a:chOff x="2347" y="2043"/>
              <a:chExt cx="86" cy="1588"/>
            </a:xfrm>
          </p:grpSpPr>
          <p:sp>
            <p:nvSpPr>
              <p:cNvPr id="36895" name="Line 42"/>
              <p:cNvSpPr>
                <a:spLocks noChangeShapeType="1"/>
              </p:cNvSpPr>
              <p:nvPr/>
            </p:nvSpPr>
            <p:spPr bwMode="auto">
              <a:xfrm flipV="1">
                <a:off x="2388" y="2079"/>
                <a:ext cx="1" cy="15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6896" name="Oval 43"/>
              <p:cNvSpPr>
                <a:spLocks noChangeArrowheads="1"/>
              </p:cNvSpPr>
              <p:nvPr/>
            </p:nvSpPr>
            <p:spPr bwMode="auto">
              <a:xfrm>
                <a:off x="2347" y="2043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490663" y="1951565"/>
            <a:ext cx="2155032" cy="2901553"/>
            <a:chOff x="292" y="1585"/>
            <a:chExt cx="1810" cy="2437"/>
          </a:xfrm>
        </p:grpSpPr>
        <p:sp>
          <p:nvSpPr>
            <p:cNvPr id="36883" name="Oval 45"/>
            <p:cNvSpPr>
              <a:spLocks noChangeArrowheads="1"/>
            </p:cNvSpPr>
            <p:nvPr/>
          </p:nvSpPr>
          <p:spPr bwMode="auto">
            <a:xfrm>
              <a:off x="1853" y="241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grpSp>
          <p:nvGrpSpPr>
            <p:cNvPr id="36884" name="Group 46"/>
            <p:cNvGrpSpPr>
              <a:grpSpLocks/>
            </p:cNvGrpSpPr>
            <p:nvPr/>
          </p:nvGrpSpPr>
          <p:grpSpPr bwMode="auto">
            <a:xfrm>
              <a:off x="292" y="1585"/>
              <a:ext cx="1810" cy="2437"/>
              <a:chOff x="292" y="1585"/>
              <a:chExt cx="1810" cy="2437"/>
            </a:xfrm>
          </p:grpSpPr>
          <p:sp>
            <p:nvSpPr>
              <p:cNvPr id="36885" name="Line 47"/>
              <p:cNvSpPr>
                <a:spLocks noChangeShapeType="1"/>
              </p:cNvSpPr>
              <p:nvPr/>
            </p:nvSpPr>
            <p:spPr bwMode="auto">
              <a:xfrm flipV="1">
                <a:off x="1893" y="1667"/>
                <a:ext cx="1" cy="19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6886" name="Line 48"/>
              <p:cNvSpPr>
                <a:spLocks noChangeShapeType="1"/>
              </p:cNvSpPr>
              <p:nvPr/>
            </p:nvSpPr>
            <p:spPr bwMode="auto">
              <a:xfrm flipH="1">
                <a:off x="928" y="1667"/>
                <a:ext cx="96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6887" name="Oval 49"/>
              <p:cNvSpPr>
                <a:spLocks noChangeArrowheads="1"/>
              </p:cNvSpPr>
              <p:nvPr/>
            </p:nvSpPr>
            <p:spPr bwMode="auto">
              <a:xfrm>
                <a:off x="1853" y="16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6888" name="Rectangle 50"/>
              <p:cNvSpPr>
                <a:spLocks noChangeArrowheads="1"/>
              </p:cNvSpPr>
              <p:nvPr/>
            </p:nvSpPr>
            <p:spPr bwMode="auto">
              <a:xfrm>
                <a:off x="292" y="1585"/>
                <a:ext cx="5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Monopoly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6889" name="Rectangle 51"/>
              <p:cNvSpPr>
                <a:spLocks noChangeArrowheads="1"/>
              </p:cNvSpPr>
              <p:nvPr/>
            </p:nvSpPr>
            <p:spPr bwMode="auto">
              <a:xfrm>
                <a:off x="571" y="1747"/>
                <a:ext cx="2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price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6890" name="Rectangle 52"/>
              <p:cNvSpPr>
                <a:spLocks noChangeArrowheads="1"/>
              </p:cNvSpPr>
              <p:nvPr/>
            </p:nvSpPr>
            <p:spPr bwMode="auto">
              <a:xfrm>
                <a:off x="1545" y="3705"/>
                <a:ext cx="5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Monopoly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6891" name="Rectangle 53"/>
              <p:cNvSpPr>
                <a:spLocks noChangeArrowheads="1"/>
              </p:cNvSpPr>
              <p:nvPr/>
            </p:nvSpPr>
            <p:spPr bwMode="auto">
              <a:xfrm>
                <a:off x="1598" y="3867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quantity</a:t>
                </a: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2856310" y="988349"/>
            <a:ext cx="956072" cy="415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i="1" dirty="0">
                <a:latin typeface="+mn-lt"/>
                <a:ea typeface="+mn-ea"/>
                <a:cs typeface="ＭＳ Ｐゴシック" charset="0"/>
              </a:rPr>
              <a:t>P</a:t>
            </a:r>
            <a:r>
              <a:rPr lang="en-US" sz="1050" dirty="0">
                <a:latin typeface="+mn-lt"/>
                <a:ea typeface="+mn-ea"/>
                <a:cs typeface="ＭＳ Ｐゴシック" charset="0"/>
              </a:rPr>
              <a:t> &gt; </a:t>
            </a:r>
            <a:r>
              <a:rPr lang="en-US" sz="1050" i="1" dirty="0">
                <a:latin typeface="+mn-lt"/>
                <a:ea typeface="+mn-ea"/>
                <a:cs typeface="ＭＳ Ｐゴシック" charset="0"/>
              </a:rPr>
              <a:t>MC</a:t>
            </a:r>
            <a:r>
              <a:rPr lang="en-US" sz="1050" dirty="0">
                <a:latin typeface="+mn-lt"/>
                <a:ea typeface="+mn-ea"/>
                <a:cs typeface="ＭＳ Ｐゴシック" charset="0"/>
              </a:rPr>
              <a:t>; monopoly</a:t>
            </a:r>
          </a:p>
        </p:txBody>
      </p:sp>
      <p:cxnSp>
        <p:nvCxnSpPr>
          <p:cNvPr id="41" name="Straight Arrow Connector 40"/>
          <p:cNvCxnSpPr>
            <a:cxnSpLocks noChangeShapeType="1"/>
            <a:stCxn id="40" idx="2"/>
          </p:cNvCxnSpPr>
          <p:nvPr/>
        </p:nvCxnSpPr>
        <p:spPr bwMode="auto">
          <a:xfrm>
            <a:off x="3333750" y="1474124"/>
            <a:ext cx="42863" cy="460772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31556" y="2298036"/>
            <a:ext cx="1382316" cy="577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i="1" dirty="0">
                <a:latin typeface="+mn-lt"/>
                <a:ea typeface="+mn-ea"/>
                <a:cs typeface="ＭＳ Ｐゴシック" charset="0"/>
              </a:rPr>
              <a:t>P</a:t>
            </a:r>
            <a:r>
              <a:rPr lang="en-US" sz="1050" dirty="0">
                <a:latin typeface="+mn-lt"/>
                <a:ea typeface="+mn-ea"/>
                <a:cs typeface="ＭＳ Ｐゴシック" charset="0"/>
              </a:rPr>
              <a:t> = </a:t>
            </a:r>
            <a:r>
              <a:rPr lang="en-US" sz="1050" i="1" dirty="0">
                <a:latin typeface="+mn-lt"/>
                <a:ea typeface="+mn-ea"/>
                <a:cs typeface="ＭＳ Ｐゴシック" charset="0"/>
              </a:rPr>
              <a:t>MC</a:t>
            </a:r>
            <a:r>
              <a:rPr lang="en-US" sz="1050" dirty="0">
                <a:latin typeface="+mn-lt"/>
                <a:ea typeface="+mn-ea"/>
                <a:cs typeface="ＭＳ Ｐゴシック" charset="0"/>
              </a:rPr>
              <a:t>; perfect competition and optimum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0800000">
            <a:off x="4167188" y="2558783"/>
            <a:ext cx="659606" cy="16669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357938" y="3200531"/>
            <a:ext cx="1622822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b="1" dirty="0">
                <a:latin typeface="+mn-lt"/>
                <a:ea typeface="+mn-ea"/>
                <a:cs typeface="ＭＳ Ｐゴシック" charset="0"/>
              </a:rPr>
              <a:t>The monopolist produces </a:t>
            </a:r>
            <a:r>
              <a:rPr lang="en-US" sz="1050" b="1" i="1" dirty="0">
                <a:latin typeface="+mn-lt"/>
                <a:ea typeface="+mn-ea"/>
                <a:cs typeface="ＭＳ Ｐゴシック" charset="0"/>
              </a:rPr>
              <a:t>less </a:t>
            </a:r>
            <a:r>
              <a:rPr lang="en-US" sz="1050" b="1" dirty="0">
                <a:latin typeface="+mn-lt"/>
                <a:ea typeface="+mn-ea"/>
                <a:cs typeface="ＭＳ Ｐゴシック" charset="0"/>
              </a:rPr>
              <a:t>than the socially efficient quantity</a:t>
            </a:r>
          </a:p>
        </p:txBody>
      </p:sp>
      <p:sp>
        <p:nvSpPr>
          <p:cNvPr id="36882" name="Rectangle 4"/>
          <p:cNvSpPr>
            <a:spLocks noGrp="1" noChangeArrowheads="1"/>
          </p:cNvSpPr>
          <p:nvPr>
            <p:ph type="title"/>
          </p:nvPr>
        </p:nvSpPr>
        <p:spPr>
          <a:xfrm>
            <a:off x="1602581" y="61282"/>
            <a:ext cx="6115050" cy="742950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Monopoly vs. 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28589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3619" y="2111814"/>
            <a:ext cx="1085850" cy="397669"/>
          </a:xfrm>
          <a:prstGeom prst="rect">
            <a:avLst/>
          </a:prstGeom>
          <a:solidFill>
            <a:srgbClr val="B0CAC4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770" name="Freeform 18"/>
          <p:cNvSpPr>
            <a:spLocks/>
          </p:cNvSpPr>
          <p:nvPr/>
        </p:nvSpPr>
        <p:spPr bwMode="auto">
          <a:xfrm>
            <a:off x="2247900" y="1078351"/>
            <a:ext cx="4982766" cy="3363515"/>
          </a:xfrm>
          <a:custGeom>
            <a:avLst/>
            <a:gdLst>
              <a:gd name="T0" fmla="*/ 0 w 4185"/>
              <a:gd name="T1" fmla="*/ 0 h 2825"/>
              <a:gd name="T2" fmla="*/ 0 w 4185"/>
              <a:gd name="T3" fmla="*/ 2147483647 h 2825"/>
              <a:gd name="T4" fmla="*/ 2147483647 w 4185"/>
              <a:gd name="T5" fmla="*/ 2147483647 h 2825"/>
              <a:gd name="T6" fmla="*/ 0 60000 65536"/>
              <a:gd name="T7" fmla="*/ 0 60000 65536"/>
              <a:gd name="T8" fmla="*/ 0 60000 65536"/>
              <a:gd name="T9" fmla="*/ 0 w 4185"/>
              <a:gd name="T10" fmla="*/ 0 h 2825"/>
              <a:gd name="T11" fmla="*/ 4185 w 4185"/>
              <a:gd name="T12" fmla="*/ 2825 h 2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5" h="2825">
                <a:moveTo>
                  <a:pt x="0" y="0"/>
                </a:moveTo>
                <a:lnTo>
                  <a:pt x="0" y="2825"/>
                </a:lnTo>
                <a:lnTo>
                  <a:pt x="4185" y="282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2771" name="Rectangle 19"/>
          <p:cNvSpPr>
            <a:spLocks noChangeArrowheads="1"/>
          </p:cNvSpPr>
          <p:nvPr/>
        </p:nvSpPr>
        <p:spPr bwMode="auto">
          <a:xfrm>
            <a:off x="6622257" y="4496635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</a:rPr>
              <a:t>Quantity</a:t>
            </a:r>
            <a:endParaRPr lang="en-US" altLang="en-US" sz="1350"/>
          </a:p>
        </p:txBody>
      </p:sp>
      <p:sp>
        <p:nvSpPr>
          <p:cNvPr id="32772" name="Rectangle 20"/>
          <p:cNvSpPr>
            <a:spLocks noChangeArrowheads="1"/>
          </p:cNvSpPr>
          <p:nvPr/>
        </p:nvSpPr>
        <p:spPr bwMode="auto">
          <a:xfrm>
            <a:off x="2072879" y="450139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1350"/>
          </a:p>
        </p:txBody>
      </p:sp>
      <p:sp>
        <p:nvSpPr>
          <p:cNvPr id="32773" name="Rectangle 21"/>
          <p:cNvSpPr>
            <a:spLocks noChangeArrowheads="1"/>
          </p:cNvSpPr>
          <p:nvPr/>
        </p:nvSpPr>
        <p:spPr bwMode="auto">
          <a:xfrm>
            <a:off x="1784748" y="1066444"/>
            <a:ext cx="3751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</a:rPr>
              <a:t>Price</a:t>
            </a:r>
            <a:endParaRPr lang="en-US" altLang="en-US" sz="1350"/>
          </a:p>
        </p:txBody>
      </p:sp>
      <p:sp>
        <p:nvSpPr>
          <p:cNvPr id="31789" name="Rectangle 24"/>
          <p:cNvSpPr>
            <a:spLocks noChangeArrowheads="1"/>
          </p:cNvSpPr>
          <p:nvPr/>
        </p:nvSpPr>
        <p:spPr bwMode="auto">
          <a:xfrm>
            <a:off x="5411392" y="2095145"/>
            <a:ext cx="230624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650" dirty="0">
                <a:latin typeface="+mn-lt"/>
                <a:ea typeface="ＭＳ Ｐゴシック" charset="0"/>
                <a:cs typeface="ＭＳ Ｐゴシック" charset="0"/>
              </a:rPr>
              <a:t>DWL = B+C</a:t>
            </a:r>
          </a:p>
          <a:p>
            <a:pPr>
              <a:defRPr/>
            </a:pPr>
            <a:endParaRPr lang="en-US" sz="750" dirty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50" dirty="0">
                <a:latin typeface="+mn-lt"/>
                <a:ea typeface="ＭＳ Ｐゴシック" charset="0"/>
                <a:cs typeface="ＭＳ Ｐゴシック" charset="0"/>
              </a:rPr>
              <a:t>Change in CS = - A - B</a:t>
            </a:r>
          </a:p>
          <a:p>
            <a:pPr>
              <a:defRPr/>
            </a:pPr>
            <a:endParaRPr lang="en-US" sz="750" dirty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50" dirty="0">
                <a:latin typeface="+mn-lt"/>
                <a:ea typeface="ＭＳ Ｐゴシック" charset="0"/>
                <a:cs typeface="ＭＳ Ｐゴシック" charset="0"/>
              </a:rPr>
              <a:t>Change in PS = A - C</a:t>
            </a:r>
          </a:p>
        </p:txBody>
      </p:sp>
      <p:grpSp>
        <p:nvGrpSpPr>
          <p:cNvPr id="32775" name="Group 26"/>
          <p:cNvGrpSpPr>
            <a:grpSpLocks/>
          </p:cNvGrpSpPr>
          <p:nvPr/>
        </p:nvGrpSpPr>
        <p:grpSpPr bwMode="auto">
          <a:xfrm>
            <a:off x="2247901" y="1165266"/>
            <a:ext cx="3899297" cy="2759869"/>
            <a:chOff x="928" y="903"/>
            <a:chExt cx="3275" cy="2318"/>
          </a:xfrm>
        </p:grpSpPr>
        <p:sp>
          <p:nvSpPr>
            <p:cNvPr id="32805" name="Line 27"/>
            <p:cNvSpPr>
              <a:spLocks noChangeShapeType="1"/>
            </p:cNvSpPr>
            <p:nvPr/>
          </p:nvSpPr>
          <p:spPr bwMode="auto">
            <a:xfrm>
              <a:off x="928" y="903"/>
              <a:ext cx="2738" cy="220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2806" name="Rectangle 28"/>
            <p:cNvSpPr>
              <a:spLocks noChangeArrowheads="1"/>
            </p:cNvSpPr>
            <p:nvPr/>
          </p:nvSpPr>
          <p:spPr bwMode="auto">
            <a:xfrm>
              <a:off x="3717" y="3066"/>
              <a:ext cx="4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Demand</a:t>
              </a:r>
              <a:endParaRPr lang="en-US" altLang="en-US" sz="1350"/>
            </a:p>
          </p:txBody>
        </p:sp>
      </p:grpSp>
      <p:grpSp>
        <p:nvGrpSpPr>
          <p:cNvPr id="32776" name="Group 29"/>
          <p:cNvGrpSpPr>
            <a:grpSpLocks/>
          </p:cNvGrpSpPr>
          <p:nvPr/>
        </p:nvGrpSpPr>
        <p:grpSpPr bwMode="auto">
          <a:xfrm>
            <a:off x="2247900" y="1165266"/>
            <a:ext cx="1713310" cy="2851547"/>
            <a:chOff x="928" y="903"/>
            <a:chExt cx="1439" cy="2395"/>
          </a:xfrm>
        </p:grpSpPr>
        <p:sp>
          <p:nvSpPr>
            <p:cNvPr id="32803" name="Rectangle 33"/>
            <p:cNvSpPr>
              <a:spLocks noChangeArrowheads="1"/>
            </p:cNvSpPr>
            <p:nvPr/>
          </p:nvSpPr>
          <p:spPr bwMode="auto">
            <a:xfrm>
              <a:off x="2166" y="3143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MR</a:t>
              </a:r>
              <a:endParaRPr lang="en-US" altLang="en-US" sz="1350"/>
            </a:p>
          </p:txBody>
        </p:sp>
        <p:sp>
          <p:nvSpPr>
            <p:cNvPr id="32804" name="Line 30"/>
            <p:cNvSpPr>
              <a:spLocks noChangeShapeType="1"/>
            </p:cNvSpPr>
            <p:nvPr/>
          </p:nvSpPr>
          <p:spPr bwMode="auto">
            <a:xfrm>
              <a:off x="928" y="903"/>
              <a:ext cx="1339" cy="215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32777" name="Group 35"/>
          <p:cNvGrpSpPr>
            <a:grpSpLocks/>
          </p:cNvGrpSpPr>
          <p:nvPr/>
        </p:nvGrpSpPr>
        <p:grpSpPr bwMode="auto">
          <a:xfrm>
            <a:off x="2434829" y="1249801"/>
            <a:ext cx="3434953" cy="2513409"/>
            <a:chOff x="1085" y="974"/>
            <a:chExt cx="2885" cy="2111"/>
          </a:xfrm>
        </p:grpSpPr>
        <p:sp>
          <p:nvSpPr>
            <p:cNvPr id="32801" name="Line 36"/>
            <p:cNvSpPr>
              <a:spLocks noChangeShapeType="1"/>
            </p:cNvSpPr>
            <p:nvPr/>
          </p:nvSpPr>
          <p:spPr bwMode="auto">
            <a:xfrm flipH="1">
              <a:off x="1085" y="1061"/>
              <a:ext cx="2629" cy="2024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2802" name="Rectangle 37"/>
            <p:cNvSpPr>
              <a:spLocks noChangeArrowheads="1"/>
            </p:cNvSpPr>
            <p:nvPr/>
          </p:nvSpPr>
          <p:spPr bwMode="auto">
            <a:xfrm>
              <a:off x="3769" y="974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MC</a:t>
              </a:r>
              <a:endParaRPr lang="en-US" altLang="en-US" sz="1350"/>
            </a:p>
          </p:txBody>
        </p:sp>
      </p:grpSp>
      <p:grpSp>
        <p:nvGrpSpPr>
          <p:cNvPr id="32778" name="Group 38"/>
          <p:cNvGrpSpPr>
            <a:grpSpLocks/>
          </p:cNvGrpSpPr>
          <p:nvPr/>
        </p:nvGrpSpPr>
        <p:grpSpPr bwMode="auto">
          <a:xfrm>
            <a:off x="3763569" y="2522578"/>
            <a:ext cx="546497" cy="2356247"/>
            <a:chOff x="2201" y="2043"/>
            <a:chExt cx="459" cy="1979"/>
          </a:xfrm>
        </p:grpSpPr>
        <p:sp>
          <p:nvSpPr>
            <p:cNvPr id="32796" name="Rectangle 39"/>
            <p:cNvSpPr>
              <a:spLocks noChangeArrowheads="1"/>
            </p:cNvSpPr>
            <p:nvPr/>
          </p:nvSpPr>
          <p:spPr bwMode="auto">
            <a:xfrm>
              <a:off x="2201" y="3705"/>
              <a:ext cx="4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Efficient</a:t>
              </a:r>
              <a:endParaRPr lang="en-US" altLang="en-US" sz="1350"/>
            </a:p>
          </p:txBody>
        </p:sp>
        <p:sp>
          <p:nvSpPr>
            <p:cNvPr id="32797" name="Rectangle 40"/>
            <p:cNvSpPr>
              <a:spLocks noChangeArrowheads="1"/>
            </p:cNvSpPr>
            <p:nvPr/>
          </p:nvSpPr>
          <p:spPr bwMode="auto">
            <a:xfrm>
              <a:off x="2201" y="3867"/>
              <a:ext cx="4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quantity</a:t>
              </a:r>
              <a:endParaRPr lang="en-US" altLang="en-US" sz="1350"/>
            </a:p>
          </p:txBody>
        </p:sp>
        <p:grpSp>
          <p:nvGrpSpPr>
            <p:cNvPr id="32798" name="Group 41"/>
            <p:cNvGrpSpPr>
              <a:grpSpLocks/>
            </p:cNvGrpSpPr>
            <p:nvPr/>
          </p:nvGrpSpPr>
          <p:grpSpPr bwMode="auto">
            <a:xfrm>
              <a:off x="2347" y="2043"/>
              <a:ext cx="86" cy="1588"/>
              <a:chOff x="2347" y="2043"/>
              <a:chExt cx="86" cy="1588"/>
            </a:xfrm>
          </p:grpSpPr>
          <p:sp>
            <p:nvSpPr>
              <p:cNvPr id="32799" name="Line 42"/>
              <p:cNvSpPr>
                <a:spLocks noChangeShapeType="1"/>
              </p:cNvSpPr>
              <p:nvPr/>
            </p:nvSpPr>
            <p:spPr bwMode="auto">
              <a:xfrm flipV="1">
                <a:off x="2388" y="2079"/>
                <a:ext cx="1" cy="15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800" name="Oval 43"/>
              <p:cNvSpPr>
                <a:spLocks noChangeArrowheads="1"/>
              </p:cNvSpPr>
              <p:nvPr/>
            </p:nvSpPr>
            <p:spPr bwMode="auto">
              <a:xfrm>
                <a:off x="2347" y="2043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350"/>
              </a:p>
            </p:txBody>
          </p:sp>
        </p:grpSp>
      </p:grpSp>
      <p:grpSp>
        <p:nvGrpSpPr>
          <p:cNvPr id="32779" name="Group 44"/>
          <p:cNvGrpSpPr>
            <a:grpSpLocks/>
          </p:cNvGrpSpPr>
          <p:nvPr/>
        </p:nvGrpSpPr>
        <p:grpSpPr bwMode="auto">
          <a:xfrm>
            <a:off x="1490663" y="1977273"/>
            <a:ext cx="2155032" cy="2901553"/>
            <a:chOff x="292" y="1585"/>
            <a:chExt cx="1810" cy="2437"/>
          </a:xfrm>
        </p:grpSpPr>
        <p:sp>
          <p:nvSpPr>
            <p:cNvPr id="32788" name="Oval 45"/>
            <p:cNvSpPr>
              <a:spLocks noChangeArrowheads="1"/>
            </p:cNvSpPr>
            <p:nvPr/>
          </p:nvSpPr>
          <p:spPr bwMode="auto">
            <a:xfrm>
              <a:off x="1853" y="241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grpSp>
          <p:nvGrpSpPr>
            <p:cNvPr id="32789" name="Group 46"/>
            <p:cNvGrpSpPr>
              <a:grpSpLocks/>
            </p:cNvGrpSpPr>
            <p:nvPr/>
          </p:nvGrpSpPr>
          <p:grpSpPr bwMode="auto">
            <a:xfrm>
              <a:off x="292" y="1585"/>
              <a:ext cx="1810" cy="2437"/>
              <a:chOff x="292" y="1585"/>
              <a:chExt cx="1810" cy="2437"/>
            </a:xfrm>
          </p:grpSpPr>
          <p:sp>
            <p:nvSpPr>
              <p:cNvPr id="32790" name="Line 47"/>
              <p:cNvSpPr>
                <a:spLocks noChangeShapeType="1"/>
              </p:cNvSpPr>
              <p:nvPr/>
            </p:nvSpPr>
            <p:spPr bwMode="auto">
              <a:xfrm flipV="1">
                <a:off x="1893" y="1667"/>
                <a:ext cx="1" cy="19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791" name="Line 48"/>
              <p:cNvSpPr>
                <a:spLocks noChangeShapeType="1"/>
              </p:cNvSpPr>
              <p:nvPr/>
            </p:nvSpPr>
            <p:spPr bwMode="auto">
              <a:xfrm flipH="1">
                <a:off x="928" y="1667"/>
                <a:ext cx="96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792" name="Oval 49"/>
              <p:cNvSpPr>
                <a:spLocks noChangeArrowheads="1"/>
              </p:cNvSpPr>
              <p:nvPr/>
            </p:nvSpPr>
            <p:spPr bwMode="auto">
              <a:xfrm>
                <a:off x="1853" y="16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350"/>
              </a:p>
            </p:txBody>
          </p:sp>
          <p:sp>
            <p:nvSpPr>
              <p:cNvPr id="32793" name="Rectangle 50"/>
              <p:cNvSpPr>
                <a:spLocks noChangeArrowheads="1"/>
              </p:cNvSpPr>
              <p:nvPr/>
            </p:nvSpPr>
            <p:spPr bwMode="auto">
              <a:xfrm>
                <a:off x="292" y="1585"/>
                <a:ext cx="55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Monopoly</a:t>
                </a:r>
              </a:p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Price</a:t>
                </a:r>
                <a:endParaRPr lang="en-US" altLang="en-US" sz="1350"/>
              </a:p>
            </p:txBody>
          </p:sp>
          <p:sp>
            <p:nvSpPr>
              <p:cNvPr id="32794" name="Rectangle 52"/>
              <p:cNvSpPr>
                <a:spLocks noChangeArrowheads="1"/>
              </p:cNvSpPr>
              <p:nvPr/>
            </p:nvSpPr>
            <p:spPr bwMode="auto">
              <a:xfrm>
                <a:off x="1545" y="3705"/>
                <a:ext cx="5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Monopoly</a:t>
                </a:r>
                <a:endParaRPr lang="en-US" altLang="en-US" sz="1350"/>
              </a:p>
            </p:txBody>
          </p:sp>
          <p:sp>
            <p:nvSpPr>
              <p:cNvPr id="32795" name="Rectangle 53"/>
              <p:cNvSpPr>
                <a:spLocks noChangeArrowheads="1"/>
              </p:cNvSpPr>
              <p:nvPr/>
            </p:nvSpPr>
            <p:spPr bwMode="auto">
              <a:xfrm>
                <a:off x="1598" y="3867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quantity</a:t>
                </a:r>
                <a:endParaRPr lang="en-US" altLang="en-US" sz="1350"/>
              </a:p>
            </p:txBody>
          </p:sp>
        </p:grpSp>
      </p:grpSp>
      <p:sp>
        <p:nvSpPr>
          <p:cNvPr id="32780" name="Rectangle 4"/>
          <p:cNvSpPr>
            <a:spLocks noGrp="1" noChangeArrowheads="1"/>
          </p:cNvSpPr>
          <p:nvPr>
            <p:ph type="title"/>
          </p:nvPr>
        </p:nvSpPr>
        <p:spPr>
          <a:xfrm>
            <a:off x="982269" y="8969"/>
            <a:ext cx="6115050" cy="742950"/>
          </a:xfrm>
        </p:spPr>
        <p:txBody>
          <a:bodyPr/>
          <a:lstStyle/>
          <a:p>
            <a:pPr eaLnBrk="1" hangingPunct="1"/>
            <a:r>
              <a:rPr lang="en-US" altLang="en-US" sz="2100">
                <a:latin typeface="Arial" panose="020B0604020202020204" pitchFamily="34" charset="0"/>
                <a:cs typeface="Arial" panose="020B0604020202020204" pitchFamily="34" charset="0"/>
              </a:rPr>
              <a:t>Social Cost of Monopoly</a:t>
            </a:r>
          </a:p>
        </p:txBody>
      </p:sp>
      <p:sp>
        <p:nvSpPr>
          <p:cNvPr id="32781" name="Line 48"/>
          <p:cNvSpPr>
            <a:spLocks noChangeShapeType="1"/>
          </p:cNvSpPr>
          <p:nvPr/>
        </p:nvSpPr>
        <p:spPr bwMode="auto">
          <a:xfrm flipH="1">
            <a:off x="2253854" y="2565441"/>
            <a:ext cx="1733550" cy="10716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2782" name="Rectangle 50"/>
          <p:cNvSpPr>
            <a:spLocks noChangeArrowheads="1"/>
          </p:cNvSpPr>
          <p:nvPr/>
        </p:nvSpPr>
        <p:spPr bwMode="auto">
          <a:xfrm>
            <a:off x="1400175" y="2473763"/>
            <a:ext cx="809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Competitive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Price</a:t>
            </a:r>
            <a:endParaRPr lang="en-US" altLang="en-US" sz="1350"/>
          </a:p>
        </p:txBody>
      </p:sp>
      <p:sp>
        <p:nvSpPr>
          <p:cNvPr id="5" name="Right Triangle 4"/>
          <p:cNvSpPr>
            <a:spLocks noChangeArrowheads="1"/>
          </p:cNvSpPr>
          <p:nvPr/>
        </p:nvSpPr>
        <p:spPr bwMode="auto">
          <a:xfrm>
            <a:off x="3409950" y="2133244"/>
            <a:ext cx="539354" cy="432197"/>
          </a:xfrm>
          <a:prstGeom prst="rtTriangle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ight Triangle 9"/>
          <p:cNvSpPr>
            <a:spLocks noChangeArrowheads="1"/>
          </p:cNvSpPr>
          <p:nvPr/>
        </p:nvSpPr>
        <p:spPr bwMode="auto">
          <a:xfrm rot="5400000">
            <a:off x="3485555" y="2529128"/>
            <a:ext cx="370285" cy="533400"/>
          </a:xfrm>
          <a:prstGeom prst="rtTriangle">
            <a:avLst/>
          </a:prstGeom>
          <a:solidFill>
            <a:srgbClr val="F1CCB5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785" name="TextBox 11"/>
          <p:cNvSpPr txBox="1">
            <a:spLocks noChangeArrowheads="1"/>
          </p:cNvSpPr>
          <p:nvPr/>
        </p:nvSpPr>
        <p:spPr bwMode="auto">
          <a:xfrm>
            <a:off x="2519362" y="2189203"/>
            <a:ext cx="5476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A</a:t>
            </a:r>
          </a:p>
        </p:txBody>
      </p:sp>
      <p:sp>
        <p:nvSpPr>
          <p:cNvPr id="32786" name="TextBox 51"/>
          <p:cNvSpPr txBox="1">
            <a:spLocks noChangeArrowheads="1"/>
          </p:cNvSpPr>
          <p:nvPr/>
        </p:nvSpPr>
        <p:spPr bwMode="auto">
          <a:xfrm>
            <a:off x="3417094" y="2243972"/>
            <a:ext cx="3488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B</a:t>
            </a:r>
          </a:p>
        </p:txBody>
      </p:sp>
      <p:sp>
        <p:nvSpPr>
          <p:cNvPr id="32787" name="TextBox 52"/>
          <p:cNvSpPr txBox="1">
            <a:spLocks noChangeArrowheads="1"/>
          </p:cNvSpPr>
          <p:nvPr/>
        </p:nvSpPr>
        <p:spPr bwMode="auto">
          <a:xfrm>
            <a:off x="3423048" y="2574966"/>
            <a:ext cx="34885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223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533" y="93759"/>
            <a:ext cx="5836444" cy="857250"/>
          </a:xfrm>
        </p:spPr>
        <p:txBody>
          <a:bodyPr/>
          <a:lstStyle/>
          <a:p>
            <a:r>
              <a:rPr lang="en-US" altLang="en-US" sz="2300" dirty="0" smtClean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 </a:t>
            </a:r>
            <a:r>
              <a:rPr lang="en-US" altLang="en-US" sz="2300" dirty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Rule of Thumb for Monopoly Pricing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9654" y="1437085"/>
            <a:ext cx="6896558" cy="313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We want to translate the condition that marginal revenue should equal marginal cost into a rule of thumb that can be more easily applied in practice.</a:t>
            </a:r>
          </a:p>
          <a:p>
            <a:pPr>
              <a:spcBef>
                <a:spcPct val="50000"/>
              </a:spcBef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To do this, we first write the expression for marginal revenue:</a:t>
            </a:r>
          </a:p>
        </p:txBody>
      </p:sp>
      <p:pic>
        <p:nvPicPr>
          <p:cNvPr id="6" name="Picture 5" descr="eq10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97" y="3621538"/>
            <a:ext cx="2441972" cy="7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8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569" y="0"/>
            <a:ext cx="5836444" cy="857250"/>
          </a:xfrm>
        </p:spPr>
        <p:txBody>
          <a:bodyPr/>
          <a:lstStyle/>
          <a:p>
            <a:r>
              <a:rPr lang="en-US" altLang="en-US" sz="2300" dirty="0" smtClean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 </a:t>
            </a:r>
            <a:r>
              <a:rPr lang="en-US" altLang="en-US" sz="2300" dirty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Rule of Thumb for Monopoly Pricing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24569" y="977433"/>
            <a:ext cx="7194014" cy="31349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Note that the extra revenue from an incremental unit of quantity, Δ(</a:t>
            </a:r>
            <a:r>
              <a:rPr lang="en-US" altLang="en-US" sz="2100" i="1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PQ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)/Δ</a:t>
            </a:r>
            <a:r>
              <a:rPr lang="en-US" altLang="en-US" sz="2100" i="1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Q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, has two components: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100" i="1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Producing one extra unit and selling it at price P brings in revenue (1)(P) = P.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100" i="1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But because the firm faces a downward-sloping demand curve, producing and selling this extra unit also results in a small drop in price ΔP/ΔQ, which reduces the revenue from all units sold (i.e., a change in revenue Q[ΔP/ΔQ]).</a:t>
            </a:r>
          </a:p>
          <a:p>
            <a:pPr>
              <a:spcBef>
                <a:spcPct val="50000"/>
              </a:spcBef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MS PGothic" panose="020B0600070205080204" pitchFamily="34" charset="-128"/>
              </a:rPr>
              <a:t>Thus,</a:t>
            </a: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MS PGothic" panose="020B0600070205080204" pitchFamily="34" charset="-128"/>
            </a:endParaRPr>
          </a:p>
        </p:txBody>
      </p:sp>
      <p:pic>
        <p:nvPicPr>
          <p:cNvPr id="10" name="Picture 9" descr="eq10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67" y="4121232"/>
            <a:ext cx="4026714" cy="85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7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444" y="104775"/>
            <a:ext cx="5836444" cy="857250"/>
          </a:xfrm>
        </p:spPr>
        <p:txBody>
          <a:bodyPr/>
          <a:lstStyle/>
          <a:p>
            <a:r>
              <a:rPr lang="en-US" altLang="en-US" sz="2100" dirty="0" smtClean="0">
                <a:solidFill>
                  <a:srgbClr val="0070C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 </a:t>
            </a:r>
            <a:r>
              <a:rPr lang="en-US" altLang="en-US" sz="2100" dirty="0">
                <a:solidFill>
                  <a:srgbClr val="0070C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Rule of Thumb for Monopoly Pricing</a:t>
            </a:r>
          </a:p>
        </p:txBody>
      </p:sp>
      <p:pic>
        <p:nvPicPr>
          <p:cNvPr id="4" name="Picture 3" descr="eq10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75" y="1278874"/>
            <a:ext cx="3813299" cy="81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q10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75" y="2273147"/>
            <a:ext cx="2482449" cy="4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q10g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3" y="4012179"/>
            <a:ext cx="2516193" cy="47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eq10.0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64" y="3751024"/>
            <a:ext cx="2274547" cy="1000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584220" y="3184613"/>
            <a:ext cx="5856685" cy="357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725" i="1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Profit maximization requires </a:t>
            </a:r>
            <a:r>
              <a:rPr lang="en-US" sz="1725" i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MR=MC:</a:t>
            </a:r>
            <a:endParaRPr lang="en-US" sz="1725" i="1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38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538331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Measuring Monopoly Power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8450" y="1179543"/>
            <a:ext cx="6478168" cy="3205736"/>
          </a:xfrm>
        </p:spPr>
        <p:txBody>
          <a:bodyPr/>
          <a:lstStyle/>
          <a:p>
            <a:pPr eaLnBrk="1" hangingPunct="1"/>
            <a:r>
              <a:rPr lang="en-US" altLang="en-US" sz="2200" b="1" dirty="0" smtClean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Lerner Index:                        </a:t>
            </a:r>
          </a:p>
          <a:p>
            <a:pPr marL="458788" indent="0" eaLnBrk="1" hangingPunct="1">
              <a:buNone/>
            </a:pPr>
            <a:r>
              <a:rPr lang="en-US" altLang="en-US" sz="2200" dirty="0" smtClean="0"/>
              <a:t>Measure </a:t>
            </a:r>
            <a:r>
              <a:rPr lang="en-US" altLang="en-US" sz="2200" dirty="0"/>
              <a:t>of monopoly power calculated as excess of price over marginal cost as a fraction of </a:t>
            </a:r>
            <a:r>
              <a:rPr lang="en-US" altLang="en-US" sz="2200" dirty="0" smtClean="0"/>
              <a:t>price.</a:t>
            </a:r>
          </a:p>
        </p:txBody>
      </p:sp>
      <p:pic>
        <p:nvPicPr>
          <p:cNvPr id="9" name="Picture 20" descr="10-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32" y="3301387"/>
            <a:ext cx="4461011" cy="628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490949" y="232172"/>
            <a:ext cx="5995702" cy="514350"/>
          </a:xfrm>
        </p:spPr>
        <p:txBody>
          <a:bodyPr/>
          <a:lstStyle/>
          <a:p>
            <a:pPr eaLnBrk="1" hangingPunct="1"/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Measuring Monopoly Power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4" descr="C:\Documents and Settings\Kyle M. Thiel\Desktop\pindyckDone\ch10\fig10.08\fig10.08_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 descr="C:\Documents and Settings\Kyle M. Thiel\Desktop\pindyckDone\ch10\fig10.08\fig10.08_0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050274" y="4207499"/>
            <a:ext cx="6382438" cy="7243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350" dirty="0"/>
              <a:t>If the firm</a:t>
            </a:r>
            <a:r>
              <a:rPr lang="ja-JP" altLang="en-US" sz="1350" dirty="0"/>
              <a:t>’</a:t>
            </a:r>
            <a:r>
              <a:rPr lang="en-US" altLang="ja-JP" sz="1350" dirty="0"/>
              <a:t>s demand is elastic, as in </a:t>
            </a:r>
            <a:r>
              <a:rPr lang="en-US" altLang="ja-JP" sz="1350" b="1" dirty="0"/>
              <a:t>(a)</a:t>
            </a:r>
            <a:r>
              <a:rPr lang="en-US" altLang="ja-JP" sz="1350" dirty="0"/>
              <a:t>, the markup is small and the firm has little monopoly power.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350" dirty="0"/>
              <a:t>The opposite is true if demand is relatively inelastic, as in </a:t>
            </a:r>
            <a:r>
              <a:rPr lang="en-US" altLang="en-US" sz="1350" b="1" dirty="0"/>
              <a:t>(b)</a:t>
            </a:r>
            <a:r>
              <a:rPr lang="en-US" altLang="en-US" sz="1350" dirty="0"/>
              <a:t>.</a:t>
            </a:r>
          </a:p>
        </p:txBody>
      </p:sp>
      <p:pic>
        <p:nvPicPr>
          <p:cNvPr id="27" name="Picture 2" descr="C:\Documents and Settings\Kyle M. Thiel\Desktop\pindyckDone\ch10\fig10.08\fig10.08_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C:\Documents and Settings\Kyle M. Thiel\Desktop\pindyckDone\ch10\fig10.08\fig10.08_0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 descr="C:\Documents and Settings\Kyle M. Thiel\Desktop\pindyckDone\ch10\fig10.08\fig10.08_06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 descr="C:\Documents and Settings\Kyle M. Thiel\Desktop\pindyckDone\ch10\fig10.08\fig10.08_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 descr="fig10.08_01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fig10.08_08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5" descr="fig10.08_10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6" descr="fig10.08_11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7" descr="fig10.08_12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8" descr="fig10.08_14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9" descr="fig10.08_15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0" descr="fig10.08_13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 descr="fig10.08_16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85868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2" descr="fig10.08_09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2" y="793212"/>
            <a:ext cx="5730949" cy="31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9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 smtClean="0">
                <a:solidFill>
                  <a:srgbClr val="0070C0"/>
                </a:solidFill>
              </a:rPr>
              <a:t>Public Policy towards Monopolies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109030" y="1101688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/>
              <a:t>Increasing competition with antitrust </a:t>
            </a:r>
            <a:r>
              <a:rPr lang="en-US" altLang="en-US" dirty="0" smtClean="0"/>
              <a:t>laws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i="1" dirty="0" smtClean="0"/>
              <a:t>Based on antitrust laws, the Department of Justice (DOJ) or the Federal Trade Commission (FTC) can challenge mergers, break up monopolies, fine for anticompetitive behavior.</a:t>
            </a:r>
          </a:p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600" dirty="0"/>
          </a:p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/>
              <a:t>Regulation</a:t>
            </a:r>
          </a:p>
          <a:p>
            <a:pPr marL="114300" indent="0">
              <a:buNone/>
            </a:pPr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4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Chapter 15: 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Monopoly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Reasons for Monopoly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Profit Maximization for Monopoly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Monopoly Power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Social Costs of Monopoly Power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Limiting Market Power: The Antitrust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Laws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4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218844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>
                <a:solidFill>
                  <a:srgbClr val="0070C0"/>
                </a:solidFill>
              </a:rPr>
              <a:t>Increasing competition with antitrust laws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8525" y="764237"/>
            <a:ext cx="7561244" cy="3501629"/>
          </a:xfrm>
        </p:spPr>
        <p:txBody>
          <a:bodyPr/>
          <a:lstStyle/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Sherman Act 1890 </a:t>
            </a:r>
          </a:p>
          <a:p>
            <a:pPr marL="687388" lvl="2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Outlawed </a:t>
            </a:r>
            <a:r>
              <a:rPr lang="en-US" altLang="en-US" sz="2000" i="1" dirty="0" smtClean="0"/>
              <a:t>acts, </a:t>
            </a:r>
            <a:r>
              <a:rPr lang="en-US" altLang="en-US" sz="2000" i="1" dirty="0"/>
              <a:t>such as collusion, </a:t>
            </a:r>
            <a:r>
              <a:rPr lang="en-US" altLang="en-US" sz="2000" i="1" dirty="0" smtClean="0"/>
              <a:t>price-fixing, that establish a monopoly</a:t>
            </a:r>
            <a:endParaRPr lang="en-US" altLang="en-US" sz="2000" i="1" dirty="0"/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Clayton Act 1914</a:t>
            </a:r>
          </a:p>
          <a:p>
            <a:pPr marL="687388" lvl="2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Prohibited owning stock and </a:t>
            </a:r>
            <a:r>
              <a:rPr lang="en-US" altLang="en-US" sz="2000" i="1" dirty="0" smtClean="0"/>
              <a:t>sharing </a:t>
            </a:r>
            <a:r>
              <a:rPr lang="en-US" altLang="en-US" sz="2000" i="1" dirty="0"/>
              <a:t>directors with competitors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FTC Act 1914: </a:t>
            </a:r>
          </a:p>
          <a:p>
            <a:pPr marL="687388" lvl="2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Established Federal Trade Commission</a:t>
            </a:r>
          </a:p>
          <a:p>
            <a:pPr marL="687388" lvl="2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Made some practices illegal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Cellar-Kefauver Act 1950</a:t>
            </a:r>
          </a:p>
          <a:p>
            <a:pPr marL="687388" lvl="2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Prohibited mergers that significantly reduce competition</a:t>
            </a:r>
          </a:p>
        </p:txBody>
      </p:sp>
    </p:spTree>
    <p:extLst>
      <p:ext uri="{BB962C8B-B14F-4D97-AF65-F5344CB8AC3E}">
        <p14:creationId xmlns:p14="http://schemas.microsoft.com/office/powerpoint/2010/main" val="7295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218844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Anticompetitive Practices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8525" y="885421"/>
            <a:ext cx="7561244" cy="3501629"/>
          </a:xfrm>
        </p:spPr>
        <p:txBody>
          <a:bodyPr/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 smtClean="0"/>
              <a:t>Explicit </a:t>
            </a:r>
            <a:r>
              <a:rPr lang="en-US" altLang="en-US" sz="2200" dirty="0"/>
              <a:t>agreement among producers to restrict output and /or fix price above competitive </a:t>
            </a:r>
            <a:r>
              <a:rPr lang="en-US" altLang="en-US" sz="2200" dirty="0" smtClean="0"/>
              <a:t>level</a:t>
            </a:r>
          </a:p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 smtClean="0"/>
              <a:t>Implicit </a:t>
            </a:r>
            <a:r>
              <a:rPr lang="en-US" altLang="en-US" sz="2200" dirty="0"/>
              <a:t>collusion</a:t>
            </a:r>
            <a:r>
              <a:rPr lang="en-US" altLang="en-US" sz="2200" dirty="0" smtClean="0"/>
              <a:t>:</a:t>
            </a:r>
            <a:endParaRPr lang="en-US" altLang="en-US" sz="2000" i="1" dirty="0" smtClean="0"/>
          </a:p>
          <a:p>
            <a:pPr marL="687388" lvl="2" indent="-2286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b="1" i="1" dirty="0">
                <a:solidFill>
                  <a:srgbClr val="0070C0"/>
                </a:solidFill>
              </a:rPr>
              <a:t>parallel conduct    </a:t>
            </a:r>
            <a:endParaRPr lang="en-US" altLang="en-US" sz="2000" b="1" i="1" dirty="0" smtClean="0">
              <a:solidFill>
                <a:srgbClr val="0070C0"/>
              </a:solidFill>
            </a:endParaRPr>
          </a:p>
          <a:p>
            <a:pPr marL="687388" lvl="2" indent="0" eaLnBrk="1" hangingPunct="1">
              <a:spcBef>
                <a:spcPts val="600"/>
              </a:spcBef>
              <a:buClr>
                <a:schemeClr val="accent6"/>
              </a:buClr>
              <a:buSzPts val="1800"/>
              <a:buNone/>
            </a:pPr>
            <a:r>
              <a:rPr lang="en-US" altLang="en-US" sz="2000" i="1" dirty="0" smtClean="0"/>
              <a:t>Form </a:t>
            </a:r>
            <a:r>
              <a:rPr lang="en-US" altLang="en-US" sz="2000" i="1" dirty="0"/>
              <a:t>of implicit collusion in which one firm consistently follows actions of another.</a:t>
            </a:r>
          </a:p>
          <a:p>
            <a:pPr marL="687388" lvl="2" indent="-2286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b="1" i="1" dirty="0">
                <a:solidFill>
                  <a:srgbClr val="0070C0"/>
                </a:solidFill>
              </a:rPr>
              <a:t>predatory pricing    </a:t>
            </a:r>
            <a:endParaRPr lang="en-US" altLang="en-US" sz="2000" b="1" i="1" dirty="0" smtClean="0">
              <a:solidFill>
                <a:srgbClr val="0070C0"/>
              </a:solidFill>
            </a:endParaRPr>
          </a:p>
          <a:p>
            <a:pPr marL="687388" lvl="2" indent="0">
              <a:spcBef>
                <a:spcPts val="600"/>
              </a:spcBef>
              <a:buClr>
                <a:schemeClr val="accent6"/>
              </a:buClr>
              <a:buSzPts val="1800"/>
              <a:buNone/>
            </a:pPr>
            <a:r>
              <a:rPr lang="en-US" altLang="en-US" sz="2000" i="1" dirty="0"/>
              <a:t>Practice </a:t>
            </a:r>
            <a:r>
              <a:rPr lang="en-US" altLang="en-US" sz="2000" i="1" dirty="0"/>
              <a:t>of pricing to drive current competitors out of business and to discourage new entrants in a market so that a firm can enjoy higher future profits.</a:t>
            </a:r>
          </a:p>
          <a:p>
            <a:pPr marL="1144588" lvl="3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448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218844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Public Policy towards Monopolies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8525" y="944178"/>
            <a:ext cx="7561244" cy="3501629"/>
          </a:xfrm>
        </p:spPr>
        <p:txBody>
          <a:bodyPr/>
          <a:lstStyle/>
          <a:p>
            <a:pPr eaLnBrk="1" hangingPunct="1"/>
            <a:r>
              <a:rPr lang="en-US" altLang="en-US" sz="2300" b="1" dirty="0">
                <a:cs typeface="MS PGothic" panose="020B0600070205080204" pitchFamily="34" charset="-128"/>
              </a:rPr>
              <a:t>Regulation</a:t>
            </a:r>
          </a:p>
          <a:p>
            <a:pPr marL="687388" lvl="1" indent="-228600">
              <a:spcBef>
                <a:spcPts val="600"/>
              </a:spcBef>
              <a:buClr>
                <a:schemeClr val="accent6"/>
              </a:buClr>
              <a:buFont typeface="Lato"/>
              <a:buChar char="▷"/>
            </a:pPr>
            <a:r>
              <a:rPr lang="en-US" altLang="en-US" sz="2300" dirty="0" err="1">
                <a:cs typeface="MS PGothic" panose="020B0600070205080204" pitchFamily="34" charset="-128"/>
              </a:rPr>
              <a:t>Govt</a:t>
            </a:r>
            <a:r>
              <a:rPr lang="en-US" altLang="en-US" sz="2300" dirty="0">
                <a:cs typeface="MS PGothic" panose="020B0600070205080204" pitchFamily="34" charset="-128"/>
              </a:rPr>
              <a:t> agencies set the monopolist</a:t>
            </a:r>
            <a:r>
              <a:rPr lang="ja-JP" altLang="en-US" sz="2300" dirty="0">
                <a:cs typeface="MS PGothic" panose="020B0600070205080204" pitchFamily="34" charset="-128"/>
              </a:rPr>
              <a:t>’</a:t>
            </a:r>
            <a:r>
              <a:rPr lang="en-US" altLang="ja-JP" sz="2300" dirty="0">
                <a:cs typeface="MS PGothic" panose="020B0600070205080204" pitchFamily="34" charset="-128"/>
              </a:rPr>
              <a:t>s price.</a:t>
            </a:r>
          </a:p>
          <a:p>
            <a:pPr marL="687388" lvl="1" indent="-228600">
              <a:spcBef>
                <a:spcPts val="600"/>
              </a:spcBef>
              <a:buClr>
                <a:schemeClr val="accent6"/>
              </a:buClr>
              <a:buFont typeface="Lato"/>
              <a:buChar char="▷"/>
            </a:pPr>
            <a:r>
              <a:rPr lang="en-US" altLang="en-US" sz="2300" b="1" dirty="0">
                <a:solidFill>
                  <a:srgbClr val="0070C0"/>
                </a:solidFill>
                <a:cs typeface="MS PGothic" panose="020B0600070205080204" pitchFamily="34" charset="-128"/>
              </a:rPr>
              <a:t>natural monopoly    </a:t>
            </a:r>
            <a:endParaRPr lang="en-US" altLang="en-US" sz="2300" b="1" dirty="0" smtClean="0">
              <a:solidFill>
                <a:srgbClr val="0070C0"/>
              </a:solidFill>
              <a:cs typeface="MS PGothic" panose="020B0600070205080204" pitchFamily="34" charset="-128"/>
            </a:endParaRPr>
          </a:p>
          <a:p>
            <a:pPr marL="687388" lvl="1" indent="0">
              <a:spcBef>
                <a:spcPts val="600"/>
              </a:spcBef>
              <a:buClr>
                <a:schemeClr val="accent6"/>
              </a:buClr>
              <a:buNone/>
            </a:pPr>
            <a:r>
              <a:rPr lang="en-US" altLang="en-US" sz="2300" i="1" dirty="0" smtClean="0">
                <a:cs typeface="MS PGothic" panose="020B0600070205080204" pitchFamily="34" charset="-128"/>
              </a:rPr>
              <a:t>Firm </a:t>
            </a:r>
            <a:r>
              <a:rPr lang="en-US" altLang="en-US" sz="2300" i="1" dirty="0">
                <a:cs typeface="MS PGothic" panose="020B0600070205080204" pitchFamily="34" charset="-128"/>
              </a:rPr>
              <a:t>that can produce the entire output of the market at a cost lower than what it would be if there were several firms.</a:t>
            </a:r>
          </a:p>
          <a:p>
            <a:pPr marL="687388" lvl="1" indent="-228600">
              <a:spcBef>
                <a:spcPts val="600"/>
              </a:spcBef>
              <a:buClr>
                <a:schemeClr val="accent6"/>
              </a:buClr>
              <a:buFont typeface="Lato"/>
              <a:buChar char="▷"/>
            </a:pPr>
            <a:r>
              <a:rPr lang="en-US" altLang="en-US" sz="2300" dirty="0">
                <a:cs typeface="MS PGothic" panose="020B0600070205080204" pitchFamily="34" charset="-128"/>
              </a:rPr>
              <a:t>At what price should the price be regulated?</a:t>
            </a:r>
          </a:p>
          <a:p>
            <a:pPr marL="1144588" lvl="3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40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70548" y="3187303"/>
            <a:ext cx="2331244" cy="289322"/>
            <a:chOff x="1004" y="2485"/>
            <a:chExt cx="1958" cy="243"/>
          </a:xfrm>
        </p:grpSpPr>
        <p:sp>
          <p:nvSpPr>
            <p:cNvPr id="49188" name="Rectangle 18"/>
            <p:cNvSpPr>
              <a:spLocks noChangeArrowheads="1"/>
            </p:cNvSpPr>
            <p:nvPr/>
          </p:nvSpPr>
          <p:spPr bwMode="auto">
            <a:xfrm>
              <a:off x="1004" y="2485"/>
              <a:ext cx="1958" cy="2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9189" name="Rectangle 19"/>
            <p:cNvSpPr>
              <a:spLocks noChangeArrowheads="1"/>
            </p:cNvSpPr>
            <p:nvPr/>
          </p:nvSpPr>
          <p:spPr bwMode="auto">
            <a:xfrm>
              <a:off x="1826" y="253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Loss</a:t>
              </a:r>
              <a:endParaRPr lang="en-US" altLang="en-US" sz="1350"/>
            </a:p>
          </p:txBody>
        </p:sp>
      </p:grpSp>
      <p:sp>
        <p:nvSpPr>
          <p:cNvPr id="49154" name="Freeform 20"/>
          <p:cNvSpPr>
            <a:spLocks/>
          </p:cNvSpPr>
          <p:nvPr/>
        </p:nvSpPr>
        <p:spPr bwMode="auto">
          <a:xfrm>
            <a:off x="2458641" y="1294210"/>
            <a:ext cx="5038725" cy="3352800"/>
          </a:xfrm>
          <a:custGeom>
            <a:avLst/>
            <a:gdLst>
              <a:gd name="T0" fmla="*/ 0 w 4232"/>
              <a:gd name="T1" fmla="*/ 0 h 2816"/>
              <a:gd name="T2" fmla="*/ 0 w 4232"/>
              <a:gd name="T3" fmla="*/ 2147483647 h 2816"/>
              <a:gd name="T4" fmla="*/ 2147483647 w 4232"/>
              <a:gd name="T5" fmla="*/ 2147483647 h 2816"/>
              <a:gd name="T6" fmla="*/ 0 60000 65536"/>
              <a:gd name="T7" fmla="*/ 0 60000 65536"/>
              <a:gd name="T8" fmla="*/ 0 60000 65536"/>
              <a:gd name="T9" fmla="*/ 0 w 4232"/>
              <a:gd name="T10" fmla="*/ 0 h 2816"/>
              <a:gd name="T11" fmla="*/ 4232 w 4232"/>
              <a:gd name="T12" fmla="*/ 2816 h 2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2" h="2816">
                <a:moveTo>
                  <a:pt x="0" y="0"/>
                </a:moveTo>
                <a:lnTo>
                  <a:pt x="0" y="2816"/>
                </a:lnTo>
                <a:lnTo>
                  <a:pt x="4232" y="281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49155" name="Rectangle 21"/>
          <p:cNvSpPr>
            <a:spLocks noChangeArrowheads="1"/>
          </p:cNvSpPr>
          <p:nvPr/>
        </p:nvSpPr>
        <p:spPr bwMode="auto">
          <a:xfrm>
            <a:off x="6863954" y="4710112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</a:rPr>
              <a:t>Quantity</a:t>
            </a:r>
            <a:endParaRPr lang="en-US" altLang="en-US" sz="1350"/>
          </a:p>
        </p:txBody>
      </p:sp>
      <p:sp>
        <p:nvSpPr>
          <p:cNvPr id="49156" name="Rectangle 22"/>
          <p:cNvSpPr>
            <a:spLocks noChangeArrowheads="1"/>
          </p:cNvSpPr>
          <p:nvPr/>
        </p:nvSpPr>
        <p:spPr bwMode="auto">
          <a:xfrm>
            <a:off x="2295525" y="4714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 sz="1350"/>
          </a:p>
        </p:txBody>
      </p:sp>
      <p:sp>
        <p:nvSpPr>
          <p:cNvPr id="49157" name="Rectangle 23"/>
          <p:cNvSpPr>
            <a:spLocks noChangeArrowheads="1"/>
          </p:cNvSpPr>
          <p:nvPr/>
        </p:nvSpPr>
        <p:spPr bwMode="auto">
          <a:xfrm>
            <a:off x="2005013" y="1278731"/>
            <a:ext cx="3751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</a:rPr>
              <a:t>Price</a:t>
            </a:r>
            <a:endParaRPr lang="en-US" altLang="en-US" sz="135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21794" y="1482329"/>
            <a:ext cx="3259932" cy="2947987"/>
            <a:chOff x="1383" y="1053"/>
            <a:chExt cx="2738" cy="2476"/>
          </a:xfrm>
        </p:grpSpPr>
        <p:sp>
          <p:nvSpPr>
            <p:cNvPr id="49186" name="Line 25"/>
            <p:cNvSpPr>
              <a:spLocks noChangeShapeType="1"/>
            </p:cNvSpPr>
            <p:nvPr/>
          </p:nvSpPr>
          <p:spPr bwMode="auto">
            <a:xfrm>
              <a:off x="1383" y="1053"/>
              <a:ext cx="2214" cy="2367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9187" name="Rectangle 26"/>
            <p:cNvSpPr>
              <a:spLocks noChangeArrowheads="1"/>
            </p:cNvSpPr>
            <p:nvPr/>
          </p:nvSpPr>
          <p:spPr bwMode="auto">
            <a:xfrm>
              <a:off x="3635" y="3374"/>
              <a:ext cx="4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Demand</a:t>
              </a:r>
              <a:endParaRPr lang="en-US" altLang="en-US" sz="1350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32472" y="1770460"/>
            <a:ext cx="4480322" cy="1677590"/>
            <a:chOff x="1140" y="1295"/>
            <a:chExt cx="3763" cy="1409"/>
          </a:xfrm>
        </p:grpSpPr>
        <p:sp>
          <p:nvSpPr>
            <p:cNvPr id="49184" name="Freeform 28"/>
            <p:cNvSpPr>
              <a:spLocks/>
            </p:cNvSpPr>
            <p:nvPr/>
          </p:nvSpPr>
          <p:spPr bwMode="auto">
            <a:xfrm>
              <a:off x="1140" y="1295"/>
              <a:ext cx="3357" cy="1409"/>
            </a:xfrm>
            <a:custGeom>
              <a:avLst/>
              <a:gdLst>
                <a:gd name="T0" fmla="*/ 0 w 276"/>
                <a:gd name="T1" fmla="*/ 0 h 116"/>
                <a:gd name="T2" fmla="*/ 2147483647 w 276"/>
                <a:gd name="T3" fmla="*/ 2147483647 h 116"/>
                <a:gd name="T4" fmla="*/ 0 60000 65536"/>
                <a:gd name="T5" fmla="*/ 0 60000 65536"/>
                <a:gd name="T6" fmla="*/ 0 w 276"/>
                <a:gd name="T7" fmla="*/ 0 h 116"/>
                <a:gd name="T8" fmla="*/ 276 w 276"/>
                <a:gd name="T9" fmla="*/ 116 h 1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116">
                  <a:moveTo>
                    <a:pt x="0" y="0"/>
                  </a:moveTo>
                  <a:cubicBezTo>
                    <a:pt x="0" y="0"/>
                    <a:pt x="52" y="116"/>
                    <a:pt x="276" y="109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9185" name="Rectangle 29"/>
            <p:cNvSpPr>
              <a:spLocks noChangeArrowheads="1"/>
            </p:cNvSpPr>
            <p:nvPr/>
          </p:nvSpPr>
          <p:spPr bwMode="auto">
            <a:xfrm>
              <a:off x="3870" y="2444"/>
              <a:ext cx="10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Average total cost</a:t>
              </a:r>
              <a:endParaRPr lang="en-US" altLang="en-US" sz="135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676401" y="3419472"/>
            <a:ext cx="4937522" cy="377428"/>
            <a:chOff x="337" y="2680"/>
            <a:chExt cx="4147" cy="317"/>
          </a:xfrm>
        </p:grpSpPr>
        <p:grpSp>
          <p:nvGrpSpPr>
            <p:cNvPr id="49176" name="Group 31"/>
            <p:cNvGrpSpPr>
              <a:grpSpLocks/>
            </p:cNvGrpSpPr>
            <p:nvPr/>
          </p:nvGrpSpPr>
          <p:grpSpPr bwMode="auto">
            <a:xfrm>
              <a:off x="337" y="2680"/>
              <a:ext cx="4147" cy="317"/>
              <a:chOff x="337" y="2680"/>
              <a:chExt cx="4147" cy="317"/>
            </a:xfrm>
          </p:grpSpPr>
          <p:grpSp>
            <p:nvGrpSpPr>
              <p:cNvPr id="49178" name="Group 32"/>
              <p:cNvGrpSpPr>
                <a:grpSpLocks/>
              </p:cNvGrpSpPr>
              <p:nvPr/>
            </p:nvGrpSpPr>
            <p:grpSpPr bwMode="auto">
              <a:xfrm>
                <a:off x="337" y="2680"/>
                <a:ext cx="588" cy="317"/>
                <a:chOff x="337" y="2680"/>
                <a:chExt cx="588" cy="317"/>
              </a:xfrm>
            </p:grpSpPr>
            <p:sp>
              <p:nvSpPr>
                <p:cNvPr id="49182" name="Rectangle 33"/>
                <p:cNvSpPr>
                  <a:spLocks noChangeArrowheads="1"/>
                </p:cNvSpPr>
                <p:nvPr/>
              </p:nvSpPr>
              <p:spPr bwMode="auto">
                <a:xfrm>
                  <a:off x="337" y="2680"/>
                  <a:ext cx="5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solidFill>
                        <a:srgbClr val="000000"/>
                      </a:solidFill>
                    </a:rPr>
                    <a:t>Regulated</a:t>
                  </a:r>
                  <a:endParaRPr lang="en-US" altLang="en-US" sz="1350"/>
                </a:p>
              </p:txBody>
            </p:sp>
            <p:sp>
              <p:nvSpPr>
                <p:cNvPr id="49183" name="Rectangle 34"/>
                <p:cNvSpPr>
                  <a:spLocks noChangeArrowheads="1"/>
                </p:cNvSpPr>
                <p:nvPr/>
              </p:nvSpPr>
              <p:spPr bwMode="auto">
                <a:xfrm>
                  <a:off x="646" y="2842"/>
                  <a:ext cx="279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solidFill>
                        <a:srgbClr val="000000"/>
                      </a:solidFill>
                    </a:rPr>
                    <a:t>price</a:t>
                  </a:r>
                  <a:endParaRPr lang="en-US" altLang="en-US" sz="1350"/>
                </a:p>
              </p:txBody>
            </p:sp>
          </p:grpSp>
          <p:grpSp>
            <p:nvGrpSpPr>
              <p:cNvPr id="49179" name="Group 35"/>
              <p:cNvGrpSpPr>
                <a:grpSpLocks/>
              </p:cNvGrpSpPr>
              <p:nvPr/>
            </p:nvGrpSpPr>
            <p:grpSpPr bwMode="auto">
              <a:xfrm>
                <a:off x="994" y="2728"/>
                <a:ext cx="3490" cy="212"/>
                <a:chOff x="994" y="2728"/>
                <a:chExt cx="3490" cy="212"/>
              </a:xfrm>
            </p:grpSpPr>
            <p:sp>
              <p:nvSpPr>
                <p:cNvPr id="49180" name="Freeform 36"/>
                <p:cNvSpPr>
                  <a:spLocks/>
                </p:cNvSpPr>
                <p:nvPr/>
              </p:nvSpPr>
              <p:spPr bwMode="auto">
                <a:xfrm>
                  <a:off x="994" y="2728"/>
                  <a:ext cx="3490" cy="1"/>
                </a:xfrm>
                <a:custGeom>
                  <a:avLst/>
                  <a:gdLst>
                    <a:gd name="T0" fmla="*/ 0 w 287"/>
                    <a:gd name="T1" fmla="*/ 0 h 1"/>
                    <a:gd name="T2" fmla="*/ 2147483647 w 287"/>
                    <a:gd name="T3" fmla="*/ 0 h 1"/>
                    <a:gd name="T4" fmla="*/ 0 60000 65536"/>
                    <a:gd name="T5" fmla="*/ 0 60000 65536"/>
                    <a:gd name="T6" fmla="*/ 0 w 287"/>
                    <a:gd name="T7" fmla="*/ 0 h 1"/>
                    <a:gd name="T8" fmla="*/ 287 w 28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7" h="1">
                      <a:moveTo>
                        <a:pt x="0" y="0"/>
                      </a:moveTo>
                      <a:cubicBezTo>
                        <a:pt x="3" y="0"/>
                        <a:pt x="287" y="0"/>
                        <a:pt x="287" y="0"/>
                      </a:cubicBezTo>
                    </a:path>
                  </a:pathLst>
                </a:custGeom>
                <a:noFill/>
                <a:ln w="57150">
                  <a:solidFill>
                    <a:srgbClr val="AD0D1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49181" name="Rectangle 37"/>
                <p:cNvSpPr>
                  <a:spLocks noChangeArrowheads="1"/>
                </p:cNvSpPr>
                <p:nvPr/>
              </p:nvSpPr>
              <p:spPr bwMode="auto">
                <a:xfrm>
                  <a:off x="3700" y="2785"/>
                  <a:ext cx="7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solidFill>
                        <a:srgbClr val="000000"/>
                      </a:solidFill>
                    </a:rPr>
                    <a:t>Marginal cost</a:t>
                  </a:r>
                  <a:endParaRPr lang="en-US" altLang="en-US" sz="1350"/>
                </a:p>
              </p:txBody>
            </p:sp>
          </p:grpSp>
        </p:grpSp>
        <p:sp>
          <p:nvSpPr>
            <p:cNvPr id="49177" name="Oval 38"/>
            <p:cNvSpPr>
              <a:spLocks noChangeArrowheads="1"/>
            </p:cNvSpPr>
            <p:nvPr/>
          </p:nvSpPr>
          <p:spPr bwMode="auto">
            <a:xfrm>
              <a:off x="2916" y="2691"/>
              <a:ext cx="85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69232" y="2926557"/>
            <a:ext cx="3378994" cy="550069"/>
            <a:chOff x="163" y="2266"/>
            <a:chExt cx="2838" cy="462"/>
          </a:xfrm>
        </p:grpSpPr>
        <p:grpSp>
          <p:nvGrpSpPr>
            <p:cNvPr id="49171" name="Group 40"/>
            <p:cNvGrpSpPr>
              <a:grpSpLocks/>
            </p:cNvGrpSpPr>
            <p:nvPr/>
          </p:nvGrpSpPr>
          <p:grpSpPr bwMode="auto">
            <a:xfrm>
              <a:off x="163" y="2266"/>
              <a:ext cx="2801" cy="462"/>
              <a:chOff x="163" y="2266"/>
              <a:chExt cx="2801" cy="462"/>
            </a:xfrm>
          </p:grpSpPr>
          <p:sp>
            <p:nvSpPr>
              <p:cNvPr id="49173" name="Freeform 41"/>
              <p:cNvSpPr>
                <a:spLocks/>
              </p:cNvSpPr>
              <p:nvPr/>
            </p:nvSpPr>
            <p:spPr bwMode="auto">
              <a:xfrm>
                <a:off x="1006" y="2485"/>
                <a:ext cx="1958" cy="243"/>
              </a:xfrm>
              <a:custGeom>
                <a:avLst/>
                <a:gdLst>
                  <a:gd name="T0" fmla="*/ 1958 w 1958"/>
                  <a:gd name="T1" fmla="*/ 243 h 243"/>
                  <a:gd name="T2" fmla="*/ 1958 w 1958"/>
                  <a:gd name="T3" fmla="*/ 0 h 243"/>
                  <a:gd name="T4" fmla="*/ 0 w 1958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1958"/>
                  <a:gd name="T10" fmla="*/ 0 h 243"/>
                  <a:gd name="T11" fmla="*/ 1958 w 1958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8" h="243">
                    <a:moveTo>
                      <a:pt x="1958" y="243"/>
                    </a:moveTo>
                    <a:lnTo>
                      <a:pt x="1958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9174" name="Rectangle 42"/>
              <p:cNvSpPr>
                <a:spLocks noChangeArrowheads="1"/>
              </p:cNvSpPr>
              <p:nvPr/>
            </p:nvSpPr>
            <p:spPr bwMode="auto">
              <a:xfrm>
                <a:off x="163" y="2266"/>
                <a:ext cx="7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Average total</a:t>
                </a:r>
                <a:endParaRPr lang="en-US" altLang="en-US" sz="1350"/>
              </a:p>
            </p:txBody>
          </p:sp>
          <p:sp>
            <p:nvSpPr>
              <p:cNvPr id="49175" name="Rectangle 43"/>
              <p:cNvSpPr>
                <a:spLocks noChangeArrowheads="1"/>
              </p:cNvSpPr>
              <p:nvPr/>
            </p:nvSpPr>
            <p:spPr bwMode="auto">
              <a:xfrm>
                <a:off x="690" y="2428"/>
                <a:ext cx="2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cost</a:t>
                </a:r>
                <a:endParaRPr lang="en-US" altLang="en-US" sz="1350"/>
              </a:p>
            </p:txBody>
          </p:sp>
        </p:grpSp>
        <p:sp>
          <p:nvSpPr>
            <p:cNvPr id="49172" name="Oval 44"/>
            <p:cNvSpPr>
              <a:spLocks noChangeArrowheads="1"/>
            </p:cNvSpPr>
            <p:nvPr/>
          </p:nvSpPr>
          <p:spPr bwMode="auto">
            <a:xfrm>
              <a:off x="2916" y="2449"/>
              <a:ext cx="85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5618560" y="1428751"/>
            <a:ext cx="1771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The ideal output could be achieved by subsidizing monopoly for its loss.</a:t>
            </a:r>
          </a:p>
        </p:txBody>
      </p: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4594622" y="3486150"/>
            <a:ext cx="708422" cy="1393032"/>
            <a:chOff x="2788" y="2736"/>
            <a:chExt cx="595" cy="1170"/>
          </a:xfrm>
        </p:grpSpPr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2949" y="273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9170" name="Text Box 47"/>
            <p:cNvSpPr txBox="1">
              <a:spLocks noChangeArrowheads="1"/>
            </p:cNvSpPr>
            <p:nvPr/>
          </p:nvSpPr>
          <p:spPr bwMode="auto">
            <a:xfrm>
              <a:off x="2788" y="3693"/>
              <a:ext cx="5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50" i="1"/>
                <a:t>Q</a:t>
              </a:r>
              <a:r>
                <a:rPr lang="en-US" altLang="en-US" sz="1050" baseline="-25000"/>
                <a:t>optimal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65910" y="3831431"/>
            <a:ext cx="1258490" cy="253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  <a:ea typeface="+mn-ea"/>
                <a:cs typeface="ＭＳ Ｐゴシック" charset="0"/>
              </a:rPr>
              <a:t>Ideal outcome</a:t>
            </a:r>
          </a:p>
        </p:txBody>
      </p:sp>
      <p:cxnSp>
        <p:nvCxnSpPr>
          <p:cNvPr id="37" name="Straight Arrow Connector 36"/>
          <p:cNvCxnSpPr>
            <a:cxnSpLocks noChangeShapeType="1"/>
            <a:stCxn id="35" idx="0"/>
          </p:cNvCxnSpPr>
          <p:nvPr/>
        </p:nvCxnSpPr>
        <p:spPr bwMode="auto">
          <a:xfrm rot="5400000" flipH="1" flipV="1">
            <a:off x="4250532" y="3388520"/>
            <a:ext cx="286940" cy="5988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3887392" y="1816894"/>
            <a:ext cx="1164431" cy="415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  <a:ea typeface="+mn-ea"/>
                <a:cs typeface="ＭＳ Ｐゴシック" charset="0"/>
              </a:rPr>
              <a:t>Compromise outcome</a:t>
            </a:r>
          </a:p>
        </p:txBody>
      </p:sp>
      <p:cxnSp>
        <p:nvCxnSpPr>
          <p:cNvPr id="39" name="Straight Arrow Connector 38"/>
          <p:cNvCxnSpPr>
            <a:cxnSpLocks noChangeShapeType="1"/>
            <a:stCxn id="38" idx="2"/>
          </p:cNvCxnSpPr>
          <p:nvPr/>
        </p:nvCxnSpPr>
        <p:spPr bwMode="auto">
          <a:xfrm rot="5400000">
            <a:off x="4098131" y="2620566"/>
            <a:ext cx="690563" cy="52388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424" y="425255"/>
            <a:ext cx="6488476" cy="365522"/>
          </a:xfrm>
        </p:spPr>
        <p:txBody>
          <a:bodyPr/>
          <a:lstStyle/>
          <a:p>
            <a:pPr marL="314325" indent="-314325"/>
            <a:r>
              <a:rPr lang="en-US" altLang="en-US" sz="2400" dirty="0">
                <a:solidFill>
                  <a:srgbClr val="0070C0"/>
                </a:solidFill>
                <a:cs typeface="MS PGothic" panose="020B0600070205080204" pitchFamily="34" charset="-128"/>
              </a:rPr>
              <a:t>Public Policy Toward Natural Monopolies</a:t>
            </a:r>
          </a:p>
        </p:txBody>
      </p:sp>
    </p:spTree>
    <p:extLst>
      <p:ext uri="{BB962C8B-B14F-4D97-AF65-F5344CB8AC3E}">
        <p14:creationId xmlns:p14="http://schemas.microsoft.com/office/powerpoint/2010/main" val="9005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5" grpId="0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613861" y="713729"/>
            <a:ext cx="7189009" cy="586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Market Power: Monopoly and Monopsony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1162707" y="1683067"/>
            <a:ext cx="2957601" cy="73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monopoly</a:t>
            </a:r>
            <a:endParaRPr sz="2200" b="1" dirty="0"/>
          </a:p>
          <a:p>
            <a:pPr marL="228600" indent="-228600"/>
            <a:r>
              <a:rPr lang="en-US" altLang="en-US" sz="2200" dirty="0" smtClean="0"/>
              <a:t>Market </a:t>
            </a:r>
            <a:r>
              <a:rPr lang="en-US" altLang="en-US" sz="2200" dirty="0"/>
              <a:t>with only one seller. 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4898835" y="1683067"/>
            <a:ext cx="2765232" cy="73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monopsony</a:t>
            </a:r>
            <a:endParaRPr sz="2200" b="1" dirty="0" smtClean="0"/>
          </a:p>
          <a:p>
            <a:pPr marL="228600" indent="-228600"/>
            <a:r>
              <a:rPr lang="en-US" altLang="en-US" sz="2200" dirty="0"/>
              <a:t>Market with only one buyer.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6" name="Google Shape;152;p20"/>
          <p:cNvSpPr txBox="1">
            <a:spLocks/>
          </p:cNvSpPr>
          <p:nvPr/>
        </p:nvSpPr>
        <p:spPr>
          <a:xfrm>
            <a:off x="2170323" y="4000457"/>
            <a:ext cx="4142342" cy="58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alt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market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power: </a:t>
            </a:r>
            <a:endParaRPr lang="en-US" altLang="en-US" sz="2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en-US" sz="2600" i="1" dirty="0" smtClean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Ability </a:t>
            </a:r>
            <a:r>
              <a:rPr lang="en-US" altLang="en-US" sz="2600" i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a seller or buyer to affect the price of a good</a:t>
            </a:r>
            <a:r>
              <a:rPr lang="en-US" altLang="en-US" sz="2600" i="1" dirty="0" smtClean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altLang="en-US" sz="2600" i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 smtClean="0">
                <a:solidFill>
                  <a:srgbClr val="0070C0"/>
                </a:solidFill>
              </a:rPr>
              <a:t>Reasons for Monopolies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109030" y="1101688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Entry Blocked by Government Action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i="1" dirty="0"/>
              <a:t>Patents and </a:t>
            </a:r>
            <a:r>
              <a:rPr lang="en-US" altLang="en-US" sz="2200" i="1" dirty="0" smtClean="0"/>
              <a:t>copyrights</a:t>
            </a:r>
            <a:endParaRPr lang="en-US" altLang="en-US" sz="2200" i="1" dirty="0"/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i="1" dirty="0"/>
              <a:t>Public franchises</a:t>
            </a:r>
          </a:p>
          <a:p>
            <a:pPr marL="239316" lvl="2" indent="-239316">
              <a:lnSpc>
                <a:spcPct val="90000"/>
              </a:lnSpc>
              <a:spcBef>
                <a:spcPts val="525"/>
              </a:spcBef>
              <a:buSzPct val="60000"/>
              <a:buFont typeface="Wingdings" panose="05000000000000000000" pitchFamily="2" charset="2"/>
              <a:buChar char=""/>
            </a:pPr>
            <a:endParaRPr lang="en-US" altLang="en-US" sz="600" dirty="0">
              <a:latin typeface="Lato" panose="020F0502020204030203" pitchFamily="34" charset="0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Control of a Key </a:t>
            </a:r>
            <a:r>
              <a:rPr lang="en-US" altLang="en-US" sz="2200" dirty="0" smtClean="0"/>
              <a:t>Resource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600" dirty="0"/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Network </a:t>
            </a:r>
            <a:r>
              <a:rPr lang="en-US" altLang="en-US" sz="2200" dirty="0" smtClean="0"/>
              <a:t>Externalities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600" dirty="0"/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Natural Monopoly</a:t>
            </a: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99729" y="1012029"/>
            <a:ext cx="1508231" cy="5530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en-US" altLang="en-US" sz="2100" i="1" dirty="0">
                <a:latin typeface="Lato" panose="020F0502020204030203" pitchFamily="34" charset="0"/>
              </a:rPr>
              <a:t>Minimizing Costs in a Natural Monopoly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995190" y="4285706"/>
            <a:ext cx="507206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618827" y="4279753"/>
            <a:ext cx="5498306" cy="38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228302" y="2334272"/>
            <a:ext cx="57150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241399" y="2789091"/>
            <a:ext cx="5143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224731" y="3246291"/>
            <a:ext cx="583406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374749" y="3693966"/>
            <a:ext cx="4000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165324" y="4285706"/>
            <a:ext cx="53340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2630733" y="279253"/>
            <a:ext cx="0" cy="4000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6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2181868" y="1429397"/>
            <a:ext cx="673894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2208062" y="972197"/>
            <a:ext cx="57150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2205680" y="545953"/>
            <a:ext cx="6286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4867918" y="4279753"/>
            <a:ext cx="511969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5789462" y="4282135"/>
            <a:ext cx="5143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6600277" y="4301185"/>
            <a:ext cx="8572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630733" y="385112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630733" y="339392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>
            <a:off x="2630733" y="2479528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2630733" y="156512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2630733" y="110792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>
            <a:off x="2630733" y="70787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2966490" y="307828"/>
            <a:ext cx="7144" cy="394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V="1">
            <a:off x="3362968" y="307828"/>
            <a:ext cx="10715" cy="394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3813024" y="307828"/>
            <a:ext cx="17859" cy="400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V="1">
            <a:off x="4620268" y="250679"/>
            <a:ext cx="10715" cy="4021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 flipH="1" flipV="1">
            <a:off x="4173783" y="307828"/>
            <a:ext cx="14288" cy="400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5534668" y="364978"/>
            <a:ext cx="10715" cy="390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 flipV="1">
            <a:off x="5059608" y="307828"/>
            <a:ext cx="28575" cy="394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 flipV="1">
            <a:off x="5984724" y="307828"/>
            <a:ext cx="17859" cy="400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flipH="1" flipV="1">
            <a:off x="6402633" y="307828"/>
            <a:ext cx="14288" cy="400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 rot="-5400000">
            <a:off x="925758" y="1817557"/>
            <a:ext cx="2105025" cy="52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Cost per Unit </a:t>
            </a:r>
            <a:r>
              <a:rPr lang="en-US" altLang="en-US" sz="1500">
                <a:latin typeface="Arial" panose="020B0604020202020204" pitchFamily="34" charset="0"/>
              </a:rPr>
              <a:t>(dollars)</a:t>
            </a: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191393" y="1886597"/>
            <a:ext cx="6286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2687883" y="2022328"/>
            <a:ext cx="542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>
            <a:off x="3373683" y="1257947"/>
            <a:ext cx="0" cy="29146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0" name="Text Box 43"/>
          <p:cNvSpPr txBox="1">
            <a:spLocks noChangeArrowheads="1"/>
          </p:cNvSpPr>
          <p:nvPr/>
        </p:nvSpPr>
        <p:spPr bwMode="auto">
          <a:xfrm>
            <a:off x="6916983" y="1965178"/>
            <a:ext cx="971550" cy="3831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1 firm</a:t>
            </a:r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auto">
          <a:xfrm>
            <a:off x="4630983" y="2079478"/>
            <a:ext cx="0" cy="21717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 flipH="1">
            <a:off x="3430833" y="765028"/>
            <a:ext cx="3429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 flipH="1">
            <a:off x="4748855" y="1565128"/>
            <a:ext cx="40005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>
            <a:off x="2687883" y="202232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5" name="Line 53"/>
          <p:cNvSpPr>
            <a:spLocks noChangeShapeType="1"/>
          </p:cNvSpPr>
          <p:nvPr/>
        </p:nvSpPr>
        <p:spPr bwMode="auto">
          <a:xfrm>
            <a:off x="2687883" y="2936728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5031033" y="1165078"/>
            <a:ext cx="1200150" cy="3831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2 firms</a:t>
            </a: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3680865" y="425699"/>
            <a:ext cx="1064419" cy="3831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5 firms</a:t>
            </a:r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6916983" y="2308078"/>
            <a:ext cx="28575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9" name="Text Box 47"/>
          <p:cNvSpPr txBox="1">
            <a:spLocks noChangeArrowheads="1"/>
          </p:cNvSpPr>
          <p:nvPr/>
        </p:nvSpPr>
        <p:spPr bwMode="auto">
          <a:xfrm>
            <a:off x="4188071" y="4602412"/>
            <a:ext cx="28003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Quantity of Output</a:t>
            </a:r>
          </a:p>
        </p:txBody>
      </p:sp>
      <p:sp>
        <p:nvSpPr>
          <p:cNvPr id="90" name="Line 49"/>
          <p:cNvSpPr>
            <a:spLocks noChangeShapeType="1"/>
          </p:cNvSpPr>
          <p:nvPr/>
        </p:nvSpPr>
        <p:spPr bwMode="auto">
          <a:xfrm>
            <a:off x="2687883" y="1107928"/>
            <a:ext cx="62865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1" name="Freeform 52"/>
          <p:cNvSpPr>
            <a:spLocks/>
          </p:cNvSpPr>
          <p:nvPr/>
        </p:nvSpPr>
        <p:spPr bwMode="auto">
          <a:xfrm flipH="1">
            <a:off x="6814114" y="3010546"/>
            <a:ext cx="45719" cy="12942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035"/>
              </a:cxn>
            </a:cxnLst>
            <a:rect l="0" t="0" r="r" b="b"/>
            <a:pathLst>
              <a:path w="7" h="1035">
                <a:moveTo>
                  <a:pt x="0" y="0"/>
                </a:moveTo>
                <a:lnTo>
                  <a:pt x="7" y="1035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7259883" y="3118893"/>
            <a:ext cx="9715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LRAC</a:t>
            </a:r>
          </a:p>
        </p:txBody>
      </p:sp>
      <p:sp>
        <p:nvSpPr>
          <p:cNvPr id="93" name="Text Box 55"/>
          <p:cNvSpPr txBox="1">
            <a:spLocks noChangeArrowheads="1"/>
          </p:cNvSpPr>
          <p:nvPr/>
        </p:nvSpPr>
        <p:spPr bwMode="auto">
          <a:xfrm>
            <a:off x="2415230" y="4253560"/>
            <a:ext cx="35242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4" name="Text Box 56"/>
          <p:cNvSpPr txBox="1">
            <a:spLocks noChangeArrowheads="1"/>
          </p:cNvSpPr>
          <p:nvPr/>
        </p:nvSpPr>
        <p:spPr bwMode="auto">
          <a:xfrm>
            <a:off x="4427387" y="4258322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95" name="Line 57"/>
          <p:cNvSpPr>
            <a:spLocks noChangeShapeType="1"/>
          </p:cNvSpPr>
          <p:nvPr/>
        </p:nvSpPr>
        <p:spPr bwMode="auto">
          <a:xfrm flipH="1" flipV="1">
            <a:off x="6859833" y="307828"/>
            <a:ext cx="7144" cy="4004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6" name="Line 58"/>
          <p:cNvSpPr>
            <a:spLocks noChangeShapeType="1"/>
          </p:cNvSpPr>
          <p:nvPr/>
        </p:nvSpPr>
        <p:spPr bwMode="auto">
          <a:xfrm flipV="1">
            <a:off x="2666452" y="2931965"/>
            <a:ext cx="5450681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7" name="Line 57"/>
          <p:cNvSpPr>
            <a:spLocks noChangeShapeType="1"/>
          </p:cNvSpPr>
          <p:nvPr/>
        </p:nvSpPr>
        <p:spPr bwMode="auto">
          <a:xfrm flipV="1">
            <a:off x="7317033" y="307829"/>
            <a:ext cx="0" cy="401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8" name="Line 57"/>
          <p:cNvSpPr>
            <a:spLocks noChangeShapeType="1"/>
          </p:cNvSpPr>
          <p:nvPr/>
        </p:nvSpPr>
        <p:spPr bwMode="auto">
          <a:xfrm flipH="1" flipV="1">
            <a:off x="7717084" y="307828"/>
            <a:ext cx="3572" cy="3996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2761702" y="4283325"/>
            <a:ext cx="53340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3612999" y="4282135"/>
            <a:ext cx="53340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5331071" y="4283325"/>
            <a:ext cx="511969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70</a:t>
            </a:r>
          </a:p>
        </p:txBody>
      </p:sp>
      <p:sp>
        <p:nvSpPr>
          <p:cNvPr id="102" name="Text Box 15"/>
          <p:cNvSpPr txBox="1">
            <a:spLocks noChangeArrowheads="1"/>
          </p:cNvSpPr>
          <p:nvPr/>
        </p:nvSpPr>
        <p:spPr bwMode="auto">
          <a:xfrm>
            <a:off x="6218087" y="4286897"/>
            <a:ext cx="5143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90</a:t>
            </a: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>
            <a:off x="7062239" y="4301185"/>
            <a:ext cx="8572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>
            <a:off x="7453955" y="4304756"/>
            <a:ext cx="857250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120</a:t>
            </a:r>
          </a:p>
        </p:txBody>
      </p:sp>
      <p:sp>
        <p:nvSpPr>
          <p:cNvPr id="105" name="Freeform 63"/>
          <p:cNvSpPr>
            <a:spLocks/>
          </p:cNvSpPr>
          <p:nvPr/>
        </p:nvSpPr>
        <p:spPr bwMode="auto">
          <a:xfrm>
            <a:off x="3120082" y="825550"/>
            <a:ext cx="4089796" cy="22469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384"/>
              </a:cxn>
              <a:cxn ang="0">
                <a:pos x="1392" y="1056"/>
              </a:cxn>
              <a:cxn ang="0">
                <a:pos x="3360" y="1872"/>
              </a:cxn>
              <a:cxn ang="0">
                <a:pos x="3696" y="2016"/>
              </a:cxn>
            </a:cxnLst>
            <a:rect l="0" t="0" r="r" b="b"/>
            <a:pathLst>
              <a:path w="3744" h="2032">
                <a:moveTo>
                  <a:pt x="0" y="0"/>
                </a:moveTo>
                <a:cubicBezTo>
                  <a:pt x="76" y="104"/>
                  <a:pt x="152" y="208"/>
                  <a:pt x="384" y="384"/>
                </a:cubicBezTo>
                <a:cubicBezTo>
                  <a:pt x="616" y="560"/>
                  <a:pt x="896" y="808"/>
                  <a:pt x="1392" y="1056"/>
                </a:cubicBezTo>
                <a:cubicBezTo>
                  <a:pt x="1888" y="1304"/>
                  <a:pt x="2976" y="1712"/>
                  <a:pt x="3360" y="1872"/>
                </a:cubicBezTo>
                <a:cubicBezTo>
                  <a:pt x="3744" y="2032"/>
                  <a:pt x="3720" y="2024"/>
                  <a:pt x="3696" y="2016"/>
                </a:cubicBezTo>
              </a:path>
            </a:pathLst>
          </a:custGeom>
          <a:noFill/>
          <a:ln w="1270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106" name="Oval 39"/>
          <p:cNvSpPr>
            <a:spLocks noChangeArrowheads="1"/>
          </p:cNvSpPr>
          <p:nvPr/>
        </p:nvSpPr>
        <p:spPr bwMode="auto">
          <a:xfrm>
            <a:off x="3273671" y="1029347"/>
            <a:ext cx="17145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107" name="Oval 39"/>
          <p:cNvSpPr>
            <a:spLocks noChangeArrowheads="1"/>
          </p:cNvSpPr>
          <p:nvPr/>
        </p:nvSpPr>
        <p:spPr bwMode="auto">
          <a:xfrm>
            <a:off x="4520255" y="1940175"/>
            <a:ext cx="17145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108" name="Oval 39"/>
          <p:cNvSpPr>
            <a:spLocks noChangeArrowheads="1"/>
          </p:cNvSpPr>
          <p:nvPr/>
        </p:nvSpPr>
        <p:spPr bwMode="auto">
          <a:xfrm>
            <a:off x="6784824" y="2822428"/>
            <a:ext cx="17145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109" name="Line 23"/>
          <p:cNvSpPr>
            <a:spLocks noChangeShapeType="1"/>
          </p:cNvSpPr>
          <p:nvPr/>
        </p:nvSpPr>
        <p:spPr bwMode="auto">
          <a:xfrm>
            <a:off x="2605730" y="307828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110" name="Line 57"/>
          <p:cNvSpPr>
            <a:spLocks noChangeShapeType="1"/>
          </p:cNvSpPr>
          <p:nvPr/>
        </p:nvSpPr>
        <p:spPr bwMode="auto">
          <a:xfrm flipH="1" flipV="1">
            <a:off x="8117133" y="307828"/>
            <a:ext cx="7144" cy="397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6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9"/>
          <p:cNvSpPr>
            <a:spLocks/>
          </p:cNvSpPr>
          <p:nvPr/>
        </p:nvSpPr>
        <p:spPr bwMode="auto">
          <a:xfrm>
            <a:off x="4935141" y="1815704"/>
            <a:ext cx="2692003" cy="2027634"/>
          </a:xfrm>
          <a:custGeom>
            <a:avLst/>
            <a:gdLst>
              <a:gd name="T0" fmla="*/ 0 w 2261"/>
              <a:gd name="T1" fmla="*/ 0 h 1703"/>
              <a:gd name="T2" fmla="*/ 0 w 2261"/>
              <a:gd name="T3" fmla="*/ 2147483646 h 1703"/>
              <a:gd name="T4" fmla="*/ 2147483646 w 2261"/>
              <a:gd name="T5" fmla="*/ 2147483646 h 1703"/>
              <a:gd name="T6" fmla="*/ 0 60000 65536"/>
              <a:gd name="T7" fmla="*/ 0 60000 65536"/>
              <a:gd name="T8" fmla="*/ 0 60000 65536"/>
              <a:gd name="T9" fmla="*/ 0 w 2261"/>
              <a:gd name="T10" fmla="*/ 0 h 1703"/>
              <a:gd name="T11" fmla="*/ 2261 w 2261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627" name="Freeform 30"/>
          <p:cNvSpPr>
            <a:spLocks/>
          </p:cNvSpPr>
          <p:nvPr/>
        </p:nvSpPr>
        <p:spPr bwMode="auto">
          <a:xfrm>
            <a:off x="1624012" y="1815704"/>
            <a:ext cx="2690813" cy="2027634"/>
          </a:xfrm>
          <a:custGeom>
            <a:avLst/>
            <a:gdLst>
              <a:gd name="T0" fmla="*/ 0 w 2260"/>
              <a:gd name="T1" fmla="*/ 0 h 1703"/>
              <a:gd name="T2" fmla="*/ 0 w 2260"/>
              <a:gd name="T3" fmla="*/ 2147483646 h 1703"/>
              <a:gd name="T4" fmla="*/ 2147483646 w 2260"/>
              <a:gd name="T5" fmla="*/ 2147483646 h 1703"/>
              <a:gd name="T6" fmla="*/ 0 60000 65536"/>
              <a:gd name="T7" fmla="*/ 0 60000 65536"/>
              <a:gd name="T8" fmla="*/ 0 60000 65536"/>
              <a:gd name="T9" fmla="*/ 0 w 2260"/>
              <a:gd name="T10" fmla="*/ 0 h 1703"/>
              <a:gd name="T11" fmla="*/ 2260 w 2260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628" name="Rectangle 31"/>
          <p:cNvSpPr>
            <a:spLocks noChangeArrowheads="1"/>
          </p:cNvSpPr>
          <p:nvPr/>
        </p:nvSpPr>
        <p:spPr bwMode="auto">
          <a:xfrm>
            <a:off x="3349228" y="3868342"/>
            <a:ext cx="101951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Quantity of Output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24013" y="2803920"/>
            <a:ext cx="2630091" cy="138112"/>
            <a:chOff x="404" y="2355"/>
            <a:chExt cx="2209" cy="116"/>
          </a:xfrm>
        </p:grpSpPr>
        <p:sp>
          <p:nvSpPr>
            <p:cNvPr id="26647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8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26630" name="Rectangle 35"/>
          <p:cNvSpPr>
            <a:spLocks noChangeArrowheads="1"/>
          </p:cNvSpPr>
          <p:nvPr/>
        </p:nvSpPr>
        <p:spPr bwMode="auto">
          <a:xfrm>
            <a:off x="1939528" y="1543051"/>
            <a:ext cx="123110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Arial" panose="020B0604020202020204" pitchFamily="34" charset="0"/>
              </a:rPr>
              <a:t>(a) A Competitive Firm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26631" name="Rectangle 36"/>
          <p:cNvSpPr>
            <a:spLocks noChangeArrowheads="1"/>
          </p:cNvSpPr>
          <p:nvPr/>
        </p:nvSpPr>
        <p:spPr bwMode="auto">
          <a:xfrm>
            <a:off x="3132535" y="1543051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2" name="Rectangle 37"/>
          <p:cNvSpPr>
            <a:spLocks noChangeArrowheads="1"/>
          </p:cNvSpPr>
          <p:nvPr/>
        </p:nvSpPr>
        <p:spPr bwMode="auto">
          <a:xfrm>
            <a:off x="3164681" y="1543051"/>
            <a:ext cx="91050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Arial" panose="020B0604020202020204" pitchFamily="34" charset="0"/>
              </a:rPr>
              <a:t>s Demand Curve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26633" name="Rectangle 38"/>
          <p:cNvSpPr>
            <a:spLocks noChangeArrowheads="1"/>
          </p:cNvSpPr>
          <p:nvPr/>
        </p:nvSpPr>
        <p:spPr bwMode="auto">
          <a:xfrm>
            <a:off x="5397103" y="1543051"/>
            <a:ext cx="91050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(b) A Monopolist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4" name="Rectangle 39"/>
          <p:cNvSpPr>
            <a:spLocks noChangeArrowheads="1"/>
          </p:cNvSpPr>
          <p:nvPr/>
        </p:nvSpPr>
        <p:spPr bwMode="auto">
          <a:xfrm>
            <a:off x="6279356" y="1543051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5" name="Rectangle 40"/>
          <p:cNvSpPr>
            <a:spLocks noChangeArrowheads="1"/>
          </p:cNvSpPr>
          <p:nvPr/>
        </p:nvSpPr>
        <p:spPr bwMode="auto">
          <a:xfrm>
            <a:off x="6311503" y="1543051"/>
            <a:ext cx="91050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s Demand Curve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6" name="Rectangle 41"/>
          <p:cNvSpPr>
            <a:spLocks noChangeArrowheads="1"/>
          </p:cNvSpPr>
          <p:nvPr/>
        </p:nvSpPr>
        <p:spPr bwMode="auto">
          <a:xfrm>
            <a:off x="1539479" y="387191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7" name="Rectangle 42"/>
          <p:cNvSpPr>
            <a:spLocks noChangeArrowheads="1"/>
          </p:cNvSpPr>
          <p:nvPr/>
        </p:nvSpPr>
        <p:spPr bwMode="auto">
          <a:xfrm>
            <a:off x="1329929" y="1799035"/>
            <a:ext cx="28212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8" name="Rectangle 43"/>
          <p:cNvSpPr>
            <a:spLocks noChangeArrowheads="1"/>
          </p:cNvSpPr>
          <p:nvPr/>
        </p:nvSpPr>
        <p:spPr bwMode="auto">
          <a:xfrm>
            <a:off x="6657975" y="3868342"/>
            <a:ext cx="101951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Quantity of Output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39" name="Rectangle 44"/>
          <p:cNvSpPr>
            <a:spLocks noChangeArrowheads="1"/>
          </p:cNvSpPr>
          <p:nvPr/>
        </p:nvSpPr>
        <p:spPr bwMode="auto">
          <a:xfrm>
            <a:off x="4848225" y="387191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6640" name="Rectangle 45"/>
          <p:cNvSpPr>
            <a:spLocks noChangeArrowheads="1"/>
          </p:cNvSpPr>
          <p:nvPr/>
        </p:nvSpPr>
        <p:spPr bwMode="auto">
          <a:xfrm>
            <a:off x="4633913" y="1799035"/>
            <a:ext cx="28212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30391" y="2175272"/>
            <a:ext cx="2312194" cy="1390650"/>
            <a:chOff x="3265" y="1827"/>
            <a:chExt cx="1942" cy="1168"/>
          </a:xfrm>
        </p:grpSpPr>
        <p:sp>
          <p:nvSpPr>
            <p:cNvPr id="26645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6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26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5808" y="318491"/>
            <a:ext cx="5851922" cy="486966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Lato" panose="020F0502020204030203" pitchFamily="34" charset="0"/>
                <a:cs typeface="Arial" panose="020B0604020202020204" pitchFamily="34" charset="0"/>
              </a:rPr>
              <a:t>Monopoly vs. Competition:  Demand Curves</a:t>
            </a:r>
          </a:p>
        </p:txBody>
      </p:sp>
      <p:sp>
        <p:nvSpPr>
          <p:cNvPr id="26643" name="Rectangle 3"/>
          <p:cNvSpPr txBox="1">
            <a:spLocks noChangeArrowheads="1"/>
          </p:cNvSpPr>
          <p:nvPr/>
        </p:nvSpPr>
        <p:spPr bwMode="auto">
          <a:xfrm>
            <a:off x="2304649" y="4187529"/>
            <a:ext cx="994172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75" i="1" dirty="0"/>
              <a:t>MR</a:t>
            </a:r>
            <a:r>
              <a:rPr lang="en-US" altLang="en-US" sz="1875" dirty="0"/>
              <a:t> = </a:t>
            </a:r>
            <a:r>
              <a:rPr lang="en-US" altLang="en-US" sz="1875" b="1" i="1" dirty="0"/>
              <a:t>P</a:t>
            </a:r>
            <a:endParaRPr lang="en-US" altLang="en-US" sz="1875" dirty="0"/>
          </a:p>
        </p:txBody>
      </p:sp>
      <p:sp>
        <p:nvSpPr>
          <p:cNvPr id="26644" name="Rectangle 3"/>
          <p:cNvSpPr txBox="1">
            <a:spLocks noChangeArrowheads="1"/>
          </p:cNvSpPr>
          <p:nvPr/>
        </p:nvSpPr>
        <p:spPr bwMode="auto">
          <a:xfrm>
            <a:off x="5991756" y="4239142"/>
            <a:ext cx="994172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75" i="1"/>
              <a:t>MR</a:t>
            </a:r>
            <a:r>
              <a:rPr lang="en-US" altLang="en-US" sz="1875"/>
              <a:t> ≠ </a:t>
            </a:r>
            <a:r>
              <a:rPr lang="en-US" altLang="en-US" sz="1875" b="1" i="1"/>
              <a:t>P</a:t>
            </a:r>
            <a:endParaRPr lang="en-US" altLang="en-US" sz="1875"/>
          </a:p>
        </p:txBody>
      </p:sp>
    </p:spTree>
    <p:extLst>
      <p:ext uri="{BB962C8B-B14F-4D97-AF65-F5344CB8AC3E}">
        <p14:creationId xmlns:p14="http://schemas.microsoft.com/office/powerpoint/2010/main" val="344368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4"/>
          <p:cNvSpPr txBox="1">
            <a:spLocks noChangeArrowheads="1"/>
          </p:cNvSpPr>
          <p:nvPr/>
        </p:nvSpPr>
        <p:spPr>
          <a:xfrm>
            <a:off x="1090898" y="588093"/>
            <a:ext cx="6723733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2200" dirty="0" smtClean="0">
                <a:latin typeface="Lato" panose="020F0502020204030203" pitchFamily="34" charset="0"/>
                <a:cs typeface="Arial" panose="020B0604020202020204" pitchFamily="34" charset="0"/>
              </a:rPr>
              <a:t>Demand and Marginal Revenue Curves for Monopoly</a:t>
            </a:r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97906" y="1657105"/>
            <a:ext cx="0" cy="1956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297906" y="3603777"/>
            <a:ext cx="401121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309813" y="1832127"/>
            <a:ext cx="2651522" cy="1646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926557" y="2235750"/>
            <a:ext cx="2381" cy="13775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440906" y="2527453"/>
            <a:ext cx="0" cy="10894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297906" y="2540549"/>
            <a:ext cx="114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309813" y="2230987"/>
            <a:ext cx="608410" cy="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3"/>
          <p:cNvSpPr txBox="1">
            <a:spLocks noChangeArrowheads="1"/>
          </p:cNvSpPr>
          <p:nvPr/>
        </p:nvSpPr>
        <p:spPr bwMode="auto">
          <a:xfrm>
            <a:off x="2113360" y="1379689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20" name="TextBox 24"/>
          <p:cNvSpPr txBox="1">
            <a:spLocks noChangeArrowheads="1"/>
          </p:cNvSpPr>
          <p:nvPr/>
        </p:nvSpPr>
        <p:spPr bwMode="auto">
          <a:xfrm>
            <a:off x="6424612" y="3497812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21" name="TextBox 25"/>
          <p:cNvSpPr txBox="1">
            <a:spLocks noChangeArrowheads="1"/>
          </p:cNvSpPr>
          <p:nvPr/>
        </p:nvSpPr>
        <p:spPr bwMode="auto">
          <a:xfrm>
            <a:off x="2028825" y="2123831"/>
            <a:ext cx="34977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1 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2" name="TextBox 27"/>
          <p:cNvSpPr txBox="1">
            <a:spLocks noChangeArrowheads="1"/>
          </p:cNvSpPr>
          <p:nvPr/>
        </p:nvSpPr>
        <p:spPr bwMode="auto">
          <a:xfrm>
            <a:off x="2032397" y="2425058"/>
            <a:ext cx="34977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2 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3" name="TextBox 28"/>
          <p:cNvSpPr txBox="1">
            <a:spLocks noChangeArrowheads="1"/>
          </p:cNvSpPr>
          <p:nvPr/>
        </p:nvSpPr>
        <p:spPr bwMode="auto">
          <a:xfrm>
            <a:off x="2752725" y="3637115"/>
            <a:ext cx="3476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1 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4" name="TextBox 29"/>
          <p:cNvSpPr txBox="1">
            <a:spLocks noChangeArrowheads="1"/>
          </p:cNvSpPr>
          <p:nvPr/>
        </p:nvSpPr>
        <p:spPr bwMode="auto">
          <a:xfrm>
            <a:off x="3225404" y="3613302"/>
            <a:ext cx="5180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r>
              <a:rPr lang="en-US" altLang="en-US" sz="1050">
                <a:latin typeface="Arial" panose="020B0604020202020204" pitchFamily="34" charset="0"/>
              </a:rPr>
              <a:t>+1</a:t>
            </a:r>
            <a:r>
              <a:rPr lang="en-US" altLang="en-US" sz="1050" baseline="-25000">
                <a:latin typeface="Arial" panose="020B0604020202020204" pitchFamily="34" charset="0"/>
              </a:rPr>
              <a:t> 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311004" y="2246465"/>
            <a:ext cx="607219" cy="29289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26" name="Rectangle 125"/>
          <p:cNvSpPr/>
          <p:nvPr/>
        </p:nvSpPr>
        <p:spPr>
          <a:xfrm>
            <a:off x="2928938" y="2531025"/>
            <a:ext cx="511969" cy="1072753"/>
          </a:xfrm>
          <a:prstGeom prst="rect">
            <a:avLst/>
          </a:prstGeom>
          <a:solidFill>
            <a:srgbClr val="15F73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27" name="TextBox 37"/>
          <p:cNvSpPr txBox="1">
            <a:spLocks noChangeArrowheads="1"/>
          </p:cNvSpPr>
          <p:nvPr/>
        </p:nvSpPr>
        <p:spPr bwMode="auto">
          <a:xfrm>
            <a:off x="4917282" y="3123956"/>
            <a:ext cx="130516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DEMAND CURVE</a:t>
            </a:r>
            <a:r>
              <a:rPr lang="en-US" altLang="en-US" sz="1050" baseline="-25000">
                <a:latin typeface="Arial" panose="020B0604020202020204" pitchFamily="34" charset="0"/>
              </a:rPr>
              <a:t> 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8" name="TextBox 38"/>
          <p:cNvSpPr txBox="1">
            <a:spLocks noChangeArrowheads="1"/>
          </p:cNvSpPr>
          <p:nvPr/>
        </p:nvSpPr>
        <p:spPr bwMode="auto">
          <a:xfrm>
            <a:off x="4605338" y="2344096"/>
            <a:ext cx="2343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GAIN IN REVENUE FROM SELLING ONE MORE UNIT = P</a:t>
            </a:r>
            <a:r>
              <a:rPr lang="en-US" altLang="en-US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29" name="TextBox 39"/>
          <p:cNvSpPr txBox="1">
            <a:spLocks noChangeArrowheads="1"/>
          </p:cNvSpPr>
          <p:nvPr/>
        </p:nvSpPr>
        <p:spPr bwMode="auto">
          <a:xfrm>
            <a:off x="2752725" y="1278487"/>
            <a:ext cx="22086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LOSS IN REVENUE FROM HAVING TO LOWER THE PRICE ON ALL 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r>
              <a:rPr lang="en-US" altLang="en-US" sz="1050">
                <a:latin typeface="Arial" panose="020B0604020202020204" pitchFamily="34" charset="0"/>
              </a:rPr>
              <a:t> UNITS = (Q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r>
              <a:rPr lang="en-US" altLang="en-US" sz="1050">
                <a:latin typeface="Arial" panose="020B0604020202020204" pitchFamily="34" charset="0"/>
              </a:rPr>
              <a:t>) (</a:t>
            </a:r>
            <a:r>
              <a:rPr lang="el-GR" altLang="en-US" sz="1050">
                <a:latin typeface="Arial" panose="020B0604020202020204" pitchFamily="34" charset="0"/>
              </a:rPr>
              <a:t>Δ</a:t>
            </a:r>
            <a:r>
              <a:rPr lang="en-US" altLang="en-US" sz="1050">
                <a:latin typeface="Arial" panose="020B0604020202020204" pitchFamily="34" charset="0"/>
              </a:rPr>
              <a:t>P/</a:t>
            </a:r>
            <a:r>
              <a:rPr lang="el-GR" altLang="en-US" sz="1050">
                <a:latin typeface="Arial" panose="020B0604020202020204" pitchFamily="34" charset="0"/>
              </a:rPr>
              <a:t>Δ</a:t>
            </a:r>
            <a:r>
              <a:rPr lang="en-US" altLang="en-US" sz="1050">
                <a:latin typeface="Arial" panose="020B0604020202020204" pitchFamily="34" charset="0"/>
              </a:rPr>
              <a:t>Q)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3487341" y="1928568"/>
            <a:ext cx="169069" cy="26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3326607" y="2656039"/>
            <a:ext cx="1178719" cy="339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2"/>
          <p:cNvSpPr txBox="1">
            <a:spLocks noChangeArrowheads="1"/>
          </p:cNvSpPr>
          <p:nvPr/>
        </p:nvSpPr>
        <p:spPr bwMode="auto">
          <a:xfrm>
            <a:off x="3955256" y="4355262"/>
            <a:ext cx="1368029" cy="415498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100" i="1">
                <a:solidFill>
                  <a:srgbClr val="FFCC66"/>
                </a:solidFill>
                <a:latin typeface="Arial" panose="020B0604020202020204" pitchFamily="34" charset="0"/>
              </a:rPr>
              <a:t> MR &lt; P</a:t>
            </a:r>
            <a:endParaRPr lang="en-US" altLang="en-US" sz="2100">
              <a:solidFill>
                <a:srgbClr val="FFCC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2567" y="240552"/>
            <a:ext cx="5836444" cy="857250"/>
          </a:xfrm>
        </p:spPr>
        <p:txBody>
          <a:bodyPr/>
          <a:lstStyle/>
          <a:p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The marginal revenue curve is linear and twice as steep as the linear demand curve: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943100" y="142875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943100" y="3600450"/>
            <a:ext cx="440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645444" y="1227535"/>
            <a:ext cx="3000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388894" y="3456385"/>
            <a:ext cx="31931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943100" y="1543050"/>
            <a:ext cx="22860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31444" y="3170635"/>
            <a:ext cx="83869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Demand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943100" y="1543050"/>
            <a:ext cx="1828800" cy="331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759994" y="4599385"/>
            <a:ext cx="158889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Marginal Revenue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702594" y="3399235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08" name="Line 21"/>
          <p:cNvSpPr>
            <a:spLocks noChangeShapeType="1"/>
          </p:cNvSpPr>
          <p:nvPr/>
        </p:nvSpPr>
        <p:spPr bwMode="auto">
          <a:xfrm>
            <a:off x="1943100" y="21145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9" name="AutoShape 22"/>
          <p:cNvSpPr>
            <a:spLocks/>
          </p:cNvSpPr>
          <p:nvPr/>
        </p:nvSpPr>
        <p:spPr bwMode="auto">
          <a:xfrm rot="-5400000">
            <a:off x="2071688" y="1985963"/>
            <a:ext cx="57150" cy="314325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0" name="AutoShape 23"/>
          <p:cNvSpPr>
            <a:spLocks/>
          </p:cNvSpPr>
          <p:nvPr/>
        </p:nvSpPr>
        <p:spPr bwMode="auto">
          <a:xfrm rot="-5400000">
            <a:off x="2395538" y="1985963"/>
            <a:ext cx="57150" cy="314325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1" name="AutoShape 24"/>
          <p:cNvSpPr>
            <a:spLocks/>
          </p:cNvSpPr>
          <p:nvPr/>
        </p:nvSpPr>
        <p:spPr bwMode="auto">
          <a:xfrm rot="-5400000">
            <a:off x="2253854" y="2451497"/>
            <a:ext cx="57150" cy="678656"/>
          </a:xfrm>
          <a:prstGeom prst="leftBrace">
            <a:avLst>
              <a:gd name="adj1" fmla="val 989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2" name="AutoShape 25"/>
          <p:cNvSpPr>
            <a:spLocks/>
          </p:cNvSpPr>
          <p:nvPr/>
        </p:nvSpPr>
        <p:spPr bwMode="auto">
          <a:xfrm rot="-5400000">
            <a:off x="2939654" y="2465785"/>
            <a:ext cx="57150" cy="678656"/>
          </a:xfrm>
          <a:prstGeom prst="leftBrace">
            <a:avLst>
              <a:gd name="adj1" fmla="val 989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3" name="AutoShape 26"/>
          <p:cNvSpPr>
            <a:spLocks/>
          </p:cNvSpPr>
          <p:nvPr/>
        </p:nvSpPr>
        <p:spPr bwMode="auto">
          <a:xfrm rot="-5400000">
            <a:off x="2487216" y="3089672"/>
            <a:ext cx="57150" cy="1112044"/>
          </a:xfrm>
          <a:prstGeom prst="leftBrace">
            <a:avLst>
              <a:gd name="adj1" fmla="val 1621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4" name="AutoShape 27"/>
          <p:cNvSpPr>
            <a:spLocks/>
          </p:cNvSpPr>
          <p:nvPr/>
        </p:nvSpPr>
        <p:spPr bwMode="auto">
          <a:xfrm rot="-5400000">
            <a:off x="3615929" y="3094434"/>
            <a:ext cx="57150" cy="1112044"/>
          </a:xfrm>
          <a:prstGeom prst="leftBrace">
            <a:avLst>
              <a:gd name="adj1" fmla="val 1621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15" name="Text Box 28"/>
          <p:cNvSpPr txBox="1">
            <a:spLocks noChangeArrowheads="1"/>
          </p:cNvSpPr>
          <p:nvPr/>
        </p:nvSpPr>
        <p:spPr bwMode="auto">
          <a:xfrm>
            <a:off x="2333625" y="2097881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16" name="Text Box 29"/>
          <p:cNvSpPr txBox="1">
            <a:spLocks noChangeArrowheads="1"/>
          </p:cNvSpPr>
          <p:nvPr/>
        </p:nvSpPr>
        <p:spPr bwMode="auto">
          <a:xfrm>
            <a:off x="2001441" y="212526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17" name="Text Box 30"/>
          <p:cNvSpPr txBox="1">
            <a:spLocks noChangeArrowheads="1"/>
          </p:cNvSpPr>
          <p:nvPr/>
        </p:nvSpPr>
        <p:spPr bwMode="auto">
          <a:xfrm>
            <a:off x="2864644" y="2801541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9718" name="Text Box 31"/>
          <p:cNvSpPr txBox="1">
            <a:spLocks noChangeArrowheads="1"/>
          </p:cNvSpPr>
          <p:nvPr/>
        </p:nvSpPr>
        <p:spPr bwMode="auto">
          <a:xfrm>
            <a:off x="2151460" y="2783681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9719" name="Text Box 32"/>
          <p:cNvSpPr txBox="1">
            <a:spLocks noChangeArrowheads="1"/>
          </p:cNvSpPr>
          <p:nvPr/>
        </p:nvSpPr>
        <p:spPr bwMode="auto">
          <a:xfrm>
            <a:off x="3523060" y="3617119"/>
            <a:ext cx="27122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9720" name="Text Box 33"/>
          <p:cNvSpPr txBox="1">
            <a:spLocks noChangeArrowheads="1"/>
          </p:cNvSpPr>
          <p:nvPr/>
        </p:nvSpPr>
        <p:spPr bwMode="auto">
          <a:xfrm>
            <a:off x="2384822" y="3612356"/>
            <a:ext cx="27122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9721" name="Line 34"/>
          <p:cNvSpPr>
            <a:spLocks noChangeShapeType="1"/>
          </p:cNvSpPr>
          <p:nvPr/>
        </p:nvSpPr>
        <p:spPr bwMode="auto">
          <a:xfrm>
            <a:off x="19431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22" name="Text Box 35"/>
          <p:cNvSpPr txBox="1">
            <a:spLocks noChangeArrowheads="1"/>
          </p:cNvSpPr>
          <p:nvPr/>
        </p:nvSpPr>
        <p:spPr bwMode="auto">
          <a:xfrm>
            <a:off x="3702844" y="2313385"/>
            <a:ext cx="33489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 is the bisector of each horizontal line.</a:t>
            </a:r>
          </a:p>
        </p:txBody>
      </p:sp>
      <p:sp>
        <p:nvSpPr>
          <p:cNvPr id="29723" name="Line 36"/>
          <p:cNvSpPr>
            <a:spLocks noChangeShapeType="1"/>
          </p:cNvSpPr>
          <p:nvPr/>
        </p:nvSpPr>
        <p:spPr bwMode="auto">
          <a:xfrm flipH="1">
            <a:off x="2914650" y="2686050"/>
            <a:ext cx="8572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18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096" y="232172"/>
            <a:ext cx="7781581" cy="514350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cs typeface="MS PGothic" panose="020B0600070205080204" pitchFamily="34" charset="-128"/>
              </a:rPr>
              <a:t>The Monopolist</a:t>
            </a:r>
            <a:r>
              <a:rPr lang="ja-JP" altLang="en-US" sz="2300" dirty="0">
                <a:cs typeface="MS PGothic" panose="020B0600070205080204" pitchFamily="34" charset="-128"/>
              </a:rPr>
              <a:t>’</a:t>
            </a:r>
            <a:r>
              <a:rPr lang="en-US" altLang="ja-JP" sz="2300" dirty="0">
                <a:cs typeface="MS PGothic" panose="020B0600070205080204" pitchFamily="34" charset="-128"/>
              </a:rPr>
              <a:t>s </a:t>
            </a:r>
            <a:r>
              <a:rPr lang="en-US" altLang="ja-JP" sz="2300" dirty="0" smtClean="0">
                <a:cs typeface="MS PGothic" panose="020B0600070205080204" pitchFamily="34" charset="-128"/>
              </a:rPr>
              <a:t>Profit-Maximizing Output </a:t>
            </a:r>
            <a:r>
              <a:rPr lang="en-US" altLang="ja-JP" sz="2300" dirty="0">
                <a:cs typeface="MS PGothic" panose="020B0600070205080204" pitchFamily="34" charset="-128"/>
              </a:rPr>
              <a:t>Level</a:t>
            </a:r>
            <a:endParaRPr lang="en-US" altLang="en-US" sz="2300" dirty="0">
              <a:cs typeface="MS PGothic" panose="020B0600070205080204" pitchFamily="34" charset="-128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 rot="16200000">
            <a:off x="-409371" y="2622560"/>
            <a:ext cx="3307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Price ($/unit of output)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302872" y="4219576"/>
            <a:ext cx="2982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Quantity (units/week)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220594" y="1566863"/>
            <a:ext cx="3476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543253" y="1376362"/>
            <a:ext cx="0" cy="2595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050">
              <a:ln>
                <a:solidFill>
                  <a:schemeClr val="tx1"/>
                </a:solidFill>
              </a:ln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1517059" y="3971925"/>
            <a:ext cx="445412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220594" y="1453754"/>
            <a:ext cx="3932634" cy="2801541"/>
            <a:chOff x="908" y="1221"/>
            <a:chExt cx="3303" cy="2353"/>
          </a:xfrm>
        </p:grpSpPr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2596" y="2359"/>
              <a:ext cx="0" cy="9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rot="16200000" flipV="1">
              <a:off x="1896" y="1656"/>
              <a:ext cx="0" cy="1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183" y="1412"/>
              <a:ext cx="2894" cy="1922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775" y="296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350" b="1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1184" y="1531"/>
              <a:ext cx="2601" cy="180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908" y="2252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2365" y="3341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3854" y="3341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3604" y="1221"/>
              <a:ext cx="3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 b="1">
                  <a:solidFill>
                    <a:srgbClr val="000000"/>
                  </a:solidFill>
                </a:rPr>
                <a:t>MC</a:t>
              </a:r>
            </a:p>
          </p:txBody>
        </p:sp>
      </p:grp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1220595" y="1708547"/>
            <a:ext cx="7074694" cy="2546747"/>
            <a:chOff x="908" y="1435"/>
            <a:chExt cx="5942" cy="2139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1197" y="1435"/>
              <a:ext cx="1414" cy="189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 rot="16200000" flipV="1">
              <a:off x="1649" y="2236"/>
              <a:ext cx="0" cy="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2116" y="2037"/>
              <a:ext cx="0" cy="1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rot="16200000" flipV="1">
              <a:off x="1649" y="1592"/>
              <a:ext cx="0" cy="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908" y="258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908" y="1945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505" y="3052"/>
              <a:ext cx="3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350" b="1" i="1">
                  <a:solidFill>
                    <a:srgbClr val="000000"/>
                  </a:solidFill>
                </a:rPr>
                <a:t>MR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1855" y="3341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4211" y="1828"/>
              <a:ext cx="2639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400" b="1" dirty="0">
                  <a:solidFill>
                    <a:srgbClr val="000000"/>
                  </a:solidFill>
                </a:rPr>
                <a:t>Profits are maximized at 8 units where </a:t>
              </a:r>
              <a:r>
                <a:rPr lang="en-US" altLang="en-US" sz="1400" b="1" i="1" dirty="0">
                  <a:solidFill>
                    <a:srgbClr val="000000"/>
                  </a:solidFill>
                </a:rPr>
                <a:t>MR = MC</a:t>
              </a:r>
            </a:p>
            <a:p>
              <a:pPr eaLnBrk="1" hangingPunct="1">
                <a:buFontTx/>
                <a:buChar char="•"/>
              </a:pPr>
              <a:endParaRPr lang="en-US" altLang="en-US" sz="1400" b="1" i="1" dirty="0">
                <a:solidFill>
                  <a:srgbClr val="000000"/>
                </a:solidFill>
              </a:endParaRPr>
            </a:p>
            <a:p>
              <a:pPr eaLnBrk="1" hangingPunct="1">
                <a:buFontTx/>
                <a:buChar char="•"/>
              </a:pPr>
              <a:r>
                <a:rPr lang="en-US" altLang="en-US" sz="1400" b="1" i="1" dirty="0">
                  <a:solidFill>
                    <a:srgbClr val="000000"/>
                  </a:solidFill>
                </a:rPr>
                <a:t>P = </a:t>
              </a:r>
              <a:r>
                <a:rPr lang="en-US" altLang="en-US" sz="1400" b="1" dirty="0">
                  <a:solidFill>
                    <a:srgbClr val="000000"/>
                  </a:solidFill>
                </a:rPr>
                <a:t>$4 where quantity demanded = quantity supplied</a:t>
              </a:r>
              <a:endParaRPr lang="en-US" altLang="en-US" sz="1400" b="1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3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31896</TotalTime>
  <Words>973</Words>
  <Application>Microsoft Office PowerPoint</Application>
  <PresentationFormat>On-screen Show (16:9)</PresentationFormat>
  <Paragraphs>248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Raleway</vt:lpstr>
      <vt:lpstr>Wingdings 2</vt:lpstr>
      <vt:lpstr>Lato</vt:lpstr>
      <vt:lpstr>MS PGothic</vt:lpstr>
      <vt:lpstr>Arial</vt:lpstr>
      <vt:lpstr>Tw Cen MT</vt:lpstr>
      <vt:lpstr>Wingdings</vt:lpstr>
      <vt:lpstr>MS PGothic</vt:lpstr>
      <vt:lpstr>Antonio template</vt:lpstr>
      <vt:lpstr>PowerPoint Presentation</vt:lpstr>
      <vt:lpstr>Chapter 15: Outline</vt:lpstr>
      <vt:lpstr>Market Power: Monopoly and Monopsony</vt:lpstr>
      <vt:lpstr>Reasons for Monopolies</vt:lpstr>
      <vt:lpstr>Minimizing Costs in a Natural Monopoly</vt:lpstr>
      <vt:lpstr>Monopoly vs. Competition:  Demand Curves</vt:lpstr>
      <vt:lpstr>PowerPoint Presentation</vt:lpstr>
      <vt:lpstr>The marginal revenue curve is linear and twice as steep as the linear demand curve:</vt:lpstr>
      <vt:lpstr>The Monopolist’s Profit-Maximizing Output Level</vt:lpstr>
      <vt:lpstr>The Monopolist’s Profit- Maximizing Output Level</vt:lpstr>
      <vt:lpstr>PowerPoint Presentation</vt:lpstr>
      <vt:lpstr>Monopoly vs. Perfect Competition</vt:lpstr>
      <vt:lpstr>Social Cost of Monopoly</vt:lpstr>
      <vt:lpstr>A Rule of Thumb for Monopoly Pricing</vt:lpstr>
      <vt:lpstr>A Rule of Thumb for Monopoly Pricing</vt:lpstr>
      <vt:lpstr>A Rule of Thumb for Monopoly Pricing</vt:lpstr>
      <vt:lpstr>Measuring Monopoly Power</vt:lpstr>
      <vt:lpstr>Measuring Monopoly Power</vt:lpstr>
      <vt:lpstr>Public Policy towards Monopolies</vt:lpstr>
      <vt:lpstr>Increasing competition with antitrust laws</vt:lpstr>
      <vt:lpstr>Anticompetitive Practices</vt:lpstr>
      <vt:lpstr>Public Policy towards Monopolies</vt:lpstr>
      <vt:lpstr>Public Policy Toward Natural Monopolies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149</cp:revision>
  <cp:lastPrinted>2020-09-09T02:58:44Z</cp:lastPrinted>
  <dcterms:modified xsi:type="dcterms:W3CDTF">2020-12-01T21:34:26Z</dcterms:modified>
</cp:coreProperties>
</file>