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531" r:id="rId3"/>
    <p:sldId id="536" r:id="rId4"/>
    <p:sldId id="533" r:id="rId5"/>
    <p:sldId id="598" r:id="rId6"/>
    <p:sldId id="599" r:id="rId7"/>
    <p:sldId id="600" r:id="rId8"/>
    <p:sldId id="601" r:id="rId9"/>
    <p:sldId id="542" r:id="rId10"/>
    <p:sldId id="543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2" r:id="rId21"/>
    <p:sldId id="613" r:id="rId22"/>
    <p:sldId id="611" r:id="rId23"/>
    <p:sldId id="614" r:id="rId24"/>
    <p:sldId id="615" r:id="rId25"/>
    <p:sldId id="616" r:id="rId26"/>
  </p:sldIdLst>
  <p:sldSz cx="9144000" cy="5143500" type="screen16x9"/>
  <p:notesSz cx="7102475" cy="9388475"/>
  <p:embeddedFontLst>
    <p:embeddedFont>
      <p:font typeface="Helvetica" pitchFamily="2" charset="0"/>
      <p:regular r:id="rId28"/>
      <p:bold r:id="rId29"/>
      <p:italic r:id="rId30"/>
      <p:boldItalic r:id="rId31"/>
    </p:embeddedFont>
    <p:embeddedFont>
      <p:font typeface="Lato" panose="020F0502020204030203" pitchFamily="34" charset="77"/>
      <p:regular r:id="rId32"/>
      <p:bold r:id="rId33"/>
      <p:italic r:id="rId34"/>
      <p:boldItalic r:id="rId35"/>
    </p:embeddedFont>
    <p:embeddedFont>
      <p:font typeface="Raleway" panose="020B0503030101060003" pitchFamily="34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4" autoAdjust="0"/>
    <p:restoredTop sz="94749" autoAdjust="0"/>
  </p:normalViewPr>
  <p:slideViewPr>
    <p:cSldViewPr snapToGrid="0">
      <p:cViewPr varScale="1">
        <p:scale>
          <a:sx n="104" d="100"/>
          <a:sy n="104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9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247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94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87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1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4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79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33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78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7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50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0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Chapter 16</a:t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3"/>
          <p:cNvSpPr>
            <a:spLocks/>
          </p:cNvSpPr>
          <p:nvPr/>
        </p:nvSpPr>
        <p:spPr bwMode="auto">
          <a:xfrm>
            <a:off x="2468698" y="1238682"/>
            <a:ext cx="1990725" cy="2838450"/>
          </a:xfrm>
          <a:custGeom>
            <a:avLst/>
            <a:gdLst>
              <a:gd name="T0" fmla="*/ 2147483647 w 1672"/>
              <a:gd name="T1" fmla="*/ 2147483647 h 2384"/>
              <a:gd name="T2" fmla="*/ 2147483647 w 1672"/>
              <a:gd name="T3" fmla="*/ 2147483647 h 2384"/>
              <a:gd name="T4" fmla="*/ 2147483647 w 1672"/>
              <a:gd name="T5" fmla="*/ 2147483647 h 2384"/>
              <a:gd name="T6" fmla="*/ 2147483647 w 1672"/>
              <a:gd name="T7" fmla="*/ 2147483647 h 2384"/>
              <a:gd name="T8" fmla="*/ 2147483647 w 1672"/>
              <a:gd name="T9" fmla="*/ 2147483647 h 2384"/>
              <a:gd name="T10" fmla="*/ 2147483647 w 1672"/>
              <a:gd name="T11" fmla="*/ 2147483647 h 2384"/>
              <a:gd name="T12" fmla="*/ 2147483647 w 1672"/>
              <a:gd name="T13" fmla="*/ 2147483647 h 2384"/>
              <a:gd name="T14" fmla="*/ 2147483647 w 1672"/>
              <a:gd name="T15" fmla="*/ 2147483647 h 2384"/>
              <a:gd name="T16" fmla="*/ 2147483647 w 1672"/>
              <a:gd name="T17" fmla="*/ 2147483647 h 2384"/>
              <a:gd name="T18" fmla="*/ 2147483647 w 1672"/>
              <a:gd name="T19" fmla="*/ 2147483647 h 2384"/>
              <a:gd name="T20" fmla="*/ 2147483647 w 1672"/>
              <a:gd name="T21" fmla="*/ 2147483647 h 2384"/>
              <a:gd name="T22" fmla="*/ 2147483647 w 1672"/>
              <a:gd name="T23" fmla="*/ 2147483647 h 2384"/>
              <a:gd name="T24" fmla="*/ 2147483647 w 1672"/>
              <a:gd name="T25" fmla="*/ 2147483647 h 2384"/>
              <a:gd name="T26" fmla="*/ 2147483647 w 1672"/>
              <a:gd name="T27" fmla="*/ 2147483647 h 2384"/>
              <a:gd name="T28" fmla="*/ 0 w 1672"/>
              <a:gd name="T29" fmla="*/ 2147483647 h 2384"/>
              <a:gd name="T30" fmla="*/ 0 w 1672"/>
              <a:gd name="T31" fmla="*/ 0 h 2384"/>
              <a:gd name="T32" fmla="*/ 2147483647 w 1672"/>
              <a:gd name="T33" fmla="*/ 2147483647 h 23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72" h="2384">
                <a:moveTo>
                  <a:pt x="1672" y="1267"/>
                </a:moveTo>
                <a:lnTo>
                  <a:pt x="1672" y="1267"/>
                </a:lnTo>
                <a:lnTo>
                  <a:pt x="1586" y="1360"/>
                </a:lnTo>
                <a:lnTo>
                  <a:pt x="1500" y="1445"/>
                </a:lnTo>
                <a:lnTo>
                  <a:pt x="1411" y="1527"/>
                </a:lnTo>
                <a:lnTo>
                  <a:pt x="1318" y="1606"/>
                </a:lnTo>
                <a:lnTo>
                  <a:pt x="1221" y="1680"/>
                </a:lnTo>
                <a:lnTo>
                  <a:pt x="1124" y="1751"/>
                </a:lnTo>
                <a:lnTo>
                  <a:pt x="1024" y="1818"/>
                </a:lnTo>
                <a:lnTo>
                  <a:pt x="923" y="1881"/>
                </a:lnTo>
                <a:lnTo>
                  <a:pt x="819" y="1944"/>
                </a:lnTo>
                <a:lnTo>
                  <a:pt x="711" y="2008"/>
                </a:lnTo>
                <a:lnTo>
                  <a:pt x="484" y="2131"/>
                </a:lnTo>
                <a:lnTo>
                  <a:pt x="249" y="2254"/>
                </a:lnTo>
                <a:lnTo>
                  <a:pt x="0" y="2384"/>
                </a:lnTo>
                <a:lnTo>
                  <a:pt x="0" y="0"/>
                </a:lnTo>
                <a:lnTo>
                  <a:pt x="1672" y="1267"/>
                </a:lnTo>
                <a:close/>
              </a:path>
            </a:pathLst>
          </a:custGeom>
          <a:solidFill>
            <a:srgbClr val="CCE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" name="Right Triangle 2"/>
          <p:cNvSpPr>
            <a:spLocks noChangeArrowheads="1"/>
          </p:cNvSpPr>
          <p:nvPr/>
        </p:nvSpPr>
        <p:spPr bwMode="auto">
          <a:xfrm>
            <a:off x="2507989" y="1302976"/>
            <a:ext cx="1254919" cy="941785"/>
          </a:xfrm>
          <a:prstGeom prst="rtTriangle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2432980" y="1217251"/>
            <a:ext cx="4575572" cy="3454004"/>
          </a:xfrm>
          <a:prstGeom prst="line">
            <a:avLst/>
          </a:prstGeom>
          <a:noFill/>
          <a:ln w="30163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37" name="Freeform 6"/>
          <p:cNvSpPr>
            <a:spLocks/>
          </p:cNvSpPr>
          <p:nvPr/>
        </p:nvSpPr>
        <p:spPr bwMode="auto">
          <a:xfrm>
            <a:off x="2450839" y="2076883"/>
            <a:ext cx="2482453" cy="2008585"/>
          </a:xfrm>
          <a:custGeom>
            <a:avLst/>
            <a:gdLst>
              <a:gd name="T0" fmla="*/ 2147483647 w 2085"/>
              <a:gd name="T1" fmla="*/ 0 h 1687"/>
              <a:gd name="T2" fmla="*/ 2147483647 w 2085"/>
              <a:gd name="T3" fmla="*/ 0 h 1687"/>
              <a:gd name="T4" fmla="*/ 2147483647 w 2085"/>
              <a:gd name="T5" fmla="*/ 2147483647 h 1687"/>
              <a:gd name="T6" fmla="*/ 2147483647 w 2085"/>
              <a:gd name="T7" fmla="*/ 2147483647 h 1687"/>
              <a:gd name="T8" fmla="*/ 2147483647 w 2085"/>
              <a:gd name="T9" fmla="*/ 2147483647 h 1687"/>
              <a:gd name="T10" fmla="*/ 2147483647 w 2085"/>
              <a:gd name="T11" fmla="*/ 2147483647 h 1687"/>
              <a:gd name="T12" fmla="*/ 2147483647 w 2085"/>
              <a:gd name="T13" fmla="*/ 2147483647 h 1687"/>
              <a:gd name="T14" fmla="*/ 2147483647 w 2085"/>
              <a:gd name="T15" fmla="*/ 2147483647 h 1687"/>
              <a:gd name="T16" fmla="*/ 2147483647 w 2085"/>
              <a:gd name="T17" fmla="*/ 2147483647 h 1687"/>
              <a:gd name="T18" fmla="*/ 2147483647 w 2085"/>
              <a:gd name="T19" fmla="*/ 2147483647 h 1687"/>
              <a:gd name="T20" fmla="*/ 2147483647 w 2085"/>
              <a:gd name="T21" fmla="*/ 2147483647 h 1687"/>
              <a:gd name="T22" fmla="*/ 2147483647 w 2085"/>
              <a:gd name="T23" fmla="*/ 2147483647 h 1687"/>
              <a:gd name="T24" fmla="*/ 2147483647 w 2085"/>
              <a:gd name="T25" fmla="*/ 2147483647 h 1687"/>
              <a:gd name="T26" fmla="*/ 2147483647 w 2085"/>
              <a:gd name="T27" fmla="*/ 2147483647 h 1687"/>
              <a:gd name="T28" fmla="*/ 2147483647 w 2085"/>
              <a:gd name="T29" fmla="*/ 2147483647 h 1687"/>
              <a:gd name="T30" fmla="*/ 2147483647 w 2085"/>
              <a:gd name="T31" fmla="*/ 2147483647 h 1687"/>
              <a:gd name="T32" fmla="*/ 2147483647 w 2085"/>
              <a:gd name="T33" fmla="*/ 2147483647 h 1687"/>
              <a:gd name="T34" fmla="*/ 2147483647 w 2085"/>
              <a:gd name="T35" fmla="*/ 2147483647 h 1687"/>
              <a:gd name="T36" fmla="*/ 2147483647 w 2085"/>
              <a:gd name="T37" fmla="*/ 2147483647 h 1687"/>
              <a:gd name="T38" fmla="*/ 2147483647 w 2085"/>
              <a:gd name="T39" fmla="*/ 2147483647 h 1687"/>
              <a:gd name="T40" fmla="*/ 2147483647 w 2085"/>
              <a:gd name="T41" fmla="*/ 2147483647 h 1687"/>
              <a:gd name="T42" fmla="*/ 0 w 2085"/>
              <a:gd name="T43" fmla="*/ 2147483647 h 168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85" h="1687">
                <a:moveTo>
                  <a:pt x="2085" y="0"/>
                </a:moveTo>
                <a:lnTo>
                  <a:pt x="2085" y="0"/>
                </a:lnTo>
                <a:lnTo>
                  <a:pt x="2037" y="82"/>
                </a:lnTo>
                <a:lnTo>
                  <a:pt x="1988" y="164"/>
                </a:lnTo>
                <a:lnTo>
                  <a:pt x="1936" y="242"/>
                </a:lnTo>
                <a:lnTo>
                  <a:pt x="1884" y="317"/>
                </a:lnTo>
                <a:lnTo>
                  <a:pt x="1832" y="388"/>
                </a:lnTo>
                <a:lnTo>
                  <a:pt x="1776" y="455"/>
                </a:lnTo>
                <a:lnTo>
                  <a:pt x="1724" y="518"/>
                </a:lnTo>
                <a:lnTo>
                  <a:pt x="1668" y="581"/>
                </a:lnTo>
                <a:lnTo>
                  <a:pt x="1612" y="645"/>
                </a:lnTo>
                <a:lnTo>
                  <a:pt x="1556" y="700"/>
                </a:lnTo>
                <a:lnTo>
                  <a:pt x="1437" y="812"/>
                </a:lnTo>
                <a:lnTo>
                  <a:pt x="1318" y="913"/>
                </a:lnTo>
                <a:lnTo>
                  <a:pt x="1191" y="1010"/>
                </a:lnTo>
                <a:lnTo>
                  <a:pt x="1061" y="1103"/>
                </a:lnTo>
                <a:lnTo>
                  <a:pt x="927" y="1188"/>
                </a:lnTo>
                <a:lnTo>
                  <a:pt x="786" y="1274"/>
                </a:lnTo>
                <a:lnTo>
                  <a:pt x="640" y="1356"/>
                </a:lnTo>
                <a:lnTo>
                  <a:pt x="488" y="1434"/>
                </a:lnTo>
                <a:lnTo>
                  <a:pt x="331" y="1516"/>
                </a:lnTo>
                <a:lnTo>
                  <a:pt x="0" y="1687"/>
                </a:lnTo>
              </a:path>
            </a:pathLst>
          </a:custGeom>
          <a:noFill/>
          <a:ln w="3016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2486558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2538945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2592523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2646102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>
            <a:off x="2698489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2752067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>
            <a:off x="2805645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>
            <a:off x="2858033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2911611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>
            <a:off x="2965189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>
            <a:off x="3018767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49" name="Line 19"/>
          <p:cNvSpPr>
            <a:spLocks noChangeShapeType="1"/>
          </p:cNvSpPr>
          <p:nvPr/>
        </p:nvSpPr>
        <p:spPr bwMode="auto">
          <a:xfrm>
            <a:off x="3071154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0" name="Line 20"/>
          <p:cNvSpPr>
            <a:spLocks noChangeShapeType="1"/>
          </p:cNvSpPr>
          <p:nvPr/>
        </p:nvSpPr>
        <p:spPr bwMode="auto">
          <a:xfrm>
            <a:off x="3124733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1" name="Line 21"/>
          <p:cNvSpPr>
            <a:spLocks noChangeShapeType="1"/>
          </p:cNvSpPr>
          <p:nvPr/>
        </p:nvSpPr>
        <p:spPr bwMode="auto">
          <a:xfrm>
            <a:off x="3178311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>
            <a:off x="3230698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3" name="Line 23"/>
          <p:cNvSpPr>
            <a:spLocks noChangeShapeType="1"/>
          </p:cNvSpPr>
          <p:nvPr/>
        </p:nvSpPr>
        <p:spPr bwMode="auto">
          <a:xfrm>
            <a:off x="3284277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3337854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3390242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3443820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3497398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>
            <a:off x="3549786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59" name="Line 29"/>
          <p:cNvSpPr>
            <a:spLocks noChangeShapeType="1"/>
          </p:cNvSpPr>
          <p:nvPr/>
        </p:nvSpPr>
        <p:spPr bwMode="auto">
          <a:xfrm>
            <a:off x="3603364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3656942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3709329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2" name="Line 32"/>
          <p:cNvSpPr>
            <a:spLocks noChangeShapeType="1"/>
          </p:cNvSpPr>
          <p:nvPr/>
        </p:nvSpPr>
        <p:spPr bwMode="auto">
          <a:xfrm>
            <a:off x="3762908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3" name="Line 33"/>
          <p:cNvSpPr>
            <a:spLocks noChangeShapeType="1"/>
          </p:cNvSpPr>
          <p:nvPr/>
        </p:nvSpPr>
        <p:spPr bwMode="auto">
          <a:xfrm>
            <a:off x="3816486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4" name="Line 34"/>
          <p:cNvSpPr>
            <a:spLocks noChangeShapeType="1"/>
          </p:cNvSpPr>
          <p:nvPr/>
        </p:nvSpPr>
        <p:spPr bwMode="auto">
          <a:xfrm>
            <a:off x="3868873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5" name="Line 35"/>
          <p:cNvSpPr>
            <a:spLocks noChangeShapeType="1"/>
          </p:cNvSpPr>
          <p:nvPr/>
        </p:nvSpPr>
        <p:spPr bwMode="auto">
          <a:xfrm>
            <a:off x="3922452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6" name="Line 36"/>
          <p:cNvSpPr>
            <a:spLocks noChangeShapeType="1"/>
          </p:cNvSpPr>
          <p:nvPr/>
        </p:nvSpPr>
        <p:spPr bwMode="auto">
          <a:xfrm>
            <a:off x="3976029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7" name="Line 37"/>
          <p:cNvSpPr>
            <a:spLocks noChangeShapeType="1"/>
          </p:cNvSpPr>
          <p:nvPr/>
        </p:nvSpPr>
        <p:spPr bwMode="auto">
          <a:xfrm>
            <a:off x="4029608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8" name="Line 38"/>
          <p:cNvSpPr>
            <a:spLocks noChangeShapeType="1"/>
          </p:cNvSpPr>
          <p:nvPr/>
        </p:nvSpPr>
        <p:spPr bwMode="auto">
          <a:xfrm>
            <a:off x="4081995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69" name="Line 39"/>
          <p:cNvSpPr>
            <a:spLocks noChangeShapeType="1"/>
          </p:cNvSpPr>
          <p:nvPr/>
        </p:nvSpPr>
        <p:spPr bwMode="auto">
          <a:xfrm>
            <a:off x="4135573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0" name="Line 40"/>
          <p:cNvSpPr>
            <a:spLocks noChangeShapeType="1"/>
          </p:cNvSpPr>
          <p:nvPr/>
        </p:nvSpPr>
        <p:spPr bwMode="auto">
          <a:xfrm>
            <a:off x="4189152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1" name="Line 41"/>
          <p:cNvSpPr>
            <a:spLocks noChangeShapeType="1"/>
          </p:cNvSpPr>
          <p:nvPr/>
        </p:nvSpPr>
        <p:spPr bwMode="auto">
          <a:xfrm>
            <a:off x="4241539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2" name="Line 42"/>
          <p:cNvSpPr>
            <a:spLocks noChangeShapeType="1"/>
          </p:cNvSpPr>
          <p:nvPr/>
        </p:nvSpPr>
        <p:spPr bwMode="auto">
          <a:xfrm>
            <a:off x="4295117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4348695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4" name="Line 44"/>
          <p:cNvSpPr>
            <a:spLocks noChangeShapeType="1"/>
          </p:cNvSpPr>
          <p:nvPr/>
        </p:nvSpPr>
        <p:spPr bwMode="auto">
          <a:xfrm>
            <a:off x="4401083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4454661" y="2742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3670039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7" name="Line 47"/>
          <p:cNvSpPr>
            <a:spLocks noChangeShapeType="1"/>
          </p:cNvSpPr>
          <p:nvPr/>
        </p:nvSpPr>
        <p:spPr bwMode="auto">
          <a:xfrm>
            <a:off x="3616461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8" name="Line 48"/>
          <p:cNvSpPr>
            <a:spLocks noChangeShapeType="1"/>
          </p:cNvSpPr>
          <p:nvPr/>
        </p:nvSpPr>
        <p:spPr bwMode="auto">
          <a:xfrm>
            <a:off x="3564073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79" name="Line 49"/>
          <p:cNvSpPr>
            <a:spLocks noChangeShapeType="1"/>
          </p:cNvSpPr>
          <p:nvPr/>
        </p:nvSpPr>
        <p:spPr bwMode="auto">
          <a:xfrm>
            <a:off x="3510495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0" name="Line 50"/>
          <p:cNvSpPr>
            <a:spLocks noChangeShapeType="1"/>
          </p:cNvSpPr>
          <p:nvPr/>
        </p:nvSpPr>
        <p:spPr bwMode="auto">
          <a:xfrm>
            <a:off x="3456917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1" name="Line 51"/>
          <p:cNvSpPr>
            <a:spLocks noChangeShapeType="1"/>
          </p:cNvSpPr>
          <p:nvPr/>
        </p:nvSpPr>
        <p:spPr bwMode="auto">
          <a:xfrm>
            <a:off x="3403339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2" name="Line 52"/>
          <p:cNvSpPr>
            <a:spLocks noChangeShapeType="1"/>
          </p:cNvSpPr>
          <p:nvPr/>
        </p:nvSpPr>
        <p:spPr bwMode="auto">
          <a:xfrm>
            <a:off x="3350952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3" name="Line 53"/>
          <p:cNvSpPr>
            <a:spLocks noChangeShapeType="1"/>
          </p:cNvSpPr>
          <p:nvPr/>
        </p:nvSpPr>
        <p:spPr bwMode="auto">
          <a:xfrm>
            <a:off x="3297373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4" name="Line 54"/>
          <p:cNvSpPr>
            <a:spLocks noChangeShapeType="1"/>
          </p:cNvSpPr>
          <p:nvPr/>
        </p:nvSpPr>
        <p:spPr bwMode="auto">
          <a:xfrm>
            <a:off x="3243795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5" name="Line 55"/>
          <p:cNvSpPr>
            <a:spLocks noChangeShapeType="1"/>
          </p:cNvSpPr>
          <p:nvPr/>
        </p:nvSpPr>
        <p:spPr bwMode="auto">
          <a:xfrm>
            <a:off x="3191408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6" name="Line 56"/>
          <p:cNvSpPr>
            <a:spLocks noChangeShapeType="1"/>
          </p:cNvSpPr>
          <p:nvPr/>
        </p:nvSpPr>
        <p:spPr bwMode="auto">
          <a:xfrm>
            <a:off x="3137829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7" name="Line 57"/>
          <p:cNvSpPr>
            <a:spLocks noChangeShapeType="1"/>
          </p:cNvSpPr>
          <p:nvPr/>
        </p:nvSpPr>
        <p:spPr bwMode="auto">
          <a:xfrm>
            <a:off x="3084252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8" name="Line 58"/>
          <p:cNvSpPr>
            <a:spLocks noChangeShapeType="1"/>
          </p:cNvSpPr>
          <p:nvPr/>
        </p:nvSpPr>
        <p:spPr bwMode="auto">
          <a:xfrm>
            <a:off x="3031864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89" name="Line 59"/>
          <p:cNvSpPr>
            <a:spLocks noChangeShapeType="1"/>
          </p:cNvSpPr>
          <p:nvPr/>
        </p:nvSpPr>
        <p:spPr bwMode="auto">
          <a:xfrm>
            <a:off x="2978286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0" name="Line 60"/>
          <p:cNvSpPr>
            <a:spLocks noChangeShapeType="1"/>
          </p:cNvSpPr>
          <p:nvPr/>
        </p:nvSpPr>
        <p:spPr bwMode="auto">
          <a:xfrm>
            <a:off x="2924708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1" name="Line 61"/>
          <p:cNvSpPr>
            <a:spLocks noChangeShapeType="1"/>
          </p:cNvSpPr>
          <p:nvPr/>
        </p:nvSpPr>
        <p:spPr bwMode="auto">
          <a:xfrm>
            <a:off x="2872320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2" name="Line 62"/>
          <p:cNvSpPr>
            <a:spLocks noChangeShapeType="1"/>
          </p:cNvSpPr>
          <p:nvPr/>
        </p:nvSpPr>
        <p:spPr bwMode="auto">
          <a:xfrm>
            <a:off x="2818742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3" name="Line 63"/>
          <p:cNvSpPr>
            <a:spLocks noChangeShapeType="1"/>
          </p:cNvSpPr>
          <p:nvPr/>
        </p:nvSpPr>
        <p:spPr bwMode="auto">
          <a:xfrm>
            <a:off x="2765164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4" name="Line 64"/>
          <p:cNvSpPr>
            <a:spLocks noChangeShapeType="1"/>
          </p:cNvSpPr>
          <p:nvPr/>
        </p:nvSpPr>
        <p:spPr bwMode="auto">
          <a:xfrm>
            <a:off x="2712777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5" name="Line 65"/>
          <p:cNvSpPr>
            <a:spLocks noChangeShapeType="1"/>
          </p:cNvSpPr>
          <p:nvPr/>
        </p:nvSpPr>
        <p:spPr bwMode="auto">
          <a:xfrm>
            <a:off x="2659198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6" name="Line 66"/>
          <p:cNvSpPr>
            <a:spLocks noChangeShapeType="1"/>
          </p:cNvSpPr>
          <p:nvPr/>
        </p:nvSpPr>
        <p:spPr bwMode="auto">
          <a:xfrm>
            <a:off x="2605620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7" name="Line 67"/>
          <p:cNvSpPr>
            <a:spLocks noChangeShapeType="1"/>
          </p:cNvSpPr>
          <p:nvPr/>
        </p:nvSpPr>
        <p:spPr bwMode="auto">
          <a:xfrm>
            <a:off x="2553233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8" name="Line 68"/>
          <p:cNvSpPr>
            <a:spLocks noChangeShapeType="1"/>
          </p:cNvSpPr>
          <p:nvPr/>
        </p:nvSpPr>
        <p:spPr bwMode="auto">
          <a:xfrm>
            <a:off x="2499654" y="22590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499" name="Line 69"/>
          <p:cNvSpPr>
            <a:spLocks noChangeShapeType="1"/>
          </p:cNvSpPr>
          <p:nvPr/>
        </p:nvSpPr>
        <p:spPr bwMode="auto">
          <a:xfrm>
            <a:off x="4459423" y="46093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0" name="Line 70"/>
          <p:cNvSpPr>
            <a:spLocks noChangeShapeType="1"/>
          </p:cNvSpPr>
          <p:nvPr/>
        </p:nvSpPr>
        <p:spPr bwMode="auto">
          <a:xfrm>
            <a:off x="4459423" y="4555764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1" name="Line 71"/>
          <p:cNvSpPr>
            <a:spLocks noChangeShapeType="1"/>
          </p:cNvSpPr>
          <p:nvPr/>
        </p:nvSpPr>
        <p:spPr bwMode="auto">
          <a:xfrm>
            <a:off x="4459423" y="450218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2" name="Line 72"/>
          <p:cNvSpPr>
            <a:spLocks noChangeShapeType="1"/>
          </p:cNvSpPr>
          <p:nvPr/>
        </p:nvSpPr>
        <p:spPr bwMode="auto">
          <a:xfrm>
            <a:off x="4459423" y="444979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3" name="Line 73"/>
          <p:cNvSpPr>
            <a:spLocks noChangeShapeType="1"/>
          </p:cNvSpPr>
          <p:nvPr/>
        </p:nvSpPr>
        <p:spPr bwMode="auto">
          <a:xfrm>
            <a:off x="4459423" y="439622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4" name="Line 74"/>
          <p:cNvSpPr>
            <a:spLocks noChangeShapeType="1"/>
          </p:cNvSpPr>
          <p:nvPr/>
        </p:nvSpPr>
        <p:spPr bwMode="auto">
          <a:xfrm>
            <a:off x="4459423" y="43426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5" name="Line 75"/>
          <p:cNvSpPr>
            <a:spLocks noChangeShapeType="1"/>
          </p:cNvSpPr>
          <p:nvPr/>
        </p:nvSpPr>
        <p:spPr bwMode="auto">
          <a:xfrm>
            <a:off x="4459423" y="429025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6" name="Line 76"/>
          <p:cNvSpPr>
            <a:spLocks noChangeShapeType="1"/>
          </p:cNvSpPr>
          <p:nvPr/>
        </p:nvSpPr>
        <p:spPr bwMode="auto">
          <a:xfrm>
            <a:off x="4459423" y="423667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7" name="Line 77"/>
          <p:cNvSpPr>
            <a:spLocks noChangeShapeType="1"/>
          </p:cNvSpPr>
          <p:nvPr/>
        </p:nvSpPr>
        <p:spPr bwMode="auto">
          <a:xfrm>
            <a:off x="4459423" y="418309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8" name="Line 78"/>
          <p:cNvSpPr>
            <a:spLocks noChangeShapeType="1"/>
          </p:cNvSpPr>
          <p:nvPr/>
        </p:nvSpPr>
        <p:spPr bwMode="auto">
          <a:xfrm>
            <a:off x="4459423" y="413071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09" name="Line 79"/>
          <p:cNvSpPr>
            <a:spLocks noChangeShapeType="1"/>
          </p:cNvSpPr>
          <p:nvPr/>
        </p:nvSpPr>
        <p:spPr bwMode="auto">
          <a:xfrm>
            <a:off x="4459423" y="407713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0" name="Line 80"/>
          <p:cNvSpPr>
            <a:spLocks noChangeShapeType="1"/>
          </p:cNvSpPr>
          <p:nvPr/>
        </p:nvSpPr>
        <p:spPr bwMode="auto">
          <a:xfrm>
            <a:off x="4459423" y="402355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1" name="Line 81"/>
          <p:cNvSpPr>
            <a:spLocks noChangeShapeType="1"/>
          </p:cNvSpPr>
          <p:nvPr/>
        </p:nvSpPr>
        <p:spPr bwMode="auto">
          <a:xfrm>
            <a:off x="4459423" y="396997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2" name="Line 82"/>
          <p:cNvSpPr>
            <a:spLocks noChangeShapeType="1"/>
          </p:cNvSpPr>
          <p:nvPr/>
        </p:nvSpPr>
        <p:spPr bwMode="auto">
          <a:xfrm>
            <a:off x="4459423" y="3917589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3" name="Line 83"/>
          <p:cNvSpPr>
            <a:spLocks noChangeShapeType="1"/>
          </p:cNvSpPr>
          <p:nvPr/>
        </p:nvSpPr>
        <p:spPr bwMode="auto">
          <a:xfrm>
            <a:off x="4459423" y="386401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4" name="Line 84"/>
          <p:cNvSpPr>
            <a:spLocks noChangeShapeType="1"/>
          </p:cNvSpPr>
          <p:nvPr/>
        </p:nvSpPr>
        <p:spPr bwMode="auto">
          <a:xfrm>
            <a:off x="4459423" y="381043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5" name="Line 85"/>
          <p:cNvSpPr>
            <a:spLocks noChangeShapeType="1"/>
          </p:cNvSpPr>
          <p:nvPr/>
        </p:nvSpPr>
        <p:spPr bwMode="auto">
          <a:xfrm>
            <a:off x="4459423" y="375804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6" name="Line 86"/>
          <p:cNvSpPr>
            <a:spLocks noChangeShapeType="1"/>
          </p:cNvSpPr>
          <p:nvPr/>
        </p:nvSpPr>
        <p:spPr bwMode="auto">
          <a:xfrm>
            <a:off x="4459423" y="370446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7" name="Line 87"/>
          <p:cNvSpPr>
            <a:spLocks noChangeShapeType="1"/>
          </p:cNvSpPr>
          <p:nvPr/>
        </p:nvSpPr>
        <p:spPr bwMode="auto">
          <a:xfrm>
            <a:off x="4459423" y="3650889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8" name="Line 88"/>
          <p:cNvSpPr>
            <a:spLocks noChangeShapeType="1"/>
          </p:cNvSpPr>
          <p:nvPr/>
        </p:nvSpPr>
        <p:spPr bwMode="auto">
          <a:xfrm>
            <a:off x="4459423" y="359850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19" name="Line 89"/>
          <p:cNvSpPr>
            <a:spLocks noChangeShapeType="1"/>
          </p:cNvSpPr>
          <p:nvPr/>
        </p:nvSpPr>
        <p:spPr bwMode="auto">
          <a:xfrm>
            <a:off x="4459423" y="3544923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0" name="Line 90"/>
          <p:cNvSpPr>
            <a:spLocks noChangeShapeType="1"/>
          </p:cNvSpPr>
          <p:nvPr/>
        </p:nvSpPr>
        <p:spPr bwMode="auto">
          <a:xfrm>
            <a:off x="4459423" y="349134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1" name="Line 91"/>
          <p:cNvSpPr>
            <a:spLocks noChangeShapeType="1"/>
          </p:cNvSpPr>
          <p:nvPr/>
        </p:nvSpPr>
        <p:spPr bwMode="auto">
          <a:xfrm>
            <a:off x="4459423" y="343895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2" name="Line 92"/>
          <p:cNvSpPr>
            <a:spLocks noChangeShapeType="1"/>
          </p:cNvSpPr>
          <p:nvPr/>
        </p:nvSpPr>
        <p:spPr bwMode="auto">
          <a:xfrm>
            <a:off x="4459423" y="338538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3" name="Line 93"/>
          <p:cNvSpPr>
            <a:spLocks noChangeShapeType="1"/>
          </p:cNvSpPr>
          <p:nvPr/>
        </p:nvSpPr>
        <p:spPr bwMode="auto">
          <a:xfrm>
            <a:off x="4459423" y="333180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4" name="Line 94"/>
          <p:cNvSpPr>
            <a:spLocks noChangeShapeType="1"/>
          </p:cNvSpPr>
          <p:nvPr/>
        </p:nvSpPr>
        <p:spPr bwMode="auto">
          <a:xfrm>
            <a:off x="4459423" y="3279414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5" name="Line 95"/>
          <p:cNvSpPr>
            <a:spLocks noChangeShapeType="1"/>
          </p:cNvSpPr>
          <p:nvPr/>
        </p:nvSpPr>
        <p:spPr bwMode="auto">
          <a:xfrm>
            <a:off x="4459423" y="322583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6" name="Line 96"/>
          <p:cNvSpPr>
            <a:spLocks noChangeShapeType="1"/>
          </p:cNvSpPr>
          <p:nvPr/>
        </p:nvSpPr>
        <p:spPr bwMode="auto">
          <a:xfrm>
            <a:off x="4459423" y="317225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7" name="Line 97"/>
          <p:cNvSpPr>
            <a:spLocks noChangeShapeType="1"/>
          </p:cNvSpPr>
          <p:nvPr/>
        </p:nvSpPr>
        <p:spPr bwMode="auto">
          <a:xfrm>
            <a:off x="4459423" y="311868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8" name="Line 98"/>
          <p:cNvSpPr>
            <a:spLocks noChangeShapeType="1"/>
          </p:cNvSpPr>
          <p:nvPr/>
        </p:nvSpPr>
        <p:spPr bwMode="auto">
          <a:xfrm>
            <a:off x="4459423" y="306629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29" name="Line 99"/>
          <p:cNvSpPr>
            <a:spLocks noChangeShapeType="1"/>
          </p:cNvSpPr>
          <p:nvPr/>
        </p:nvSpPr>
        <p:spPr bwMode="auto">
          <a:xfrm>
            <a:off x="4459423" y="3012714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0" name="Line 100"/>
          <p:cNvSpPr>
            <a:spLocks noChangeShapeType="1"/>
          </p:cNvSpPr>
          <p:nvPr/>
        </p:nvSpPr>
        <p:spPr bwMode="auto">
          <a:xfrm>
            <a:off x="4459423" y="295913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1" name="Line 101"/>
          <p:cNvSpPr>
            <a:spLocks noChangeShapeType="1"/>
          </p:cNvSpPr>
          <p:nvPr/>
        </p:nvSpPr>
        <p:spPr bwMode="auto">
          <a:xfrm>
            <a:off x="4459423" y="29067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2" name="Line 102"/>
          <p:cNvSpPr>
            <a:spLocks noChangeShapeType="1"/>
          </p:cNvSpPr>
          <p:nvPr/>
        </p:nvSpPr>
        <p:spPr bwMode="auto">
          <a:xfrm>
            <a:off x="4459423" y="285317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3" name="Line 103"/>
          <p:cNvSpPr>
            <a:spLocks noChangeShapeType="1"/>
          </p:cNvSpPr>
          <p:nvPr/>
        </p:nvSpPr>
        <p:spPr bwMode="auto">
          <a:xfrm>
            <a:off x="4459423" y="279959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4" name="Line 104"/>
          <p:cNvSpPr>
            <a:spLocks noChangeShapeType="1"/>
          </p:cNvSpPr>
          <p:nvPr/>
        </p:nvSpPr>
        <p:spPr bwMode="auto">
          <a:xfrm>
            <a:off x="4459423" y="274720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5" name="Line 105"/>
          <p:cNvSpPr>
            <a:spLocks noChangeShapeType="1"/>
          </p:cNvSpPr>
          <p:nvPr/>
        </p:nvSpPr>
        <p:spPr bwMode="auto">
          <a:xfrm>
            <a:off x="3829583" y="461410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6" name="Line 106"/>
          <p:cNvSpPr>
            <a:spLocks noChangeShapeType="1"/>
          </p:cNvSpPr>
          <p:nvPr/>
        </p:nvSpPr>
        <p:spPr bwMode="auto">
          <a:xfrm>
            <a:off x="3829583" y="456052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7" name="Line 107"/>
          <p:cNvSpPr>
            <a:spLocks noChangeShapeType="1"/>
          </p:cNvSpPr>
          <p:nvPr/>
        </p:nvSpPr>
        <p:spPr bwMode="auto">
          <a:xfrm>
            <a:off x="3829583" y="450694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8" name="Line 108"/>
          <p:cNvSpPr>
            <a:spLocks noChangeShapeType="1"/>
          </p:cNvSpPr>
          <p:nvPr/>
        </p:nvSpPr>
        <p:spPr bwMode="auto">
          <a:xfrm>
            <a:off x="3829583" y="445337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39" name="Line 109"/>
          <p:cNvSpPr>
            <a:spLocks noChangeShapeType="1"/>
          </p:cNvSpPr>
          <p:nvPr/>
        </p:nvSpPr>
        <p:spPr bwMode="auto">
          <a:xfrm>
            <a:off x="3829583" y="440098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0" name="Line 110"/>
          <p:cNvSpPr>
            <a:spLocks noChangeShapeType="1"/>
          </p:cNvSpPr>
          <p:nvPr/>
        </p:nvSpPr>
        <p:spPr bwMode="auto">
          <a:xfrm>
            <a:off x="3829583" y="434740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1" name="Line 111"/>
          <p:cNvSpPr>
            <a:spLocks noChangeShapeType="1"/>
          </p:cNvSpPr>
          <p:nvPr/>
        </p:nvSpPr>
        <p:spPr bwMode="auto">
          <a:xfrm>
            <a:off x="3829583" y="429382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2" name="Line 112"/>
          <p:cNvSpPr>
            <a:spLocks noChangeShapeType="1"/>
          </p:cNvSpPr>
          <p:nvPr/>
        </p:nvSpPr>
        <p:spPr bwMode="auto">
          <a:xfrm>
            <a:off x="3829583" y="4241439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3" name="Line 113"/>
          <p:cNvSpPr>
            <a:spLocks noChangeShapeType="1"/>
          </p:cNvSpPr>
          <p:nvPr/>
        </p:nvSpPr>
        <p:spPr bwMode="auto">
          <a:xfrm>
            <a:off x="3829583" y="418786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4" name="Line 114"/>
          <p:cNvSpPr>
            <a:spLocks noChangeShapeType="1"/>
          </p:cNvSpPr>
          <p:nvPr/>
        </p:nvSpPr>
        <p:spPr bwMode="auto">
          <a:xfrm>
            <a:off x="3829583" y="413428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5" name="Line 115"/>
          <p:cNvSpPr>
            <a:spLocks noChangeShapeType="1"/>
          </p:cNvSpPr>
          <p:nvPr/>
        </p:nvSpPr>
        <p:spPr bwMode="auto">
          <a:xfrm>
            <a:off x="3829583" y="408189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6" name="Line 116"/>
          <p:cNvSpPr>
            <a:spLocks noChangeShapeType="1"/>
          </p:cNvSpPr>
          <p:nvPr/>
        </p:nvSpPr>
        <p:spPr bwMode="auto">
          <a:xfrm>
            <a:off x="3829583" y="402831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7" name="Line 117"/>
          <p:cNvSpPr>
            <a:spLocks noChangeShapeType="1"/>
          </p:cNvSpPr>
          <p:nvPr/>
        </p:nvSpPr>
        <p:spPr bwMode="auto">
          <a:xfrm>
            <a:off x="3829583" y="3974739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8" name="Line 118"/>
          <p:cNvSpPr>
            <a:spLocks noChangeShapeType="1"/>
          </p:cNvSpPr>
          <p:nvPr/>
        </p:nvSpPr>
        <p:spPr bwMode="auto">
          <a:xfrm>
            <a:off x="3829583" y="392235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49" name="Line 119"/>
          <p:cNvSpPr>
            <a:spLocks noChangeShapeType="1"/>
          </p:cNvSpPr>
          <p:nvPr/>
        </p:nvSpPr>
        <p:spPr bwMode="auto">
          <a:xfrm>
            <a:off x="3829583" y="3868773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0" name="Line 120"/>
          <p:cNvSpPr>
            <a:spLocks noChangeShapeType="1"/>
          </p:cNvSpPr>
          <p:nvPr/>
        </p:nvSpPr>
        <p:spPr bwMode="auto">
          <a:xfrm>
            <a:off x="3829583" y="381519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1" name="Line 121"/>
          <p:cNvSpPr>
            <a:spLocks noChangeShapeType="1"/>
          </p:cNvSpPr>
          <p:nvPr/>
        </p:nvSpPr>
        <p:spPr bwMode="auto">
          <a:xfrm>
            <a:off x="3829583" y="376161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2" name="Line 122"/>
          <p:cNvSpPr>
            <a:spLocks noChangeShapeType="1"/>
          </p:cNvSpPr>
          <p:nvPr/>
        </p:nvSpPr>
        <p:spPr bwMode="auto">
          <a:xfrm>
            <a:off x="3829583" y="370923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3" name="Line 123"/>
          <p:cNvSpPr>
            <a:spLocks noChangeShapeType="1"/>
          </p:cNvSpPr>
          <p:nvPr/>
        </p:nvSpPr>
        <p:spPr bwMode="auto">
          <a:xfrm>
            <a:off x="3829583" y="365565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4" name="Line 124"/>
          <p:cNvSpPr>
            <a:spLocks noChangeShapeType="1"/>
          </p:cNvSpPr>
          <p:nvPr/>
        </p:nvSpPr>
        <p:spPr bwMode="auto">
          <a:xfrm>
            <a:off x="3829583" y="3602073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5" name="Line 125"/>
          <p:cNvSpPr>
            <a:spLocks noChangeShapeType="1"/>
          </p:cNvSpPr>
          <p:nvPr/>
        </p:nvSpPr>
        <p:spPr bwMode="auto">
          <a:xfrm>
            <a:off x="3829583" y="354968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6" name="Line 126"/>
          <p:cNvSpPr>
            <a:spLocks noChangeShapeType="1"/>
          </p:cNvSpPr>
          <p:nvPr/>
        </p:nvSpPr>
        <p:spPr bwMode="auto">
          <a:xfrm>
            <a:off x="3829583" y="349610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7" name="Line 127"/>
          <p:cNvSpPr>
            <a:spLocks noChangeShapeType="1"/>
          </p:cNvSpPr>
          <p:nvPr/>
        </p:nvSpPr>
        <p:spPr bwMode="auto">
          <a:xfrm>
            <a:off x="3829583" y="344253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8" name="Line 128"/>
          <p:cNvSpPr>
            <a:spLocks noChangeShapeType="1"/>
          </p:cNvSpPr>
          <p:nvPr/>
        </p:nvSpPr>
        <p:spPr bwMode="auto">
          <a:xfrm>
            <a:off x="3829583" y="33901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59" name="Line 129"/>
          <p:cNvSpPr>
            <a:spLocks noChangeShapeType="1"/>
          </p:cNvSpPr>
          <p:nvPr/>
        </p:nvSpPr>
        <p:spPr bwMode="auto">
          <a:xfrm>
            <a:off x="3829583" y="3336564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0" name="Line 130"/>
          <p:cNvSpPr>
            <a:spLocks noChangeShapeType="1"/>
          </p:cNvSpPr>
          <p:nvPr/>
        </p:nvSpPr>
        <p:spPr bwMode="auto">
          <a:xfrm>
            <a:off x="3829583" y="328298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1" name="Line 131"/>
          <p:cNvSpPr>
            <a:spLocks noChangeShapeType="1"/>
          </p:cNvSpPr>
          <p:nvPr/>
        </p:nvSpPr>
        <p:spPr bwMode="auto">
          <a:xfrm>
            <a:off x="3829583" y="323059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2" name="Line 132"/>
          <p:cNvSpPr>
            <a:spLocks noChangeShapeType="1"/>
          </p:cNvSpPr>
          <p:nvPr/>
        </p:nvSpPr>
        <p:spPr bwMode="auto">
          <a:xfrm>
            <a:off x="3829583" y="317702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3" name="Line 133"/>
          <p:cNvSpPr>
            <a:spLocks noChangeShapeType="1"/>
          </p:cNvSpPr>
          <p:nvPr/>
        </p:nvSpPr>
        <p:spPr bwMode="auto">
          <a:xfrm>
            <a:off x="3829583" y="312344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4" name="Line 134"/>
          <p:cNvSpPr>
            <a:spLocks noChangeShapeType="1"/>
          </p:cNvSpPr>
          <p:nvPr/>
        </p:nvSpPr>
        <p:spPr bwMode="auto">
          <a:xfrm>
            <a:off x="3829583" y="3069864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5" name="Line 135"/>
          <p:cNvSpPr>
            <a:spLocks noChangeShapeType="1"/>
          </p:cNvSpPr>
          <p:nvPr/>
        </p:nvSpPr>
        <p:spPr bwMode="auto">
          <a:xfrm>
            <a:off x="3829583" y="301747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6" name="Line 136"/>
          <p:cNvSpPr>
            <a:spLocks noChangeShapeType="1"/>
          </p:cNvSpPr>
          <p:nvPr/>
        </p:nvSpPr>
        <p:spPr bwMode="auto">
          <a:xfrm>
            <a:off x="3829583" y="2963898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7" name="Line 137"/>
          <p:cNvSpPr>
            <a:spLocks noChangeShapeType="1"/>
          </p:cNvSpPr>
          <p:nvPr/>
        </p:nvSpPr>
        <p:spPr bwMode="auto">
          <a:xfrm>
            <a:off x="3829583" y="2910320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8" name="Line 138"/>
          <p:cNvSpPr>
            <a:spLocks noChangeShapeType="1"/>
          </p:cNvSpPr>
          <p:nvPr/>
        </p:nvSpPr>
        <p:spPr bwMode="auto">
          <a:xfrm>
            <a:off x="3829583" y="285793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69" name="Line 139"/>
          <p:cNvSpPr>
            <a:spLocks noChangeShapeType="1"/>
          </p:cNvSpPr>
          <p:nvPr/>
        </p:nvSpPr>
        <p:spPr bwMode="auto">
          <a:xfrm>
            <a:off x="3829583" y="280435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0" name="Line 140"/>
          <p:cNvSpPr>
            <a:spLocks noChangeShapeType="1"/>
          </p:cNvSpPr>
          <p:nvPr/>
        </p:nvSpPr>
        <p:spPr bwMode="auto">
          <a:xfrm>
            <a:off x="3829583" y="2750776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1" name="Line 141"/>
          <p:cNvSpPr>
            <a:spLocks noChangeShapeType="1"/>
          </p:cNvSpPr>
          <p:nvPr/>
        </p:nvSpPr>
        <p:spPr bwMode="auto">
          <a:xfrm>
            <a:off x="3829583" y="2698389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2" name="Line 142"/>
          <p:cNvSpPr>
            <a:spLocks noChangeShapeType="1"/>
          </p:cNvSpPr>
          <p:nvPr/>
        </p:nvSpPr>
        <p:spPr bwMode="auto">
          <a:xfrm>
            <a:off x="3829583" y="264481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3" name="Line 143"/>
          <p:cNvSpPr>
            <a:spLocks noChangeShapeType="1"/>
          </p:cNvSpPr>
          <p:nvPr/>
        </p:nvSpPr>
        <p:spPr bwMode="auto">
          <a:xfrm>
            <a:off x="3829583" y="2591232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4" name="Line 144"/>
          <p:cNvSpPr>
            <a:spLocks noChangeShapeType="1"/>
          </p:cNvSpPr>
          <p:nvPr/>
        </p:nvSpPr>
        <p:spPr bwMode="auto">
          <a:xfrm>
            <a:off x="3829583" y="253884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5" name="Line 145"/>
          <p:cNvSpPr>
            <a:spLocks noChangeShapeType="1"/>
          </p:cNvSpPr>
          <p:nvPr/>
        </p:nvSpPr>
        <p:spPr bwMode="auto">
          <a:xfrm>
            <a:off x="3829583" y="2485267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6" name="Line 146"/>
          <p:cNvSpPr>
            <a:spLocks noChangeShapeType="1"/>
          </p:cNvSpPr>
          <p:nvPr/>
        </p:nvSpPr>
        <p:spPr bwMode="auto">
          <a:xfrm>
            <a:off x="3829583" y="2431689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7" name="Line 147"/>
          <p:cNvSpPr>
            <a:spLocks noChangeShapeType="1"/>
          </p:cNvSpPr>
          <p:nvPr/>
        </p:nvSpPr>
        <p:spPr bwMode="auto">
          <a:xfrm>
            <a:off x="3829583" y="2378111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8" name="Line 148"/>
          <p:cNvSpPr>
            <a:spLocks noChangeShapeType="1"/>
          </p:cNvSpPr>
          <p:nvPr/>
        </p:nvSpPr>
        <p:spPr bwMode="auto">
          <a:xfrm>
            <a:off x="3829583" y="2325723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79" name="Line 149"/>
          <p:cNvSpPr>
            <a:spLocks noChangeShapeType="1"/>
          </p:cNvSpPr>
          <p:nvPr/>
        </p:nvSpPr>
        <p:spPr bwMode="auto">
          <a:xfrm>
            <a:off x="3829583" y="2272145"/>
            <a:ext cx="0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80" name="Line 150"/>
          <p:cNvSpPr>
            <a:spLocks noChangeShapeType="1"/>
          </p:cNvSpPr>
          <p:nvPr/>
        </p:nvSpPr>
        <p:spPr bwMode="auto">
          <a:xfrm>
            <a:off x="2432980" y="1217251"/>
            <a:ext cx="4575572" cy="3454004"/>
          </a:xfrm>
          <a:prstGeom prst="line">
            <a:avLst/>
          </a:prstGeom>
          <a:noFill/>
          <a:ln w="41275">
            <a:solidFill>
              <a:srgbClr val="00AD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81" name="Freeform 151"/>
          <p:cNvSpPr>
            <a:spLocks/>
          </p:cNvSpPr>
          <p:nvPr/>
        </p:nvSpPr>
        <p:spPr bwMode="auto">
          <a:xfrm>
            <a:off x="3785530" y="2214995"/>
            <a:ext cx="88106" cy="88106"/>
          </a:xfrm>
          <a:custGeom>
            <a:avLst/>
            <a:gdLst>
              <a:gd name="T0" fmla="*/ 2147483647 w 74"/>
              <a:gd name="T1" fmla="*/ 2147483647 h 74"/>
              <a:gd name="T2" fmla="*/ 2147483647 w 74"/>
              <a:gd name="T3" fmla="*/ 2147483647 h 74"/>
              <a:gd name="T4" fmla="*/ 2147483647 w 74"/>
              <a:gd name="T5" fmla="*/ 2147483647 h 74"/>
              <a:gd name="T6" fmla="*/ 2147483647 w 74"/>
              <a:gd name="T7" fmla="*/ 2147483647 h 74"/>
              <a:gd name="T8" fmla="*/ 2147483647 w 74"/>
              <a:gd name="T9" fmla="*/ 2147483647 h 74"/>
              <a:gd name="T10" fmla="*/ 2147483647 w 74"/>
              <a:gd name="T11" fmla="*/ 2147483647 h 74"/>
              <a:gd name="T12" fmla="*/ 2147483647 w 74"/>
              <a:gd name="T13" fmla="*/ 2147483647 h 74"/>
              <a:gd name="T14" fmla="*/ 2147483647 w 74"/>
              <a:gd name="T15" fmla="*/ 2147483647 h 74"/>
              <a:gd name="T16" fmla="*/ 2147483647 w 74"/>
              <a:gd name="T17" fmla="*/ 2147483647 h 74"/>
              <a:gd name="T18" fmla="*/ 2147483647 w 74"/>
              <a:gd name="T19" fmla="*/ 0 h 74"/>
              <a:gd name="T20" fmla="*/ 2147483647 w 74"/>
              <a:gd name="T21" fmla="*/ 0 h 74"/>
              <a:gd name="T22" fmla="*/ 2147483647 w 74"/>
              <a:gd name="T23" fmla="*/ 0 h 74"/>
              <a:gd name="T24" fmla="*/ 2147483647 w 74"/>
              <a:gd name="T25" fmla="*/ 0 h 74"/>
              <a:gd name="T26" fmla="*/ 2147483647 w 74"/>
              <a:gd name="T27" fmla="*/ 2147483647 h 74"/>
              <a:gd name="T28" fmla="*/ 2147483647 w 74"/>
              <a:gd name="T29" fmla="*/ 2147483647 h 74"/>
              <a:gd name="T30" fmla="*/ 0 w 74"/>
              <a:gd name="T31" fmla="*/ 2147483647 h 74"/>
              <a:gd name="T32" fmla="*/ 0 w 74"/>
              <a:gd name="T33" fmla="*/ 2147483647 h 74"/>
              <a:gd name="T34" fmla="*/ 2147483647 w 74"/>
              <a:gd name="T35" fmla="*/ 2147483647 h 74"/>
              <a:gd name="T36" fmla="*/ 2147483647 w 74"/>
              <a:gd name="T37" fmla="*/ 2147483647 h 74"/>
              <a:gd name="T38" fmla="*/ 2147483647 w 74"/>
              <a:gd name="T39" fmla="*/ 2147483647 h 74"/>
              <a:gd name="T40" fmla="*/ 2147483647 w 74"/>
              <a:gd name="T41" fmla="*/ 2147483647 h 74"/>
              <a:gd name="T42" fmla="*/ 2147483647 w 74"/>
              <a:gd name="T43" fmla="*/ 2147483647 h 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4" h="74">
                <a:moveTo>
                  <a:pt x="37" y="74"/>
                </a:moveTo>
                <a:lnTo>
                  <a:pt x="37" y="74"/>
                </a:lnTo>
                <a:lnTo>
                  <a:pt x="52" y="70"/>
                </a:lnTo>
                <a:lnTo>
                  <a:pt x="63" y="63"/>
                </a:lnTo>
                <a:lnTo>
                  <a:pt x="70" y="48"/>
                </a:lnTo>
                <a:lnTo>
                  <a:pt x="74" y="37"/>
                </a:lnTo>
                <a:lnTo>
                  <a:pt x="70" y="22"/>
                </a:lnTo>
                <a:lnTo>
                  <a:pt x="63" y="11"/>
                </a:lnTo>
                <a:lnTo>
                  <a:pt x="52" y="0"/>
                </a:lnTo>
                <a:lnTo>
                  <a:pt x="37" y="0"/>
                </a:lnTo>
                <a:lnTo>
                  <a:pt x="22" y="0"/>
                </a:lnTo>
                <a:lnTo>
                  <a:pt x="11" y="11"/>
                </a:lnTo>
                <a:lnTo>
                  <a:pt x="3" y="22"/>
                </a:lnTo>
                <a:lnTo>
                  <a:pt x="0" y="37"/>
                </a:lnTo>
                <a:lnTo>
                  <a:pt x="3" y="48"/>
                </a:lnTo>
                <a:lnTo>
                  <a:pt x="11" y="63"/>
                </a:lnTo>
                <a:lnTo>
                  <a:pt x="22" y="70"/>
                </a:lnTo>
                <a:lnTo>
                  <a:pt x="37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82" name="Freeform 152"/>
          <p:cNvSpPr>
            <a:spLocks/>
          </p:cNvSpPr>
          <p:nvPr/>
        </p:nvSpPr>
        <p:spPr bwMode="auto">
          <a:xfrm>
            <a:off x="2450839" y="2076883"/>
            <a:ext cx="2482453" cy="2008585"/>
          </a:xfrm>
          <a:custGeom>
            <a:avLst/>
            <a:gdLst>
              <a:gd name="T0" fmla="*/ 2147483647 w 2085"/>
              <a:gd name="T1" fmla="*/ 0 h 1687"/>
              <a:gd name="T2" fmla="*/ 2147483647 w 2085"/>
              <a:gd name="T3" fmla="*/ 0 h 1687"/>
              <a:gd name="T4" fmla="*/ 2147483647 w 2085"/>
              <a:gd name="T5" fmla="*/ 2147483647 h 1687"/>
              <a:gd name="T6" fmla="*/ 2147483647 w 2085"/>
              <a:gd name="T7" fmla="*/ 2147483647 h 1687"/>
              <a:gd name="T8" fmla="*/ 2147483647 w 2085"/>
              <a:gd name="T9" fmla="*/ 2147483647 h 1687"/>
              <a:gd name="T10" fmla="*/ 2147483647 w 2085"/>
              <a:gd name="T11" fmla="*/ 2147483647 h 1687"/>
              <a:gd name="T12" fmla="*/ 2147483647 w 2085"/>
              <a:gd name="T13" fmla="*/ 2147483647 h 1687"/>
              <a:gd name="T14" fmla="*/ 2147483647 w 2085"/>
              <a:gd name="T15" fmla="*/ 2147483647 h 1687"/>
              <a:gd name="T16" fmla="*/ 2147483647 w 2085"/>
              <a:gd name="T17" fmla="*/ 2147483647 h 1687"/>
              <a:gd name="T18" fmla="*/ 2147483647 w 2085"/>
              <a:gd name="T19" fmla="*/ 2147483647 h 1687"/>
              <a:gd name="T20" fmla="*/ 2147483647 w 2085"/>
              <a:gd name="T21" fmla="*/ 2147483647 h 1687"/>
              <a:gd name="T22" fmla="*/ 2147483647 w 2085"/>
              <a:gd name="T23" fmla="*/ 2147483647 h 1687"/>
              <a:gd name="T24" fmla="*/ 2147483647 w 2085"/>
              <a:gd name="T25" fmla="*/ 2147483647 h 1687"/>
              <a:gd name="T26" fmla="*/ 2147483647 w 2085"/>
              <a:gd name="T27" fmla="*/ 2147483647 h 1687"/>
              <a:gd name="T28" fmla="*/ 2147483647 w 2085"/>
              <a:gd name="T29" fmla="*/ 2147483647 h 1687"/>
              <a:gd name="T30" fmla="*/ 2147483647 w 2085"/>
              <a:gd name="T31" fmla="*/ 2147483647 h 1687"/>
              <a:gd name="T32" fmla="*/ 2147483647 w 2085"/>
              <a:gd name="T33" fmla="*/ 2147483647 h 1687"/>
              <a:gd name="T34" fmla="*/ 2147483647 w 2085"/>
              <a:gd name="T35" fmla="*/ 2147483647 h 1687"/>
              <a:gd name="T36" fmla="*/ 2147483647 w 2085"/>
              <a:gd name="T37" fmla="*/ 2147483647 h 1687"/>
              <a:gd name="T38" fmla="*/ 2147483647 w 2085"/>
              <a:gd name="T39" fmla="*/ 2147483647 h 1687"/>
              <a:gd name="T40" fmla="*/ 2147483647 w 2085"/>
              <a:gd name="T41" fmla="*/ 2147483647 h 1687"/>
              <a:gd name="T42" fmla="*/ 0 w 2085"/>
              <a:gd name="T43" fmla="*/ 2147483647 h 168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85" h="1687">
                <a:moveTo>
                  <a:pt x="2085" y="0"/>
                </a:moveTo>
                <a:lnTo>
                  <a:pt x="2085" y="0"/>
                </a:lnTo>
                <a:lnTo>
                  <a:pt x="2037" y="82"/>
                </a:lnTo>
                <a:lnTo>
                  <a:pt x="1988" y="164"/>
                </a:lnTo>
                <a:lnTo>
                  <a:pt x="1936" y="242"/>
                </a:lnTo>
                <a:lnTo>
                  <a:pt x="1884" y="317"/>
                </a:lnTo>
                <a:lnTo>
                  <a:pt x="1832" y="388"/>
                </a:lnTo>
                <a:lnTo>
                  <a:pt x="1776" y="455"/>
                </a:lnTo>
                <a:lnTo>
                  <a:pt x="1724" y="518"/>
                </a:lnTo>
                <a:lnTo>
                  <a:pt x="1668" y="581"/>
                </a:lnTo>
                <a:lnTo>
                  <a:pt x="1612" y="645"/>
                </a:lnTo>
                <a:lnTo>
                  <a:pt x="1556" y="700"/>
                </a:lnTo>
                <a:lnTo>
                  <a:pt x="1437" y="812"/>
                </a:lnTo>
                <a:lnTo>
                  <a:pt x="1318" y="913"/>
                </a:lnTo>
                <a:lnTo>
                  <a:pt x="1191" y="1010"/>
                </a:lnTo>
                <a:lnTo>
                  <a:pt x="1061" y="1103"/>
                </a:lnTo>
                <a:lnTo>
                  <a:pt x="927" y="1188"/>
                </a:lnTo>
                <a:lnTo>
                  <a:pt x="786" y="1274"/>
                </a:lnTo>
                <a:lnTo>
                  <a:pt x="640" y="1356"/>
                </a:lnTo>
                <a:lnTo>
                  <a:pt x="488" y="1434"/>
                </a:lnTo>
                <a:lnTo>
                  <a:pt x="331" y="1516"/>
                </a:lnTo>
                <a:lnTo>
                  <a:pt x="0" y="1687"/>
                </a:lnTo>
              </a:path>
            </a:pathLst>
          </a:custGeom>
          <a:noFill/>
          <a:ln w="41275">
            <a:solidFill>
              <a:srgbClr val="EE322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83" name="Freeform 153"/>
          <p:cNvSpPr>
            <a:spLocks/>
          </p:cNvSpPr>
          <p:nvPr/>
        </p:nvSpPr>
        <p:spPr bwMode="auto">
          <a:xfrm>
            <a:off x="4415371" y="2698389"/>
            <a:ext cx="88106" cy="88106"/>
          </a:xfrm>
          <a:custGeom>
            <a:avLst/>
            <a:gdLst>
              <a:gd name="T0" fmla="*/ 2147483647 w 74"/>
              <a:gd name="T1" fmla="*/ 2147483647 h 74"/>
              <a:gd name="T2" fmla="*/ 2147483647 w 74"/>
              <a:gd name="T3" fmla="*/ 2147483647 h 74"/>
              <a:gd name="T4" fmla="*/ 2147483647 w 74"/>
              <a:gd name="T5" fmla="*/ 2147483647 h 74"/>
              <a:gd name="T6" fmla="*/ 2147483647 w 74"/>
              <a:gd name="T7" fmla="*/ 2147483647 h 74"/>
              <a:gd name="T8" fmla="*/ 2147483647 w 74"/>
              <a:gd name="T9" fmla="*/ 2147483647 h 74"/>
              <a:gd name="T10" fmla="*/ 2147483647 w 74"/>
              <a:gd name="T11" fmla="*/ 2147483647 h 74"/>
              <a:gd name="T12" fmla="*/ 2147483647 w 74"/>
              <a:gd name="T13" fmla="*/ 2147483647 h 74"/>
              <a:gd name="T14" fmla="*/ 2147483647 w 74"/>
              <a:gd name="T15" fmla="*/ 2147483647 h 74"/>
              <a:gd name="T16" fmla="*/ 2147483647 w 74"/>
              <a:gd name="T17" fmla="*/ 2147483647 h 74"/>
              <a:gd name="T18" fmla="*/ 2147483647 w 74"/>
              <a:gd name="T19" fmla="*/ 2147483647 h 74"/>
              <a:gd name="T20" fmla="*/ 2147483647 w 74"/>
              <a:gd name="T21" fmla="*/ 0 h 74"/>
              <a:gd name="T22" fmla="*/ 2147483647 w 74"/>
              <a:gd name="T23" fmla="*/ 0 h 74"/>
              <a:gd name="T24" fmla="*/ 2147483647 w 74"/>
              <a:gd name="T25" fmla="*/ 2147483647 h 74"/>
              <a:gd name="T26" fmla="*/ 2147483647 w 74"/>
              <a:gd name="T27" fmla="*/ 2147483647 h 74"/>
              <a:gd name="T28" fmla="*/ 2147483647 w 74"/>
              <a:gd name="T29" fmla="*/ 2147483647 h 74"/>
              <a:gd name="T30" fmla="*/ 0 w 74"/>
              <a:gd name="T31" fmla="*/ 2147483647 h 74"/>
              <a:gd name="T32" fmla="*/ 0 w 74"/>
              <a:gd name="T33" fmla="*/ 2147483647 h 74"/>
              <a:gd name="T34" fmla="*/ 2147483647 w 74"/>
              <a:gd name="T35" fmla="*/ 2147483647 h 74"/>
              <a:gd name="T36" fmla="*/ 2147483647 w 74"/>
              <a:gd name="T37" fmla="*/ 2147483647 h 74"/>
              <a:gd name="T38" fmla="*/ 2147483647 w 74"/>
              <a:gd name="T39" fmla="*/ 2147483647 h 74"/>
              <a:gd name="T40" fmla="*/ 2147483647 w 74"/>
              <a:gd name="T41" fmla="*/ 2147483647 h 74"/>
              <a:gd name="T42" fmla="*/ 2147483647 w 74"/>
              <a:gd name="T43" fmla="*/ 2147483647 h 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4" h="74">
                <a:moveTo>
                  <a:pt x="37" y="74"/>
                </a:moveTo>
                <a:lnTo>
                  <a:pt x="37" y="74"/>
                </a:lnTo>
                <a:lnTo>
                  <a:pt x="52" y="70"/>
                </a:lnTo>
                <a:lnTo>
                  <a:pt x="63" y="63"/>
                </a:lnTo>
                <a:lnTo>
                  <a:pt x="70" y="52"/>
                </a:lnTo>
                <a:lnTo>
                  <a:pt x="74" y="37"/>
                </a:lnTo>
                <a:lnTo>
                  <a:pt x="70" y="22"/>
                </a:lnTo>
                <a:lnTo>
                  <a:pt x="63" y="11"/>
                </a:lnTo>
                <a:lnTo>
                  <a:pt x="52" y="3"/>
                </a:lnTo>
                <a:lnTo>
                  <a:pt x="37" y="0"/>
                </a:lnTo>
                <a:lnTo>
                  <a:pt x="22" y="3"/>
                </a:lnTo>
                <a:lnTo>
                  <a:pt x="11" y="11"/>
                </a:lnTo>
                <a:lnTo>
                  <a:pt x="3" y="22"/>
                </a:lnTo>
                <a:lnTo>
                  <a:pt x="0" y="37"/>
                </a:lnTo>
                <a:lnTo>
                  <a:pt x="3" y="52"/>
                </a:lnTo>
                <a:lnTo>
                  <a:pt x="11" y="63"/>
                </a:lnTo>
                <a:lnTo>
                  <a:pt x="22" y="70"/>
                </a:lnTo>
                <a:lnTo>
                  <a:pt x="37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84" name="Freeform 154"/>
          <p:cNvSpPr>
            <a:spLocks/>
          </p:cNvSpPr>
          <p:nvPr/>
        </p:nvSpPr>
        <p:spPr bwMode="auto">
          <a:xfrm>
            <a:off x="3785530" y="3261555"/>
            <a:ext cx="88106" cy="88106"/>
          </a:xfrm>
          <a:custGeom>
            <a:avLst/>
            <a:gdLst>
              <a:gd name="T0" fmla="*/ 2147483647 w 74"/>
              <a:gd name="T1" fmla="*/ 2147483647 h 74"/>
              <a:gd name="T2" fmla="*/ 2147483647 w 74"/>
              <a:gd name="T3" fmla="*/ 2147483647 h 74"/>
              <a:gd name="T4" fmla="*/ 2147483647 w 74"/>
              <a:gd name="T5" fmla="*/ 2147483647 h 74"/>
              <a:gd name="T6" fmla="*/ 2147483647 w 74"/>
              <a:gd name="T7" fmla="*/ 2147483647 h 74"/>
              <a:gd name="T8" fmla="*/ 2147483647 w 74"/>
              <a:gd name="T9" fmla="*/ 2147483647 h 74"/>
              <a:gd name="T10" fmla="*/ 2147483647 w 74"/>
              <a:gd name="T11" fmla="*/ 2147483647 h 74"/>
              <a:gd name="T12" fmla="*/ 2147483647 w 74"/>
              <a:gd name="T13" fmla="*/ 2147483647 h 74"/>
              <a:gd name="T14" fmla="*/ 2147483647 w 74"/>
              <a:gd name="T15" fmla="*/ 2147483647 h 74"/>
              <a:gd name="T16" fmla="*/ 2147483647 w 74"/>
              <a:gd name="T17" fmla="*/ 2147483647 h 74"/>
              <a:gd name="T18" fmla="*/ 2147483647 w 74"/>
              <a:gd name="T19" fmla="*/ 0 h 74"/>
              <a:gd name="T20" fmla="*/ 2147483647 w 74"/>
              <a:gd name="T21" fmla="*/ 0 h 74"/>
              <a:gd name="T22" fmla="*/ 2147483647 w 74"/>
              <a:gd name="T23" fmla="*/ 0 h 74"/>
              <a:gd name="T24" fmla="*/ 2147483647 w 74"/>
              <a:gd name="T25" fmla="*/ 0 h 74"/>
              <a:gd name="T26" fmla="*/ 2147483647 w 74"/>
              <a:gd name="T27" fmla="*/ 2147483647 h 74"/>
              <a:gd name="T28" fmla="*/ 2147483647 w 74"/>
              <a:gd name="T29" fmla="*/ 2147483647 h 74"/>
              <a:gd name="T30" fmla="*/ 0 w 74"/>
              <a:gd name="T31" fmla="*/ 2147483647 h 74"/>
              <a:gd name="T32" fmla="*/ 0 w 74"/>
              <a:gd name="T33" fmla="*/ 2147483647 h 74"/>
              <a:gd name="T34" fmla="*/ 2147483647 w 74"/>
              <a:gd name="T35" fmla="*/ 2147483647 h 74"/>
              <a:gd name="T36" fmla="*/ 2147483647 w 74"/>
              <a:gd name="T37" fmla="*/ 2147483647 h 74"/>
              <a:gd name="T38" fmla="*/ 2147483647 w 74"/>
              <a:gd name="T39" fmla="*/ 2147483647 h 74"/>
              <a:gd name="T40" fmla="*/ 2147483647 w 74"/>
              <a:gd name="T41" fmla="*/ 2147483647 h 74"/>
              <a:gd name="T42" fmla="*/ 2147483647 w 74"/>
              <a:gd name="T43" fmla="*/ 2147483647 h 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4" h="74">
                <a:moveTo>
                  <a:pt x="37" y="74"/>
                </a:moveTo>
                <a:lnTo>
                  <a:pt x="37" y="74"/>
                </a:lnTo>
                <a:lnTo>
                  <a:pt x="52" y="70"/>
                </a:lnTo>
                <a:lnTo>
                  <a:pt x="63" y="63"/>
                </a:lnTo>
                <a:lnTo>
                  <a:pt x="70" y="48"/>
                </a:lnTo>
                <a:lnTo>
                  <a:pt x="74" y="37"/>
                </a:lnTo>
                <a:lnTo>
                  <a:pt x="70" y="22"/>
                </a:lnTo>
                <a:lnTo>
                  <a:pt x="63" y="11"/>
                </a:lnTo>
                <a:lnTo>
                  <a:pt x="52" y="0"/>
                </a:lnTo>
                <a:lnTo>
                  <a:pt x="37" y="0"/>
                </a:lnTo>
                <a:lnTo>
                  <a:pt x="22" y="0"/>
                </a:lnTo>
                <a:lnTo>
                  <a:pt x="11" y="11"/>
                </a:lnTo>
                <a:lnTo>
                  <a:pt x="3" y="22"/>
                </a:lnTo>
                <a:lnTo>
                  <a:pt x="0" y="37"/>
                </a:lnTo>
                <a:lnTo>
                  <a:pt x="3" y="48"/>
                </a:lnTo>
                <a:lnTo>
                  <a:pt x="11" y="63"/>
                </a:lnTo>
                <a:lnTo>
                  <a:pt x="22" y="70"/>
                </a:lnTo>
                <a:lnTo>
                  <a:pt x="37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85" name="Rectangle 155"/>
          <p:cNvSpPr>
            <a:spLocks noChangeArrowheads="1"/>
          </p:cNvSpPr>
          <p:nvPr/>
        </p:nvSpPr>
        <p:spPr bwMode="auto">
          <a:xfrm>
            <a:off x="2357971" y="1163673"/>
            <a:ext cx="110728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86" name="Rectangle 156"/>
          <p:cNvSpPr>
            <a:spLocks noChangeArrowheads="1"/>
          </p:cNvSpPr>
          <p:nvPr/>
        </p:nvSpPr>
        <p:spPr bwMode="auto">
          <a:xfrm>
            <a:off x="2357971" y="4015220"/>
            <a:ext cx="105965" cy="1416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87" name="Rectangle 157"/>
          <p:cNvSpPr>
            <a:spLocks noChangeArrowheads="1"/>
          </p:cNvSpPr>
          <p:nvPr/>
        </p:nvSpPr>
        <p:spPr bwMode="auto">
          <a:xfrm>
            <a:off x="6946639" y="4658157"/>
            <a:ext cx="1333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88" name="Rectangle 158"/>
          <p:cNvSpPr>
            <a:spLocks noChangeArrowheads="1"/>
          </p:cNvSpPr>
          <p:nvPr/>
        </p:nvSpPr>
        <p:spPr bwMode="auto">
          <a:xfrm>
            <a:off x="4672545" y="4658157"/>
            <a:ext cx="12858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89" name="Freeform 159"/>
          <p:cNvSpPr>
            <a:spLocks/>
          </p:cNvSpPr>
          <p:nvPr/>
        </p:nvSpPr>
        <p:spPr bwMode="auto">
          <a:xfrm>
            <a:off x="2468698" y="1066043"/>
            <a:ext cx="4845844" cy="3592115"/>
          </a:xfrm>
          <a:custGeom>
            <a:avLst/>
            <a:gdLst>
              <a:gd name="T0" fmla="*/ 2147483647 w 4070"/>
              <a:gd name="T1" fmla="*/ 2147483647 h 3017"/>
              <a:gd name="T2" fmla="*/ 0 w 4070"/>
              <a:gd name="T3" fmla="*/ 2147483647 h 3017"/>
              <a:gd name="T4" fmla="*/ 0 w 4070"/>
              <a:gd name="T5" fmla="*/ 0 h 30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70" h="3017">
                <a:moveTo>
                  <a:pt x="4070" y="3017"/>
                </a:moveTo>
                <a:lnTo>
                  <a:pt x="0" y="3017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590" name="Rectangle 161"/>
          <p:cNvSpPr>
            <a:spLocks noChangeArrowheads="1"/>
          </p:cNvSpPr>
          <p:nvPr/>
        </p:nvSpPr>
        <p:spPr bwMode="auto">
          <a:xfrm>
            <a:off x="1494767" y="956505"/>
            <a:ext cx="777457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Helvetica" panose="020B0604020202020204" pitchFamily="34" charset="0"/>
              </a:rPr>
              <a:t>P, $ per unit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91" name="Rectangle 163"/>
          <p:cNvSpPr>
            <a:spLocks noChangeArrowheads="1"/>
          </p:cNvSpPr>
          <p:nvPr/>
        </p:nvSpPr>
        <p:spPr bwMode="auto">
          <a:xfrm>
            <a:off x="3073536" y="3052005"/>
            <a:ext cx="20836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D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92" name="Rectangle 166"/>
          <p:cNvSpPr>
            <a:spLocks noChangeArrowheads="1"/>
          </p:cNvSpPr>
          <p:nvPr/>
        </p:nvSpPr>
        <p:spPr bwMode="auto">
          <a:xfrm flipH="1">
            <a:off x="2698489" y="1916148"/>
            <a:ext cx="1091803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A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93" name="Rectangle 167"/>
          <p:cNvSpPr>
            <a:spLocks noChangeArrowheads="1"/>
          </p:cNvSpPr>
          <p:nvPr/>
        </p:nvSpPr>
        <p:spPr bwMode="auto">
          <a:xfrm>
            <a:off x="6294176" y="4710545"/>
            <a:ext cx="11221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Q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94" name="Rectangle 168"/>
          <p:cNvSpPr>
            <a:spLocks noChangeArrowheads="1"/>
          </p:cNvSpPr>
          <p:nvPr/>
        </p:nvSpPr>
        <p:spPr bwMode="auto">
          <a:xfrm>
            <a:off x="6406096" y="4710545"/>
            <a:ext cx="777457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Helvetica" panose="020B0604020202020204" pitchFamily="34" charset="0"/>
              </a:rPr>
              <a:t>, Units per d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95" name="Rectangle 169"/>
          <p:cNvSpPr>
            <a:spLocks noChangeArrowheads="1"/>
          </p:cNvSpPr>
          <p:nvPr/>
        </p:nvSpPr>
        <p:spPr bwMode="auto">
          <a:xfrm>
            <a:off x="7172858" y="4710545"/>
            <a:ext cx="8015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596" name="Rectangle 170"/>
          <p:cNvSpPr>
            <a:spLocks noChangeArrowheads="1"/>
          </p:cNvSpPr>
          <p:nvPr/>
        </p:nvSpPr>
        <p:spPr bwMode="auto">
          <a:xfrm>
            <a:off x="7243104" y="4710545"/>
            <a:ext cx="72136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18597" name="Group 171"/>
          <p:cNvGrpSpPr>
            <a:grpSpLocks/>
          </p:cNvGrpSpPr>
          <p:nvPr/>
        </p:nvGrpSpPr>
        <p:grpSpPr bwMode="auto">
          <a:xfrm>
            <a:off x="3674810" y="4656970"/>
            <a:ext cx="163116" cy="211931"/>
            <a:chOff x="2293" y="3970"/>
            <a:chExt cx="137" cy="178"/>
          </a:xfrm>
        </p:grpSpPr>
        <p:sp>
          <p:nvSpPr>
            <p:cNvPr id="18643" name="Rectangle 172"/>
            <p:cNvSpPr>
              <a:spLocks noChangeArrowheads="1"/>
            </p:cNvSpPr>
            <p:nvPr/>
          </p:nvSpPr>
          <p:spPr bwMode="auto">
            <a:xfrm>
              <a:off x="2293" y="3970"/>
              <a:ext cx="9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I Helvetica Oblique" charset="0"/>
                </a:rPr>
                <a:t>Q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44" name="Rectangle 173"/>
            <p:cNvSpPr>
              <a:spLocks noChangeArrowheads="1"/>
            </p:cNvSpPr>
            <p:nvPr/>
          </p:nvSpPr>
          <p:spPr bwMode="auto">
            <a:xfrm>
              <a:off x="2386" y="404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I Helvetica Oblique" charset="0"/>
                </a:rPr>
                <a:t>s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grpSp>
        <p:nvGrpSpPr>
          <p:cNvPr id="18598" name="Group 174"/>
          <p:cNvGrpSpPr>
            <a:grpSpLocks/>
          </p:cNvGrpSpPr>
          <p:nvPr/>
        </p:nvGrpSpPr>
        <p:grpSpPr bwMode="auto">
          <a:xfrm>
            <a:off x="4135568" y="4656970"/>
            <a:ext cx="163116" cy="211931"/>
            <a:chOff x="2680" y="3970"/>
            <a:chExt cx="137" cy="178"/>
          </a:xfrm>
        </p:grpSpPr>
        <p:sp>
          <p:nvSpPr>
            <p:cNvPr id="18641" name="Rectangle 175"/>
            <p:cNvSpPr>
              <a:spLocks noChangeArrowheads="1"/>
            </p:cNvSpPr>
            <p:nvPr/>
          </p:nvSpPr>
          <p:spPr bwMode="auto">
            <a:xfrm>
              <a:off x="2680" y="3970"/>
              <a:ext cx="9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I Helvetica Oblique" charset="0"/>
                </a:rPr>
                <a:t>Q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42" name="Rectangle 176"/>
            <p:cNvSpPr>
              <a:spLocks noChangeArrowheads="1"/>
            </p:cNvSpPr>
            <p:nvPr/>
          </p:nvSpPr>
          <p:spPr bwMode="auto">
            <a:xfrm>
              <a:off x="2773" y="404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I Helvetica Oblique" charset="0"/>
                </a:rPr>
                <a:t>c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grpSp>
        <p:nvGrpSpPr>
          <p:cNvPr id="18599" name="Group 177"/>
          <p:cNvGrpSpPr>
            <a:grpSpLocks/>
          </p:cNvGrpSpPr>
          <p:nvPr/>
        </p:nvGrpSpPr>
        <p:grpSpPr bwMode="auto">
          <a:xfrm>
            <a:off x="4339169" y="4648635"/>
            <a:ext cx="290512" cy="220266"/>
            <a:chOff x="2851" y="3963"/>
            <a:chExt cx="244" cy="185"/>
          </a:xfrm>
        </p:grpSpPr>
        <p:sp>
          <p:nvSpPr>
            <p:cNvPr id="18638" name="Rectangle 178"/>
            <p:cNvSpPr>
              <a:spLocks noChangeArrowheads="1"/>
            </p:cNvSpPr>
            <p:nvPr/>
          </p:nvSpPr>
          <p:spPr bwMode="auto">
            <a:xfrm>
              <a:off x="2851" y="3963"/>
              <a:ext cx="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Helvetica" panose="020B0604020202020204" pitchFamily="34" charset="0"/>
                </a:rPr>
                <a:t>=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39" name="Rectangle 179"/>
            <p:cNvSpPr>
              <a:spLocks noChangeArrowheads="1"/>
            </p:cNvSpPr>
            <p:nvPr/>
          </p:nvSpPr>
          <p:spPr bwMode="auto">
            <a:xfrm>
              <a:off x="2956" y="3970"/>
              <a:ext cx="9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I Helvetica Oblique" charset="0"/>
                </a:rPr>
                <a:t>Q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40" name="Rectangle 180"/>
            <p:cNvSpPr>
              <a:spLocks noChangeArrowheads="1"/>
            </p:cNvSpPr>
            <p:nvPr/>
          </p:nvSpPr>
          <p:spPr bwMode="auto">
            <a:xfrm>
              <a:off x="3045" y="4041"/>
              <a:ext cx="5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I Helvetica Oblique" charset="0"/>
                </a:rPr>
                <a:t>d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18600" name="Rectangle 183"/>
          <p:cNvSpPr>
            <a:spLocks noChangeArrowheads="1"/>
          </p:cNvSpPr>
          <p:nvPr/>
        </p:nvSpPr>
        <p:spPr bwMode="auto">
          <a:xfrm>
            <a:off x="6223930" y="3890205"/>
            <a:ext cx="585097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Helvetica" panose="020B0604020202020204" pitchFamily="34" charset="0"/>
              </a:rPr>
              <a:t>Demand,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1" name="Rectangle 184"/>
          <p:cNvSpPr>
            <a:spLocks noChangeArrowheads="1"/>
          </p:cNvSpPr>
          <p:nvPr/>
        </p:nvSpPr>
        <p:spPr bwMode="auto">
          <a:xfrm>
            <a:off x="6839483" y="3890205"/>
            <a:ext cx="22442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MR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2" name="Rectangle 185"/>
          <p:cNvSpPr>
            <a:spLocks noChangeArrowheads="1"/>
          </p:cNvSpPr>
          <p:nvPr/>
        </p:nvSpPr>
        <p:spPr bwMode="auto">
          <a:xfrm>
            <a:off x="7062129" y="3971167"/>
            <a:ext cx="252413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25">
                <a:solidFill>
                  <a:srgbClr val="000000"/>
                </a:solidFill>
                <a:latin typeface="I Helvetica Oblique" charset="0"/>
              </a:rPr>
              <a:t>D 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18603" name="Group 186"/>
          <p:cNvGrpSpPr>
            <a:grpSpLocks/>
          </p:cNvGrpSpPr>
          <p:nvPr/>
        </p:nvGrpSpPr>
        <p:grpSpPr bwMode="auto">
          <a:xfrm>
            <a:off x="4729703" y="4431943"/>
            <a:ext cx="273844" cy="207169"/>
            <a:chOff x="3112" y="3736"/>
            <a:chExt cx="230" cy="174"/>
          </a:xfrm>
        </p:grpSpPr>
        <p:sp>
          <p:nvSpPr>
            <p:cNvPr id="18636" name="Rectangle 187"/>
            <p:cNvSpPr>
              <a:spLocks noChangeArrowheads="1"/>
            </p:cNvSpPr>
            <p:nvPr/>
          </p:nvSpPr>
          <p:spPr bwMode="auto">
            <a:xfrm>
              <a:off x="3112" y="3736"/>
              <a:ext cx="18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I Helvetica Oblique" charset="0"/>
                </a:rPr>
                <a:t>MR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37" name="Rectangle 188"/>
            <p:cNvSpPr>
              <a:spLocks noChangeArrowheads="1"/>
            </p:cNvSpPr>
            <p:nvPr/>
          </p:nvSpPr>
          <p:spPr bwMode="auto">
            <a:xfrm>
              <a:off x="3298" y="3803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I Helvetica Oblique" charset="0"/>
                </a:rPr>
                <a:t>s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18604" name="Rectangle 189"/>
          <p:cNvSpPr>
            <a:spLocks noChangeArrowheads="1"/>
          </p:cNvSpPr>
          <p:nvPr/>
        </p:nvSpPr>
        <p:spPr bwMode="auto">
          <a:xfrm>
            <a:off x="1807901" y="2656717"/>
            <a:ext cx="8015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p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5" name="Rectangle 190"/>
          <p:cNvSpPr>
            <a:spLocks noChangeArrowheads="1"/>
          </p:cNvSpPr>
          <p:nvPr/>
        </p:nvSpPr>
        <p:spPr bwMode="auto">
          <a:xfrm>
            <a:off x="1882911" y="2737679"/>
            <a:ext cx="52900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25">
                <a:solidFill>
                  <a:srgbClr val="000000"/>
                </a:solidFill>
                <a:latin typeface="I Helvetica Oblique" charset="0"/>
              </a:rPr>
              <a:t>c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6" name="Rectangle 191"/>
          <p:cNvSpPr>
            <a:spLocks noChangeArrowheads="1"/>
          </p:cNvSpPr>
          <p:nvPr/>
        </p:nvSpPr>
        <p:spPr bwMode="auto">
          <a:xfrm>
            <a:off x="1936489" y="2656717"/>
            <a:ext cx="125034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Helvetica" panose="020B0604020202020204" pitchFamily="34" charset="0"/>
              </a:rPr>
              <a:t> =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7" name="Rectangle 192"/>
          <p:cNvSpPr>
            <a:spLocks noChangeArrowheads="1"/>
          </p:cNvSpPr>
          <p:nvPr/>
        </p:nvSpPr>
        <p:spPr bwMode="auto">
          <a:xfrm>
            <a:off x="2113892" y="2671005"/>
            <a:ext cx="22442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MC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8" name="Rectangle 193"/>
          <p:cNvSpPr>
            <a:spLocks noChangeArrowheads="1"/>
          </p:cNvSpPr>
          <p:nvPr/>
        </p:nvSpPr>
        <p:spPr bwMode="auto">
          <a:xfrm>
            <a:off x="2335348" y="2751967"/>
            <a:ext cx="52900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25">
                <a:solidFill>
                  <a:srgbClr val="000000"/>
                </a:solidFill>
                <a:latin typeface="I Helvetica Oblique" charset="0"/>
              </a:rPr>
              <a:t>c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09" name="Rectangle 194"/>
          <p:cNvSpPr>
            <a:spLocks noChangeArrowheads="1"/>
          </p:cNvSpPr>
          <p:nvPr/>
        </p:nvSpPr>
        <p:spPr bwMode="auto">
          <a:xfrm>
            <a:off x="4557054" y="2622189"/>
            <a:ext cx="8015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e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10" name="Rectangle 195"/>
          <p:cNvSpPr>
            <a:spLocks noChangeArrowheads="1"/>
          </p:cNvSpPr>
          <p:nvPr/>
        </p:nvSpPr>
        <p:spPr bwMode="auto">
          <a:xfrm>
            <a:off x="4636827" y="2703151"/>
            <a:ext cx="52900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25">
                <a:solidFill>
                  <a:srgbClr val="000000"/>
                </a:solidFill>
                <a:latin typeface="I Helvetica Oblique" charset="0"/>
              </a:rPr>
              <a:t>c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pSp>
        <p:nvGrpSpPr>
          <p:cNvPr id="18611" name="Group 196"/>
          <p:cNvGrpSpPr>
            <a:grpSpLocks/>
          </p:cNvGrpSpPr>
          <p:nvPr/>
        </p:nvGrpSpPr>
        <p:grpSpPr bwMode="auto">
          <a:xfrm>
            <a:off x="3723622" y="2037593"/>
            <a:ext cx="233363" cy="221456"/>
            <a:chOff x="2267" y="1725"/>
            <a:chExt cx="196" cy="186"/>
          </a:xfrm>
        </p:grpSpPr>
        <p:sp>
          <p:nvSpPr>
            <p:cNvPr id="18631" name="Line 197"/>
            <p:cNvSpPr>
              <a:spLocks noChangeShapeType="1"/>
            </p:cNvSpPr>
            <p:nvPr/>
          </p:nvSpPr>
          <p:spPr bwMode="auto">
            <a:xfrm>
              <a:off x="2356" y="1911"/>
              <a:ext cx="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8632" name="Line 198"/>
            <p:cNvSpPr>
              <a:spLocks noChangeShapeType="1"/>
            </p:cNvSpPr>
            <p:nvPr/>
          </p:nvSpPr>
          <p:spPr bwMode="auto">
            <a:xfrm>
              <a:off x="2311" y="1911"/>
              <a:ext cx="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8633" name="Line 199"/>
            <p:cNvSpPr>
              <a:spLocks noChangeShapeType="1"/>
            </p:cNvSpPr>
            <p:nvPr/>
          </p:nvSpPr>
          <p:spPr bwMode="auto">
            <a:xfrm>
              <a:off x="2267" y="1911"/>
              <a:ext cx="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18634" name="Rectangle 200"/>
            <p:cNvSpPr>
              <a:spLocks noChangeArrowheads="1"/>
            </p:cNvSpPr>
            <p:nvPr/>
          </p:nvSpPr>
          <p:spPr bwMode="auto">
            <a:xfrm>
              <a:off x="2356" y="1725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I Helvetica Oblique" charset="0"/>
                </a:rPr>
                <a:t>e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35" name="Rectangle 201"/>
            <p:cNvSpPr>
              <a:spLocks noChangeArrowheads="1"/>
            </p:cNvSpPr>
            <p:nvPr/>
          </p:nvSpPr>
          <p:spPr bwMode="auto">
            <a:xfrm>
              <a:off x="2419" y="179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I Helvetica Oblique" charset="0"/>
                </a:rPr>
                <a:t>s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grpSp>
        <p:nvGrpSpPr>
          <p:cNvPr id="18612" name="Group 202"/>
          <p:cNvGrpSpPr>
            <a:grpSpLocks/>
          </p:cNvGrpSpPr>
          <p:nvPr/>
        </p:nvGrpSpPr>
        <p:grpSpPr bwMode="auto">
          <a:xfrm>
            <a:off x="2255581" y="2161417"/>
            <a:ext cx="132160" cy="207169"/>
            <a:chOff x="1034" y="1829"/>
            <a:chExt cx="111" cy="174"/>
          </a:xfrm>
        </p:grpSpPr>
        <p:sp>
          <p:nvSpPr>
            <p:cNvPr id="18629" name="Rectangle 203"/>
            <p:cNvSpPr>
              <a:spLocks noChangeArrowheads="1"/>
            </p:cNvSpPr>
            <p:nvPr/>
          </p:nvSpPr>
          <p:spPr bwMode="auto">
            <a:xfrm>
              <a:off x="1034" y="1829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  <a:latin typeface="I Helvetica Oblique" charset="0"/>
                </a:rPr>
                <a:t>p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18630" name="Rectangle 204"/>
            <p:cNvSpPr>
              <a:spLocks noChangeArrowheads="1"/>
            </p:cNvSpPr>
            <p:nvPr/>
          </p:nvSpPr>
          <p:spPr bwMode="auto">
            <a:xfrm>
              <a:off x="1101" y="1896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I Helvetica Oblique" charset="0"/>
                </a:rPr>
                <a:t>s</a:t>
              </a: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18613" name="Rectangle 205"/>
          <p:cNvSpPr>
            <a:spLocks noChangeArrowheads="1"/>
          </p:cNvSpPr>
          <p:nvPr/>
        </p:nvSpPr>
        <p:spPr bwMode="auto">
          <a:xfrm>
            <a:off x="2278198" y="1145814"/>
            <a:ext cx="8015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p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14" name="Rectangle 206"/>
          <p:cNvSpPr>
            <a:spLocks noChangeArrowheads="1"/>
          </p:cNvSpPr>
          <p:nvPr/>
        </p:nvSpPr>
        <p:spPr bwMode="auto">
          <a:xfrm>
            <a:off x="2353208" y="1235111"/>
            <a:ext cx="59312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25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15" name="Rectangle 208"/>
          <p:cNvSpPr>
            <a:spLocks noChangeArrowheads="1"/>
          </p:cNvSpPr>
          <p:nvPr/>
        </p:nvSpPr>
        <p:spPr bwMode="auto">
          <a:xfrm>
            <a:off x="2340111" y="4099754"/>
            <a:ext cx="59312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25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616" name="Rectangle 209"/>
          <p:cNvSpPr>
            <a:spLocks noChangeArrowheads="1"/>
          </p:cNvSpPr>
          <p:nvPr/>
        </p:nvSpPr>
        <p:spPr bwMode="auto">
          <a:xfrm>
            <a:off x="4858283" y="1899480"/>
            <a:ext cx="22442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MC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27922" name="Line 210"/>
          <p:cNvSpPr>
            <a:spLocks noChangeShapeType="1"/>
          </p:cNvSpPr>
          <p:nvPr/>
        </p:nvSpPr>
        <p:spPr bwMode="auto">
          <a:xfrm>
            <a:off x="3824820" y="2269764"/>
            <a:ext cx="0" cy="2400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  <a:cs typeface="MS PGothic" charset="0"/>
            </a:endParaRPr>
          </a:p>
        </p:txBody>
      </p:sp>
      <p:sp>
        <p:nvSpPr>
          <p:cNvPr id="627923" name="Line 211"/>
          <p:cNvSpPr>
            <a:spLocks noChangeShapeType="1"/>
          </p:cNvSpPr>
          <p:nvPr/>
        </p:nvSpPr>
        <p:spPr bwMode="auto">
          <a:xfrm flipH="1">
            <a:off x="2453220" y="2741251"/>
            <a:ext cx="2000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  <a:cs typeface="MS PGothic" charset="0"/>
            </a:endParaRPr>
          </a:p>
        </p:txBody>
      </p:sp>
      <p:sp>
        <p:nvSpPr>
          <p:cNvPr id="627924" name="Line 212"/>
          <p:cNvSpPr>
            <a:spLocks noChangeShapeType="1"/>
          </p:cNvSpPr>
          <p:nvPr/>
        </p:nvSpPr>
        <p:spPr bwMode="auto">
          <a:xfrm flipH="1">
            <a:off x="2453220" y="2269764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  <a:cs typeface="MS PGothic" charset="0"/>
            </a:endParaRPr>
          </a:p>
        </p:txBody>
      </p:sp>
      <p:sp>
        <p:nvSpPr>
          <p:cNvPr id="627925" name="Line 213"/>
          <p:cNvSpPr>
            <a:spLocks noChangeShapeType="1"/>
          </p:cNvSpPr>
          <p:nvPr/>
        </p:nvSpPr>
        <p:spPr bwMode="auto">
          <a:xfrm>
            <a:off x="4453470" y="2726964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  <a:cs typeface="MS PGothic" charset="0"/>
            </a:endParaRPr>
          </a:p>
        </p:txBody>
      </p:sp>
      <p:sp>
        <p:nvSpPr>
          <p:cNvPr id="186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83" y="-96880"/>
            <a:ext cx="6462600" cy="8574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First-Degree (Perfect) Price Discrimination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99655" y="2303101"/>
            <a:ext cx="1289447" cy="395288"/>
          </a:xfrm>
          <a:prstGeom prst="rect">
            <a:avLst/>
          </a:prstGeom>
          <a:solidFill>
            <a:srgbClr val="F1CCB5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623" name="Line 7"/>
          <p:cNvSpPr>
            <a:spLocks noChangeShapeType="1"/>
          </p:cNvSpPr>
          <p:nvPr/>
        </p:nvSpPr>
        <p:spPr bwMode="auto">
          <a:xfrm>
            <a:off x="2434170" y="1217251"/>
            <a:ext cx="2305050" cy="3454004"/>
          </a:xfrm>
          <a:prstGeom prst="line">
            <a:avLst/>
          </a:prstGeom>
          <a:noFill/>
          <a:ln w="41275">
            <a:solidFill>
              <a:srgbClr val="A154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8624" name="Rectangle 165"/>
          <p:cNvSpPr>
            <a:spLocks noChangeArrowheads="1"/>
          </p:cNvSpPr>
          <p:nvPr/>
        </p:nvSpPr>
        <p:spPr bwMode="auto">
          <a:xfrm>
            <a:off x="2931852" y="2415020"/>
            <a:ext cx="178594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B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5" name="Right Triangle 4"/>
          <p:cNvSpPr>
            <a:spLocks noChangeArrowheads="1"/>
          </p:cNvSpPr>
          <p:nvPr/>
        </p:nvSpPr>
        <p:spPr bwMode="auto">
          <a:xfrm rot="5400000">
            <a:off x="3899830" y="2724583"/>
            <a:ext cx="483394" cy="571500"/>
          </a:xfrm>
          <a:prstGeom prst="rtTriangle">
            <a:avLst/>
          </a:prstGeom>
          <a:solidFill>
            <a:srgbClr val="F8E6DA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626" name="Rectangle 162"/>
          <p:cNvSpPr>
            <a:spLocks noChangeArrowheads="1"/>
          </p:cNvSpPr>
          <p:nvPr/>
        </p:nvSpPr>
        <p:spPr bwMode="auto">
          <a:xfrm>
            <a:off x="3965315" y="2819832"/>
            <a:ext cx="19288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E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3864111" y="2329295"/>
            <a:ext cx="563166" cy="395288"/>
          </a:xfrm>
          <a:prstGeom prst="rtTriangle">
            <a:avLst/>
          </a:prstGeom>
          <a:solidFill>
            <a:srgbClr val="81875A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628" name="Rectangle 164"/>
          <p:cNvSpPr>
            <a:spLocks noChangeArrowheads="1"/>
          </p:cNvSpPr>
          <p:nvPr/>
        </p:nvSpPr>
        <p:spPr bwMode="auto">
          <a:xfrm rot="10800000" flipV="1">
            <a:off x="3953408" y="2496932"/>
            <a:ext cx="34528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25">
                <a:solidFill>
                  <a:srgbClr val="000000"/>
                </a:solidFill>
                <a:latin typeface="I Helvetica Oblique" charset="0"/>
              </a:rPr>
              <a:t>C</a:t>
            </a:r>
            <a:endParaRPr lang="en-US" altLang="en-US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56059"/>
      </p:ext>
    </p:extLst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6" descr="PerloffFigure1202_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7837" y="1435865"/>
            <a:ext cx="7822682" cy="22376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15" name="Rectangle 2"/>
          <p:cNvSpPr txBox="1">
            <a:spLocks noChangeArrowheads="1"/>
          </p:cNvSpPr>
          <p:nvPr/>
        </p:nvSpPr>
        <p:spPr>
          <a:xfrm>
            <a:off x="898793" y="347720"/>
            <a:ext cx="611505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2400" dirty="0">
                <a:ea typeface="ＭＳ Ｐゴシック" panose="020B0600070205080204" pitchFamily="34" charset="-128"/>
              </a:rPr>
              <a:t>Welfare Comparisons</a:t>
            </a:r>
          </a:p>
        </p:txBody>
      </p:sp>
    </p:spTree>
    <p:extLst>
      <p:ext uri="{BB962C8B-B14F-4D97-AF65-F5344CB8AC3E}">
        <p14:creationId xmlns:p14="http://schemas.microsoft.com/office/powerpoint/2010/main" val="4012375176"/>
      </p:ext>
    </p:extLst>
  </p:cSld>
  <p:clrMapOvr>
    <a:masterClrMapping/>
  </p:clrMapOvr>
  <p:transition>
    <p:checke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Second-Degree Price Discrimination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5857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>
              <a:lnSpc>
                <a:spcPct val="90000"/>
              </a:lnSpc>
              <a:spcBef>
                <a:spcPts val="525"/>
              </a:spcBef>
              <a:buSzPct val="60000"/>
              <a:buNone/>
            </a:pPr>
            <a:endParaRPr lang="en-US" altLang="en-US" sz="600" dirty="0">
              <a:latin typeface="Lato" panose="020F0502020204030203" pitchFamily="34" charset="0"/>
            </a:endParaRPr>
          </a:p>
          <a:p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Second-Degree Price Discrimination    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Practice of charging different prices per unit for different quantities of the same good or service.</a:t>
            </a:r>
          </a:p>
          <a:p>
            <a:pPr eaLnBrk="1" hangingPunct="1"/>
            <a:endParaRPr lang="en-US" altLang="en-US" sz="1200" dirty="0">
              <a:solidFill>
                <a:srgbClr val="382344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Block Pricing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Practice of charging different prices for different quantities or “blocks” of a good. </a:t>
            </a:r>
          </a:p>
          <a:p>
            <a:pPr marL="479822" indent="-511969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436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Third-Degree Price Discrimination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5857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>
              <a:lnSpc>
                <a:spcPct val="90000"/>
              </a:lnSpc>
              <a:spcBef>
                <a:spcPts val="525"/>
              </a:spcBef>
              <a:buSzPct val="60000"/>
              <a:buNone/>
            </a:pPr>
            <a:endParaRPr lang="en-US" altLang="en-US" sz="600" dirty="0">
              <a:latin typeface="Lato" panose="020F0502020204030203" pitchFamily="34" charset="0"/>
            </a:endParaRPr>
          </a:p>
          <a:p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Third-Degree Price Discrimination </a:t>
            </a:r>
            <a:r>
              <a:rPr lang="en-US" altLang="en-US" sz="2200" dirty="0">
                <a:solidFill>
                  <a:schemeClr val="bg2">
                    <a:lumMod val="75000"/>
                  </a:schemeClr>
                </a:solidFill>
              </a:rPr>
              <a:t>also called </a:t>
            </a:r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Multimarket Pricing 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Practice of dividing consumers into two or more groups with separate demand curves and charging different prices to each group.</a:t>
            </a:r>
            <a:endParaRPr lang="en-US" altLang="en-US" sz="2200" dirty="0">
              <a:solidFill>
                <a:srgbClr val="382344"/>
              </a:solidFill>
              <a:ea typeface="ＭＳ Ｐゴシック" panose="020B0600070205080204" pitchFamily="34" charset="-128"/>
            </a:endParaRPr>
          </a:p>
          <a:p>
            <a:pPr marL="479822" indent="-511969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542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Third-Degree Price Discrimination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971227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>
              <a:lnSpc>
                <a:spcPct val="90000"/>
              </a:lnSpc>
              <a:spcBef>
                <a:spcPts val="525"/>
              </a:spcBef>
              <a:buSzPct val="60000"/>
              <a:buNone/>
            </a:pPr>
            <a:endParaRPr lang="en-US" altLang="en-US" sz="600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If </a:t>
            </a:r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third-degree price discrimination </a:t>
            </a:r>
            <a:r>
              <a:rPr lang="en-US" altLang="en-US" sz="2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(c</a:t>
            </a:r>
            <a:r>
              <a:rPr lang="en-US" altLang="en-US" sz="2200" i="1" dirty="0">
                <a:solidFill>
                  <a:srgbClr val="C00000"/>
                </a:solidFill>
              </a:rPr>
              <a:t>reating consumer groups</a:t>
            </a:r>
            <a:r>
              <a:rPr lang="en-US" altLang="en-US" sz="2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2200" dirty="0">
                <a:ea typeface="ＭＳ Ｐゴシック" panose="020B0600070205080204" pitchFamily="34" charset="-128"/>
              </a:rPr>
              <a:t> is feasible, how should the firm decide what price to charge each group of consumers?</a:t>
            </a:r>
          </a:p>
          <a:p>
            <a:pPr marL="0" indent="0">
              <a:buNone/>
            </a:pPr>
            <a:endParaRPr lang="en-US" altLang="en-US" sz="400" dirty="0">
              <a:ea typeface="ＭＳ Ｐゴシック" panose="020B0600070205080204" pitchFamily="34" charset="-128"/>
            </a:endParaRPr>
          </a:p>
          <a:p>
            <a:pPr marL="257175" indent="-257175">
              <a:buFont typeface="Wingdings" panose="05000000000000000000" pitchFamily="2" charset="2"/>
              <a:buAutoNum type="arabicPeriod"/>
            </a:pPr>
            <a:r>
              <a:rPr lang="en-US" altLang="en-US" sz="2100" i="1" dirty="0">
                <a:ea typeface="ＭＳ Ｐゴシック" panose="020B0600070205080204" pitchFamily="34" charset="-128"/>
              </a:rPr>
              <a:t>We know that however much is produced, total output should be divided between the groups of customers so that marginal revenues for each group are equal.</a:t>
            </a:r>
          </a:p>
          <a:p>
            <a:pPr marL="257175" indent="-257175">
              <a:buFont typeface="Wingdings" panose="05000000000000000000" pitchFamily="2" charset="2"/>
              <a:buAutoNum type="arabicPeriod"/>
            </a:pPr>
            <a:endParaRPr lang="en-US" altLang="en-US" sz="400" i="1" dirty="0">
              <a:ea typeface="ＭＳ Ｐゴシック" panose="020B0600070205080204" pitchFamily="34" charset="-128"/>
            </a:endParaRPr>
          </a:p>
          <a:p>
            <a:pPr marL="257175" indent="-257175">
              <a:buFont typeface="Wingdings" panose="05000000000000000000" pitchFamily="2" charset="2"/>
              <a:buAutoNum type="arabicPeriod"/>
            </a:pPr>
            <a:r>
              <a:rPr lang="en-US" altLang="en-US" sz="2100" i="1" dirty="0">
                <a:ea typeface="ＭＳ Ｐゴシック" panose="020B0600070205080204" pitchFamily="34" charset="-128"/>
              </a:rPr>
              <a:t>We know that total output must be such that the marginal revenue for each group of consumers is equal to the marginal cost of production.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86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0027" y="233400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Third-Degree Price Discrimination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Rectangle 52"/>
          <p:cNvSpPr txBox="1">
            <a:spLocks noChangeArrowheads="1"/>
          </p:cNvSpPr>
          <p:nvPr/>
        </p:nvSpPr>
        <p:spPr bwMode="auto">
          <a:xfrm>
            <a:off x="1104729" y="1233589"/>
            <a:ext cx="2732814" cy="52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0066B3"/>
                </a:solidFill>
                <a:latin typeface="Lato" panose="020F0502020204030203" pitchFamily="34" charset="0"/>
                <a:ea typeface="MS PGothic" pitchFamily="34" charset="-128"/>
                <a:cs typeface="MS PGothic" pitchFamily="34" charset="-128"/>
              </a:rPr>
              <a:t>Creating Consumer Groups</a:t>
            </a:r>
          </a:p>
        </p:txBody>
      </p:sp>
      <p:sp>
        <p:nvSpPr>
          <p:cNvPr id="7" name="Picture 14" descr="eq1.gif"/>
          <p:cNvSpPr>
            <a:spLocks noChangeAspect="1"/>
          </p:cNvSpPr>
          <p:nvPr/>
        </p:nvSpPr>
        <p:spPr bwMode="auto">
          <a:xfrm>
            <a:off x="3769519" y="915305"/>
            <a:ext cx="2593003" cy="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pic>
        <p:nvPicPr>
          <p:cNvPr id="8" name="Picture 15" descr="eq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8" y="1128075"/>
            <a:ext cx="2672265" cy="7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eq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59" y="1999548"/>
            <a:ext cx="1268194" cy="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q4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20" y="2444068"/>
            <a:ext cx="1313486" cy="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9" descr="eq5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84" y="2902570"/>
            <a:ext cx="2094784" cy="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2"/>
          <p:cNvSpPr txBox="1">
            <a:spLocks noChangeArrowheads="1"/>
          </p:cNvSpPr>
          <p:nvPr/>
        </p:nvSpPr>
        <p:spPr bwMode="auto">
          <a:xfrm>
            <a:off x="1044524" y="3504432"/>
            <a:ext cx="2877481" cy="42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0066B3"/>
                </a:solidFill>
                <a:latin typeface="Lato" panose="020F0502020204030203" pitchFamily="34" charset="0"/>
                <a:ea typeface="MS PGothic" pitchFamily="34" charset="-128"/>
                <a:cs typeface="MS PGothic" pitchFamily="34" charset="-128"/>
              </a:rPr>
              <a:t>Determining Relative Prices</a:t>
            </a:r>
          </a:p>
          <a:p>
            <a:pPr marL="257175" indent="-257175">
              <a:spcBef>
                <a:spcPct val="20000"/>
              </a:spcBef>
              <a:defRPr/>
            </a:pPr>
            <a:endParaRPr lang="en-US" sz="1800" b="1" dirty="0">
              <a:solidFill>
                <a:srgbClr val="0066B3"/>
              </a:solidFill>
              <a:latin typeface="Lato" panose="020F0502020204030203" pitchFamily="34" charset="0"/>
              <a:ea typeface="MS PGothic" pitchFamily="34" charset="-128"/>
              <a:cs typeface="MS PGothic" pitchFamily="34" charset="-128"/>
            </a:endParaRPr>
          </a:p>
        </p:txBody>
      </p:sp>
      <p:pic>
        <p:nvPicPr>
          <p:cNvPr id="13" name="Picture 18" descr="eq7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84" y="4068220"/>
            <a:ext cx="1607889" cy="74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 descr="eq6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8" y="3564340"/>
            <a:ext cx="1958906" cy="3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47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1079655" y="1896666"/>
            <a:ext cx="2107148" cy="276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Consumers are divided into 2 groups, with separate demand curves.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Note that </a:t>
            </a:r>
            <a:r>
              <a:rPr lang="en-US" altLang="en-US" sz="1600" i="1" dirty="0">
                <a:latin typeface="Lato" panose="020F0502020204030203" pitchFamily="34" charset="0"/>
              </a:rPr>
              <a:t>Q</a:t>
            </a:r>
            <a:r>
              <a:rPr lang="en-US" altLang="en-US" sz="1600" baseline="-25000" dirty="0">
                <a:latin typeface="Lato" panose="020F0502020204030203" pitchFamily="34" charset="0"/>
              </a:rPr>
              <a:t>1</a:t>
            </a:r>
            <a:r>
              <a:rPr lang="en-US" altLang="en-US" sz="1600" dirty="0">
                <a:latin typeface="Lato" panose="020F0502020204030203" pitchFamily="34" charset="0"/>
              </a:rPr>
              <a:t> and </a:t>
            </a:r>
            <a:r>
              <a:rPr lang="en-US" altLang="en-US" sz="1600" i="1" dirty="0">
                <a:latin typeface="Lato" panose="020F0502020204030203" pitchFamily="34" charset="0"/>
              </a:rPr>
              <a:t>Q</a:t>
            </a:r>
            <a:r>
              <a:rPr lang="en-US" altLang="en-US" sz="1600" baseline="-25000" dirty="0">
                <a:latin typeface="Lato" panose="020F0502020204030203" pitchFamily="34" charset="0"/>
              </a:rPr>
              <a:t>2</a:t>
            </a:r>
            <a:r>
              <a:rPr lang="en-US" altLang="en-US" sz="1600" dirty="0">
                <a:latin typeface="Lato" panose="020F0502020204030203" pitchFamily="34" charset="0"/>
              </a:rPr>
              <a:t> are chosen so that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MR</a:t>
            </a:r>
            <a:r>
              <a:rPr lang="en-US" altLang="en-US" sz="1600" baseline="-25000" dirty="0">
                <a:latin typeface="Lato" panose="020F0502020204030203" pitchFamily="34" charset="0"/>
              </a:rPr>
              <a:t>1</a:t>
            </a:r>
            <a:r>
              <a:rPr lang="en-US" altLang="en-US" sz="1600" dirty="0">
                <a:latin typeface="Lato" panose="020F0502020204030203" pitchFamily="34" charset="0"/>
              </a:rPr>
              <a:t> = MR</a:t>
            </a:r>
            <a:r>
              <a:rPr lang="en-US" altLang="en-US" sz="1600" baseline="-25000" dirty="0">
                <a:latin typeface="Lato" panose="020F0502020204030203" pitchFamily="34" charset="0"/>
              </a:rPr>
              <a:t>2</a:t>
            </a:r>
            <a:r>
              <a:rPr lang="en-US" altLang="en-US" sz="1600" dirty="0">
                <a:latin typeface="Lato" panose="020F0502020204030203" pitchFamily="34" charset="0"/>
              </a:rPr>
              <a:t> = MC.</a:t>
            </a:r>
          </a:p>
        </p:txBody>
      </p:sp>
      <p:pic>
        <p:nvPicPr>
          <p:cNvPr id="215" name="Picture 2" descr="C:\Documents and Settings\Kyle M. Thiel\Desktop\Pindyck_7e\ppts\aparna_ppts\aparna_ppts\ch11\fig11.05\11.05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3" descr="C:\Documents and Settings\Kyle M. Thiel\Desktop\Pindyck_7e\ppts\aparna_ppts\aparna_ppts\ch11\fig11.05\11.05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4" descr="C:\Documents and Settings\Kyle M. Thiel\Desktop\Pindyck_7e\ppts\aparna_ppts\aparna_ppts\ch11\fig11.05\11.05_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5" descr="C:\Documents and Settings\Kyle M. Thiel\Desktop\Pindyck_7e\ppts\aparna_ppts\aparna_ppts\ch11\fig11.05\11.05_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6" descr="C:\Documents and Settings\Kyle M. Thiel\Desktop\Pindyck_7e\ppts\aparna_ppts\aparna_ppts\ch11\fig11.05\11.05_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7" descr="C:\Documents and Settings\Kyle M. Thiel\Desktop\Pindyck_7e\ppts\aparna_ppts\aparna_ppts\ch11\fig11.05\11.05_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8" descr="C:\Documents and Settings\Kyle M. Thiel\Desktop\Pindyck_7e\ppts\aparna_ppts\aparna_ppts\ch11\fig11.05\11.05_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9" descr="C:\Documents and Settings\Kyle M. Thiel\Desktop\Pindyck_7e\ppts\aparna_ppts\aparna_ppts\ch11\fig11.05\11.05_0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10" descr="C:\Documents and Settings\Kyle M. Thiel\Desktop\Pindyck_7e\ppts\aparna_ppts\aparna_ppts\ch11\fig11.05\11.05_09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11" descr="C:\Documents and Settings\Kyle M. Thiel\Desktop\Pindyck_7e\ppts\aparna_ppts\aparna_ppts\ch11\fig11.05\11.05_10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33889"/>
            <a:ext cx="4815271" cy="34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4"/>
          <p:cNvSpPr>
            <a:spLocks noGrp="1" noChangeArrowheads="1"/>
          </p:cNvSpPr>
          <p:nvPr>
            <p:ph type="title"/>
          </p:nvPr>
        </p:nvSpPr>
        <p:spPr>
          <a:xfrm>
            <a:off x="1663776" y="552995"/>
            <a:ext cx="5486400" cy="3655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Third-Degree Price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165498136"/>
      </p:ext>
    </p:extLst>
  </p:cSld>
  <p:clrMapOvr>
    <a:masterClrMapping/>
  </p:clrMapOvr>
  <p:transition>
    <p:checke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4"/>
          <p:cNvSpPr>
            <a:spLocks noGrp="1" noChangeArrowheads="1"/>
          </p:cNvSpPr>
          <p:nvPr>
            <p:ph type="title"/>
          </p:nvPr>
        </p:nvSpPr>
        <p:spPr>
          <a:xfrm>
            <a:off x="1485899" y="545651"/>
            <a:ext cx="5486400" cy="3655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Third-Degree Price Discrimination</a:t>
            </a:r>
          </a:p>
        </p:txBody>
      </p:sp>
      <p:pic>
        <p:nvPicPr>
          <p:cNvPr id="14" name="Picture 3" descr="C:\Documents and Settings\Kyle M. Thiel\Desktop\Pindyck_7e\ppts\aparna_ppts\aparna_ppts\ch11\fig11.06\11.06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Documents and Settings\Kyle M. Thiel\Desktop\Pindyck_7e\ppts\aparna_ppts\aparna_ppts\ch11\fig11.06\11.06_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C:\Documents and Settings\Kyle M. Thiel\Desktop\Pindyck_7e\ppts\aparna_ppts\aparna_ppts\ch11\fig11.06\11.06_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Documents and Settings\Kyle M. Thiel\Desktop\Pindyck_7e\ppts\aparna_ppts\aparna_ppts\ch11\fig11.06\11.06_0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C:\Documents and Settings\Kyle M. Thiel\Desktop\Pindyck_7e\ppts\aparna_ppts\aparna_ppts\ch11\fig11.06\11.06_06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C:\Documents and Settings\Kyle M. Thiel\Desktop\Pindyck_7e\ppts\aparna_ppts\aparna_ppts\ch11\fig11.06\11.06_07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C:\Documents and Settings\Kyle M. Thiel\Desktop\Pindyck_7e\ppts\aparna_ppts\aparna_ppts\ch11\fig11.06\11.06_08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034107" y="1251681"/>
            <a:ext cx="2627369" cy="339047"/>
          </a:xfrm>
          <a:prstGeom prst="rect">
            <a:avLst/>
          </a:prstGeom>
          <a:solidFill>
            <a:srgbClr val="B27CB6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34290" rIns="34290" anchor="ctr"/>
          <a:lstStyle/>
          <a:p>
            <a:pPr marL="257175" indent="-257175">
              <a:spcBef>
                <a:spcPct val="20000"/>
              </a:spcBef>
              <a:defRPr/>
            </a:pPr>
            <a:r>
              <a:rPr lang="en-US" sz="1500" b="1" dirty="0">
                <a:latin typeface="+mn-lt"/>
                <a:ea typeface="MS PGothic" pitchFamily="34" charset="-128"/>
                <a:cs typeface="MS PGothic" pitchFamily="34" charset="-128"/>
              </a:rPr>
              <a:t>No Sales to Smaller Market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965812" y="1799035"/>
            <a:ext cx="2763961" cy="309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If MC is rising, it may not pay to sell to both groups.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Here the first group, with demand </a:t>
            </a:r>
            <a:r>
              <a:rPr lang="en-US" altLang="en-US" sz="1600" i="1" dirty="0">
                <a:latin typeface="Lato" panose="020F0502020204030203" pitchFamily="34" charset="0"/>
              </a:rPr>
              <a:t>D</a:t>
            </a:r>
            <a:r>
              <a:rPr lang="en-US" altLang="en-US" sz="1600" baseline="-25000" dirty="0">
                <a:latin typeface="Lato" panose="020F0502020204030203" pitchFamily="34" charset="0"/>
              </a:rPr>
              <a:t>1</a:t>
            </a:r>
            <a:r>
              <a:rPr lang="en-US" altLang="en-US" sz="1600" dirty="0">
                <a:latin typeface="Lato" panose="020F0502020204030203" pitchFamily="34" charset="0"/>
              </a:rPr>
              <a:t>, is not willing to pay much for the product.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400" dirty="0">
              <a:latin typeface="Lato" panose="020F0502020204030203" pitchFamily="34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It is unprofitable to sell to them because the price would have to be too low to compensate for the resulting increase in MC.</a:t>
            </a:r>
          </a:p>
        </p:txBody>
      </p:sp>
      <p:pic>
        <p:nvPicPr>
          <p:cNvPr id="23" name="Picture 2" descr="C:\Documents and Settings\Kyle M. Thiel\Desktop\Pindyck_7e\ppts\aparna_ppts\aparna_ppts\ch11\fig11.06\11.06_0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1472589"/>
            <a:ext cx="4226881" cy="31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03756"/>
      </p:ext>
    </p:extLst>
  </p:cSld>
  <p:clrMapOvr>
    <a:masterClrMapping/>
  </p:clrMapOvr>
  <p:transition>
    <p:checke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2581" y="171450"/>
            <a:ext cx="6115050" cy="7429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sz="2300" dirty="0">
                <a:ea typeface="ＭＳ Ｐゴシック" panose="020B0600070205080204" pitchFamily="34" charset="-128"/>
              </a:rPr>
              <a:t>Price Discrimination by a Movie Theater</a:t>
            </a:r>
          </a:p>
        </p:txBody>
      </p:sp>
      <p:pic>
        <p:nvPicPr>
          <p:cNvPr id="16" name="Picture 4" descr="Fig15-1_PPT_1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Fig15-1_PPT_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Fig15-1_PPT_1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Fig15-1_PPT_10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Fig15-1_PPT_6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4" y="1073828"/>
            <a:ext cx="3099355" cy="37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 descr="Fig15-1_PPT_8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4" y="1073828"/>
            <a:ext cx="3099355" cy="37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 descr="Fig15-1_PPT_14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 descr="Fig15-1_PPT_1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4" y="1073828"/>
            <a:ext cx="3099355" cy="37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 descr="Fig15-1_PPT_2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4" y="1073828"/>
            <a:ext cx="3099355" cy="37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 descr="Fig15-1_PPT_5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4" y="1073828"/>
            <a:ext cx="3099355" cy="37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4" descr="Fig15-1_PPT_7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4" y="1073828"/>
            <a:ext cx="3099355" cy="37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5" descr="Fig15-1_PPT_3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 descr="Fig15-1_PPT_9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7" descr="Fig15-1_PPT_13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8" y="1103594"/>
            <a:ext cx="3468136" cy="3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228252"/>
      </p:ext>
    </p:extLst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95111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Other Pricing Strategies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23719"/>
            <a:ext cx="7072829" cy="317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300" dirty="0">
                <a:solidFill>
                  <a:schemeClr val="bg2">
                    <a:lumMod val="75000"/>
                  </a:schemeClr>
                </a:solidFill>
              </a:rPr>
              <a:t>Intertemporal Price Discrimination:</a:t>
            </a:r>
            <a:endParaRPr lang="en-US" altLang="en-US" sz="3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3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Practice of separating consumers with different demand functions into different groups by charging different prices at different points in time.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sz="450" dirty="0">
              <a:solidFill>
                <a:srgbClr val="382344"/>
              </a:solidFill>
              <a:ea typeface="ＭＳ Ｐゴシック" panose="020B0600070205080204" pitchFamily="34" charset="-128"/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300" dirty="0">
                <a:solidFill>
                  <a:schemeClr val="bg2">
                    <a:lumMod val="75000"/>
                  </a:schemeClr>
                </a:solidFill>
              </a:rPr>
              <a:t>Peak-Load Pricing   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3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Practice of charging higher prices during peak periods when capacity constraints cause marginal costs to be high.</a:t>
            </a: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56978" y="262909"/>
            <a:ext cx="6462600" cy="787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>
                    <a:lumMod val="50000"/>
                  </a:schemeClr>
                </a:solidFill>
              </a:rPr>
              <a:t>Chapter 16: Outline</a:t>
            </a:r>
            <a:endParaRPr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0596"/>
            <a:ext cx="726612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Capturing Consumer Surplus 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Price Discrimination</a:t>
            </a:r>
          </a:p>
          <a:p>
            <a:pPr marL="687388" indent="-228600"/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</a:rPr>
              <a:t>First-Degree, Second-Degree, Third-Degree Price Discrimination</a:t>
            </a:r>
          </a:p>
          <a:p>
            <a:pPr marL="687388" indent="-228600"/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</a:rPr>
              <a:t>Intertemporal Price Discrimination and Peak-Load Pricing</a:t>
            </a:r>
          </a:p>
          <a:p>
            <a:pPr marL="687388" indent="-228600"/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</a:rPr>
              <a:t>Cost Plus Pricing</a:t>
            </a:r>
          </a:p>
          <a:p>
            <a:pPr marL="687388" indent="-228600"/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</a:rPr>
              <a:t>Two-Part Tariff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42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919320" y="1266323"/>
            <a:ext cx="2353938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Consumers are divided into groups by changing the price over time. </a:t>
            </a:r>
          </a:p>
          <a:p>
            <a:pPr>
              <a:spcBef>
                <a:spcPct val="20000"/>
              </a:spcBef>
              <a:defRPr/>
            </a:pPr>
            <a:endParaRPr lang="en-US" sz="450" dirty="0">
              <a:latin typeface="Lato" panose="020F0502020204030203" pitchFamily="34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Initially, the price is high. The firm captures surplus from consumers who have a high demand for the good and who are unwilling to wait to buy it. </a:t>
            </a:r>
          </a:p>
          <a:p>
            <a:pPr>
              <a:spcBef>
                <a:spcPct val="20000"/>
              </a:spcBef>
              <a:defRPr/>
            </a:pPr>
            <a:endParaRPr lang="en-US" sz="450" dirty="0">
              <a:latin typeface="Lato" panose="020F0502020204030203" pitchFamily="34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Later the price is reduced to appeal to the mass market.</a:t>
            </a:r>
          </a:p>
        </p:txBody>
      </p:sp>
      <p:pic>
        <p:nvPicPr>
          <p:cNvPr id="31" name="Picture 2" descr="C:\Documents and Settings\Kyle M. Thiel\Desktop\Pindyck_7e\ppts\aparna_ppts\aparna_ppts\ch11\fig11.07\11.07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 descr="C:\Documents and Settings\Kyle M. Thiel\Desktop\Pindyck_7e\ppts\aparna_ppts\aparna_ppts\ch11\fig11.07\11.07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 descr="C:\Documents and Settings\Kyle M. Thiel\Desktop\Pindyck_7e\ppts\aparna_ppts\aparna_ppts\ch11\fig11.07\11.07_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C:\Documents and Settings\Kyle M. Thiel\Desktop\Pindyck_7e\ppts\aparna_ppts\aparna_ppts\ch11\fig11.07\11.07_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 descr="C:\Documents and Settings\Kyle M. Thiel\Desktop\Pindyck_7e\ppts\aparna_ppts\aparna_ppts\ch11\fig11.07\11.07_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 descr="C:\Documents and Settings\Kyle M. Thiel\Desktop\Pindyck_7e\ppts\aparna_ppts\aparna_ppts\ch11\fig11.07\11.07_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8" descr="C:\Documents and Settings\Kyle M. Thiel\Desktop\Pindyck_7e\ppts\aparna_ppts\aparna_ppts\ch11\fig11.07\11.07_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C:\Documents and Settings\Kyle M. Thiel\Desktop\Pindyck_7e\ppts\aparna_ppts\aparna_ppts\ch11\fig11.07\11.07_0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58" y="1347730"/>
            <a:ext cx="4938914" cy="29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1733550" y="386954"/>
            <a:ext cx="5486400" cy="464344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ct val="10000"/>
              </a:spcBef>
              <a:spcAft>
                <a:spcPct val="10000"/>
              </a:spcAft>
              <a:buClr>
                <a:schemeClr val="accent6"/>
              </a:buClr>
              <a:buSzPts val="3200"/>
              <a:defRPr/>
            </a:pPr>
            <a:r>
              <a:rPr lang="en-US" sz="2300" dirty="0" err="1">
                <a:solidFill>
                  <a:schemeClr val="accent6"/>
                </a:solidFill>
                <a:latin typeface="Raleway"/>
                <a:ea typeface="ＭＳ Ｐゴシック" panose="020B0600070205080204" pitchFamily="34" charset="-128"/>
                <a:cs typeface="Raleway"/>
                <a:sym typeface="Raleway"/>
              </a:rPr>
              <a:t>Intertemporal</a:t>
            </a:r>
            <a:r>
              <a:rPr lang="en-US" sz="2300" dirty="0">
                <a:solidFill>
                  <a:schemeClr val="accent6"/>
                </a:solidFill>
                <a:latin typeface="Raleway"/>
                <a:ea typeface="ＭＳ Ｐゴシック" panose="020B0600070205080204" pitchFamily="34" charset="-128"/>
                <a:cs typeface="Raleway"/>
                <a:sym typeface="Raleway"/>
              </a:rPr>
              <a:t> Price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671735101"/>
      </p:ext>
    </p:extLst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1733550" y="386954"/>
            <a:ext cx="5486400" cy="464344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ct val="10000"/>
              </a:spcBef>
              <a:spcAft>
                <a:spcPct val="10000"/>
              </a:spcAft>
              <a:buClr>
                <a:schemeClr val="accent6"/>
              </a:buClr>
              <a:buSzPts val="3200"/>
              <a:defRPr/>
            </a:pPr>
            <a:r>
              <a:rPr lang="en-US" sz="2300" dirty="0">
                <a:solidFill>
                  <a:schemeClr val="accent6"/>
                </a:solidFill>
                <a:latin typeface="Raleway"/>
                <a:ea typeface="ＭＳ Ｐゴシック" panose="020B0600070205080204" pitchFamily="34" charset="-128"/>
                <a:cs typeface="Raleway"/>
                <a:sym typeface="Raleway"/>
              </a:rPr>
              <a:t>Peak-Load Pricing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97945" y="1751955"/>
            <a:ext cx="2442990" cy="335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During times of the day or year where demand peaks, a higher price, </a:t>
            </a:r>
            <a:r>
              <a:rPr lang="en-US" sz="1500" i="1" dirty="0">
                <a:latin typeface="Lato" panose="020F0502020204030203" pitchFamily="34" charset="0"/>
                <a:ea typeface="MS PGothic" pitchFamily="34" charset="-128"/>
                <a:cs typeface="MS PGothic" charset="0"/>
              </a:rPr>
              <a:t>P</a:t>
            </a:r>
            <a:r>
              <a:rPr lang="en-US" sz="1500" baseline="-25000" dirty="0">
                <a:latin typeface="Lato" panose="020F0502020204030203" pitchFamily="34" charset="0"/>
                <a:ea typeface="MS PGothic" pitchFamily="34" charset="-128"/>
                <a:cs typeface="MS PGothic" charset="0"/>
              </a:rPr>
              <a:t>1</a:t>
            </a: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, is charged. </a:t>
            </a:r>
            <a:endParaRPr lang="en-US" sz="450" dirty="0">
              <a:latin typeface="Lato" panose="020F0502020204030203" pitchFamily="34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This is more profitable for the firm than charging a single price at all times. </a:t>
            </a:r>
          </a:p>
          <a:p>
            <a:pPr>
              <a:spcBef>
                <a:spcPct val="20000"/>
              </a:spcBef>
              <a:defRPr/>
            </a:pPr>
            <a:endParaRPr lang="en-US" sz="450" dirty="0">
              <a:latin typeface="Lato" panose="020F0502020204030203" pitchFamily="34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500" dirty="0">
                <a:latin typeface="Lato" panose="020F0502020204030203" pitchFamily="34" charset="0"/>
                <a:ea typeface="MS PGothic" pitchFamily="34" charset="-128"/>
              </a:rPr>
              <a:t>It is also more efficient because marginal cost is higher during peak periods.</a:t>
            </a:r>
          </a:p>
        </p:txBody>
      </p:sp>
      <p:pic>
        <p:nvPicPr>
          <p:cNvPr id="13" name="Picture 2" descr="C:\Documents and Settings\Kyle M. Thiel\Desktop\Pindyck_7e\ppts\aparna_ppts\aparna_ppts\ch11\fig11.08\11.08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Documents and Settings\Kyle M. Thiel\Desktop\Pindyck_7e\ppts\aparna_ppts\aparna_ppts\ch11\fig11.08\11.08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Documents and Settings\Kyle M. Thiel\Desktop\Pindyck_7e\ppts\aparna_ppts\aparna_ppts\ch11\fig11.08\11.08_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C:\Documents and Settings\Kyle M. Thiel\Desktop\Pindyck_7e\ppts\aparna_ppts\aparna_ppts\ch11\fig11.08\11.08_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Documents and Settings\Kyle M. Thiel\Desktop\Pindyck_7e\ppts\aparna_ppts\aparna_ppts\ch11\fig11.08\11.08_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C:\Documents and Settings\Kyle M. Thiel\Desktop\Pindyck_7e\ppts\aparna_ppts\aparna_ppts\ch11\fig11.08\11.08_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C:\Documents and Settings\Kyle M. Thiel\Desktop\Pindyck_7e\ppts\aparna_ppts\aparna_ppts\ch11\fig11.08\11.08_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6769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C:\Documents and Settings\Kyle M. Thiel\Desktop\Pindyck_7e\ppts\aparna_ppts\aparna_ppts\ch11\fig11.08\11.08_0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0" y="1153097"/>
            <a:ext cx="4346461" cy="35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505119"/>
      </p:ext>
    </p:extLst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95111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Other Pricing Strategies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23719"/>
            <a:ext cx="6829125" cy="317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300" dirty="0">
                <a:solidFill>
                  <a:schemeClr val="bg2">
                    <a:lumMod val="75000"/>
                  </a:schemeClr>
                </a:solidFill>
              </a:rPr>
              <a:t>Cost-Plus Pricing:</a:t>
            </a:r>
            <a:r>
              <a:rPr lang="en-US" altLang="en-US" sz="3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300" dirty="0"/>
              <a:t>adding a percentage markup to average total cost </a:t>
            </a:r>
          </a:p>
          <a:p>
            <a:pPr marL="801688" lvl="1" indent="-342900"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altLang="en-US" sz="23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higher markup when demand is price inelastic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sz="450" dirty="0">
              <a:solidFill>
                <a:srgbClr val="382344"/>
              </a:solidFill>
              <a:ea typeface="ＭＳ Ｐゴシック" panose="020B0600070205080204" pitchFamily="34" charset="-128"/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300" dirty="0">
                <a:solidFill>
                  <a:schemeClr val="bg2">
                    <a:lumMod val="75000"/>
                  </a:schemeClr>
                </a:solidFill>
              </a:rPr>
              <a:t>Two-Part Tariffs:   </a:t>
            </a:r>
            <a:r>
              <a:rPr lang="en-US" sz="2300" dirty="0"/>
              <a:t>initial fee for the right to buy the product and an additional fee for each unit of the product purchased</a:t>
            </a:r>
            <a:endParaRPr lang="en-US" altLang="en-US" sz="2300" dirty="0">
              <a:ea typeface="ＭＳ Ｐゴシック" panose="020B0600070205080204" pitchFamily="34" charset="-128"/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endParaRPr lang="en-US" altLang="en-US" sz="23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21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1171460" y="386954"/>
            <a:ext cx="6628482" cy="464344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ct val="10000"/>
              </a:spcBef>
              <a:spcAft>
                <a:spcPct val="10000"/>
              </a:spcAft>
              <a:buClr>
                <a:schemeClr val="accent6"/>
              </a:buClr>
              <a:buSzPts val="3200"/>
              <a:defRPr/>
            </a:pPr>
            <a:r>
              <a:rPr lang="en-US" sz="2300" dirty="0">
                <a:solidFill>
                  <a:schemeClr val="accent6"/>
                </a:solidFill>
                <a:latin typeface="Raleway"/>
                <a:ea typeface="ＭＳ Ｐゴシック" panose="020B0600070205080204" pitchFamily="34" charset="-128"/>
                <a:cs typeface="Raleway"/>
                <a:sym typeface="Raleway"/>
              </a:rPr>
              <a:t>Two-Part Tariff with a Single Type of Consumer</a:t>
            </a: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1970412" y="1341345"/>
            <a:ext cx="4686300" cy="1543050"/>
            <a:chOff x="1392" y="1105"/>
            <a:chExt cx="3848" cy="1296"/>
          </a:xfrm>
        </p:grpSpPr>
        <p:sp>
          <p:nvSpPr>
            <p:cNvPr id="22" name="Freeform 3"/>
            <p:cNvSpPr>
              <a:spLocks/>
            </p:cNvSpPr>
            <p:nvPr/>
          </p:nvSpPr>
          <p:spPr bwMode="auto">
            <a:xfrm>
              <a:off x="1392" y="1440"/>
              <a:ext cx="1873" cy="961"/>
            </a:xfrm>
            <a:custGeom>
              <a:avLst/>
              <a:gdLst>
                <a:gd name="T0" fmla="*/ 0 w 1873"/>
                <a:gd name="T1" fmla="*/ 0 h 961"/>
                <a:gd name="T2" fmla="*/ 528 w 1873"/>
                <a:gd name="T3" fmla="*/ 336 h 961"/>
                <a:gd name="T4" fmla="*/ 1248 w 1873"/>
                <a:gd name="T5" fmla="*/ 720 h 961"/>
                <a:gd name="T6" fmla="*/ 1872 w 1873"/>
                <a:gd name="T7" fmla="*/ 960 h 961"/>
                <a:gd name="T8" fmla="*/ 0 w 1873"/>
                <a:gd name="T9" fmla="*/ 960 h 961"/>
                <a:gd name="T10" fmla="*/ 0 w 1873"/>
                <a:gd name="T11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961">
                  <a:moveTo>
                    <a:pt x="0" y="0"/>
                  </a:moveTo>
                  <a:lnTo>
                    <a:pt x="528" y="336"/>
                  </a:lnTo>
                  <a:lnTo>
                    <a:pt x="1248" y="720"/>
                  </a:lnTo>
                  <a:lnTo>
                    <a:pt x="1872" y="960"/>
                  </a:lnTo>
                  <a:lnTo>
                    <a:pt x="0" y="960"/>
                  </a:lnTo>
                  <a:lnTo>
                    <a:pt x="0" y="0"/>
                  </a:lnTo>
                </a:path>
              </a:pathLst>
            </a:cu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3807" y="1105"/>
              <a:ext cx="1433" cy="67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/>
              <a:r>
                <a:rPr lang="en-US" altLang="en-US" sz="1200"/>
                <a:t>User price </a:t>
              </a:r>
              <a:r>
                <a:rPr lang="en-US" altLang="en-US" sz="1200" i="1"/>
                <a:t>P* </a:t>
              </a:r>
              <a:r>
                <a:rPr lang="en-US" altLang="en-US" sz="1200"/>
                <a:t>is set at</a:t>
              </a:r>
            </a:p>
            <a:p>
              <a:pPr algn="ctr"/>
              <a:r>
                <a:rPr lang="en-US" altLang="en-US" sz="1200"/>
                <a:t>MC.  Entry price </a:t>
              </a:r>
              <a:r>
                <a:rPr lang="en-US" altLang="en-US" sz="1200" i="1"/>
                <a:t>T*</a:t>
              </a:r>
              <a:r>
                <a:rPr lang="en-US" altLang="en-US" sz="1200"/>
                <a:t> </a:t>
              </a:r>
            </a:p>
            <a:p>
              <a:pPr algn="ctr"/>
              <a:r>
                <a:rPr lang="en-US" altLang="en-US" sz="1200"/>
                <a:t>is equal to the entire </a:t>
              </a:r>
            </a:p>
            <a:p>
              <a:pPr algn="ctr"/>
              <a:r>
                <a:rPr lang="en-US" altLang="en-US" sz="1200"/>
                <a:t>consumer surplus.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195" y="1367"/>
              <a:ext cx="2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050" i="1"/>
                <a:t>T*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1961" y="1641"/>
              <a:ext cx="303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84562" y="4712004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2770512" y="4712004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970412" y="1312770"/>
            <a:ext cx="0" cy="31992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1965650" y="4504835"/>
            <a:ext cx="425529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566100" y="4509598"/>
            <a:ext cx="709330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1200"/>
              <a:t>Quantity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452491" y="1107983"/>
            <a:ext cx="353463" cy="2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1050"/>
              <a:t>$/Q</a:t>
            </a:r>
          </a:p>
        </p:txBody>
      </p:sp>
      <p:grpSp>
        <p:nvGrpSpPr>
          <p:cNvPr id="32" name="Group 14"/>
          <p:cNvGrpSpPr>
            <a:grpSpLocks/>
          </p:cNvGrpSpPr>
          <p:nvPr/>
        </p:nvGrpSpPr>
        <p:grpSpPr bwMode="auto">
          <a:xfrm>
            <a:off x="1612034" y="2651033"/>
            <a:ext cx="4358879" cy="373856"/>
            <a:chOff x="1091" y="2205"/>
            <a:chExt cx="3661" cy="314"/>
          </a:xfrm>
        </p:grpSpPr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1409" y="2400"/>
              <a:ext cx="3039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61" y="2205"/>
              <a:ext cx="2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050"/>
                <a:t>MC</a:t>
              </a: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091" y="2327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050" i="1"/>
                <a:t>P*</a:t>
              </a:r>
            </a:p>
          </p:txBody>
        </p:sp>
      </p:grpSp>
      <p:sp>
        <p:nvSpPr>
          <p:cNvPr id="36" name="Freeform 19"/>
          <p:cNvSpPr>
            <a:spLocks/>
          </p:cNvSpPr>
          <p:nvPr/>
        </p:nvSpPr>
        <p:spPr bwMode="auto">
          <a:xfrm>
            <a:off x="2027562" y="1797355"/>
            <a:ext cx="3601641" cy="1497806"/>
          </a:xfrm>
          <a:custGeom>
            <a:avLst/>
            <a:gdLst>
              <a:gd name="T0" fmla="*/ 0 w 2976"/>
              <a:gd name="T1" fmla="*/ 0 h 1304"/>
              <a:gd name="T2" fmla="*/ 49 w 2976"/>
              <a:gd name="T3" fmla="*/ 31 h 1304"/>
              <a:gd name="T4" fmla="*/ 112 w 2976"/>
              <a:gd name="T5" fmla="*/ 70 h 1304"/>
              <a:gd name="T6" fmla="*/ 189 w 2976"/>
              <a:gd name="T7" fmla="*/ 123 h 1304"/>
              <a:gd name="T8" fmla="*/ 266 w 2976"/>
              <a:gd name="T9" fmla="*/ 175 h 1304"/>
              <a:gd name="T10" fmla="*/ 440 w 2976"/>
              <a:gd name="T11" fmla="*/ 290 h 1304"/>
              <a:gd name="T12" fmla="*/ 531 w 2976"/>
              <a:gd name="T13" fmla="*/ 347 h 1304"/>
              <a:gd name="T14" fmla="*/ 608 w 2976"/>
              <a:gd name="T15" fmla="*/ 395 h 1304"/>
              <a:gd name="T16" fmla="*/ 908 w 2976"/>
              <a:gd name="T17" fmla="*/ 566 h 1304"/>
              <a:gd name="T18" fmla="*/ 1062 w 2976"/>
              <a:gd name="T19" fmla="*/ 645 h 1304"/>
              <a:gd name="T20" fmla="*/ 1222 w 2976"/>
              <a:gd name="T21" fmla="*/ 720 h 1304"/>
              <a:gd name="T22" fmla="*/ 1383 w 2976"/>
              <a:gd name="T23" fmla="*/ 785 h 1304"/>
              <a:gd name="T24" fmla="*/ 1537 w 2976"/>
              <a:gd name="T25" fmla="*/ 851 h 1304"/>
              <a:gd name="T26" fmla="*/ 1704 w 2976"/>
              <a:gd name="T27" fmla="*/ 913 h 1304"/>
              <a:gd name="T28" fmla="*/ 1795 w 2976"/>
              <a:gd name="T29" fmla="*/ 943 h 1304"/>
              <a:gd name="T30" fmla="*/ 1900 w 2976"/>
              <a:gd name="T31" fmla="*/ 978 h 1304"/>
              <a:gd name="T32" fmla="*/ 2018 w 2976"/>
              <a:gd name="T33" fmla="*/ 1018 h 1304"/>
              <a:gd name="T34" fmla="*/ 2158 w 2976"/>
              <a:gd name="T35" fmla="*/ 1062 h 1304"/>
              <a:gd name="T36" fmla="*/ 2312 w 2976"/>
              <a:gd name="T37" fmla="*/ 1106 h 1304"/>
              <a:gd name="T38" fmla="*/ 2465 w 2976"/>
              <a:gd name="T39" fmla="*/ 1154 h 1304"/>
              <a:gd name="T40" fmla="*/ 2612 w 2976"/>
              <a:gd name="T41" fmla="*/ 1198 h 1304"/>
              <a:gd name="T42" fmla="*/ 2752 w 2976"/>
              <a:gd name="T43" fmla="*/ 1237 h 1304"/>
              <a:gd name="T44" fmla="*/ 2877 w 2976"/>
              <a:gd name="T45" fmla="*/ 1272 h 1304"/>
              <a:gd name="T46" fmla="*/ 2926 w 2976"/>
              <a:gd name="T47" fmla="*/ 1290 h 1304"/>
              <a:gd name="T48" fmla="*/ 2975 w 2976"/>
              <a:gd name="T49" fmla="*/ 1303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6" h="1304">
                <a:moveTo>
                  <a:pt x="0" y="0"/>
                </a:moveTo>
                <a:lnTo>
                  <a:pt x="49" y="31"/>
                </a:lnTo>
                <a:lnTo>
                  <a:pt x="112" y="70"/>
                </a:lnTo>
                <a:lnTo>
                  <a:pt x="189" y="123"/>
                </a:lnTo>
                <a:lnTo>
                  <a:pt x="266" y="175"/>
                </a:lnTo>
                <a:lnTo>
                  <a:pt x="440" y="290"/>
                </a:lnTo>
                <a:lnTo>
                  <a:pt x="531" y="347"/>
                </a:lnTo>
                <a:lnTo>
                  <a:pt x="608" y="395"/>
                </a:lnTo>
                <a:lnTo>
                  <a:pt x="908" y="566"/>
                </a:lnTo>
                <a:lnTo>
                  <a:pt x="1062" y="645"/>
                </a:lnTo>
                <a:lnTo>
                  <a:pt x="1222" y="720"/>
                </a:lnTo>
                <a:lnTo>
                  <a:pt x="1383" y="785"/>
                </a:lnTo>
                <a:lnTo>
                  <a:pt x="1537" y="851"/>
                </a:lnTo>
                <a:lnTo>
                  <a:pt x="1704" y="913"/>
                </a:lnTo>
                <a:lnTo>
                  <a:pt x="1795" y="943"/>
                </a:lnTo>
                <a:lnTo>
                  <a:pt x="1900" y="978"/>
                </a:lnTo>
                <a:lnTo>
                  <a:pt x="2018" y="1018"/>
                </a:lnTo>
                <a:lnTo>
                  <a:pt x="2158" y="1062"/>
                </a:lnTo>
                <a:lnTo>
                  <a:pt x="2312" y="1106"/>
                </a:lnTo>
                <a:lnTo>
                  <a:pt x="2465" y="1154"/>
                </a:lnTo>
                <a:lnTo>
                  <a:pt x="2612" y="1198"/>
                </a:lnTo>
                <a:lnTo>
                  <a:pt x="2752" y="1237"/>
                </a:lnTo>
                <a:lnTo>
                  <a:pt x="2877" y="1272"/>
                </a:lnTo>
                <a:lnTo>
                  <a:pt x="2926" y="1290"/>
                </a:lnTo>
                <a:lnTo>
                  <a:pt x="2975" y="1303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5744694" y="3173717"/>
            <a:ext cx="234841" cy="2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105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4978943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1171460" y="386954"/>
            <a:ext cx="6628482" cy="464344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ct val="10000"/>
              </a:spcBef>
              <a:spcAft>
                <a:spcPct val="10000"/>
              </a:spcAft>
              <a:buClr>
                <a:schemeClr val="accent6"/>
              </a:buClr>
              <a:buSzPts val="3200"/>
              <a:defRPr/>
            </a:pPr>
            <a:r>
              <a:rPr lang="en-US" sz="2300" dirty="0">
                <a:solidFill>
                  <a:schemeClr val="accent6"/>
                </a:solidFill>
                <a:latin typeface="Raleway"/>
                <a:ea typeface="ＭＳ Ｐゴシック" panose="020B0600070205080204" pitchFamily="34" charset="-128"/>
                <a:cs typeface="Raleway"/>
                <a:sym typeface="Raleway"/>
              </a:rPr>
              <a:t>Two-Part Tariff with Two Types of Consumers</a:t>
            </a:r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2321160" y="1548143"/>
            <a:ext cx="5070872" cy="2422921"/>
            <a:chOff x="1409" y="1217"/>
            <a:chExt cx="4259" cy="2035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4413" y="3021"/>
              <a:ext cx="1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350" b="1"/>
                <a:t>D</a:t>
              </a:r>
              <a:r>
                <a:rPr lang="en-US" altLang="en-US" sz="1350" b="1" baseline="-25000"/>
                <a:t>2</a:t>
              </a:r>
              <a:r>
                <a:rPr lang="en-US" altLang="en-US" sz="1350" b="1"/>
                <a:t> = consumer 2</a:t>
              </a:r>
              <a:endParaRPr lang="en-US" altLang="en-US" sz="1350" b="1" baseline="-25000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1409" y="1697"/>
              <a:ext cx="2943" cy="1359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1409" y="1217"/>
              <a:ext cx="2943" cy="135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4413" y="2493"/>
              <a:ext cx="12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350" b="1"/>
                <a:t>D</a:t>
              </a:r>
              <a:r>
                <a:rPr lang="en-US" altLang="en-US" sz="1350" b="1" baseline="-25000"/>
                <a:t>1 </a:t>
              </a:r>
              <a:r>
                <a:rPr lang="en-US" altLang="en-US" sz="1350" b="1"/>
                <a:t>= consumer 1</a:t>
              </a:r>
              <a:endParaRPr lang="en-US" altLang="en-US" sz="1350" b="1" baseline="-25000"/>
            </a:p>
          </p:txBody>
        </p:sp>
      </p:grp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1215069" y="4785452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3101019" y="4785452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2300919" y="1412412"/>
            <a:ext cx="0" cy="31992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283060" y="4591381"/>
            <a:ext cx="425529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896606" y="4569949"/>
            <a:ext cx="762229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1200" b="1"/>
              <a:t>Quantity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1782997" y="1181431"/>
            <a:ext cx="415980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1350" b="1"/>
              <a:t>$/Q</a:t>
            </a:r>
          </a:p>
        </p:txBody>
      </p: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2321160" y="2724485"/>
            <a:ext cx="4039791" cy="275035"/>
            <a:chOff x="1409" y="2205"/>
            <a:chExt cx="3393" cy="231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409" y="2400"/>
              <a:ext cx="3039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4461" y="2205"/>
              <a:ext cx="3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350" b="1"/>
                <a:t>MC</a:t>
              </a:r>
            </a:p>
          </p:txBody>
        </p:sp>
      </p:grpSp>
      <p:grpSp>
        <p:nvGrpSpPr>
          <p:cNvPr id="52" name="Group 38"/>
          <p:cNvGrpSpPr>
            <a:grpSpLocks/>
          </p:cNvGrpSpPr>
          <p:nvPr/>
        </p:nvGrpSpPr>
        <p:grpSpPr bwMode="auto">
          <a:xfrm>
            <a:off x="1999692" y="1952955"/>
            <a:ext cx="5298281" cy="1309688"/>
            <a:chOff x="1139" y="1557"/>
            <a:chExt cx="4450" cy="1100"/>
          </a:xfrm>
        </p:grpSpPr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1139" y="15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200" b="1" i="1"/>
                <a:t>A</a:t>
              </a: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1139" y="230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200" b="1" i="1"/>
                <a:t>B</a:t>
              </a: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2880" y="23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2827" y="244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r"/>
              <a:r>
                <a:rPr lang="en-US" altLang="en-US" sz="1200" b="1" i="1"/>
                <a:t>C</a:t>
              </a:r>
            </a:p>
          </p:txBody>
        </p:sp>
        <p:grpSp>
          <p:nvGrpSpPr>
            <p:cNvPr id="57" name="Group 37"/>
            <p:cNvGrpSpPr>
              <a:grpSpLocks/>
            </p:cNvGrpSpPr>
            <p:nvPr/>
          </p:nvGrpSpPr>
          <p:grpSpPr bwMode="auto">
            <a:xfrm>
              <a:off x="3456" y="1557"/>
              <a:ext cx="2133" cy="471"/>
              <a:chOff x="3456" y="1557"/>
              <a:chExt cx="2133" cy="471"/>
            </a:xfrm>
          </p:grpSpPr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3456" y="1682"/>
                <a:ext cx="155" cy="213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sz="1050"/>
              </a:p>
            </p:txBody>
          </p:sp>
          <p:graphicFrame>
            <p:nvGraphicFramePr>
              <p:cNvPr id="59" name="Object 30"/>
              <p:cNvGraphicFramePr>
                <a:graphicFrameLocks noChangeAspect="1"/>
              </p:cNvGraphicFramePr>
              <p:nvPr/>
            </p:nvGraphicFramePr>
            <p:xfrm>
              <a:off x="3461" y="1557"/>
              <a:ext cx="2128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" name="Equation" r:id="rId3" imgW="1942920" imgH="431640" progId="Equation.3">
                      <p:embed/>
                    </p:oleObj>
                  </mc:Choice>
                  <mc:Fallback>
                    <p:oleObj name="Equation" r:id="rId3" imgW="1942920" imgH="431640" progId="Equation.3">
                      <p:embed/>
                      <p:pic>
                        <p:nvPicPr>
                          <p:cNvPr id="24374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1" y="1557"/>
                            <a:ext cx="2128" cy="4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" name="Group 41"/>
          <p:cNvGrpSpPr>
            <a:grpSpLocks/>
          </p:cNvGrpSpPr>
          <p:nvPr/>
        </p:nvGrpSpPr>
        <p:grpSpPr bwMode="auto">
          <a:xfrm>
            <a:off x="1963973" y="1131424"/>
            <a:ext cx="3677840" cy="3699272"/>
            <a:chOff x="1109" y="867"/>
            <a:chExt cx="3089" cy="3107"/>
          </a:xfrm>
        </p:grpSpPr>
        <p:sp>
          <p:nvSpPr>
            <p:cNvPr id="61" name="AutoShape 4"/>
            <p:cNvSpPr>
              <a:spLocks noChangeArrowheads="1"/>
            </p:cNvSpPr>
            <p:nvPr/>
          </p:nvSpPr>
          <p:spPr bwMode="auto">
            <a:xfrm>
              <a:off x="1392" y="1695"/>
              <a:ext cx="912" cy="417"/>
            </a:xfrm>
            <a:prstGeom prst="rtTriangle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2" name="Oval 18"/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V="1">
              <a:off x="3312" y="2105"/>
              <a:ext cx="0" cy="16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3213" y="3762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200" b="1" i="1"/>
                <a:t>Q</a:t>
              </a:r>
              <a:r>
                <a:rPr lang="en-US" altLang="en-US" sz="1200" b="1" i="1" baseline="-25000"/>
                <a:t>1</a:t>
              </a:r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H="1">
              <a:off x="1385" y="2112"/>
              <a:ext cx="18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Oval 23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 flipV="1">
              <a:off x="2304" y="2105"/>
              <a:ext cx="0" cy="16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2205" y="3762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200" b="1" i="1"/>
                <a:t>Q</a:t>
              </a:r>
              <a:r>
                <a:rPr lang="en-US" altLang="en-US" sz="1200" b="1" i="1" baseline="-25000"/>
                <a:t>2</a:t>
              </a: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2708" y="867"/>
              <a:ext cx="1490" cy="4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ctr"/>
              <a:r>
                <a:rPr lang="en-US" altLang="en-US" sz="1050" b="1"/>
                <a:t>The price, </a:t>
              </a:r>
              <a:r>
                <a:rPr lang="en-US" altLang="en-US" sz="1050" b="1" i="1"/>
                <a:t>P*, </a:t>
              </a:r>
              <a:r>
                <a:rPr lang="en-US" altLang="en-US" sz="1050" b="1"/>
                <a:t>will be </a:t>
              </a:r>
            </a:p>
            <a:p>
              <a:pPr algn="ctr"/>
              <a:r>
                <a:rPr lang="en-US" altLang="en-US" sz="1050" b="1"/>
                <a:t>greater than MC.  Set </a:t>
              </a:r>
              <a:r>
                <a:rPr lang="en-US" altLang="en-US" sz="1050" b="1" i="1"/>
                <a:t>T* </a:t>
              </a:r>
            </a:p>
            <a:p>
              <a:pPr algn="ctr"/>
              <a:r>
                <a:rPr lang="en-US" altLang="en-US" sz="1050" b="1"/>
                <a:t>at the surplus value of D</a:t>
              </a:r>
              <a:r>
                <a:rPr lang="en-US" altLang="en-US" sz="1050" b="1" baseline="-25000"/>
                <a:t>2.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397" y="1101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r>
                <a:rPr lang="en-US" altLang="en-US" sz="1350" b="1" i="1"/>
                <a:t>T*</a:t>
              </a: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 flipH="1">
              <a:off x="1769" y="1353"/>
              <a:ext cx="591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109" y="2000"/>
              <a:ext cx="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i="1"/>
                <a:t>P*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02905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95111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Two-Part Tariff with Many Different consumers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23719"/>
            <a:ext cx="7072829" cy="317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</a:rPr>
              <a:t>No exact way to determine P* and T*.</a:t>
            </a:r>
          </a:p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</a:rPr>
              <a:t>Must consider the trade-off between the entry fee T* and the use fee P*.</a:t>
            </a:r>
          </a:p>
          <a:p>
            <a:pPr marL="687388" lvl="1" indent="-2286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i="1" dirty="0">
                <a:solidFill>
                  <a:schemeClr val="tx1"/>
                </a:solidFill>
                <a:latin typeface="Lato" panose="020F0502020204030203" pitchFamily="34" charset="0"/>
              </a:rPr>
              <a:t>Low entry fee: High sales and falling profit with lower price and more entrants.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</a:rPr>
              <a:t>To find optimum combination, choose several combinations of P,T.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</a:rPr>
              <a:t>Choose the combination that maximizes profit.</a:t>
            </a: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57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5"/>
          <p:cNvSpPr>
            <a:spLocks noChangeArrowheads="1"/>
          </p:cNvSpPr>
          <p:nvPr/>
        </p:nvSpPr>
        <p:spPr bwMode="auto">
          <a:xfrm>
            <a:off x="4682289" y="2482893"/>
            <a:ext cx="777479" cy="975122"/>
          </a:xfrm>
          <a:prstGeom prst="rect">
            <a:avLst/>
          </a:prstGeom>
          <a:solidFill>
            <a:srgbClr val="CCE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267" name="Freeform 166"/>
          <p:cNvSpPr>
            <a:spLocks/>
          </p:cNvSpPr>
          <p:nvPr/>
        </p:nvSpPr>
        <p:spPr bwMode="auto">
          <a:xfrm>
            <a:off x="4675145" y="1504199"/>
            <a:ext cx="781050" cy="983456"/>
          </a:xfrm>
          <a:custGeom>
            <a:avLst/>
            <a:gdLst>
              <a:gd name="T0" fmla="*/ 2147483647 w 656"/>
              <a:gd name="T1" fmla="*/ 2147483647 h 826"/>
              <a:gd name="T2" fmla="*/ 0 w 656"/>
              <a:gd name="T3" fmla="*/ 2147483647 h 826"/>
              <a:gd name="T4" fmla="*/ 0 w 656"/>
              <a:gd name="T5" fmla="*/ 0 h 826"/>
              <a:gd name="T6" fmla="*/ 2147483647 w 656"/>
              <a:gd name="T7" fmla="*/ 2147483647 h 8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826">
                <a:moveTo>
                  <a:pt x="656" y="826"/>
                </a:moveTo>
                <a:lnTo>
                  <a:pt x="0" y="826"/>
                </a:lnTo>
                <a:lnTo>
                  <a:pt x="0" y="0"/>
                </a:lnTo>
                <a:lnTo>
                  <a:pt x="656" y="826"/>
                </a:lnTo>
                <a:close/>
              </a:path>
            </a:pathLst>
          </a:custGeom>
          <a:solidFill>
            <a:srgbClr val="B3E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68" name="Freeform 167"/>
          <p:cNvSpPr>
            <a:spLocks/>
          </p:cNvSpPr>
          <p:nvPr/>
        </p:nvSpPr>
        <p:spPr bwMode="auto">
          <a:xfrm>
            <a:off x="5449052" y="2487655"/>
            <a:ext cx="782241" cy="975122"/>
          </a:xfrm>
          <a:custGeom>
            <a:avLst/>
            <a:gdLst>
              <a:gd name="T0" fmla="*/ 0 w 657"/>
              <a:gd name="T1" fmla="*/ 0 h 819"/>
              <a:gd name="T2" fmla="*/ 0 w 657"/>
              <a:gd name="T3" fmla="*/ 2147483647 h 819"/>
              <a:gd name="T4" fmla="*/ 2147483647 w 657"/>
              <a:gd name="T5" fmla="*/ 2147483647 h 819"/>
              <a:gd name="T6" fmla="*/ 0 w 657"/>
              <a:gd name="T7" fmla="*/ 0 h 8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7" h="819">
                <a:moveTo>
                  <a:pt x="0" y="0"/>
                </a:moveTo>
                <a:lnTo>
                  <a:pt x="0" y="819"/>
                </a:lnTo>
                <a:lnTo>
                  <a:pt x="657" y="819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69" name="Line 168"/>
          <p:cNvSpPr>
            <a:spLocks noChangeShapeType="1"/>
          </p:cNvSpPr>
          <p:nvPr/>
        </p:nvSpPr>
        <p:spPr bwMode="auto">
          <a:xfrm>
            <a:off x="4659668" y="1492292"/>
            <a:ext cx="1188244" cy="2957513"/>
          </a:xfrm>
          <a:prstGeom prst="line">
            <a:avLst/>
          </a:prstGeom>
          <a:noFill/>
          <a:ln w="4763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0" name="Line 169"/>
          <p:cNvSpPr>
            <a:spLocks noChangeShapeType="1"/>
          </p:cNvSpPr>
          <p:nvPr/>
        </p:nvSpPr>
        <p:spPr bwMode="auto">
          <a:xfrm>
            <a:off x="4659668" y="1492292"/>
            <a:ext cx="1188244" cy="29575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1" name="Line 170"/>
          <p:cNvSpPr>
            <a:spLocks noChangeShapeType="1"/>
          </p:cNvSpPr>
          <p:nvPr/>
        </p:nvSpPr>
        <p:spPr bwMode="auto">
          <a:xfrm>
            <a:off x="4659668" y="1492292"/>
            <a:ext cx="1188244" cy="2957513"/>
          </a:xfrm>
          <a:prstGeom prst="line">
            <a:avLst/>
          </a:prstGeom>
          <a:noFill/>
          <a:ln w="36513">
            <a:solidFill>
              <a:srgbClr val="A154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2" name="Rectangle 171"/>
          <p:cNvSpPr>
            <a:spLocks noChangeArrowheads="1"/>
          </p:cNvSpPr>
          <p:nvPr/>
        </p:nvSpPr>
        <p:spPr bwMode="auto">
          <a:xfrm>
            <a:off x="5797906" y="4434327"/>
            <a:ext cx="115490" cy="57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273" name="Line 172"/>
          <p:cNvSpPr>
            <a:spLocks noChangeShapeType="1"/>
          </p:cNvSpPr>
          <p:nvPr/>
        </p:nvSpPr>
        <p:spPr bwMode="auto">
          <a:xfrm>
            <a:off x="4659668" y="1492293"/>
            <a:ext cx="2361009" cy="296108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4" name="Line 173"/>
          <p:cNvSpPr>
            <a:spLocks noChangeShapeType="1"/>
          </p:cNvSpPr>
          <p:nvPr/>
        </p:nvSpPr>
        <p:spPr bwMode="auto">
          <a:xfrm>
            <a:off x="4659668" y="1492293"/>
            <a:ext cx="2361009" cy="296108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5" name="Line 174"/>
          <p:cNvSpPr>
            <a:spLocks noChangeShapeType="1"/>
          </p:cNvSpPr>
          <p:nvPr/>
        </p:nvSpPr>
        <p:spPr bwMode="auto">
          <a:xfrm>
            <a:off x="4659668" y="1492293"/>
            <a:ext cx="2361009" cy="2961085"/>
          </a:xfrm>
          <a:prstGeom prst="line">
            <a:avLst/>
          </a:prstGeom>
          <a:noFill/>
          <a:ln w="36513">
            <a:solidFill>
              <a:srgbClr val="00AD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6" name="Rectangle 175"/>
          <p:cNvSpPr>
            <a:spLocks noChangeArrowheads="1"/>
          </p:cNvSpPr>
          <p:nvPr/>
        </p:nvSpPr>
        <p:spPr bwMode="auto">
          <a:xfrm>
            <a:off x="4582277" y="1442286"/>
            <a:ext cx="92869" cy="1666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277" name="Rectangle 176"/>
          <p:cNvSpPr>
            <a:spLocks noChangeArrowheads="1"/>
          </p:cNvSpPr>
          <p:nvPr/>
        </p:nvSpPr>
        <p:spPr bwMode="auto">
          <a:xfrm>
            <a:off x="6955193" y="4434327"/>
            <a:ext cx="115490" cy="57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278" name="Line 177"/>
          <p:cNvSpPr>
            <a:spLocks noChangeShapeType="1"/>
          </p:cNvSpPr>
          <p:nvPr/>
        </p:nvSpPr>
        <p:spPr bwMode="auto">
          <a:xfrm flipH="1">
            <a:off x="4675146" y="3462777"/>
            <a:ext cx="2280047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79" name="Line 178"/>
          <p:cNvSpPr>
            <a:spLocks noChangeShapeType="1"/>
          </p:cNvSpPr>
          <p:nvPr/>
        </p:nvSpPr>
        <p:spPr bwMode="auto">
          <a:xfrm flipH="1">
            <a:off x="4675146" y="3462777"/>
            <a:ext cx="2280047" cy="0"/>
          </a:xfrm>
          <a:prstGeom prst="line">
            <a:avLst/>
          </a:prstGeom>
          <a:noFill/>
          <a:ln w="36513">
            <a:solidFill>
              <a:srgbClr val="EE32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0" name="Freeform 179"/>
          <p:cNvSpPr>
            <a:spLocks/>
          </p:cNvSpPr>
          <p:nvPr/>
        </p:nvSpPr>
        <p:spPr bwMode="auto">
          <a:xfrm>
            <a:off x="4675146" y="1372039"/>
            <a:ext cx="2441972" cy="3062288"/>
          </a:xfrm>
          <a:custGeom>
            <a:avLst/>
            <a:gdLst>
              <a:gd name="T0" fmla="*/ 2147483647 w 2051"/>
              <a:gd name="T1" fmla="*/ 2147483647 h 2572"/>
              <a:gd name="T2" fmla="*/ 0 w 2051"/>
              <a:gd name="T3" fmla="*/ 2147483647 h 2572"/>
              <a:gd name="T4" fmla="*/ 0 w 2051"/>
              <a:gd name="T5" fmla="*/ 0 h 25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1" h="2572">
                <a:moveTo>
                  <a:pt x="2051" y="2572"/>
                </a:moveTo>
                <a:lnTo>
                  <a:pt x="0" y="257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1" name="Line 180"/>
          <p:cNvSpPr>
            <a:spLocks noChangeShapeType="1"/>
          </p:cNvSpPr>
          <p:nvPr/>
        </p:nvSpPr>
        <p:spPr bwMode="auto">
          <a:xfrm>
            <a:off x="5452624" y="2482892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2" name="Line 181"/>
          <p:cNvSpPr>
            <a:spLocks noChangeShapeType="1"/>
          </p:cNvSpPr>
          <p:nvPr/>
        </p:nvSpPr>
        <p:spPr bwMode="auto">
          <a:xfrm>
            <a:off x="5452624" y="2529327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3" name="Line 182"/>
          <p:cNvSpPr>
            <a:spLocks noChangeShapeType="1"/>
          </p:cNvSpPr>
          <p:nvPr/>
        </p:nvSpPr>
        <p:spPr bwMode="auto">
          <a:xfrm>
            <a:off x="5452624" y="2575761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4" name="Line 183"/>
          <p:cNvSpPr>
            <a:spLocks noChangeShapeType="1"/>
          </p:cNvSpPr>
          <p:nvPr/>
        </p:nvSpPr>
        <p:spPr bwMode="auto">
          <a:xfrm>
            <a:off x="5452624" y="2622196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5" name="Line 184"/>
          <p:cNvSpPr>
            <a:spLocks noChangeShapeType="1"/>
          </p:cNvSpPr>
          <p:nvPr/>
        </p:nvSpPr>
        <p:spPr bwMode="auto">
          <a:xfrm>
            <a:off x="5452624" y="2668630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6" name="Line 185"/>
          <p:cNvSpPr>
            <a:spLocks noChangeShapeType="1"/>
          </p:cNvSpPr>
          <p:nvPr/>
        </p:nvSpPr>
        <p:spPr bwMode="auto">
          <a:xfrm>
            <a:off x="5452624" y="271506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7" name="Line 186"/>
          <p:cNvSpPr>
            <a:spLocks noChangeShapeType="1"/>
          </p:cNvSpPr>
          <p:nvPr/>
        </p:nvSpPr>
        <p:spPr bwMode="auto">
          <a:xfrm>
            <a:off x="5452624" y="2761499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8" name="Line 187"/>
          <p:cNvSpPr>
            <a:spLocks noChangeShapeType="1"/>
          </p:cNvSpPr>
          <p:nvPr/>
        </p:nvSpPr>
        <p:spPr bwMode="auto">
          <a:xfrm>
            <a:off x="5452624" y="2807933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89" name="Line 188"/>
          <p:cNvSpPr>
            <a:spLocks noChangeShapeType="1"/>
          </p:cNvSpPr>
          <p:nvPr/>
        </p:nvSpPr>
        <p:spPr bwMode="auto">
          <a:xfrm>
            <a:off x="5452624" y="2854367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0" name="Line 189"/>
          <p:cNvSpPr>
            <a:spLocks noChangeShapeType="1"/>
          </p:cNvSpPr>
          <p:nvPr/>
        </p:nvSpPr>
        <p:spPr bwMode="auto">
          <a:xfrm>
            <a:off x="5452624" y="2900802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1" name="Line 190"/>
          <p:cNvSpPr>
            <a:spLocks noChangeShapeType="1"/>
          </p:cNvSpPr>
          <p:nvPr/>
        </p:nvSpPr>
        <p:spPr bwMode="auto">
          <a:xfrm>
            <a:off x="5452624" y="2947236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2" name="Line 191"/>
          <p:cNvSpPr>
            <a:spLocks noChangeShapeType="1"/>
          </p:cNvSpPr>
          <p:nvPr/>
        </p:nvSpPr>
        <p:spPr bwMode="auto">
          <a:xfrm>
            <a:off x="5452624" y="2993671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3" name="Line 192"/>
          <p:cNvSpPr>
            <a:spLocks noChangeShapeType="1"/>
          </p:cNvSpPr>
          <p:nvPr/>
        </p:nvSpPr>
        <p:spPr bwMode="auto">
          <a:xfrm>
            <a:off x="5452624" y="304010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4" name="Line 193"/>
          <p:cNvSpPr>
            <a:spLocks noChangeShapeType="1"/>
          </p:cNvSpPr>
          <p:nvPr/>
        </p:nvSpPr>
        <p:spPr bwMode="auto">
          <a:xfrm>
            <a:off x="5452624" y="3086540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5" name="Line 194"/>
          <p:cNvSpPr>
            <a:spLocks noChangeShapeType="1"/>
          </p:cNvSpPr>
          <p:nvPr/>
        </p:nvSpPr>
        <p:spPr bwMode="auto">
          <a:xfrm>
            <a:off x="5452624" y="3132974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6" name="Line 195"/>
          <p:cNvSpPr>
            <a:spLocks noChangeShapeType="1"/>
          </p:cNvSpPr>
          <p:nvPr/>
        </p:nvSpPr>
        <p:spPr bwMode="auto">
          <a:xfrm>
            <a:off x="5452624" y="3179408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7" name="Line 196"/>
          <p:cNvSpPr>
            <a:spLocks noChangeShapeType="1"/>
          </p:cNvSpPr>
          <p:nvPr/>
        </p:nvSpPr>
        <p:spPr bwMode="auto">
          <a:xfrm>
            <a:off x="5452624" y="3225842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8" name="Line 197"/>
          <p:cNvSpPr>
            <a:spLocks noChangeShapeType="1"/>
          </p:cNvSpPr>
          <p:nvPr/>
        </p:nvSpPr>
        <p:spPr bwMode="auto">
          <a:xfrm>
            <a:off x="5452624" y="3272277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99" name="Line 198"/>
          <p:cNvSpPr>
            <a:spLocks noChangeShapeType="1"/>
          </p:cNvSpPr>
          <p:nvPr/>
        </p:nvSpPr>
        <p:spPr bwMode="auto">
          <a:xfrm>
            <a:off x="5452624" y="3318711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0" name="Line 199"/>
          <p:cNvSpPr>
            <a:spLocks noChangeShapeType="1"/>
          </p:cNvSpPr>
          <p:nvPr/>
        </p:nvSpPr>
        <p:spPr bwMode="auto">
          <a:xfrm>
            <a:off x="5452624" y="3365146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1" name="Line 200"/>
          <p:cNvSpPr>
            <a:spLocks noChangeShapeType="1"/>
          </p:cNvSpPr>
          <p:nvPr/>
        </p:nvSpPr>
        <p:spPr bwMode="auto">
          <a:xfrm>
            <a:off x="5452624" y="3411580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2" name="Line 201"/>
          <p:cNvSpPr>
            <a:spLocks noChangeShapeType="1"/>
          </p:cNvSpPr>
          <p:nvPr/>
        </p:nvSpPr>
        <p:spPr bwMode="auto">
          <a:xfrm>
            <a:off x="5452624" y="345801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3" name="Line 202"/>
          <p:cNvSpPr>
            <a:spLocks noChangeShapeType="1"/>
          </p:cNvSpPr>
          <p:nvPr/>
        </p:nvSpPr>
        <p:spPr bwMode="auto">
          <a:xfrm>
            <a:off x="5452624" y="3504449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4" name="Line 203"/>
          <p:cNvSpPr>
            <a:spLocks noChangeShapeType="1"/>
          </p:cNvSpPr>
          <p:nvPr/>
        </p:nvSpPr>
        <p:spPr bwMode="auto">
          <a:xfrm>
            <a:off x="5452624" y="3550883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5" name="Line 204"/>
          <p:cNvSpPr>
            <a:spLocks noChangeShapeType="1"/>
          </p:cNvSpPr>
          <p:nvPr/>
        </p:nvSpPr>
        <p:spPr bwMode="auto">
          <a:xfrm>
            <a:off x="5452624" y="3598508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6" name="Line 205"/>
          <p:cNvSpPr>
            <a:spLocks noChangeShapeType="1"/>
          </p:cNvSpPr>
          <p:nvPr/>
        </p:nvSpPr>
        <p:spPr bwMode="auto">
          <a:xfrm>
            <a:off x="5452624" y="3644942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7" name="Line 206"/>
          <p:cNvSpPr>
            <a:spLocks noChangeShapeType="1"/>
          </p:cNvSpPr>
          <p:nvPr/>
        </p:nvSpPr>
        <p:spPr bwMode="auto">
          <a:xfrm>
            <a:off x="5452624" y="3691377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8" name="Line 207"/>
          <p:cNvSpPr>
            <a:spLocks noChangeShapeType="1"/>
          </p:cNvSpPr>
          <p:nvPr/>
        </p:nvSpPr>
        <p:spPr bwMode="auto">
          <a:xfrm>
            <a:off x="5452624" y="3737811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09" name="Line 208"/>
          <p:cNvSpPr>
            <a:spLocks noChangeShapeType="1"/>
          </p:cNvSpPr>
          <p:nvPr/>
        </p:nvSpPr>
        <p:spPr bwMode="auto">
          <a:xfrm>
            <a:off x="5452624" y="3784246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0" name="Line 209"/>
          <p:cNvSpPr>
            <a:spLocks noChangeShapeType="1"/>
          </p:cNvSpPr>
          <p:nvPr/>
        </p:nvSpPr>
        <p:spPr bwMode="auto">
          <a:xfrm>
            <a:off x="5452624" y="3830680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1" name="Line 210"/>
          <p:cNvSpPr>
            <a:spLocks noChangeShapeType="1"/>
          </p:cNvSpPr>
          <p:nvPr/>
        </p:nvSpPr>
        <p:spPr bwMode="auto">
          <a:xfrm>
            <a:off x="5452624" y="387711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2" name="Line 211"/>
          <p:cNvSpPr>
            <a:spLocks noChangeShapeType="1"/>
          </p:cNvSpPr>
          <p:nvPr/>
        </p:nvSpPr>
        <p:spPr bwMode="auto">
          <a:xfrm>
            <a:off x="5452624" y="3923549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3" name="Line 212"/>
          <p:cNvSpPr>
            <a:spLocks noChangeShapeType="1"/>
          </p:cNvSpPr>
          <p:nvPr/>
        </p:nvSpPr>
        <p:spPr bwMode="auto">
          <a:xfrm>
            <a:off x="5452624" y="3969983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4" name="Line 213"/>
          <p:cNvSpPr>
            <a:spLocks noChangeShapeType="1"/>
          </p:cNvSpPr>
          <p:nvPr/>
        </p:nvSpPr>
        <p:spPr bwMode="auto">
          <a:xfrm>
            <a:off x="5452624" y="4016417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5" name="Line 214"/>
          <p:cNvSpPr>
            <a:spLocks noChangeShapeType="1"/>
          </p:cNvSpPr>
          <p:nvPr/>
        </p:nvSpPr>
        <p:spPr bwMode="auto">
          <a:xfrm>
            <a:off x="5452624" y="4062852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6" name="Line 215"/>
          <p:cNvSpPr>
            <a:spLocks noChangeShapeType="1"/>
          </p:cNvSpPr>
          <p:nvPr/>
        </p:nvSpPr>
        <p:spPr bwMode="auto">
          <a:xfrm>
            <a:off x="5452624" y="4109286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7" name="Line 216"/>
          <p:cNvSpPr>
            <a:spLocks noChangeShapeType="1"/>
          </p:cNvSpPr>
          <p:nvPr/>
        </p:nvSpPr>
        <p:spPr bwMode="auto">
          <a:xfrm>
            <a:off x="5452624" y="4155721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8" name="Line 217"/>
          <p:cNvSpPr>
            <a:spLocks noChangeShapeType="1"/>
          </p:cNvSpPr>
          <p:nvPr/>
        </p:nvSpPr>
        <p:spPr bwMode="auto">
          <a:xfrm>
            <a:off x="5452624" y="42021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19" name="Line 218"/>
          <p:cNvSpPr>
            <a:spLocks noChangeShapeType="1"/>
          </p:cNvSpPr>
          <p:nvPr/>
        </p:nvSpPr>
        <p:spPr bwMode="auto">
          <a:xfrm>
            <a:off x="5452624" y="4248590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0" name="Line 219"/>
          <p:cNvSpPr>
            <a:spLocks noChangeShapeType="1"/>
          </p:cNvSpPr>
          <p:nvPr/>
        </p:nvSpPr>
        <p:spPr bwMode="auto">
          <a:xfrm>
            <a:off x="5452624" y="4295024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1" name="Line 220"/>
          <p:cNvSpPr>
            <a:spLocks noChangeShapeType="1"/>
          </p:cNvSpPr>
          <p:nvPr/>
        </p:nvSpPr>
        <p:spPr bwMode="auto">
          <a:xfrm>
            <a:off x="5452624" y="4341458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2" name="Line 221"/>
          <p:cNvSpPr>
            <a:spLocks noChangeShapeType="1"/>
          </p:cNvSpPr>
          <p:nvPr/>
        </p:nvSpPr>
        <p:spPr bwMode="auto">
          <a:xfrm>
            <a:off x="5452624" y="4387892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3" name="Line 222"/>
          <p:cNvSpPr>
            <a:spLocks noChangeShapeType="1"/>
          </p:cNvSpPr>
          <p:nvPr/>
        </p:nvSpPr>
        <p:spPr bwMode="auto">
          <a:xfrm>
            <a:off x="5449052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4" name="Line 223"/>
          <p:cNvSpPr>
            <a:spLocks noChangeShapeType="1"/>
          </p:cNvSpPr>
          <p:nvPr/>
        </p:nvSpPr>
        <p:spPr bwMode="auto">
          <a:xfrm>
            <a:off x="5402618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5" name="Line 224"/>
          <p:cNvSpPr>
            <a:spLocks noChangeShapeType="1"/>
          </p:cNvSpPr>
          <p:nvPr/>
        </p:nvSpPr>
        <p:spPr bwMode="auto">
          <a:xfrm>
            <a:off x="5356183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6" name="Line 225"/>
          <p:cNvSpPr>
            <a:spLocks noChangeShapeType="1"/>
          </p:cNvSpPr>
          <p:nvPr/>
        </p:nvSpPr>
        <p:spPr bwMode="auto">
          <a:xfrm>
            <a:off x="5309749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7" name="Line 226"/>
          <p:cNvSpPr>
            <a:spLocks noChangeShapeType="1"/>
          </p:cNvSpPr>
          <p:nvPr/>
        </p:nvSpPr>
        <p:spPr bwMode="auto">
          <a:xfrm>
            <a:off x="5263314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8" name="Line 227"/>
          <p:cNvSpPr>
            <a:spLocks noChangeShapeType="1"/>
          </p:cNvSpPr>
          <p:nvPr/>
        </p:nvSpPr>
        <p:spPr bwMode="auto">
          <a:xfrm>
            <a:off x="5216880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29" name="Line 228"/>
          <p:cNvSpPr>
            <a:spLocks noChangeShapeType="1"/>
          </p:cNvSpPr>
          <p:nvPr/>
        </p:nvSpPr>
        <p:spPr bwMode="auto">
          <a:xfrm>
            <a:off x="5170445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0" name="Line 229"/>
          <p:cNvSpPr>
            <a:spLocks noChangeShapeType="1"/>
          </p:cNvSpPr>
          <p:nvPr/>
        </p:nvSpPr>
        <p:spPr bwMode="auto">
          <a:xfrm>
            <a:off x="5124011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1" name="Line 230"/>
          <p:cNvSpPr>
            <a:spLocks noChangeShapeType="1"/>
          </p:cNvSpPr>
          <p:nvPr/>
        </p:nvSpPr>
        <p:spPr bwMode="auto">
          <a:xfrm>
            <a:off x="5077577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2" name="Line 231"/>
          <p:cNvSpPr>
            <a:spLocks noChangeShapeType="1"/>
          </p:cNvSpPr>
          <p:nvPr/>
        </p:nvSpPr>
        <p:spPr bwMode="auto">
          <a:xfrm>
            <a:off x="5031143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3" name="Line 232"/>
          <p:cNvSpPr>
            <a:spLocks noChangeShapeType="1"/>
          </p:cNvSpPr>
          <p:nvPr/>
        </p:nvSpPr>
        <p:spPr bwMode="auto">
          <a:xfrm>
            <a:off x="4984708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4" name="Line 233"/>
          <p:cNvSpPr>
            <a:spLocks noChangeShapeType="1"/>
          </p:cNvSpPr>
          <p:nvPr/>
        </p:nvSpPr>
        <p:spPr bwMode="auto">
          <a:xfrm>
            <a:off x="4938274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5" name="Line 234"/>
          <p:cNvSpPr>
            <a:spLocks noChangeShapeType="1"/>
          </p:cNvSpPr>
          <p:nvPr/>
        </p:nvSpPr>
        <p:spPr bwMode="auto">
          <a:xfrm>
            <a:off x="4891839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6" name="Line 235"/>
          <p:cNvSpPr>
            <a:spLocks noChangeShapeType="1"/>
          </p:cNvSpPr>
          <p:nvPr/>
        </p:nvSpPr>
        <p:spPr bwMode="auto">
          <a:xfrm>
            <a:off x="4845405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7" name="Line 236"/>
          <p:cNvSpPr>
            <a:spLocks noChangeShapeType="1"/>
          </p:cNvSpPr>
          <p:nvPr/>
        </p:nvSpPr>
        <p:spPr bwMode="auto">
          <a:xfrm>
            <a:off x="4798970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8" name="Line 237"/>
          <p:cNvSpPr>
            <a:spLocks noChangeShapeType="1"/>
          </p:cNvSpPr>
          <p:nvPr/>
        </p:nvSpPr>
        <p:spPr bwMode="auto">
          <a:xfrm>
            <a:off x="4752536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39" name="Line 238"/>
          <p:cNvSpPr>
            <a:spLocks noChangeShapeType="1"/>
          </p:cNvSpPr>
          <p:nvPr/>
        </p:nvSpPr>
        <p:spPr bwMode="auto">
          <a:xfrm>
            <a:off x="4706102" y="2487655"/>
            <a:ext cx="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40" name="Rectangle 241"/>
          <p:cNvSpPr>
            <a:spLocks noChangeArrowheads="1"/>
          </p:cNvSpPr>
          <p:nvPr/>
        </p:nvSpPr>
        <p:spPr bwMode="auto">
          <a:xfrm>
            <a:off x="3944102" y="1189874"/>
            <a:ext cx="673261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P, $ per unit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1" name="Rectangle 242"/>
          <p:cNvSpPr>
            <a:spLocks noChangeArrowheads="1"/>
          </p:cNvSpPr>
          <p:nvPr/>
        </p:nvSpPr>
        <p:spPr bwMode="auto">
          <a:xfrm>
            <a:off x="4477501" y="3392530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30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2" name="Rectangle 243"/>
          <p:cNvSpPr>
            <a:spLocks noChangeArrowheads="1"/>
          </p:cNvSpPr>
          <p:nvPr/>
        </p:nvSpPr>
        <p:spPr bwMode="auto">
          <a:xfrm>
            <a:off x="4477501" y="2417409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60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3" name="Rectangle 244"/>
          <p:cNvSpPr>
            <a:spLocks noChangeArrowheads="1"/>
          </p:cNvSpPr>
          <p:nvPr/>
        </p:nvSpPr>
        <p:spPr bwMode="auto">
          <a:xfrm>
            <a:off x="4477501" y="1442286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90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4" name="Rectangle 245"/>
          <p:cNvSpPr>
            <a:spLocks noChangeArrowheads="1"/>
          </p:cNvSpPr>
          <p:nvPr/>
        </p:nvSpPr>
        <p:spPr bwMode="auto">
          <a:xfrm>
            <a:off x="6219386" y="4662927"/>
            <a:ext cx="9778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I Helvetica Oblique" charset="0"/>
              </a:rPr>
              <a:t>Q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5" name="Rectangle 246"/>
          <p:cNvSpPr>
            <a:spLocks noChangeArrowheads="1"/>
          </p:cNvSpPr>
          <p:nvPr/>
        </p:nvSpPr>
        <p:spPr bwMode="auto">
          <a:xfrm>
            <a:off x="6315827" y="4662927"/>
            <a:ext cx="673261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, Units per d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6" name="Rectangle 247"/>
          <p:cNvSpPr>
            <a:spLocks noChangeArrowheads="1"/>
          </p:cNvSpPr>
          <p:nvPr/>
        </p:nvSpPr>
        <p:spPr bwMode="auto">
          <a:xfrm>
            <a:off x="6986149" y="4662927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7" name="Rectangle 248"/>
          <p:cNvSpPr>
            <a:spLocks noChangeArrowheads="1"/>
          </p:cNvSpPr>
          <p:nvPr/>
        </p:nvSpPr>
        <p:spPr bwMode="auto">
          <a:xfrm>
            <a:off x="7048061" y="4662927"/>
            <a:ext cx="6251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8" name="Rectangle 249"/>
          <p:cNvSpPr>
            <a:spLocks noChangeArrowheads="1"/>
          </p:cNvSpPr>
          <p:nvPr/>
        </p:nvSpPr>
        <p:spPr bwMode="auto">
          <a:xfrm>
            <a:off x="5383567" y="4480761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30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49" name="Rectangle 250"/>
          <p:cNvSpPr>
            <a:spLocks noChangeArrowheads="1"/>
          </p:cNvSpPr>
          <p:nvPr/>
        </p:nvSpPr>
        <p:spPr bwMode="auto">
          <a:xfrm>
            <a:off x="6924236" y="4480761"/>
            <a:ext cx="137858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90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50" name="Rectangle 251"/>
          <p:cNvSpPr>
            <a:spLocks noChangeArrowheads="1"/>
          </p:cNvSpPr>
          <p:nvPr/>
        </p:nvSpPr>
        <p:spPr bwMode="auto">
          <a:xfrm>
            <a:off x="4542986" y="4480761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51" name="Rectangle 252"/>
          <p:cNvSpPr>
            <a:spLocks noChangeArrowheads="1"/>
          </p:cNvSpPr>
          <p:nvPr/>
        </p:nvSpPr>
        <p:spPr bwMode="auto">
          <a:xfrm>
            <a:off x="6996864" y="3385386"/>
            <a:ext cx="19396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I Helvetica Oblique" charset="0"/>
              </a:rPr>
              <a:t>MC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52" name="Rectangle 256"/>
          <p:cNvSpPr>
            <a:spLocks noChangeArrowheads="1"/>
          </p:cNvSpPr>
          <p:nvPr/>
        </p:nvSpPr>
        <p:spPr bwMode="auto">
          <a:xfrm>
            <a:off x="6649202" y="3775911"/>
            <a:ext cx="46968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Helvetica" panose="020B0604020202020204" pitchFamily="34" charset="0"/>
              </a:rPr>
              <a:t>Demand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353" name="Rectangle 265"/>
          <p:cNvSpPr>
            <a:spLocks noChangeArrowheads="1"/>
          </p:cNvSpPr>
          <p:nvPr/>
        </p:nvSpPr>
        <p:spPr bwMode="auto">
          <a:xfrm>
            <a:off x="5808620" y="4152149"/>
            <a:ext cx="19396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75">
                <a:solidFill>
                  <a:srgbClr val="000000"/>
                </a:solidFill>
                <a:latin typeface="I Helvetica Oblique" charset="0"/>
              </a:rPr>
              <a:t>MR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34127" name="Line 271"/>
          <p:cNvSpPr>
            <a:spLocks noChangeShapeType="1"/>
          </p:cNvSpPr>
          <p:nvPr/>
        </p:nvSpPr>
        <p:spPr bwMode="auto">
          <a:xfrm>
            <a:off x="4691814" y="2482892"/>
            <a:ext cx="742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  <a:cs typeface="MS PGothic" charset="0"/>
            </a:endParaRPr>
          </a:p>
        </p:txBody>
      </p:sp>
      <p:sp>
        <p:nvSpPr>
          <p:cNvPr id="634128" name="Line 272"/>
          <p:cNvSpPr>
            <a:spLocks noChangeShapeType="1"/>
          </p:cNvSpPr>
          <p:nvPr/>
        </p:nvSpPr>
        <p:spPr bwMode="auto">
          <a:xfrm>
            <a:off x="5434764" y="2482892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  <a:cs typeface="MS PGothic" charset="0"/>
            </a:endParaRPr>
          </a:p>
        </p:txBody>
      </p:sp>
      <p:sp>
        <p:nvSpPr>
          <p:cNvPr id="113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33550" y="402432"/>
            <a:ext cx="5486400" cy="3655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Capturing Consumer Surplus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flipV="1">
            <a:off x="4659668" y="2031646"/>
            <a:ext cx="4643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Straight Connector 285"/>
          <p:cNvCxnSpPr>
            <a:cxnSpLocks noChangeShapeType="1"/>
          </p:cNvCxnSpPr>
          <p:nvPr/>
        </p:nvCxnSpPr>
        <p:spPr bwMode="auto">
          <a:xfrm flipV="1">
            <a:off x="4695386" y="2979383"/>
            <a:ext cx="1152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" name="Rectangle 4"/>
          <p:cNvSpPr>
            <a:spLocks noChangeArrowheads="1"/>
          </p:cNvSpPr>
          <p:nvPr/>
        </p:nvSpPr>
        <p:spPr bwMode="auto">
          <a:xfrm>
            <a:off x="1476061" y="1925084"/>
            <a:ext cx="2200150" cy="195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ato" panose="020F0502020204030203" pitchFamily="34" charset="0"/>
              </a:rPr>
              <a:t>The firm could increase surplus if it could charge different prices to consumers with different willingness to pay.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87730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Capturing Consumer Surplus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5857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eaLnBrk="1" hangingPunct="1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300" dirty="0">
                <a:solidFill>
                  <a:schemeClr val="bg2">
                    <a:lumMod val="75000"/>
                  </a:schemeClr>
                </a:solidFill>
              </a:rPr>
              <a:t>Price Discrimination:</a:t>
            </a:r>
            <a:endParaRPr lang="en-US" altLang="en-US" sz="3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spcBef>
                <a:spcPts val="600"/>
              </a:spcBef>
              <a:buClr>
                <a:schemeClr val="accent6"/>
              </a:buClr>
              <a:buSzPts val="1800"/>
              <a:buNone/>
            </a:pPr>
            <a:r>
              <a:rPr lang="en-US" altLang="en-US" sz="23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Practice of charging different prices to different consumers for similar goods.</a:t>
            </a:r>
          </a:p>
          <a:p>
            <a:pPr marL="0" lvl="2" indent="0">
              <a:lnSpc>
                <a:spcPct val="90000"/>
              </a:lnSpc>
              <a:spcBef>
                <a:spcPts val="525"/>
              </a:spcBef>
              <a:buSzPct val="60000"/>
              <a:buNone/>
            </a:pPr>
            <a:endParaRPr lang="en-US" altLang="en-US" sz="600" dirty="0">
              <a:latin typeface="Lato" panose="020F0502020204030203" pitchFamily="34" charset="0"/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300" dirty="0">
                <a:solidFill>
                  <a:schemeClr val="bg2">
                    <a:lumMod val="75000"/>
                  </a:schemeClr>
                </a:solidFill>
              </a:rPr>
              <a:t>Yield Management:</a:t>
            </a:r>
          </a:p>
          <a:p>
            <a:pPr marL="457200" lvl="2" indent="0" eaLnBrk="1" hangingPunct="1">
              <a:spcBef>
                <a:spcPts val="600"/>
              </a:spcBef>
              <a:buClr>
                <a:schemeClr val="accent6"/>
              </a:buClr>
              <a:buSzPts val="1800"/>
              <a:buNone/>
            </a:pPr>
            <a:r>
              <a:rPr lang="en-US" altLang="en-US" sz="23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sophisticated form of price discrimination in which firms rapidly adjust the prices of their goods and services based on the preferences of consumers and their responsiveness to changes in prices.</a:t>
            </a: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3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When is Price Discrimination Feasible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5857"/>
            <a:ext cx="7119333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1" indent="0" eaLnBrk="1" hangingPunct="1">
              <a:spcBef>
                <a:spcPts val="600"/>
              </a:spcBef>
              <a:buClr>
                <a:schemeClr val="accent6"/>
              </a:buClr>
              <a:buSzPts val="1800"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Lato" panose="020F0502020204030203" pitchFamily="34" charset="0"/>
              </a:rPr>
              <a:t>Price-discrimination will not be feasible or possible unless: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</a:rPr>
              <a:t>The seller possesses market power—meaning, the seller faces a downward sloping demand curve.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</a:rPr>
              <a:t>The seller is capable of segregating buyers into groups based on differential willingness to pay, or elasticity of demand.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200" dirty="0">
                <a:solidFill>
                  <a:schemeClr val="tx1"/>
                </a:solidFill>
                <a:latin typeface="Lato" panose="020F0502020204030203" pitchFamily="34" charset="0"/>
                <a:sym typeface="Symbol" pitchFamily="18" charset="2"/>
              </a:rPr>
              <a:t>The seller can prevent arbitrage or resale of the product.</a:t>
            </a:r>
            <a:endParaRPr lang="en-US" altLang="en-US" sz="22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288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Yield Management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5857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>
              <a:lnSpc>
                <a:spcPct val="90000"/>
              </a:lnSpc>
              <a:spcBef>
                <a:spcPts val="525"/>
              </a:spcBef>
              <a:buSzPct val="60000"/>
              <a:buNone/>
            </a:pPr>
            <a:endParaRPr lang="en-US" altLang="en-US" sz="600" dirty="0">
              <a:latin typeface="Lato" panose="020F0502020204030203" pitchFamily="34" charset="0"/>
            </a:endParaRPr>
          </a:p>
          <a:p>
            <a:pPr eaLnBrk="1" hangingPunct="1"/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Yield Management 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used by firms with extremely perishable goods, or by firms with services that cannot be stored.</a:t>
            </a:r>
          </a:p>
          <a:p>
            <a:pPr eaLnBrk="1" hangingPunct="1"/>
            <a:endParaRPr lang="en-US" altLang="en-US" sz="2100" dirty="0">
              <a:solidFill>
                <a:srgbClr val="382344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Examples: 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Airlines, Hotels, Colleges, Car rental;</a:t>
            </a: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19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"/>
          <p:cNvSpPr>
            <a:spLocks noGrp="1" noChangeArrowheads="1"/>
          </p:cNvSpPr>
          <p:nvPr>
            <p:ph type="title"/>
          </p:nvPr>
        </p:nvSpPr>
        <p:spPr>
          <a:xfrm>
            <a:off x="1160443" y="402432"/>
            <a:ext cx="6059507" cy="365522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ea typeface="ＭＳ Ｐゴシック" panose="020B0600070205080204" pitchFamily="34" charset="-128"/>
              </a:rPr>
              <a:t>Airlines: The Kings of Price Discrimination</a:t>
            </a:r>
          </a:p>
        </p:txBody>
      </p:sp>
      <p:pic>
        <p:nvPicPr>
          <p:cNvPr id="98" name="Picture 12" descr="Fig1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9" y="1166992"/>
            <a:ext cx="7570575" cy="23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962140" y="3794437"/>
            <a:ext cx="7370284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rgbClr val="382344"/>
                </a:solidFill>
                <a:latin typeface="Lato" panose="020F0502020204030203" pitchFamily="34" charset="0"/>
                <a:ea typeface="MS PGothic" pitchFamily="34" charset="-128"/>
                <a:cs typeface="MS PGothic" pitchFamily="34" charset="-128"/>
              </a:rPr>
              <a:t>The 33 passengers on this United Airlines flight from Chicago to Los Angeles paid 27 different prices for their tickets, including one passenger who used frequent flyer miles to obtain a free ticket. </a:t>
            </a:r>
          </a:p>
          <a:p>
            <a:pPr>
              <a:defRPr/>
            </a:pPr>
            <a:endParaRPr lang="en-US" sz="600" i="1" dirty="0">
              <a:solidFill>
                <a:srgbClr val="382344"/>
              </a:solidFill>
              <a:latin typeface="Lato" panose="020F0502020204030203" pitchFamily="34" charset="0"/>
              <a:ea typeface="MS PGothic" pitchFamily="34" charset="-128"/>
              <a:cs typeface="MS PGothic" pitchFamily="34" charset="-128"/>
            </a:endParaRPr>
          </a:p>
          <a:p>
            <a:pPr>
              <a:defRPr/>
            </a:pPr>
            <a:r>
              <a:rPr lang="en-US" i="1" dirty="0">
                <a:solidFill>
                  <a:srgbClr val="382344"/>
                </a:solidFill>
                <a:latin typeface="Lato" panose="020F0502020204030203" pitchFamily="34" charset="0"/>
                <a:ea typeface="MS PGothic" pitchFamily="34" charset="-128"/>
                <a:cs typeface="MS PGothic" pitchFamily="34" charset="-128"/>
              </a:rPr>
              <a:t>The first number in the figure is the price paid for the ticket; </a:t>
            </a:r>
          </a:p>
          <a:p>
            <a:pPr>
              <a:defRPr/>
            </a:pPr>
            <a:r>
              <a:rPr lang="en-US" i="1" dirty="0">
                <a:solidFill>
                  <a:srgbClr val="382344"/>
                </a:solidFill>
                <a:latin typeface="Lato" panose="020F0502020204030203" pitchFamily="34" charset="0"/>
                <a:ea typeface="MS PGothic" pitchFamily="34" charset="-128"/>
                <a:cs typeface="MS PGothic" pitchFamily="34" charset="-128"/>
              </a:rPr>
              <a:t>the second number is the number of days in advance that the ticket was purchased.</a:t>
            </a:r>
          </a:p>
        </p:txBody>
      </p:sp>
    </p:spTree>
    <p:extLst>
      <p:ext uri="{BB962C8B-B14F-4D97-AF65-F5344CB8AC3E}">
        <p14:creationId xmlns:p14="http://schemas.microsoft.com/office/powerpoint/2010/main" val="361257403"/>
      </p:ext>
    </p:extLst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4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First-Degree Price Discrimination</a:t>
            </a:r>
            <a:endParaRPr sz="24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165857"/>
            <a:ext cx="7072829" cy="338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>
              <a:lnSpc>
                <a:spcPct val="90000"/>
              </a:lnSpc>
              <a:spcBef>
                <a:spcPts val="525"/>
              </a:spcBef>
              <a:buSzPct val="60000"/>
              <a:buNone/>
            </a:pPr>
            <a:endParaRPr lang="en-US" altLang="en-US" sz="600" dirty="0">
              <a:latin typeface="Lato" panose="020F0502020204030203" pitchFamily="34" charset="0"/>
            </a:endParaRPr>
          </a:p>
          <a:p>
            <a:pPr eaLnBrk="1" hangingPunct="1"/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Reservation Price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Maximum price that a customer is willing to pay for a good.</a:t>
            </a:r>
          </a:p>
          <a:p>
            <a:pPr eaLnBrk="1" hangingPunct="1"/>
            <a:endParaRPr lang="en-US" altLang="en-US" sz="1200" dirty="0">
              <a:solidFill>
                <a:srgbClr val="382344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</a:rPr>
              <a:t>First-Degree Price Discrimination    </a:t>
            </a:r>
          </a:p>
          <a:p>
            <a:pPr marL="458788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Practice of charging each customer her reservation price.</a:t>
            </a:r>
          </a:p>
          <a:p>
            <a:pPr marL="479822" indent="-511969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endParaRPr lang="en-US" altLang="en-US" sz="2200" b="1" i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8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953" y="46243"/>
            <a:ext cx="6462600" cy="8574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First-Degree (Perfect) Price Discrimination</a:t>
            </a:r>
          </a:p>
        </p:txBody>
      </p:sp>
      <p:pic>
        <p:nvPicPr>
          <p:cNvPr id="625667" name="Picture 3" descr="12-0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1191816"/>
            <a:ext cx="44005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554729"/>
      </p:ext>
    </p:extLst>
  </p:cSld>
  <p:clrMapOvr>
    <a:masterClrMapping/>
  </p:clrMapOvr>
  <p:transition>
    <p:checker dir="vert"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34660</TotalTime>
  <Words>1033</Words>
  <Application>Microsoft Macintosh PowerPoint</Application>
  <PresentationFormat>On-screen Show (16:9)</PresentationFormat>
  <Paragraphs>200</Paragraphs>
  <Slides>25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Helvetica</vt:lpstr>
      <vt:lpstr>Raleway</vt:lpstr>
      <vt:lpstr>I Helvetica Oblique</vt:lpstr>
      <vt:lpstr>Arial</vt:lpstr>
      <vt:lpstr>Wingdings</vt:lpstr>
      <vt:lpstr>Lato</vt:lpstr>
      <vt:lpstr>Antonio template</vt:lpstr>
      <vt:lpstr>Equation</vt:lpstr>
      <vt:lpstr>PowerPoint Presentation</vt:lpstr>
      <vt:lpstr>Chapter 16: Outline</vt:lpstr>
      <vt:lpstr>Capturing Consumer Surplus</vt:lpstr>
      <vt:lpstr>Capturing Consumer Surplus</vt:lpstr>
      <vt:lpstr>When is Price Discrimination Feasible</vt:lpstr>
      <vt:lpstr>Yield Management</vt:lpstr>
      <vt:lpstr>Airlines: The Kings of Price Discrimination</vt:lpstr>
      <vt:lpstr>First-Degree Price Discrimination</vt:lpstr>
      <vt:lpstr>First-Degree (Perfect) Price Discrimination</vt:lpstr>
      <vt:lpstr>First-Degree (Perfect) Price Discrimination</vt:lpstr>
      <vt:lpstr>PowerPoint Presentation</vt:lpstr>
      <vt:lpstr>Second-Degree Price Discrimination</vt:lpstr>
      <vt:lpstr>Third-Degree Price Discrimination</vt:lpstr>
      <vt:lpstr>Third-Degree Price Discrimination</vt:lpstr>
      <vt:lpstr>Third-Degree Price Discrimination</vt:lpstr>
      <vt:lpstr>Third-Degree Price Discrimination</vt:lpstr>
      <vt:lpstr>Third-Degree Price Discrimination</vt:lpstr>
      <vt:lpstr>Price Discrimination by a Movie Theater</vt:lpstr>
      <vt:lpstr>Other Pricing Strategies</vt:lpstr>
      <vt:lpstr>PowerPoint Presentation</vt:lpstr>
      <vt:lpstr>PowerPoint Presentation</vt:lpstr>
      <vt:lpstr>Other Pricing Strategies</vt:lpstr>
      <vt:lpstr>PowerPoint Presentation</vt:lpstr>
      <vt:lpstr>PowerPoint Presentation</vt:lpstr>
      <vt:lpstr>Two-Part Tariff with Many Different consumers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Yuanqing Li</cp:lastModifiedBy>
  <cp:revision>167</cp:revision>
  <cp:lastPrinted>2020-09-09T02:58:44Z</cp:lastPrinted>
  <dcterms:modified xsi:type="dcterms:W3CDTF">2020-12-11T18:38:26Z</dcterms:modified>
</cp:coreProperties>
</file>