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6" r:id="rId2"/>
    <p:sldId id="332" r:id="rId3"/>
    <p:sldId id="334" r:id="rId4"/>
    <p:sldId id="338" r:id="rId5"/>
    <p:sldId id="337" r:id="rId6"/>
    <p:sldId id="376" r:id="rId7"/>
    <p:sldId id="350" r:id="rId8"/>
    <p:sldId id="351" r:id="rId9"/>
    <p:sldId id="352" r:id="rId10"/>
    <p:sldId id="353" r:id="rId11"/>
    <p:sldId id="354" r:id="rId12"/>
    <p:sldId id="345" r:id="rId13"/>
    <p:sldId id="346" r:id="rId14"/>
    <p:sldId id="356" r:id="rId15"/>
    <p:sldId id="357" r:id="rId16"/>
    <p:sldId id="358" r:id="rId17"/>
    <p:sldId id="359" r:id="rId18"/>
  </p:sldIdLst>
  <p:sldSz cx="9144000" cy="5143500" type="screen16x9"/>
  <p:notesSz cx="7102475" cy="9388475"/>
  <p:embeddedFontLst>
    <p:embeddedFont>
      <p:font typeface="ＭＳ Ｐゴシック" panose="020B0600070205080204" pitchFamily="34" charset="-128"/>
      <p:regular r:id="rId20"/>
    </p:embeddedFont>
    <p:embeddedFont>
      <p:font typeface="Lato" panose="020F0502020204030203" pitchFamily="34" charset="0"/>
      <p:regular r:id="rId21"/>
      <p:bold r:id="rId22"/>
      <p:italic r:id="rId23"/>
      <p:boldItalic r:id="rId24"/>
    </p:embeddedFont>
    <p:embeddedFont>
      <p:font typeface="ＭＳ Ｐゴシック" panose="020B0600070205080204" pitchFamily="34" charset="-128"/>
      <p:regular r:id="rId20"/>
    </p:embeddedFont>
    <p:embeddedFont>
      <p:font typeface="Raleway" panose="020B0503030101060003" pitchFamily="34" charset="0"/>
      <p:regular r:id="rId25"/>
      <p:bold r:id="rId26"/>
      <p:italic r:id="rId27"/>
      <p:boldItalic r:id="rId28"/>
    </p:embeddedFont>
    <p:embeddedFont>
      <p:font typeface="Tw Cen MT" panose="020B0602020104020603"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71F96F-C1D2-449A-997E-52DF7C781BE6}">
  <a:tblStyle styleId="{F071F96F-C1D2-449A-997E-52DF7C781BE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6" autoAdjust="0"/>
    <p:restoredTop sz="90741" autoAdjust="0"/>
  </p:normalViewPr>
  <p:slideViewPr>
    <p:cSldViewPr snapToGrid="0">
      <p:cViewPr varScale="1">
        <p:scale>
          <a:sx n="99" d="100"/>
          <a:sy n="99" d="100"/>
        </p:scale>
        <p:origin x="1068"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151860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616772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xfrm>
            <a:off x="422275" y="704850"/>
            <a:ext cx="6257925" cy="35194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229" tIns="47114" rIns="94229" bIns="47114"/>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65610" indent="-294465">
              <a:spcBef>
                <a:spcPct val="30000"/>
              </a:spcBef>
              <a:defRPr sz="1200">
                <a:solidFill>
                  <a:schemeClr val="tx1"/>
                </a:solidFill>
                <a:latin typeface="Calibri" panose="020F0502020204030204" pitchFamily="34" charset="0"/>
                <a:ea typeface="MS PGothic" panose="020B0600070205080204" pitchFamily="34" charset="-128"/>
              </a:defRPr>
            </a:lvl2pPr>
            <a:lvl3pPr marL="1177862" indent="-235572">
              <a:spcBef>
                <a:spcPct val="30000"/>
              </a:spcBef>
              <a:defRPr sz="1200">
                <a:solidFill>
                  <a:schemeClr val="tx1"/>
                </a:solidFill>
                <a:latin typeface="Calibri" panose="020F0502020204030204" pitchFamily="34" charset="0"/>
                <a:ea typeface="MS PGothic" panose="020B0600070205080204" pitchFamily="34" charset="-128"/>
              </a:defRPr>
            </a:lvl3pPr>
            <a:lvl4pPr marL="1649006" indent="-235572">
              <a:spcBef>
                <a:spcPct val="30000"/>
              </a:spcBef>
              <a:defRPr sz="1200">
                <a:solidFill>
                  <a:schemeClr val="tx1"/>
                </a:solidFill>
                <a:latin typeface="Calibri" panose="020F0502020204030204" pitchFamily="34" charset="0"/>
                <a:ea typeface="MS PGothic" panose="020B0600070205080204" pitchFamily="34" charset="-128"/>
              </a:defRPr>
            </a:lvl4pPr>
            <a:lvl5pPr marL="2120151" indent="-235572">
              <a:spcBef>
                <a:spcPct val="30000"/>
              </a:spcBef>
              <a:defRPr sz="1200">
                <a:solidFill>
                  <a:schemeClr val="tx1"/>
                </a:solidFill>
                <a:latin typeface="Calibri" panose="020F0502020204030204" pitchFamily="34" charset="0"/>
                <a:ea typeface="MS PGothic" panose="020B0600070205080204" pitchFamily="34" charset="-128"/>
              </a:defRPr>
            </a:lvl5pPr>
            <a:lvl6pPr marL="2591295" indent="-235572" defTabSz="471145"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3062440" indent="-235572" defTabSz="471145"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533585" indent="-235572" defTabSz="471145"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4004729" indent="-235572" defTabSz="471145"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66B7494-6C5C-4E5C-8BC6-56525E09BFA7}" type="slidenum">
              <a:rPr lang="en-US" altLang="en-US" smtClean="0">
                <a:latin typeface="Arial" panose="020B0604020202020204" pitchFamily="34" charset="0"/>
              </a:rPr>
              <a:pPr>
                <a:spcBef>
                  <a:spcPct val="0"/>
                </a:spcBef>
              </a:pPr>
              <a:t>12</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403191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xfrm>
            <a:off x="422275" y="704850"/>
            <a:ext cx="6257925" cy="35194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542317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xfrm>
            <a:off x="422275" y="704850"/>
            <a:ext cx="6257925" cy="35194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155130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842706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1950787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229160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523404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defTabSz="942289">
              <a:buNone/>
              <a:defRPr/>
            </a:pPr>
            <a:endParaRPr lang="en-US" dirty="0" smtClean="0"/>
          </a:p>
          <a:p>
            <a:pPr marL="0" indent="0">
              <a:buNone/>
            </a:pPr>
            <a:endParaRPr dirty="0"/>
          </a:p>
        </p:txBody>
      </p:sp>
    </p:spTree>
    <p:extLst>
      <p:ext uri="{BB962C8B-B14F-4D97-AF65-F5344CB8AC3E}">
        <p14:creationId xmlns:p14="http://schemas.microsoft.com/office/powerpoint/2010/main" val="358676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039993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1512782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4249816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73: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73: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615105" lvl="1" indent="0">
              <a:buNone/>
            </a:pPr>
            <a:endParaRPr lang="en-US" altLang="en-US" sz="2300" dirty="0"/>
          </a:p>
        </p:txBody>
      </p:sp>
    </p:spTree>
    <p:extLst>
      <p:ext uri="{BB962C8B-B14F-4D97-AF65-F5344CB8AC3E}">
        <p14:creationId xmlns:p14="http://schemas.microsoft.com/office/powerpoint/2010/main" val="3550973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246412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4122800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648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36124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60" r:id="rId5"/>
    <p:sldLayoutId id="2147483662"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Google Shape;88;p12"/>
          <p:cNvSpPr txBox="1">
            <a:spLocks/>
          </p:cNvSpPr>
          <p:nvPr/>
        </p:nvSpPr>
        <p:spPr>
          <a:xfrm>
            <a:off x="797625" y="362880"/>
            <a:ext cx="673650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9pPr>
          </a:lstStyle>
          <a:p>
            <a:r>
              <a:rPr lang="en-US" altLang="en-US" sz="3200" i="1" dirty="0" smtClean="0">
                <a:latin typeface="Arial" panose="020B0604020202020204" pitchFamily="34" charset="0"/>
                <a:cs typeface="Arial" panose="020B0604020202020204" pitchFamily="34" charset="0"/>
              </a:rPr>
              <a:t>GSBA 511:</a:t>
            </a:r>
            <a:r>
              <a:rPr lang="en-US" altLang="en-US" sz="3600" dirty="0" smtClean="0">
                <a:latin typeface="Arial" panose="020B0604020202020204" pitchFamily="34" charset="0"/>
                <a:cs typeface="Arial" panose="020B0604020202020204" pitchFamily="34" charset="0"/>
              </a:rPr>
              <a:t/>
            </a:r>
            <a:br>
              <a:rPr lang="en-US" altLang="en-US" sz="3600" dirty="0" smtClean="0">
                <a:latin typeface="Arial" panose="020B0604020202020204" pitchFamily="34" charset="0"/>
                <a:cs typeface="Arial" panose="020B0604020202020204" pitchFamily="34" charset="0"/>
              </a:rPr>
            </a:br>
            <a:r>
              <a:rPr lang="en-US" altLang="en-US" sz="3600" b="1" i="1" dirty="0" smtClean="0">
                <a:latin typeface="Arial" panose="020B0604020202020204" pitchFamily="34" charset="0"/>
                <a:cs typeface="Arial" panose="020B0604020202020204" pitchFamily="34" charset="0"/>
              </a:rPr>
              <a:t>Managerial Economics</a:t>
            </a:r>
          </a:p>
          <a:p>
            <a:endParaRPr lang="en-US" altLang="en-US" sz="1000" dirty="0" smtClean="0">
              <a:latin typeface="Arial" panose="020B0604020202020204" pitchFamily="34" charset="0"/>
              <a:cs typeface="Arial" panose="020B0604020202020204" pitchFamily="34" charset="0"/>
            </a:endParaRPr>
          </a:p>
          <a:p>
            <a:r>
              <a:rPr lang="en-US" altLang="en-US" sz="3200" i="1" dirty="0" smtClean="0">
                <a:latin typeface="Arial" panose="020B0604020202020204" pitchFamily="34" charset="0"/>
                <a:cs typeface="Arial" panose="020B0604020202020204" pitchFamily="34" charset="0"/>
              </a:rPr>
              <a:t>Prof. Akbulut</a:t>
            </a:r>
          </a:p>
          <a:p>
            <a:r>
              <a:rPr lang="en-US" altLang="en-US" sz="3600" dirty="0">
                <a:latin typeface="Arial" panose="020B0604020202020204" pitchFamily="34" charset="0"/>
                <a:cs typeface="Arial" panose="020B0604020202020204" pitchFamily="34" charset="0"/>
              </a:rPr>
              <a:t/>
            </a:r>
            <a:br>
              <a:rPr lang="en-US" altLang="en-US" sz="3600" dirty="0">
                <a:latin typeface="Arial" panose="020B0604020202020204" pitchFamily="34" charset="0"/>
                <a:cs typeface="Arial" panose="020B0604020202020204" pitchFamily="34" charset="0"/>
              </a:rPr>
            </a:br>
            <a:r>
              <a:rPr lang="en-US" altLang="en-US" sz="3600" dirty="0">
                <a:latin typeface="Arial" panose="020B0604020202020204" pitchFamily="34" charset="0"/>
                <a:cs typeface="Arial" panose="020B0604020202020204" pitchFamily="34" charset="0"/>
              </a:rPr>
              <a:t/>
            </a:r>
            <a:br>
              <a:rPr lang="en-US" altLang="en-US" sz="3600" dirty="0">
                <a:latin typeface="Arial" panose="020B0604020202020204" pitchFamily="34" charset="0"/>
                <a:cs typeface="Arial" panose="020B0604020202020204" pitchFamily="34" charset="0"/>
              </a:rPr>
            </a:br>
            <a:r>
              <a:rPr lang="en-US" altLang="en-US" sz="3600" i="1" dirty="0" smtClean="0">
                <a:latin typeface="Arial" panose="020B0604020202020204" pitchFamily="34" charset="0"/>
                <a:cs typeface="Arial" panose="020B0604020202020204" pitchFamily="34" charset="0"/>
              </a:rPr>
              <a:t>Chapter 2</a:t>
            </a:r>
            <a:r>
              <a:rPr lang="en-US" altLang="en-US" sz="3600" dirty="0" smtClean="0">
                <a:latin typeface="Arial" panose="020B0604020202020204" pitchFamily="34" charset="0"/>
                <a:cs typeface="Arial" panose="020B0604020202020204" pitchFamily="34" charset="0"/>
              </a:rPr>
              <a:t/>
            </a:r>
            <a:br>
              <a:rPr lang="en-US" altLang="en-US" sz="3600" dirty="0" smtClean="0">
                <a:latin typeface="Arial" panose="020B0604020202020204" pitchFamily="34" charset="0"/>
                <a:cs typeface="Arial" panose="020B0604020202020204" pitchFamily="34" charset="0"/>
              </a:rPr>
            </a:br>
            <a:r>
              <a:rPr lang="en-US" altLang="en-US" sz="3600" dirty="0">
                <a:latin typeface="Arial" panose="020B0604020202020204" pitchFamily="34" charset="0"/>
                <a:cs typeface="Arial" panose="020B0604020202020204" pitchFamily="34" charset="0"/>
              </a:rPr>
              <a:t/>
            </a:r>
            <a:br>
              <a:rPr lang="en-US" altLang="en-US" sz="3600" dirty="0">
                <a:latin typeface="Arial" panose="020B0604020202020204" pitchFamily="34" charset="0"/>
                <a:cs typeface="Arial" panose="020B0604020202020204" pitchFamily="34" charset="0"/>
              </a:rPr>
            </a:br>
            <a:endParaRPr lang="en-US" sz="3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19"/>
          <p:cNvSpPr txBox="1">
            <a:spLocks noGrp="1"/>
          </p:cNvSpPr>
          <p:nvPr>
            <p:ph type="title"/>
          </p:nvPr>
        </p:nvSpPr>
        <p:spPr>
          <a:xfrm>
            <a:off x="893700" y="325276"/>
            <a:ext cx="6462600" cy="5314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Gains from Trade</a:t>
            </a:r>
            <a:endParaRPr sz="2800" dirty="0"/>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graphicFrame>
        <p:nvGraphicFramePr>
          <p:cNvPr id="9" name="Table 8"/>
          <p:cNvGraphicFramePr>
            <a:graphicFrameLocks noGrp="1"/>
          </p:cNvGraphicFramePr>
          <p:nvPr>
            <p:extLst>
              <p:ext uri="{D42A27DB-BD31-4B8C-83A1-F6EECF244321}">
                <p14:modId xmlns:p14="http://schemas.microsoft.com/office/powerpoint/2010/main" val="4044118000"/>
              </p:ext>
            </p:extLst>
          </p:nvPr>
        </p:nvGraphicFramePr>
        <p:xfrm>
          <a:off x="1029810" y="1222005"/>
          <a:ext cx="1500326" cy="3559056"/>
        </p:xfrm>
        <a:graphic>
          <a:graphicData uri="http://schemas.openxmlformats.org/drawingml/2006/table">
            <a:tbl>
              <a:tblPr>
                <a:tableStyleId>{5C22544A-7EE6-4342-B048-85BDC9FD1C3A}</a:tableStyleId>
              </a:tblPr>
              <a:tblGrid>
                <a:gridCol w="750163">
                  <a:extLst>
                    <a:ext uri="{9D8B030D-6E8A-4147-A177-3AD203B41FA5}">
                      <a16:colId xmlns:a16="http://schemas.microsoft.com/office/drawing/2014/main" val="20000"/>
                    </a:ext>
                  </a:extLst>
                </a:gridCol>
                <a:gridCol w="750163">
                  <a:extLst>
                    <a:ext uri="{9D8B030D-6E8A-4147-A177-3AD203B41FA5}">
                      <a16:colId xmlns:a16="http://schemas.microsoft.com/office/drawing/2014/main" val="20001"/>
                    </a:ext>
                  </a:extLst>
                </a:gridCol>
              </a:tblGrid>
              <a:tr h="462941">
                <a:tc>
                  <a:txBody>
                    <a:bodyPr/>
                    <a:lstStyle/>
                    <a:p>
                      <a:pPr algn="ctr" fontAlgn="b"/>
                      <a:r>
                        <a:rPr lang="en-US" sz="1800" u="none" strike="noStrike" dirty="0">
                          <a:solidFill>
                            <a:schemeClr val="tx1"/>
                          </a:solidFill>
                          <a:effectLst/>
                          <a:latin typeface="Lato" panose="020F0502020204030203" pitchFamily="34" charset="0"/>
                        </a:rPr>
                        <a:t>FISH</a:t>
                      </a:r>
                      <a:endParaRPr lang="en-US" sz="18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tc>
                  <a:txBody>
                    <a:bodyPr/>
                    <a:lstStyle/>
                    <a:p>
                      <a:pPr algn="ctr" fontAlgn="b"/>
                      <a:r>
                        <a:rPr lang="en-US" sz="1800" u="none" strike="noStrike" dirty="0">
                          <a:solidFill>
                            <a:schemeClr val="tx1"/>
                          </a:solidFill>
                          <a:effectLst/>
                          <a:latin typeface="Lato" panose="020F0502020204030203" pitchFamily="34" charset="0"/>
                        </a:rPr>
                        <a:t>CHIPS</a:t>
                      </a:r>
                      <a:endParaRPr lang="en-US" sz="18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extLst>
                  <a:ext uri="{0D108BD9-81ED-4DB2-BD59-A6C34878D82A}">
                    <a16:rowId xmlns:a16="http://schemas.microsoft.com/office/drawing/2014/main" val="10000"/>
                  </a:ext>
                </a:extLst>
              </a:tr>
              <a:tr h="251564">
                <a:tc>
                  <a:txBody>
                    <a:bodyPr/>
                    <a:lstStyle/>
                    <a:p>
                      <a:pPr algn="ctr" fontAlgn="b"/>
                      <a:r>
                        <a:rPr lang="en-US" sz="1800" u="none" strike="noStrike" dirty="0">
                          <a:solidFill>
                            <a:schemeClr val="tx1"/>
                          </a:solidFill>
                          <a:effectLst/>
                          <a:latin typeface="Lato" panose="020F0502020204030203" pitchFamily="34" charset="0"/>
                        </a:rPr>
                        <a:t>20</a:t>
                      </a:r>
                      <a:endParaRPr lang="en-US" sz="18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tc>
                  <a:txBody>
                    <a:bodyPr/>
                    <a:lstStyle/>
                    <a:p>
                      <a:pPr algn="ctr" fontAlgn="b"/>
                      <a:r>
                        <a:rPr lang="en-US" sz="1800" u="none" strike="noStrike" dirty="0">
                          <a:solidFill>
                            <a:schemeClr val="tx1"/>
                          </a:solidFill>
                          <a:effectLst/>
                          <a:latin typeface="Lato" panose="020F0502020204030203" pitchFamily="34" charset="0"/>
                        </a:rPr>
                        <a:t>0</a:t>
                      </a:r>
                      <a:endParaRPr lang="en-US" sz="18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extLst>
                  <a:ext uri="{0D108BD9-81ED-4DB2-BD59-A6C34878D82A}">
                    <a16:rowId xmlns:a16="http://schemas.microsoft.com/office/drawing/2014/main" val="10001"/>
                  </a:ext>
                </a:extLst>
              </a:tr>
              <a:tr h="251564">
                <a:tc>
                  <a:txBody>
                    <a:bodyPr/>
                    <a:lstStyle/>
                    <a:p>
                      <a:pPr algn="ctr" fontAlgn="b"/>
                      <a:r>
                        <a:rPr lang="en-US" sz="1800" u="none" strike="noStrike" dirty="0">
                          <a:solidFill>
                            <a:schemeClr val="tx1"/>
                          </a:solidFill>
                          <a:effectLst/>
                          <a:latin typeface="Lato" panose="020F0502020204030203" pitchFamily="34" charset="0"/>
                        </a:rPr>
                        <a:t>18</a:t>
                      </a:r>
                      <a:endParaRPr lang="en-US" sz="18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tc>
                  <a:txBody>
                    <a:bodyPr/>
                    <a:lstStyle/>
                    <a:p>
                      <a:pPr algn="ctr" fontAlgn="b"/>
                      <a:r>
                        <a:rPr lang="en-US" sz="1800" u="none" strike="noStrike" dirty="0">
                          <a:solidFill>
                            <a:schemeClr val="tx1"/>
                          </a:solidFill>
                          <a:effectLst/>
                          <a:latin typeface="Lato" panose="020F0502020204030203" pitchFamily="34" charset="0"/>
                        </a:rPr>
                        <a:t>1</a:t>
                      </a:r>
                      <a:endParaRPr lang="en-US" sz="18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extLst>
                  <a:ext uri="{0D108BD9-81ED-4DB2-BD59-A6C34878D82A}">
                    <a16:rowId xmlns:a16="http://schemas.microsoft.com/office/drawing/2014/main" val="10002"/>
                  </a:ext>
                </a:extLst>
              </a:tr>
              <a:tr h="251564">
                <a:tc>
                  <a:txBody>
                    <a:bodyPr/>
                    <a:lstStyle/>
                    <a:p>
                      <a:pPr algn="ctr" fontAlgn="b"/>
                      <a:r>
                        <a:rPr lang="en-US" sz="1800" u="none" strike="noStrike" dirty="0">
                          <a:solidFill>
                            <a:schemeClr val="tx1"/>
                          </a:solidFill>
                          <a:effectLst/>
                          <a:latin typeface="Lato" panose="020F0502020204030203" pitchFamily="34" charset="0"/>
                        </a:rPr>
                        <a:t>16</a:t>
                      </a:r>
                      <a:endParaRPr lang="en-US" sz="18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tc>
                  <a:txBody>
                    <a:bodyPr/>
                    <a:lstStyle/>
                    <a:p>
                      <a:pPr algn="ctr" fontAlgn="b"/>
                      <a:r>
                        <a:rPr lang="en-US" sz="1800" u="none" strike="noStrike" dirty="0">
                          <a:solidFill>
                            <a:schemeClr val="tx1"/>
                          </a:solidFill>
                          <a:effectLst/>
                          <a:latin typeface="Lato" panose="020F0502020204030203" pitchFamily="34" charset="0"/>
                        </a:rPr>
                        <a:t>2</a:t>
                      </a:r>
                      <a:endParaRPr lang="en-US" sz="18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extLst>
                  <a:ext uri="{0D108BD9-81ED-4DB2-BD59-A6C34878D82A}">
                    <a16:rowId xmlns:a16="http://schemas.microsoft.com/office/drawing/2014/main" val="10003"/>
                  </a:ext>
                </a:extLst>
              </a:tr>
              <a:tr h="251564">
                <a:tc>
                  <a:txBody>
                    <a:bodyPr/>
                    <a:lstStyle/>
                    <a:p>
                      <a:pPr algn="ctr" fontAlgn="b"/>
                      <a:r>
                        <a:rPr lang="en-US" sz="1800" u="none" strike="noStrike" dirty="0">
                          <a:solidFill>
                            <a:schemeClr val="tx1"/>
                          </a:solidFill>
                          <a:effectLst/>
                          <a:latin typeface="Lato" panose="020F0502020204030203" pitchFamily="34" charset="0"/>
                        </a:rPr>
                        <a:t>14</a:t>
                      </a:r>
                      <a:endParaRPr lang="en-US" sz="18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tc>
                  <a:txBody>
                    <a:bodyPr/>
                    <a:lstStyle/>
                    <a:p>
                      <a:pPr algn="ctr" fontAlgn="b"/>
                      <a:r>
                        <a:rPr lang="en-US" sz="1800" u="none" strike="noStrike" dirty="0">
                          <a:solidFill>
                            <a:schemeClr val="tx1"/>
                          </a:solidFill>
                          <a:effectLst/>
                          <a:latin typeface="Lato" panose="020F0502020204030203" pitchFamily="34" charset="0"/>
                        </a:rPr>
                        <a:t>3</a:t>
                      </a:r>
                      <a:endParaRPr lang="en-US" sz="18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extLst>
                  <a:ext uri="{0D108BD9-81ED-4DB2-BD59-A6C34878D82A}">
                    <a16:rowId xmlns:a16="http://schemas.microsoft.com/office/drawing/2014/main" val="10004"/>
                  </a:ext>
                </a:extLst>
              </a:tr>
              <a:tr h="251564">
                <a:tc>
                  <a:txBody>
                    <a:bodyPr/>
                    <a:lstStyle/>
                    <a:p>
                      <a:pPr algn="ctr" fontAlgn="b"/>
                      <a:r>
                        <a:rPr lang="en-US" sz="1800" u="none" strike="noStrike" dirty="0">
                          <a:solidFill>
                            <a:schemeClr val="tx1"/>
                          </a:solidFill>
                          <a:effectLst/>
                          <a:latin typeface="Lato" panose="020F0502020204030203" pitchFamily="34" charset="0"/>
                        </a:rPr>
                        <a:t>12</a:t>
                      </a:r>
                      <a:endParaRPr lang="en-US" sz="18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tc>
                  <a:txBody>
                    <a:bodyPr/>
                    <a:lstStyle/>
                    <a:p>
                      <a:pPr algn="ctr" fontAlgn="b"/>
                      <a:r>
                        <a:rPr lang="en-US" sz="1800" u="none" strike="noStrike" dirty="0">
                          <a:solidFill>
                            <a:schemeClr val="tx1"/>
                          </a:solidFill>
                          <a:effectLst/>
                          <a:latin typeface="Lato" panose="020F0502020204030203" pitchFamily="34" charset="0"/>
                        </a:rPr>
                        <a:t>4</a:t>
                      </a:r>
                      <a:endParaRPr lang="en-US" sz="18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extLst>
                  <a:ext uri="{0D108BD9-81ED-4DB2-BD59-A6C34878D82A}">
                    <a16:rowId xmlns:a16="http://schemas.microsoft.com/office/drawing/2014/main" val="10005"/>
                  </a:ext>
                </a:extLst>
              </a:tr>
              <a:tr h="251564">
                <a:tc>
                  <a:txBody>
                    <a:bodyPr/>
                    <a:lstStyle/>
                    <a:p>
                      <a:pPr algn="ctr" fontAlgn="b"/>
                      <a:r>
                        <a:rPr lang="en-US" sz="1800" u="none" strike="noStrike" dirty="0">
                          <a:solidFill>
                            <a:schemeClr val="tx1"/>
                          </a:solidFill>
                          <a:effectLst/>
                          <a:latin typeface="Lato" panose="020F0502020204030203" pitchFamily="34" charset="0"/>
                        </a:rPr>
                        <a:t>10</a:t>
                      </a:r>
                      <a:endParaRPr lang="en-US" sz="18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tc>
                  <a:txBody>
                    <a:bodyPr/>
                    <a:lstStyle/>
                    <a:p>
                      <a:pPr algn="ctr" fontAlgn="b"/>
                      <a:r>
                        <a:rPr lang="en-US" sz="1800" u="none" strike="noStrike" dirty="0">
                          <a:solidFill>
                            <a:schemeClr val="tx1"/>
                          </a:solidFill>
                          <a:effectLst/>
                          <a:latin typeface="Lato" panose="020F0502020204030203" pitchFamily="34" charset="0"/>
                        </a:rPr>
                        <a:t>5</a:t>
                      </a:r>
                      <a:endParaRPr lang="en-US" sz="18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extLst>
                  <a:ext uri="{0D108BD9-81ED-4DB2-BD59-A6C34878D82A}">
                    <a16:rowId xmlns:a16="http://schemas.microsoft.com/office/drawing/2014/main" val="10006"/>
                  </a:ext>
                </a:extLst>
              </a:tr>
              <a:tr h="251564">
                <a:tc>
                  <a:txBody>
                    <a:bodyPr/>
                    <a:lstStyle/>
                    <a:p>
                      <a:pPr algn="ctr" fontAlgn="b"/>
                      <a:r>
                        <a:rPr lang="en-US" sz="1800" u="none" strike="noStrike" dirty="0">
                          <a:solidFill>
                            <a:schemeClr val="tx1"/>
                          </a:solidFill>
                          <a:effectLst/>
                          <a:latin typeface="Lato" panose="020F0502020204030203" pitchFamily="34" charset="0"/>
                        </a:rPr>
                        <a:t>8</a:t>
                      </a:r>
                      <a:endParaRPr lang="en-US" sz="18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tc>
                  <a:txBody>
                    <a:bodyPr/>
                    <a:lstStyle/>
                    <a:p>
                      <a:pPr algn="ctr" fontAlgn="b"/>
                      <a:r>
                        <a:rPr lang="en-US" sz="1800" u="none" strike="noStrike" dirty="0">
                          <a:solidFill>
                            <a:schemeClr val="tx1"/>
                          </a:solidFill>
                          <a:effectLst/>
                          <a:latin typeface="Lato" panose="020F0502020204030203" pitchFamily="34" charset="0"/>
                        </a:rPr>
                        <a:t>6</a:t>
                      </a:r>
                      <a:endParaRPr lang="en-US" sz="18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extLst>
                  <a:ext uri="{0D108BD9-81ED-4DB2-BD59-A6C34878D82A}">
                    <a16:rowId xmlns:a16="http://schemas.microsoft.com/office/drawing/2014/main" val="10007"/>
                  </a:ext>
                </a:extLst>
              </a:tr>
              <a:tr h="251564">
                <a:tc>
                  <a:txBody>
                    <a:bodyPr/>
                    <a:lstStyle/>
                    <a:p>
                      <a:pPr algn="ctr" fontAlgn="b"/>
                      <a:r>
                        <a:rPr lang="en-US" sz="1800" u="none" strike="noStrike" dirty="0">
                          <a:solidFill>
                            <a:schemeClr val="tx1"/>
                          </a:solidFill>
                          <a:effectLst/>
                          <a:latin typeface="Lato" panose="020F0502020204030203" pitchFamily="34" charset="0"/>
                        </a:rPr>
                        <a:t>6</a:t>
                      </a:r>
                      <a:endParaRPr lang="en-US" sz="18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tc>
                  <a:txBody>
                    <a:bodyPr/>
                    <a:lstStyle/>
                    <a:p>
                      <a:pPr algn="ctr" fontAlgn="b"/>
                      <a:r>
                        <a:rPr lang="en-US" sz="1800" u="none" strike="noStrike" dirty="0">
                          <a:solidFill>
                            <a:schemeClr val="tx1"/>
                          </a:solidFill>
                          <a:effectLst/>
                          <a:latin typeface="Lato" panose="020F0502020204030203" pitchFamily="34" charset="0"/>
                        </a:rPr>
                        <a:t>7</a:t>
                      </a:r>
                      <a:endParaRPr lang="en-US" sz="18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extLst>
                  <a:ext uri="{0D108BD9-81ED-4DB2-BD59-A6C34878D82A}">
                    <a16:rowId xmlns:a16="http://schemas.microsoft.com/office/drawing/2014/main" val="10008"/>
                  </a:ext>
                </a:extLst>
              </a:tr>
              <a:tr h="251564">
                <a:tc>
                  <a:txBody>
                    <a:bodyPr/>
                    <a:lstStyle/>
                    <a:p>
                      <a:pPr algn="ctr" fontAlgn="b"/>
                      <a:r>
                        <a:rPr lang="en-US" sz="1800" u="none" strike="noStrike" dirty="0">
                          <a:solidFill>
                            <a:schemeClr val="tx1"/>
                          </a:solidFill>
                          <a:effectLst/>
                          <a:latin typeface="Lato" panose="020F0502020204030203" pitchFamily="34" charset="0"/>
                        </a:rPr>
                        <a:t>4</a:t>
                      </a:r>
                      <a:endParaRPr lang="en-US" sz="18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tc>
                  <a:txBody>
                    <a:bodyPr/>
                    <a:lstStyle/>
                    <a:p>
                      <a:pPr algn="ctr" fontAlgn="b"/>
                      <a:r>
                        <a:rPr lang="en-US" sz="1800" u="none" strike="noStrike" dirty="0">
                          <a:solidFill>
                            <a:schemeClr val="tx1"/>
                          </a:solidFill>
                          <a:effectLst/>
                          <a:latin typeface="Lato" panose="020F0502020204030203" pitchFamily="34" charset="0"/>
                        </a:rPr>
                        <a:t>8</a:t>
                      </a:r>
                      <a:endParaRPr lang="en-US" sz="18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extLst>
                  <a:ext uri="{0D108BD9-81ED-4DB2-BD59-A6C34878D82A}">
                    <a16:rowId xmlns:a16="http://schemas.microsoft.com/office/drawing/2014/main" val="10009"/>
                  </a:ext>
                </a:extLst>
              </a:tr>
              <a:tr h="251564">
                <a:tc>
                  <a:txBody>
                    <a:bodyPr/>
                    <a:lstStyle/>
                    <a:p>
                      <a:pPr algn="ctr" fontAlgn="b"/>
                      <a:r>
                        <a:rPr lang="en-US" sz="1800" u="none" strike="noStrike" dirty="0">
                          <a:solidFill>
                            <a:schemeClr val="tx1"/>
                          </a:solidFill>
                          <a:effectLst/>
                          <a:latin typeface="Lato" panose="020F0502020204030203" pitchFamily="34" charset="0"/>
                        </a:rPr>
                        <a:t>2</a:t>
                      </a:r>
                      <a:endParaRPr lang="en-US" sz="18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tc>
                  <a:txBody>
                    <a:bodyPr/>
                    <a:lstStyle/>
                    <a:p>
                      <a:pPr algn="ctr" fontAlgn="b"/>
                      <a:r>
                        <a:rPr lang="en-US" sz="1800" u="none" strike="noStrike" dirty="0">
                          <a:solidFill>
                            <a:schemeClr val="tx1"/>
                          </a:solidFill>
                          <a:effectLst/>
                          <a:latin typeface="Lato" panose="020F0502020204030203" pitchFamily="34" charset="0"/>
                        </a:rPr>
                        <a:t>9</a:t>
                      </a:r>
                      <a:endParaRPr lang="en-US" sz="18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extLst>
                  <a:ext uri="{0D108BD9-81ED-4DB2-BD59-A6C34878D82A}">
                    <a16:rowId xmlns:a16="http://schemas.microsoft.com/office/drawing/2014/main" val="10010"/>
                  </a:ext>
                </a:extLst>
              </a:tr>
              <a:tr h="251564">
                <a:tc>
                  <a:txBody>
                    <a:bodyPr/>
                    <a:lstStyle/>
                    <a:p>
                      <a:pPr algn="ctr" fontAlgn="b"/>
                      <a:r>
                        <a:rPr lang="en-US" sz="1800" u="none" strike="noStrike" dirty="0">
                          <a:solidFill>
                            <a:schemeClr val="tx1"/>
                          </a:solidFill>
                          <a:effectLst/>
                          <a:latin typeface="Lato" panose="020F0502020204030203" pitchFamily="34" charset="0"/>
                        </a:rPr>
                        <a:t>0</a:t>
                      </a:r>
                      <a:endParaRPr lang="en-US" sz="18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tc>
                  <a:txBody>
                    <a:bodyPr/>
                    <a:lstStyle/>
                    <a:p>
                      <a:pPr algn="ctr" fontAlgn="b"/>
                      <a:r>
                        <a:rPr lang="en-US" sz="1800" u="none" strike="noStrike" dirty="0">
                          <a:solidFill>
                            <a:schemeClr val="tx1"/>
                          </a:solidFill>
                          <a:effectLst/>
                          <a:latin typeface="Lato" panose="020F0502020204030203" pitchFamily="34" charset="0"/>
                        </a:rPr>
                        <a:t>10</a:t>
                      </a:r>
                      <a:endParaRPr lang="en-US" sz="18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extLst>
                  <a:ext uri="{0D108BD9-81ED-4DB2-BD59-A6C34878D82A}">
                    <a16:rowId xmlns:a16="http://schemas.microsoft.com/office/drawing/2014/main" val="1001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479383261"/>
              </p:ext>
            </p:extLst>
          </p:nvPr>
        </p:nvGraphicFramePr>
        <p:xfrm>
          <a:off x="2720167" y="1241253"/>
          <a:ext cx="1522520" cy="3520560"/>
        </p:xfrm>
        <a:graphic>
          <a:graphicData uri="http://schemas.openxmlformats.org/drawingml/2006/table">
            <a:tbl>
              <a:tblPr>
                <a:tableStyleId>{5C22544A-7EE6-4342-B048-85BDC9FD1C3A}</a:tableStyleId>
              </a:tblPr>
              <a:tblGrid>
                <a:gridCol w="761260">
                  <a:extLst>
                    <a:ext uri="{9D8B030D-6E8A-4147-A177-3AD203B41FA5}">
                      <a16:colId xmlns:a16="http://schemas.microsoft.com/office/drawing/2014/main" val="20000"/>
                    </a:ext>
                  </a:extLst>
                </a:gridCol>
                <a:gridCol w="761260">
                  <a:extLst>
                    <a:ext uri="{9D8B030D-6E8A-4147-A177-3AD203B41FA5}">
                      <a16:colId xmlns:a16="http://schemas.microsoft.com/office/drawing/2014/main" val="20001"/>
                    </a:ext>
                  </a:extLst>
                </a:gridCol>
              </a:tblGrid>
              <a:tr h="429890">
                <a:tc>
                  <a:txBody>
                    <a:bodyPr/>
                    <a:lstStyle/>
                    <a:p>
                      <a:pPr algn="ctr" fontAlgn="b"/>
                      <a:r>
                        <a:rPr lang="en-US" sz="1800" u="none" strike="noStrike" dirty="0">
                          <a:solidFill>
                            <a:schemeClr val="tx1"/>
                          </a:solidFill>
                          <a:effectLst/>
                          <a:latin typeface="Lato" panose="020F0502020204030203" pitchFamily="34" charset="0"/>
                        </a:rPr>
                        <a:t>FISH</a:t>
                      </a:r>
                      <a:endParaRPr lang="en-US" sz="18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tc>
                  <a:txBody>
                    <a:bodyPr/>
                    <a:lstStyle/>
                    <a:p>
                      <a:pPr algn="ctr" fontAlgn="b"/>
                      <a:r>
                        <a:rPr lang="en-US" sz="1800" u="none" strike="noStrike" dirty="0">
                          <a:solidFill>
                            <a:schemeClr val="tx1"/>
                          </a:solidFill>
                          <a:effectLst/>
                          <a:latin typeface="Lato" panose="020F0502020204030203" pitchFamily="34" charset="0"/>
                        </a:rPr>
                        <a:t>CHIPS</a:t>
                      </a:r>
                      <a:endParaRPr lang="en-US" sz="18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extLst>
                  <a:ext uri="{0D108BD9-81ED-4DB2-BD59-A6C34878D82A}">
                    <a16:rowId xmlns:a16="http://schemas.microsoft.com/office/drawing/2014/main" val="10000"/>
                  </a:ext>
                </a:extLst>
              </a:tr>
              <a:tr h="238820">
                <a:tc>
                  <a:txBody>
                    <a:bodyPr/>
                    <a:lstStyle/>
                    <a:p>
                      <a:pPr algn="ctr"/>
                      <a:r>
                        <a:rPr lang="en-US" sz="1800" dirty="0" smtClean="0">
                          <a:solidFill>
                            <a:schemeClr val="tx1"/>
                          </a:solidFill>
                          <a:latin typeface="Lato" panose="020F0502020204030203" pitchFamily="34" charset="0"/>
                        </a:rPr>
                        <a:t>0</a:t>
                      </a:r>
                      <a:endParaRPr lang="en-US" sz="1800" dirty="0">
                        <a:solidFill>
                          <a:schemeClr val="tx1"/>
                        </a:solidFill>
                        <a:latin typeface="Lato" panose="020F0502020204030203" pitchFamily="34" charset="0"/>
                      </a:endParaRPr>
                    </a:p>
                  </a:txBody>
                  <a:tcPr marL="7144" marR="7144" marT="6650" marB="0" anchor="b">
                    <a:solidFill>
                      <a:schemeClr val="accent1">
                        <a:lumMod val="60000"/>
                        <a:lumOff val="40000"/>
                      </a:schemeClr>
                    </a:solidFill>
                  </a:tcPr>
                </a:tc>
                <a:tc>
                  <a:txBody>
                    <a:bodyPr/>
                    <a:lstStyle/>
                    <a:p>
                      <a:pPr algn="ctr" fontAlgn="b"/>
                      <a:r>
                        <a:rPr lang="en-US" sz="1800" u="none" strike="noStrike" dirty="0">
                          <a:solidFill>
                            <a:schemeClr val="tx1"/>
                          </a:solidFill>
                          <a:effectLst/>
                          <a:latin typeface="Lato" panose="020F0502020204030203" pitchFamily="34" charset="0"/>
                        </a:rPr>
                        <a:t>20</a:t>
                      </a:r>
                      <a:endParaRPr lang="en-US" sz="18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extLst>
                  <a:ext uri="{0D108BD9-81ED-4DB2-BD59-A6C34878D82A}">
                    <a16:rowId xmlns:a16="http://schemas.microsoft.com/office/drawing/2014/main" val="10001"/>
                  </a:ext>
                </a:extLst>
              </a:tr>
              <a:tr h="238820">
                <a:tc>
                  <a:txBody>
                    <a:bodyPr/>
                    <a:lstStyle/>
                    <a:p>
                      <a:pPr algn="ctr"/>
                      <a:r>
                        <a:rPr lang="en-US" sz="1800" dirty="0" smtClean="0">
                          <a:solidFill>
                            <a:schemeClr val="tx1"/>
                          </a:solidFill>
                          <a:latin typeface="Lato" panose="020F0502020204030203" pitchFamily="34" charset="0"/>
                        </a:rPr>
                        <a:t>1</a:t>
                      </a:r>
                      <a:endParaRPr lang="en-US" sz="1800" dirty="0">
                        <a:solidFill>
                          <a:schemeClr val="tx1"/>
                        </a:solidFill>
                        <a:latin typeface="Lato" panose="020F0502020204030203" pitchFamily="34" charset="0"/>
                      </a:endParaRPr>
                    </a:p>
                  </a:txBody>
                  <a:tcPr marL="7144" marR="7144" marT="6650" marB="0" anchor="b">
                    <a:solidFill>
                      <a:schemeClr val="accent1">
                        <a:lumMod val="60000"/>
                        <a:lumOff val="40000"/>
                      </a:schemeClr>
                    </a:solidFill>
                  </a:tcPr>
                </a:tc>
                <a:tc>
                  <a:txBody>
                    <a:bodyPr/>
                    <a:lstStyle/>
                    <a:p>
                      <a:pPr algn="ctr" fontAlgn="b"/>
                      <a:r>
                        <a:rPr lang="en-US" sz="1800" u="none" strike="noStrike" dirty="0">
                          <a:solidFill>
                            <a:schemeClr val="tx1"/>
                          </a:solidFill>
                          <a:effectLst/>
                          <a:latin typeface="Lato" panose="020F0502020204030203" pitchFamily="34" charset="0"/>
                        </a:rPr>
                        <a:t>18</a:t>
                      </a:r>
                      <a:endParaRPr lang="en-US" sz="18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extLst>
                  <a:ext uri="{0D108BD9-81ED-4DB2-BD59-A6C34878D82A}">
                    <a16:rowId xmlns:a16="http://schemas.microsoft.com/office/drawing/2014/main" val="10002"/>
                  </a:ext>
                </a:extLst>
              </a:tr>
              <a:tr h="238820">
                <a:tc>
                  <a:txBody>
                    <a:bodyPr/>
                    <a:lstStyle/>
                    <a:p>
                      <a:pPr algn="ctr"/>
                      <a:r>
                        <a:rPr lang="en-US" sz="1800" dirty="0" smtClean="0">
                          <a:solidFill>
                            <a:schemeClr val="tx1"/>
                          </a:solidFill>
                          <a:latin typeface="Lato" panose="020F0502020204030203" pitchFamily="34" charset="0"/>
                        </a:rPr>
                        <a:t>2</a:t>
                      </a:r>
                      <a:endParaRPr lang="en-US" sz="1800" dirty="0">
                        <a:solidFill>
                          <a:schemeClr val="tx1"/>
                        </a:solidFill>
                        <a:latin typeface="Lato" panose="020F0502020204030203" pitchFamily="34" charset="0"/>
                      </a:endParaRPr>
                    </a:p>
                  </a:txBody>
                  <a:tcPr marL="7144" marR="7144" marT="6650" marB="0" anchor="b">
                    <a:solidFill>
                      <a:schemeClr val="accent1">
                        <a:lumMod val="60000"/>
                        <a:lumOff val="40000"/>
                      </a:schemeClr>
                    </a:solidFill>
                  </a:tcPr>
                </a:tc>
                <a:tc>
                  <a:txBody>
                    <a:bodyPr/>
                    <a:lstStyle/>
                    <a:p>
                      <a:pPr algn="ctr" fontAlgn="b"/>
                      <a:r>
                        <a:rPr lang="en-US" sz="1800" u="none" strike="noStrike" dirty="0">
                          <a:solidFill>
                            <a:schemeClr val="tx1"/>
                          </a:solidFill>
                          <a:effectLst/>
                          <a:latin typeface="Lato" panose="020F0502020204030203" pitchFamily="34" charset="0"/>
                        </a:rPr>
                        <a:t>16</a:t>
                      </a:r>
                      <a:endParaRPr lang="en-US" sz="18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extLst>
                  <a:ext uri="{0D108BD9-81ED-4DB2-BD59-A6C34878D82A}">
                    <a16:rowId xmlns:a16="http://schemas.microsoft.com/office/drawing/2014/main" val="10003"/>
                  </a:ext>
                </a:extLst>
              </a:tr>
              <a:tr h="238820">
                <a:tc>
                  <a:txBody>
                    <a:bodyPr/>
                    <a:lstStyle/>
                    <a:p>
                      <a:pPr algn="ctr"/>
                      <a:r>
                        <a:rPr lang="en-US" sz="1800" dirty="0" smtClean="0">
                          <a:solidFill>
                            <a:schemeClr val="tx1"/>
                          </a:solidFill>
                          <a:latin typeface="Lato" panose="020F0502020204030203" pitchFamily="34" charset="0"/>
                        </a:rPr>
                        <a:t>3</a:t>
                      </a:r>
                      <a:endParaRPr lang="en-US" sz="1800" dirty="0">
                        <a:solidFill>
                          <a:schemeClr val="tx1"/>
                        </a:solidFill>
                        <a:latin typeface="Lato" panose="020F0502020204030203" pitchFamily="34" charset="0"/>
                      </a:endParaRPr>
                    </a:p>
                  </a:txBody>
                  <a:tcPr marL="7144" marR="7144" marT="6650" marB="0" anchor="b">
                    <a:solidFill>
                      <a:schemeClr val="accent1">
                        <a:lumMod val="60000"/>
                        <a:lumOff val="40000"/>
                      </a:schemeClr>
                    </a:solidFill>
                  </a:tcPr>
                </a:tc>
                <a:tc>
                  <a:txBody>
                    <a:bodyPr/>
                    <a:lstStyle/>
                    <a:p>
                      <a:pPr algn="ctr" fontAlgn="b"/>
                      <a:r>
                        <a:rPr lang="en-US" sz="1800" u="none" strike="noStrike" dirty="0">
                          <a:solidFill>
                            <a:schemeClr val="tx1"/>
                          </a:solidFill>
                          <a:effectLst/>
                          <a:latin typeface="Lato" panose="020F0502020204030203" pitchFamily="34" charset="0"/>
                        </a:rPr>
                        <a:t>14</a:t>
                      </a:r>
                      <a:endParaRPr lang="en-US" sz="18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extLst>
                  <a:ext uri="{0D108BD9-81ED-4DB2-BD59-A6C34878D82A}">
                    <a16:rowId xmlns:a16="http://schemas.microsoft.com/office/drawing/2014/main" val="10004"/>
                  </a:ext>
                </a:extLst>
              </a:tr>
              <a:tr h="238820">
                <a:tc>
                  <a:txBody>
                    <a:bodyPr/>
                    <a:lstStyle/>
                    <a:p>
                      <a:pPr algn="ctr"/>
                      <a:r>
                        <a:rPr lang="en-US" sz="1800" dirty="0" smtClean="0">
                          <a:solidFill>
                            <a:schemeClr val="tx1"/>
                          </a:solidFill>
                          <a:latin typeface="Lato" panose="020F0502020204030203" pitchFamily="34" charset="0"/>
                        </a:rPr>
                        <a:t>4</a:t>
                      </a:r>
                      <a:endParaRPr lang="en-US" sz="1800" dirty="0">
                        <a:solidFill>
                          <a:schemeClr val="tx1"/>
                        </a:solidFill>
                        <a:latin typeface="Lato" panose="020F0502020204030203" pitchFamily="34" charset="0"/>
                      </a:endParaRPr>
                    </a:p>
                  </a:txBody>
                  <a:tcPr marL="7144" marR="7144" marT="6650" marB="0" anchor="b">
                    <a:solidFill>
                      <a:schemeClr val="accent1">
                        <a:lumMod val="60000"/>
                        <a:lumOff val="40000"/>
                      </a:schemeClr>
                    </a:solidFill>
                  </a:tcPr>
                </a:tc>
                <a:tc>
                  <a:txBody>
                    <a:bodyPr/>
                    <a:lstStyle/>
                    <a:p>
                      <a:pPr algn="ctr" fontAlgn="b"/>
                      <a:r>
                        <a:rPr lang="en-US" sz="1800" u="none" strike="noStrike" dirty="0">
                          <a:solidFill>
                            <a:schemeClr val="tx1"/>
                          </a:solidFill>
                          <a:effectLst/>
                          <a:latin typeface="Lato" panose="020F0502020204030203" pitchFamily="34" charset="0"/>
                        </a:rPr>
                        <a:t>12</a:t>
                      </a:r>
                      <a:endParaRPr lang="en-US" sz="18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extLst>
                  <a:ext uri="{0D108BD9-81ED-4DB2-BD59-A6C34878D82A}">
                    <a16:rowId xmlns:a16="http://schemas.microsoft.com/office/drawing/2014/main" val="10005"/>
                  </a:ext>
                </a:extLst>
              </a:tr>
              <a:tr h="238820">
                <a:tc>
                  <a:txBody>
                    <a:bodyPr/>
                    <a:lstStyle/>
                    <a:p>
                      <a:pPr algn="ctr"/>
                      <a:r>
                        <a:rPr lang="en-US" sz="1800" dirty="0" smtClean="0">
                          <a:solidFill>
                            <a:schemeClr val="tx1"/>
                          </a:solidFill>
                          <a:latin typeface="Lato" panose="020F0502020204030203" pitchFamily="34" charset="0"/>
                        </a:rPr>
                        <a:t>5</a:t>
                      </a:r>
                      <a:endParaRPr lang="en-US" sz="1800" dirty="0">
                        <a:solidFill>
                          <a:schemeClr val="tx1"/>
                        </a:solidFill>
                        <a:latin typeface="Lato" panose="020F0502020204030203" pitchFamily="34" charset="0"/>
                      </a:endParaRPr>
                    </a:p>
                  </a:txBody>
                  <a:tcPr marL="7144" marR="7144" marT="6650" marB="0" anchor="b">
                    <a:solidFill>
                      <a:schemeClr val="accent1">
                        <a:lumMod val="60000"/>
                        <a:lumOff val="40000"/>
                      </a:schemeClr>
                    </a:solidFill>
                  </a:tcPr>
                </a:tc>
                <a:tc>
                  <a:txBody>
                    <a:bodyPr/>
                    <a:lstStyle/>
                    <a:p>
                      <a:pPr algn="ctr" fontAlgn="b"/>
                      <a:r>
                        <a:rPr lang="en-US" sz="1800" u="none" strike="noStrike" dirty="0">
                          <a:solidFill>
                            <a:schemeClr val="tx1"/>
                          </a:solidFill>
                          <a:effectLst/>
                          <a:latin typeface="Lato" panose="020F0502020204030203" pitchFamily="34" charset="0"/>
                        </a:rPr>
                        <a:t>10</a:t>
                      </a:r>
                      <a:endParaRPr lang="en-US" sz="18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extLst>
                  <a:ext uri="{0D108BD9-81ED-4DB2-BD59-A6C34878D82A}">
                    <a16:rowId xmlns:a16="http://schemas.microsoft.com/office/drawing/2014/main" val="10006"/>
                  </a:ext>
                </a:extLst>
              </a:tr>
              <a:tr h="238820">
                <a:tc>
                  <a:txBody>
                    <a:bodyPr/>
                    <a:lstStyle/>
                    <a:p>
                      <a:pPr algn="ctr"/>
                      <a:r>
                        <a:rPr lang="en-US" sz="1800" dirty="0" smtClean="0">
                          <a:solidFill>
                            <a:schemeClr val="tx1"/>
                          </a:solidFill>
                          <a:latin typeface="Lato" panose="020F0502020204030203" pitchFamily="34" charset="0"/>
                        </a:rPr>
                        <a:t>6</a:t>
                      </a:r>
                      <a:endParaRPr lang="en-US" sz="1800" dirty="0">
                        <a:solidFill>
                          <a:schemeClr val="tx1"/>
                        </a:solidFill>
                        <a:latin typeface="Lato" panose="020F0502020204030203" pitchFamily="34" charset="0"/>
                      </a:endParaRPr>
                    </a:p>
                  </a:txBody>
                  <a:tcPr marL="7144" marR="7144" marT="6650" marB="0" anchor="b">
                    <a:solidFill>
                      <a:schemeClr val="accent1">
                        <a:lumMod val="60000"/>
                        <a:lumOff val="40000"/>
                      </a:schemeClr>
                    </a:solidFill>
                  </a:tcPr>
                </a:tc>
                <a:tc>
                  <a:txBody>
                    <a:bodyPr/>
                    <a:lstStyle/>
                    <a:p>
                      <a:pPr algn="ctr" fontAlgn="b"/>
                      <a:r>
                        <a:rPr lang="en-US" sz="1800" u="none" strike="noStrike" dirty="0">
                          <a:solidFill>
                            <a:schemeClr val="tx1"/>
                          </a:solidFill>
                          <a:effectLst/>
                          <a:latin typeface="Lato" panose="020F0502020204030203" pitchFamily="34" charset="0"/>
                        </a:rPr>
                        <a:t>8</a:t>
                      </a:r>
                      <a:endParaRPr lang="en-US" sz="18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extLst>
                  <a:ext uri="{0D108BD9-81ED-4DB2-BD59-A6C34878D82A}">
                    <a16:rowId xmlns:a16="http://schemas.microsoft.com/office/drawing/2014/main" val="10007"/>
                  </a:ext>
                </a:extLst>
              </a:tr>
              <a:tr h="238820">
                <a:tc>
                  <a:txBody>
                    <a:bodyPr/>
                    <a:lstStyle/>
                    <a:p>
                      <a:pPr algn="ctr"/>
                      <a:r>
                        <a:rPr lang="en-US" sz="1800" dirty="0" smtClean="0">
                          <a:solidFill>
                            <a:schemeClr val="tx1"/>
                          </a:solidFill>
                          <a:latin typeface="Lato" panose="020F0502020204030203" pitchFamily="34" charset="0"/>
                        </a:rPr>
                        <a:t>7</a:t>
                      </a:r>
                      <a:endParaRPr lang="en-US" sz="1800" dirty="0">
                        <a:solidFill>
                          <a:schemeClr val="tx1"/>
                        </a:solidFill>
                        <a:latin typeface="Lato" panose="020F0502020204030203" pitchFamily="34" charset="0"/>
                      </a:endParaRPr>
                    </a:p>
                  </a:txBody>
                  <a:tcPr marL="7144" marR="7144" marT="6650" marB="0" anchor="b">
                    <a:solidFill>
                      <a:schemeClr val="accent1">
                        <a:lumMod val="60000"/>
                        <a:lumOff val="40000"/>
                      </a:schemeClr>
                    </a:solidFill>
                  </a:tcPr>
                </a:tc>
                <a:tc>
                  <a:txBody>
                    <a:bodyPr/>
                    <a:lstStyle/>
                    <a:p>
                      <a:pPr algn="ctr" fontAlgn="b"/>
                      <a:r>
                        <a:rPr lang="en-US" sz="1800" u="none" strike="noStrike" dirty="0">
                          <a:solidFill>
                            <a:schemeClr val="tx1"/>
                          </a:solidFill>
                          <a:effectLst/>
                          <a:latin typeface="Lato" panose="020F0502020204030203" pitchFamily="34" charset="0"/>
                        </a:rPr>
                        <a:t>6</a:t>
                      </a:r>
                      <a:endParaRPr lang="en-US" sz="18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extLst>
                  <a:ext uri="{0D108BD9-81ED-4DB2-BD59-A6C34878D82A}">
                    <a16:rowId xmlns:a16="http://schemas.microsoft.com/office/drawing/2014/main" val="10008"/>
                  </a:ext>
                </a:extLst>
              </a:tr>
              <a:tr h="238820">
                <a:tc>
                  <a:txBody>
                    <a:bodyPr/>
                    <a:lstStyle/>
                    <a:p>
                      <a:pPr algn="ctr"/>
                      <a:r>
                        <a:rPr lang="en-US" sz="1800" dirty="0" smtClean="0">
                          <a:solidFill>
                            <a:schemeClr val="tx1"/>
                          </a:solidFill>
                          <a:latin typeface="Lato" panose="020F0502020204030203" pitchFamily="34" charset="0"/>
                        </a:rPr>
                        <a:t>8</a:t>
                      </a:r>
                      <a:endParaRPr lang="en-US" sz="1800" dirty="0">
                        <a:solidFill>
                          <a:schemeClr val="tx1"/>
                        </a:solidFill>
                        <a:latin typeface="Lato" panose="020F0502020204030203" pitchFamily="34" charset="0"/>
                      </a:endParaRPr>
                    </a:p>
                  </a:txBody>
                  <a:tcPr marL="7144" marR="7144" marT="6650" marB="0" anchor="b">
                    <a:solidFill>
                      <a:schemeClr val="accent1">
                        <a:lumMod val="60000"/>
                        <a:lumOff val="40000"/>
                      </a:schemeClr>
                    </a:solidFill>
                  </a:tcPr>
                </a:tc>
                <a:tc>
                  <a:txBody>
                    <a:bodyPr/>
                    <a:lstStyle/>
                    <a:p>
                      <a:pPr algn="ctr" fontAlgn="b"/>
                      <a:r>
                        <a:rPr lang="en-US" sz="1800" u="none" strike="noStrike" dirty="0">
                          <a:solidFill>
                            <a:schemeClr val="tx1"/>
                          </a:solidFill>
                          <a:effectLst/>
                          <a:latin typeface="Lato" panose="020F0502020204030203" pitchFamily="34" charset="0"/>
                        </a:rPr>
                        <a:t>4</a:t>
                      </a:r>
                      <a:endParaRPr lang="en-US" sz="18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extLst>
                  <a:ext uri="{0D108BD9-81ED-4DB2-BD59-A6C34878D82A}">
                    <a16:rowId xmlns:a16="http://schemas.microsoft.com/office/drawing/2014/main" val="10009"/>
                  </a:ext>
                </a:extLst>
              </a:tr>
              <a:tr h="238820">
                <a:tc>
                  <a:txBody>
                    <a:bodyPr/>
                    <a:lstStyle/>
                    <a:p>
                      <a:pPr algn="ctr"/>
                      <a:r>
                        <a:rPr lang="en-US" sz="1800" dirty="0" smtClean="0">
                          <a:solidFill>
                            <a:schemeClr val="tx1"/>
                          </a:solidFill>
                          <a:latin typeface="Lato" panose="020F0502020204030203" pitchFamily="34" charset="0"/>
                        </a:rPr>
                        <a:t>9</a:t>
                      </a:r>
                      <a:endParaRPr lang="en-US" sz="1800" dirty="0">
                        <a:solidFill>
                          <a:schemeClr val="tx1"/>
                        </a:solidFill>
                        <a:latin typeface="Lato" panose="020F0502020204030203" pitchFamily="34" charset="0"/>
                      </a:endParaRPr>
                    </a:p>
                  </a:txBody>
                  <a:tcPr marL="7144" marR="7144" marT="6650" marB="0" anchor="b">
                    <a:solidFill>
                      <a:schemeClr val="accent1">
                        <a:lumMod val="60000"/>
                        <a:lumOff val="40000"/>
                      </a:schemeClr>
                    </a:solidFill>
                  </a:tcPr>
                </a:tc>
                <a:tc>
                  <a:txBody>
                    <a:bodyPr/>
                    <a:lstStyle/>
                    <a:p>
                      <a:pPr algn="ctr" fontAlgn="b"/>
                      <a:r>
                        <a:rPr lang="en-US" sz="1800" u="none" strike="noStrike" dirty="0">
                          <a:solidFill>
                            <a:schemeClr val="tx1"/>
                          </a:solidFill>
                          <a:effectLst/>
                          <a:latin typeface="Lato" panose="020F0502020204030203" pitchFamily="34" charset="0"/>
                        </a:rPr>
                        <a:t>2</a:t>
                      </a:r>
                      <a:endParaRPr lang="en-US" sz="18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extLst>
                  <a:ext uri="{0D108BD9-81ED-4DB2-BD59-A6C34878D82A}">
                    <a16:rowId xmlns:a16="http://schemas.microsoft.com/office/drawing/2014/main" val="10010"/>
                  </a:ext>
                </a:extLst>
              </a:tr>
              <a:tr h="238820">
                <a:tc>
                  <a:txBody>
                    <a:bodyPr/>
                    <a:lstStyle/>
                    <a:p>
                      <a:pPr algn="ctr"/>
                      <a:r>
                        <a:rPr lang="en-US" sz="1800" dirty="0" smtClean="0">
                          <a:solidFill>
                            <a:schemeClr val="tx1"/>
                          </a:solidFill>
                          <a:latin typeface="Lato" panose="020F0502020204030203" pitchFamily="34" charset="0"/>
                        </a:rPr>
                        <a:t>10</a:t>
                      </a:r>
                      <a:endParaRPr lang="en-US" sz="1800" dirty="0">
                        <a:solidFill>
                          <a:schemeClr val="tx1"/>
                        </a:solidFill>
                        <a:latin typeface="Lato" panose="020F0502020204030203" pitchFamily="34" charset="0"/>
                      </a:endParaRPr>
                    </a:p>
                  </a:txBody>
                  <a:tcPr marL="7144" marR="7144" marT="6650" marB="0" anchor="b">
                    <a:solidFill>
                      <a:schemeClr val="accent1">
                        <a:lumMod val="60000"/>
                        <a:lumOff val="40000"/>
                      </a:schemeClr>
                    </a:solidFill>
                  </a:tcPr>
                </a:tc>
                <a:tc>
                  <a:txBody>
                    <a:bodyPr/>
                    <a:lstStyle/>
                    <a:p>
                      <a:pPr algn="ctr" fontAlgn="b"/>
                      <a:r>
                        <a:rPr lang="en-US" sz="1800" u="none" strike="noStrike" dirty="0">
                          <a:solidFill>
                            <a:schemeClr val="tx1"/>
                          </a:solidFill>
                          <a:effectLst/>
                          <a:latin typeface="Lato" panose="020F0502020204030203" pitchFamily="34" charset="0"/>
                        </a:rPr>
                        <a:t>0</a:t>
                      </a:r>
                      <a:endParaRPr lang="en-US" sz="18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extLst>
                  <a:ext uri="{0D108BD9-81ED-4DB2-BD59-A6C34878D82A}">
                    <a16:rowId xmlns:a16="http://schemas.microsoft.com/office/drawing/2014/main" val="10011"/>
                  </a:ext>
                </a:extLst>
              </a:tr>
            </a:tbl>
          </a:graphicData>
        </a:graphic>
      </p:graphicFrame>
      <p:sp>
        <p:nvSpPr>
          <p:cNvPr id="11" name="TextBox 6"/>
          <p:cNvSpPr txBox="1">
            <a:spLocks noChangeArrowheads="1"/>
          </p:cNvSpPr>
          <p:nvPr/>
        </p:nvSpPr>
        <p:spPr bwMode="auto">
          <a:xfrm>
            <a:off x="1212835" y="832199"/>
            <a:ext cx="12811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2000" dirty="0">
                <a:latin typeface="Lato" panose="020F0502020204030203" pitchFamily="34" charset="0"/>
              </a:rPr>
              <a:t>ICELAND</a:t>
            </a:r>
          </a:p>
        </p:txBody>
      </p:sp>
      <p:sp>
        <p:nvSpPr>
          <p:cNvPr id="12" name="TextBox 7"/>
          <p:cNvSpPr txBox="1">
            <a:spLocks noChangeArrowheads="1"/>
          </p:cNvSpPr>
          <p:nvPr/>
        </p:nvSpPr>
        <p:spPr bwMode="auto">
          <a:xfrm>
            <a:off x="2772402" y="844801"/>
            <a:ext cx="14526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2000" dirty="0">
                <a:latin typeface="Lato" panose="020F0502020204030203" pitchFamily="34" charset="0"/>
              </a:rPr>
              <a:t>GERMANY</a:t>
            </a:r>
          </a:p>
        </p:txBody>
      </p:sp>
      <p:sp>
        <p:nvSpPr>
          <p:cNvPr id="13" name="TextBox 12"/>
          <p:cNvSpPr txBox="1">
            <a:spLocks noChangeArrowheads="1"/>
          </p:cNvSpPr>
          <p:nvPr/>
        </p:nvSpPr>
        <p:spPr bwMode="auto">
          <a:xfrm>
            <a:off x="4634143" y="1272954"/>
            <a:ext cx="318317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2200" dirty="0">
                <a:latin typeface="Lato" panose="020F0502020204030203" pitchFamily="34" charset="0"/>
              </a:rPr>
              <a:t>Which country has an </a:t>
            </a:r>
            <a:r>
              <a:rPr lang="en-US" altLang="en-US" sz="2200" dirty="0">
                <a:solidFill>
                  <a:schemeClr val="accent1">
                    <a:lumMod val="75000"/>
                  </a:schemeClr>
                </a:solidFill>
                <a:latin typeface="Lato" panose="020F0502020204030203" pitchFamily="34" charset="0"/>
              </a:rPr>
              <a:t>absolute advantage </a:t>
            </a:r>
            <a:r>
              <a:rPr lang="en-US" altLang="en-US" sz="2200" dirty="0">
                <a:latin typeface="Lato" panose="020F0502020204030203" pitchFamily="34" charset="0"/>
              </a:rPr>
              <a:t>in fish, which in chips?</a:t>
            </a:r>
          </a:p>
        </p:txBody>
      </p:sp>
      <p:sp>
        <p:nvSpPr>
          <p:cNvPr id="14" name="TextBox 13"/>
          <p:cNvSpPr txBox="1">
            <a:spLocks noChangeArrowheads="1"/>
          </p:cNvSpPr>
          <p:nvPr/>
        </p:nvSpPr>
        <p:spPr bwMode="auto">
          <a:xfrm>
            <a:off x="4679501" y="3445693"/>
            <a:ext cx="321274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2200" dirty="0">
                <a:latin typeface="Lato" panose="020F0502020204030203" pitchFamily="34" charset="0"/>
              </a:rPr>
              <a:t>Which country has a </a:t>
            </a:r>
            <a:r>
              <a:rPr lang="en-US" altLang="en-US" sz="2200" dirty="0">
                <a:solidFill>
                  <a:schemeClr val="accent1">
                    <a:lumMod val="75000"/>
                  </a:schemeClr>
                </a:solidFill>
                <a:latin typeface="Lato" panose="020F0502020204030203" pitchFamily="34" charset="0"/>
              </a:rPr>
              <a:t>comparative advantage </a:t>
            </a:r>
            <a:r>
              <a:rPr lang="en-US" altLang="en-US" sz="2200" dirty="0">
                <a:latin typeface="Lato" panose="020F0502020204030203" pitchFamily="34" charset="0"/>
              </a:rPr>
              <a:t>in fish, which in chips?</a:t>
            </a:r>
          </a:p>
        </p:txBody>
      </p:sp>
      <p:sp>
        <p:nvSpPr>
          <p:cNvPr id="15" name="TextBox 14"/>
          <p:cNvSpPr txBox="1">
            <a:spLocks noChangeArrowheads="1"/>
          </p:cNvSpPr>
          <p:nvPr/>
        </p:nvSpPr>
        <p:spPr bwMode="auto">
          <a:xfrm>
            <a:off x="4871441" y="2380950"/>
            <a:ext cx="282886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 typeface="Wingdings" panose="05000000000000000000" pitchFamily="2" charset="2"/>
              <a:buChar char="Ø"/>
            </a:pPr>
            <a:r>
              <a:rPr lang="en-US" altLang="en-US" sz="2200" dirty="0">
                <a:latin typeface="Lato" panose="020F0502020204030203" pitchFamily="34" charset="0"/>
              </a:rPr>
              <a:t>Iceland in Fish</a:t>
            </a:r>
          </a:p>
          <a:p>
            <a:pPr eaLnBrk="1" hangingPunct="1">
              <a:spcBef>
                <a:spcPct val="0"/>
              </a:spcBef>
              <a:buClrTx/>
              <a:buSzTx/>
              <a:buFont typeface="Wingdings" panose="05000000000000000000" pitchFamily="2" charset="2"/>
              <a:buChar char="Ø"/>
            </a:pPr>
            <a:r>
              <a:rPr lang="en-US" altLang="en-US" sz="2200" dirty="0">
                <a:latin typeface="Lato" panose="020F0502020204030203" pitchFamily="34" charset="0"/>
              </a:rPr>
              <a:t>Germany in Chips</a:t>
            </a:r>
          </a:p>
        </p:txBody>
      </p:sp>
    </p:spTree>
    <p:extLst>
      <p:ext uri="{BB962C8B-B14F-4D97-AF65-F5344CB8AC3E}">
        <p14:creationId xmlns:p14="http://schemas.microsoft.com/office/powerpoint/2010/main" val="2031215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19"/>
          <p:cNvSpPr txBox="1">
            <a:spLocks noGrp="1"/>
          </p:cNvSpPr>
          <p:nvPr>
            <p:ph type="title"/>
          </p:nvPr>
        </p:nvSpPr>
        <p:spPr>
          <a:xfrm>
            <a:off x="896644" y="325276"/>
            <a:ext cx="6459655" cy="5314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Gains from Trade</a:t>
            </a:r>
            <a:endParaRPr sz="2800" dirty="0"/>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graphicFrame>
        <p:nvGraphicFramePr>
          <p:cNvPr id="9" name="Table 8"/>
          <p:cNvGraphicFramePr>
            <a:graphicFrameLocks noGrp="1"/>
          </p:cNvGraphicFramePr>
          <p:nvPr>
            <p:extLst>
              <p:ext uri="{D42A27DB-BD31-4B8C-83A1-F6EECF244321}">
                <p14:modId xmlns:p14="http://schemas.microsoft.com/office/powerpoint/2010/main" val="406044916"/>
              </p:ext>
            </p:extLst>
          </p:nvPr>
        </p:nvGraphicFramePr>
        <p:xfrm>
          <a:off x="1029810" y="1115469"/>
          <a:ext cx="1472498" cy="3341120"/>
        </p:xfrm>
        <a:graphic>
          <a:graphicData uri="http://schemas.openxmlformats.org/drawingml/2006/table">
            <a:tbl>
              <a:tblPr>
                <a:tableStyleId>{5C22544A-7EE6-4342-B048-85BDC9FD1C3A}</a:tableStyleId>
              </a:tblPr>
              <a:tblGrid>
                <a:gridCol w="736249">
                  <a:extLst>
                    <a:ext uri="{9D8B030D-6E8A-4147-A177-3AD203B41FA5}">
                      <a16:colId xmlns:a16="http://schemas.microsoft.com/office/drawing/2014/main" val="20000"/>
                    </a:ext>
                  </a:extLst>
                </a:gridCol>
                <a:gridCol w="736249">
                  <a:extLst>
                    <a:ext uri="{9D8B030D-6E8A-4147-A177-3AD203B41FA5}">
                      <a16:colId xmlns:a16="http://schemas.microsoft.com/office/drawing/2014/main" val="20001"/>
                    </a:ext>
                  </a:extLst>
                </a:gridCol>
              </a:tblGrid>
              <a:tr h="371901">
                <a:tc>
                  <a:txBody>
                    <a:bodyPr/>
                    <a:lstStyle/>
                    <a:p>
                      <a:pPr algn="ctr" fontAlgn="b"/>
                      <a:r>
                        <a:rPr lang="en-US" sz="1700" u="none" strike="noStrike" dirty="0">
                          <a:solidFill>
                            <a:schemeClr val="tx1"/>
                          </a:solidFill>
                          <a:effectLst/>
                          <a:latin typeface="Lato" panose="020F0502020204030203" pitchFamily="34" charset="0"/>
                        </a:rPr>
                        <a:t>FISH</a:t>
                      </a:r>
                      <a:endParaRPr lang="en-US" sz="17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tc>
                  <a:txBody>
                    <a:bodyPr/>
                    <a:lstStyle/>
                    <a:p>
                      <a:pPr algn="ctr" fontAlgn="b"/>
                      <a:r>
                        <a:rPr lang="en-US" sz="1700" u="none" strike="noStrike" dirty="0">
                          <a:solidFill>
                            <a:schemeClr val="tx1"/>
                          </a:solidFill>
                          <a:effectLst/>
                          <a:latin typeface="Lato" panose="020F0502020204030203" pitchFamily="34" charset="0"/>
                        </a:rPr>
                        <a:t>CHIPS</a:t>
                      </a:r>
                      <a:endParaRPr lang="en-US" sz="17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extLst>
                  <a:ext uri="{0D108BD9-81ED-4DB2-BD59-A6C34878D82A}">
                    <a16:rowId xmlns:a16="http://schemas.microsoft.com/office/drawing/2014/main" val="10000"/>
                  </a:ext>
                </a:extLst>
              </a:tr>
              <a:tr h="269929">
                <a:tc>
                  <a:txBody>
                    <a:bodyPr/>
                    <a:lstStyle/>
                    <a:p>
                      <a:pPr algn="ctr" fontAlgn="b"/>
                      <a:r>
                        <a:rPr lang="en-US" sz="1700" u="none" strike="noStrike" dirty="0">
                          <a:solidFill>
                            <a:schemeClr val="tx1"/>
                          </a:solidFill>
                          <a:effectLst/>
                          <a:latin typeface="Lato" panose="020F0502020204030203" pitchFamily="34" charset="0"/>
                        </a:rPr>
                        <a:t>20</a:t>
                      </a:r>
                      <a:endParaRPr lang="en-US" sz="17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tc>
                  <a:txBody>
                    <a:bodyPr/>
                    <a:lstStyle/>
                    <a:p>
                      <a:pPr algn="ctr" fontAlgn="b"/>
                      <a:r>
                        <a:rPr lang="en-US" sz="1700" u="none" strike="noStrike" dirty="0">
                          <a:solidFill>
                            <a:schemeClr val="tx1"/>
                          </a:solidFill>
                          <a:effectLst/>
                          <a:latin typeface="Lato" panose="020F0502020204030203" pitchFamily="34" charset="0"/>
                        </a:rPr>
                        <a:t>0</a:t>
                      </a:r>
                      <a:endParaRPr lang="en-US" sz="17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extLst>
                  <a:ext uri="{0D108BD9-81ED-4DB2-BD59-A6C34878D82A}">
                    <a16:rowId xmlns:a16="http://schemas.microsoft.com/office/drawing/2014/main" val="10001"/>
                  </a:ext>
                </a:extLst>
              </a:tr>
              <a:tr h="269929">
                <a:tc>
                  <a:txBody>
                    <a:bodyPr/>
                    <a:lstStyle/>
                    <a:p>
                      <a:pPr algn="ctr" fontAlgn="b"/>
                      <a:r>
                        <a:rPr lang="en-US" sz="1700" u="none" strike="noStrike" dirty="0">
                          <a:solidFill>
                            <a:schemeClr val="tx1"/>
                          </a:solidFill>
                          <a:effectLst/>
                          <a:latin typeface="Lato" panose="020F0502020204030203" pitchFamily="34" charset="0"/>
                        </a:rPr>
                        <a:t>18</a:t>
                      </a:r>
                      <a:endParaRPr lang="en-US" sz="17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tc>
                  <a:txBody>
                    <a:bodyPr/>
                    <a:lstStyle/>
                    <a:p>
                      <a:pPr algn="ctr" fontAlgn="b"/>
                      <a:r>
                        <a:rPr lang="en-US" sz="1700" u="none" strike="noStrike" dirty="0">
                          <a:solidFill>
                            <a:schemeClr val="tx1"/>
                          </a:solidFill>
                          <a:effectLst/>
                          <a:latin typeface="Lato" panose="020F0502020204030203" pitchFamily="34" charset="0"/>
                        </a:rPr>
                        <a:t>1</a:t>
                      </a:r>
                      <a:endParaRPr lang="en-US" sz="17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extLst>
                  <a:ext uri="{0D108BD9-81ED-4DB2-BD59-A6C34878D82A}">
                    <a16:rowId xmlns:a16="http://schemas.microsoft.com/office/drawing/2014/main" val="10002"/>
                  </a:ext>
                </a:extLst>
              </a:tr>
              <a:tr h="269929">
                <a:tc>
                  <a:txBody>
                    <a:bodyPr/>
                    <a:lstStyle/>
                    <a:p>
                      <a:pPr algn="ctr" fontAlgn="b"/>
                      <a:r>
                        <a:rPr lang="en-US" sz="1700" u="none" strike="noStrike" dirty="0">
                          <a:solidFill>
                            <a:schemeClr val="tx1"/>
                          </a:solidFill>
                          <a:effectLst/>
                          <a:latin typeface="Lato" panose="020F0502020204030203" pitchFamily="34" charset="0"/>
                        </a:rPr>
                        <a:t>16</a:t>
                      </a:r>
                      <a:endParaRPr lang="en-US" sz="17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tc>
                  <a:txBody>
                    <a:bodyPr/>
                    <a:lstStyle/>
                    <a:p>
                      <a:pPr algn="ctr" fontAlgn="b"/>
                      <a:r>
                        <a:rPr lang="en-US" sz="1700" u="none" strike="noStrike" dirty="0">
                          <a:solidFill>
                            <a:schemeClr val="tx1"/>
                          </a:solidFill>
                          <a:effectLst/>
                          <a:latin typeface="Lato" panose="020F0502020204030203" pitchFamily="34" charset="0"/>
                        </a:rPr>
                        <a:t>2</a:t>
                      </a:r>
                      <a:endParaRPr lang="en-US" sz="17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extLst>
                  <a:ext uri="{0D108BD9-81ED-4DB2-BD59-A6C34878D82A}">
                    <a16:rowId xmlns:a16="http://schemas.microsoft.com/office/drawing/2014/main" val="10003"/>
                  </a:ext>
                </a:extLst>
              </a:tr>
              <a:tr h="269929">
                <a:tc>
                  <a:txBody>
                    <a:bodyPr/>
                    <a:lstStyle/>
                    <a:p>
                      <a:pPr algn="ctr" fontAlgn="b"/>
                      <a:r>
                        <a:rPr lang="en-US" sz="1700" u="none" strike="noStrike" dirty="0">
                          <a:solidFill>
                            <a:schemeClr val="tx1"/>
                          </a:solidFill>
                          <a:effectLst/>
                          <a:latin typeface="Lato" panose="020F0502020204030203" pitchFamily="34" charset="0"/>
                        </a:rPr>
                        <a:t>14</a:t>
                      </a:r>
                      <a:endParaRPr lang="en-US" sz="17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tc>
                  <a:txBody>
                    <a:bodyPr/>
                    <a:lstStyle/>
                    <a:p>
                      <a:pPr algn="ctr" fontAlgn="b"/>
                      <a:r>
                        <a:rPr lang="en-US" sz="1700" u="none" strike="noStrike" dirty="0">
                          <a:solidFill>
                            <a:schemeClr val="tx1"/>
                          </a:solidFill>
                          <a:effectLst/>
                          <a:latin typeface="Lato" panose="020F0502020204030203" pitchFamily="34" charset="0"/>
                        </a:rPr>
                        <a:t>3</a:t>
                      </a:r>
                      <a:endParaRPr lang="en-US" sz="17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extLst>
                  <a:ext uri="{0D108BD9-81ED-4DB2-BD59-A6C34878D82A}">
                    <a16:rowId xmlns:a16="http://schemas.microsoft.com/office/drawing/2014/main" val="10004"/>
                  </a:ext>
                </a:extLst>
              </a:tr>
              <a:tr h="269929">
                <a:tc>
                  <a:txBody>
                    <a:bodyPr/>
                    <a:lstStyle/>
                    <a:p>
                      <a:pPr algn="ctr" fontAlgn="b"/>
                      <a:r>
                        <a:rPr lang="en-US" sz="1700" u="none" strike="noStrike" dirty="0">
                          <a:solidFill>
                            <a:schemeClr val="tx1"/>
                          </a:solidFill>
                          <a:effectLst/>
                          <a:latin typeface="Lato" panose="020F0502020204030203" pitchFamily="34" charset="0"/>
                        </a:rPr>
                        <a:t>12</a:t>
                      </a:r>
                      <a:endParaRPr lang="en-US" sz="17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tc>
                  <a:txBody>
                    <a:bodyPr/>
                    <a:lstStyle/>
                    <a:p>
                      <a:pPr algn="ctr" fontAlgn="b"/>
                      <a:r>
                        <a:rPr lang="en-US" sz="1700" u="none" strike="noStrike" dirty="0">
                          <a:solidFill>
                            <a:schemeClr val="tx1"/>
                          </a:solidFill>
                          <a:effectLst/>
                          <a:latin typeface="Lato" panose="020F0502020204030203" pitchFamily="34" charset="0"/>
                        </a:rPr>
                        <a:t>4</a:t>
                      </a:r>
                      <a:endParaRPr lang="en-US" sz="17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extLst>
                  <a:ext uri="{0D108BD9-81ED-4DB2-BD59-A6C34878D82A}">
                    <a16:rowId xmlns:a16="http://schemas.microsoft.com/office/drawing/2014/main" val="10005"/>
                  </a:ext>
                </a:extLst>
              </a:tr>
              <a:tr h="269929">
                <a:tc>
                  <a:txBody>
                    <a:bodyPr/>
                    <a:lstStyle/>
                    <a:p>
                      <a:pPr algn="ctr" fontAlgn="b"/>
                      <a:r>
                        <a:rPr lang="en-US" sz="1700" u="none" strike="noStrike" dirty="0">
                          <a:solidFill>
                            <a:schemeClr val="tx1"/>
                          </a:solidFill>
                          <a:effectLst/>
                          <a:latin typeface="Lato" panose="020F0502020204030203" pitchFamily="34" charset="0"/>
                        </a:rPr>
                        <a:t>10</a:t>
                      </a:r>
                      <a:endParaRPr lang="en-US" sz="17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tc>
                  <a:txBody>
                    <a:bodyPr/>
                    <a:lstStyle/>
                    <a:p>
                      <a:pPr algn="ctr" fontAlgn="b"/>
                      <a:r>
                        <a:rPr lang="en-US" sz="1700" u="none" strike="noStrike" dirty="0">
                          <a:solidFill>
                            <a:schemeClr val="tx1"/>
                          </a:solidFill>
                          <a:effectLst/>
                          <a:latin typeface="Lato" panose="020F0502020204030203" pitchFamily="34" charset="0"/>
                        </a:rPr>
                        <a:t>5</a:t>
                      </a:r>
                      <a:endParaRPr lang="en-US" sz="17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extLst>
                  <a:ext uri="{0D108BD9-81ED-4DB2-BD59-A6C34878D82A}">
                    <a16:rowId xmlns:a16="http://schemas.microsoft.com/office/drawing/2014/main" val="10006"/>
                  </a:ext>
                </a:extLst>
              </a:tr>
              <a:tr h="269929">
                <a:tc>
                  <a:txBody>
                    <a:bodyPr/>
                    <a:lstStyle/>
                    <a:p>
                      <a:pPr algn="ctr" fontAlgn="b"/>
                      <a:r>
                        <a:rPr lang="en-US" sz="1700" u="none" strike="noStrike" dirty="0">
                          <a:solidFill>
                            <a:schemeClr val="tx1"/>
                          </a:solidFill>
                          <a:effectLst/>
                          <a:latin typeface="Lato" panose="020F0502020204030203" pitchFamily="34" charset="0"/>
                        </a:rPr>
                        <a:t>8</a:t>
                      </a:r>
                      <a:endParaRPr lang="en-US" sz="17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tc>
                  <a:txBody>
                    <a:bodyPr/>
                    <a:lstStyle/>
                    <a:p>
                      <a:pPr algn="ctr" fontAlgn="b"/>
                      <a:r>
                        <a:rPr lang="en-US" sz="1700" u="none" strike="noStrike" dirty="0">
                          <a:solidFill>
                            <a:schemeClr val="tx1"/>
                          </a:solidFill>
                          <a:effectLst/>
                          <a:latin typeface="Lato" panose="020F0502020204030203" pitchFamily="34" charset="0"/>
                        </a:rPr>
                        <a:t>6</a:t>
                      </a:r>
                      <a:endParaRPr lang="en-US" sz="17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extLst>
                  <a:ext uri="{0D108BD9-81ED-4DB2-BD59-A6C34878D82A}">
                    <a16:rowId xmlns:a16="http://schemas.microsoft.com/office/drawing/2014/main" val="10007"/>
                  </a:ext>
                </a:extLst>
              </a:tr>
              <a:tr h="269929">
                <a:tc>
                  <a:txBody>
                    <a:bodyPr/>
                    <a:lstStyle/>
                    <a:p>
                      <a:pPr algn="ctr" fontAlgn="b"/>
                      <a:r>
                        <a:rPr lang="en-US" sz="1700" u="none" strike="noStrike" dirty="0">
                          <a:solidFill>
                            <a:schemeClr val="tx1"/>
                          </a:solidFill>
                          <a:effectLst/>
                          <a:latin typeface="Lato" panose="020F0502020204030203" pitchFamily="34" charset="0"/>
                        </a:rPr>
                        <a:t>6</a:t>
                      </a:r>
                      <a:endParaRPr lang="en-US" sz="17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tc>
                  <a:txBody>
                    <a:bodyPr/>
                    <a:lstStyle/>
                    <a:p>
                      <a:pPr algn="ctr" fontAlgn="b"/>
                      <a:r>
                        <a:rPr lang="en-US" sz="1700" u="none" strike="noStrike" dirty="0">
                          <a:solidFill>
                            <a:schemeClr val="tx1"/>
                          </a:solidFill>
                          <a:effectLst/>
                          <a:latin typeface="Lato" panose="020F0502020204030203" pitchFamily="34" charset="0"/>
                        </a:rPr>
                        <a:t>7</a:t>
                      </a:r>
                      <a:endParaRPr lang="en-US" sz="17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extLst>
                  <a:ext uri="{0D108BD9-81ED-4DB2-BD59-A6C34878D82A}">
                    <a16:rowId xmlns:a16="http://schemas.microsoft.com/office/drawing/2014/main" val="10008"/>
                  </a:ext>
                </a:extLst>
              </a:tr>
              <a:tr h="269929">
                <a:tc>
                  <a:txBody>
                    <a:bodyPr/>
                    <a:lstStyle/>
                    <a:p>
                      <a:pPr algn="ctr" fontAlgn="b"/>
                      <a:r>
                        <a:rPr lang="en-US" sz="1700" u="none" strike="noStrike" dirty="0">
                          <a:solidFill>
                            <a:schemeClr val="tx1"/>
                          </a:solidFill>
                          <a:effectLst/>
                          <a:latin typeface="Lato" panose="020F0502020204030203" pitchFamily="34" charset="0"/>
                        </a:rPr>
                        <a:t>4</a:t>
                      </a:r>
                      <a:endParaRPr lang="en-US" sz="17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tc>
                  <a:txBody>
                    <a:bodyPr/>
                    <a:lstStyle/>
                    <a:p>
                      <a:pPr algn="ctr" fontAlgn="b"/>
                      <a:r>
                        <a:rPr lang="en-US" sz="1700" u="none" strike="noStrike" dirty="0">
                          <a:solidFill>
                            <a:schemeClr val="tx1"/>
                          </a:solidFill>
                          <a:effectLst/>
                          <a:latin typeface="Lato" panose="020F0502020204030203" pitchFamily="34" charset="0"/>
                        </a:rPr>
                        <a:t>8</a:t>
                      </a:r>
                      <a:endParaRPr lang="en-US" sz="17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extLst>
                  <a:ext uri="{0D108BD9-81ED-4DB2-BD59-A6C34878D82A}">
                    <a16:rowId xmlns:a16="http://schemas.microsoft.com/office/drawing/2014/main" val="10009"/>
                  </a:ext>
                </a:extLst>
              </a:tr>
              <a:tr h="269929">
                <a:tc>
                  <a:txBody>
                    <a:bodyPr/>
                    <a:lstStyle/>
                    <a:p>
                      <a:pPr algn="ctr" fontAlgn="b"/>
                      <a:r>
                        <a:rPr lang="en-US" sz="1700" u="none" strike="noStrike" dirty="0">
                          <a:solidFill>
                            <a:schemeClr val="tx1"/>
                          </a:solidFill>
                          <a:effectLst/>
                          <a:latin typeface="Lato" panose="020F0502020204030203" pitchFamily="34" charset="0"/>
                        </a:rPr>
                        <a:t>2</a:t>
                      </a:r>
                      <a:endParaRPr lang="en-US" sz="17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tc>
                  <a:txBody>
                    <a:bodyPr/>
                    <a:lstStyle/>
                    <a:p>
                      <a:pPr algn="ctr" fontAlgn="b"/>
                      <a:r>
                        <a:rPr lang="en-US" sz="1700" u="none" strike="noStrike" dirty="0">
                          <a:solidFill>
                            <a:schemeClr val="tx1"/>
                          </a:solidFill>
                          <a:effectLst/>
                          <a:latin typeface="Lato" panose="020F0502020204030203" pitchFamily="34" charset="0"/>
                        </a:rPr>
                        <a:t>9</a:t>
                      </a:r>
                      <a:endParaRPr lang="en-US" sz="17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extLst>
                  <a:ext uri="{0D108BD9-81ED-4DB2-BD59-A6C34878D82A}">
                    <a16:rowId xmlns:a16="http://schemas.microsoft.com/office/drawing/2014/main" val="10010"/>
                  </a:ext>
                </a:extLst>
              </a:tr>
              <a:tr h="269929">
                <a:tc>
                  <a:txBody>
                    <a:bodyPr/>
                    <a:lstStyle/>
                    <a:p>
                      <a:pPr algn="ctr" fontAlgn="b"/>
                      <a:r>
                        <a:rPr lang="en-US" sz="1700" u="none" strike="noStrike" dirty="0">
                          <a:solidFill>
                            <a:schemeClr val="tx1"/>
                          </a:solidFill>
                          <a:effectLst/>
                          <a:latin typeface="Lato" panose="020F0502020204030203" pitchFamily="34" charset="0"/>
                        </a:rPr>
                        <a:t>0</a:t>
                      </a:r>
                      <a:endParaRPr lang="en-US" sz="17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tc>
                  <a:txBody>
                    <a:bodyPr/>
                    <a:lstStyle/>
                    <a:p>
                      <a:pPr algn="ctr" fontAlgn="b"/>
                      <a:r>
                        <a:rPr lang="en-US" sz="1700" u="none" strike="noStrike" dirty="0">
                          <a:solidFill>
                            <a:schemeClr val="tx1"/>
                          </a:solidFill>
                          <a:effectLst/>
                          <a:latin typeface="Lato" panose="020F0502020204030203" pitchFamily="34" charset="0"/>
                        </a:rPr>
                        <a:t>10</a:t>
                      </a:r>
                      <a:endParaRPr lang="en-US" sz="1700" b="0" i="0" u="none" strike="noStrike" dirty="0">
                        <a:solidFill>
                          <a:schemeClr val="tx1"/>
                        </a:solidFill>
                        <a:effectLst/>
                        <a:latin typeface="Lato" panose="020F0502020204030203" pitchFamily="34" charset="0"/>
                      </a:endParaRPr>
                    </a:p>
                  </a:txBody>
                  <a:tcPr marL="7142" marR="7142" marT="7145" marB="0" anchor="b">
                    <a:solidFill>
                      <a:schemeClr val="accent1">
                        <a:lumMod val="60000"/>
                        <a:lumOff val="40000"/>
                      </a:schemeClr>
                    </a:solidFill>
                  </a:tcPr>
                </a:tc>
                <a:extLst>
                  <a:ext uri="{0D108BD9-81ED-4DB2-BD59-A6C34878D82A}">
                    <a16:rowId xmlns:a16="http://schemas.microsoft.com/office/drawing/2014/main" val="1001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538123646"/>
              </p:ext>
            </p:extLst>
          </p:nvPr>
        </p:nvGraphicFramePr>
        <p:xfrm>
          <a:off x="4793098" y="1134717"/>
          <a:ext cx="1522520" cy="3288639"/>
        </p:xfrm>
        <a:graphic>
          <a:graphicData uri="http://schemas.openxmlformats.org/drawingml/2006/table">
            <a:tbl>
              <a:tblPr>
                <a:tableStyleId>{5C22544A-7EE6-4342-B048-85BDC9FD1C3A}</a:tableStyleId>
              </a:tblPr>
              <a:tblGrid>
                <a:gridCol w="761260">
                  <a:extLst>
                    <a:ext uri="{9D8B030D-6E8A-4147-A177-3AD203B41FA5}">
                      <a16:colId xmlns:a16="http://schemas.microsoft.com/office/drawing/2014/main" val="20000"/>
                    </a:ext>
                  </a:extLst>
                </a:gridCol>
                <a:gridCol w="761260">
                  <a:extLst>
                    <a:ext uri="{9D8B030D-6E8A-4147-A177-3AD203B41FA5}">
                      <a16:colId xmlns:a16="http://schemas.microsoft.com/office/drawing/2014/main" val="20001"/>
                    </a:ext>
                  </a:extLst>
                </a:gridCol>
              </a:tblGrid>
              <a:tr h="365609">
                <a:tc>
                  <a:txBody>
                    <a:bodyPr/>
                    <a:lstStyle/>
                    <a:p>
                      <a:pPr algn="ctr" fontAlgn="b"/>
                      <a:r>
                        <a:rPr lang="en-US" sz="1700" u="none" strike="noStrike" dirty="0">
                          <a:solidFill>
                            <a:schemeClr val="tx1"/>
                          </a:solidFill>
                          <a:effectLst/>
                          <a:latin typeface="Lato" panose="020F0502020204030203" pitchFamily="34" charset="0"/>
                        </a:rPr>
                        <a:t>FISH</a:t>
                      </a:r>
                      <a:endParaRPr lang="en-US" sz="17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tc>
                  <a:txBody>
                    <a:bodyPr/>
                    <a:lstStyle/>
                    <a:p>
                      <a:pPr algn="ctr" fontAlgn="b"/>
                      <a:r>
                        <a:rPr lang="en-US" sz="1700" u="none" strike="noStrike" dirty="0">
                          <a:solidFill>
                            <a:schemeClr val="tx1"/>
                          </a:solidFill>
                          <a:effectLst/>
                          <a:latin typeface="Lato" panose="020F0502020204030203" pitchFamily="34" charset="0"/>
                        </a:rPr>
                        <a:t>CHIPS</a:t>
                      </a:r>
                      <a:endParaRPr lang="en-US" sz="17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extLst>
                  <a:ext uri="{0D108BD9-81ED-4DB2-BD59-A6C34878D82A}">
                    <a16:rowId xmlns:a16="http://schemas.microsoft.com/office/drawing/2014/main" val="10000"/>
                  </a:ext>
                </a:extLst>
              </a:tr>
              <a:tr h="238820">
                <a:tc>
                  <a:txBody>
                    <a:bodyPr/>
                    <a:lstStyle/>
                    <a:p>
                      <a:pPr algn="ctr"/>
                      <a:r>
                        <a:rPr lang="en-US" sz="1700" dirty="0" smtClean="0">
                          <a:solidFill>
                            <a:schemeClr val="tx1"/>
                          </a:solidFill>
                          <a:latin typeface="Lato" panose="020F0502020204030203" pitchFamily="34" charset="0"/>
                        </a:rPr>
                        <a:t>0</a:t>
                      </a:r>
                      <a:endParaRPr lang="en-US" sz="1700" dirty="0">
                        <a:solidFill>
                          <a:schemeClr val="tx1"/>
                        </a:solidFill>
                        <a:latin typeface="Lato" panose="020F0502020204030203" pitchFamily="34" charset="0"/>
                      </a:endParaRPr>
                    </a:p>
                  </a:txBody>
                  <a:tcPr marL="7144" marR="7144" marT="6650" marB="0" anchor="b">
                    <a:solidFill>
                      <a:schemeClr val="accent1">
                        <a:lumMod val="60000"/>
                        <a:lumOff val="40000"/>
                      </a:schemeClr>
                    </a:solidFill>
                  </a:tcPr>
                </a:tc>
                <a:tc>
                  <a:txBody>
                    <a:bodyPr/>
                    <a:lstStyle/>
                    <a:p>
                      <a:pPr algn="ctr" fontAlgn="b"/>
                      <a:r>
                        <a:rPr lang="en-US" sz="1700" u="none" strike="noStrike" dirty="0">
                          <a:solidFill>
                            <a:schemeClr val="tx1"/>
                          </a:solidFill>
                          <a:effectLst/>
                          <a:latin typeface="Lato" panose="020F0502020204030203" pitchFamily="34" charset="0"/>
                        </a:rPr>
                        <a:t>20</a:t>
                      </a:r>
                      <a:endParaRPr lang="en-US" sz="17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extLst>
                  <a:ext uri="{0D108BD9-81ED-4DB2-BD59-A6C34878D82A}">
                    <a16:rowId xmlns:a16="http://schemas.microsoft.com/office/drawing/2014/main" val="10001"/>
                  </a:ext>
                </a:extLst>
              </a:tr>
              <a:tr h="238820">
                <a:tc>
                  <a:txBody>
                    <a:bodyPr/>
                    <a:lstStyle/>
                    <a:p>
                      <a:pPr algn="ctr"/>
                      <a:r>
                        <a:rPr lang="en-US" sz="1700" dirty="0" smtClean="0">
                          <a:solidFill>
                            <a:schemeClr val="tx1"/>
                          </a:solidFill>
                          <a:latin typeface="Lato" panose="020F0502020204030203" pitchFamily="34" charset="0"/>
                        </a:rPr>
                        <a:t>1</a:t>
                      </a:r>
                      <a:endParaRPr lang="en-US" sz="1700" dirty="0">
                        <a:solidFill>
                          <a:schemeClr val="tx1"/>
                        </a:solidFill>
                        <a:latin typeface="Lato" panose="020F0502020204030203" pitchFamily="34" charset="0"/>
                      </a:endParaRPr>
                    </a:p>
                  </a:txBody>
                  <a:tcPr marL="7144" marR="7144" marT="6650" marB="0" anchor="b">
                    <a:solidFill>
                      <a:schemeClr val="accent1">
                        <a:lumMod val="60000"/>
                        <a:lumOff val="40000"/>
                      </a:schemeClr>
                    </a:solidFill>
                  </a:tcPr>
                </a:tc>
                <a:tc>
                  <a:txBody>
                    <a:bodyPr/>
                    <a:lstStyle/>
                    <a:p>
                      <a:pPr algn="ctr" fontAlgn="b"/>
                      <a:r>
                        <a:rPr lang="en-US" sz="1700" u="none" strike="noStrike" dirty="0">
                          <a:solidFill>
                            <a:schemeClr val="tx1"/>
                          </a:solidFill>
                          <a:effectLst/>
                          <a:latin typeface="Lato" panose="020F0502020204030203" pitchFamily="34" charset="0"/>
                        </a:rPr>
                        <a:t>18</a:t>
                      </a:r>
                      <a:endParaRPr lang="en-US" sz="17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extLst>
                  <a:ext uri="{0D108BD9-81ED-4DB2-BD59-A6C34878D82A}">
                    <a16:rowId xmlns:a16="http://schemas.microsoft.com/office/drawing/2014/main" val="10002"/>
                  </a:ext>
                </a:extLst>
              </a:tr>
              <a:tr h="238820">
                <a:tc>
                  <a:txBody>
                    <a:bodyPr/>
                    <a:lstStyle/>
                    <a:p>
                      <a:pPr algn="ctr"/>
                      <a:r>
                        <a:rPr lang="en-US" sz="1700" dirty="0" smtClean="0">
                          <a:solidFill>
                            <a:schemeClr val="tx1"/>
                          </a:solidFill>
                          <a:latin typeface="Lato" panose="020F0502020204030203" pitchFamily="34" charset="0"/>
                        </a:rPr>
                        <a:t>2</a:t>
                      </a:r>
                      <a:endParaRPr lang="en-US" sz="1700" dirty="0">
                        <a:solidFill>
                          <a:schemeClr val="tx1"/>
                        </a:solidFill>
                        <a:latin typeface="Lato" panose="020F0502020204030203" pitchFamily="34" charset="0"/>
                      </a:endParaRPr>
                    </a:p>
                  </a:txBody>
                  <a:tcPr marL="7144" marR="7144" marT="6650" marB="0" anchor="b">
                    <a:solidFill>
                      <a:schemeClr val="accent1">
                        <a:lumMod val="60000"/>
                        <a:lumOff val="40000"/>
                      </a:schemeClr>
                    </a:solidFill>
                  </a:tcPr>
                </a:tc>
                <a:tc>
                  <a:txBody>
                    <a:bodyPr/>
                    <a:lstStyle/>
                    <a:p>
                      <a:pPr algn="ctr" fontAlgn="b"/>
                      <a:r>
                        <a:rPr lang="en-US" sz="1700" u="none" strike="noStrike" dirty="0">
                          <a:solidFill>
                            <a:schemeClr val="tx1"/>
                          </a:solidFill>
                          <a:effectLst/>
                          <a:latin typeface="Lato" panose="020F0502020204030203" pitchFamily="34" charset="0"/>
                        </a:rPr>
                        <a:t>16</a:t>
                      </a:r>
                      <a:endParaRPr lang="en-US" sz="17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extLst>
                  <a:ext uri="{0D108BD9-81ED-4DB2-BD59-A6C34878D82A}">
                    <a16:rowId xmlns:a16="http://schemas.microsoft.com/office/drawing/2014/main" val="10003"/>
                  </a:ext>
                </a:extLst>
              </a:tr>
              <a:tr h="238820">
                <a:tc>
                  <a:txBody>
                    <a:bodyPr/>
                    <a:lstStyle/>
                    <a:p>
                      <a:pPr algn="ctr"/>
                      <a:r>
                        <a:rPr lang="en-US" sz="1700" dirty="0" smtClean="0">
                          <a:solidFill>
                            <a:schemeClr val="tx1"/>
                          </a:solidFill>
                          <a:latin typeface="Lato" panose="020F0502020204030203" pitchFamily="34" charset="0"/>
                        </a:rPr>
                        <a:t>3</a:t>
                      </a:r>
                      <a:endParaRPr lang="en-US" sz="1700" dirty="0">
                        <a:solidFill>
                          <a:schemeClr val="tx1"/>
                        </a:solidFill>
                        <a:latin typeface="Lato" panose="020F0502020204030203" pitchFamily="34" charset="0"/>
                      </a:endParaRPr>
                    </a:p>
                  </a:txBody>
                  <a:tcPr marL="7144" marR="7144" marT="6650" marB="0" anchor="b">
                    <a:solidFill>
                      <a:schemeClr val="accent1">
                        <a:lumMod val="60000"/>
                        <a:lumOff val="40000"/>
                      </a:schemeClr>
                    </a:solidFill>
                  </a:tcPr>
                </a:tc>
                <a:tc>
                  <a:txBody>
                    <a:bodyPr/>
                    <a:lstStyle/>
                    <a:p>
                      <a:pPr algn="ctr" fontAlgn="b"/>
                      <a:r>
                        <a:rPr lang="en-US" sz="1700" u="none" strike="noStrike" dirty="0">
                          <a:solidFill>
                            <a:schemeClr val="tx1"/>
                          </a:solidFill>
                          <a:effectLst/>
                          <a:latin typeface="Lato" panose="020F0502020204030203" pitchFamily="34" charset="0"/>
                        </a:rPr>
                        <a:t>14</a:t>
                      </a:r>
                      <a:endParaRPr lang="en-US" sz="17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extLst>
                  <a:ext uri="{0D108BD9-81ED-4DB2-BD59-A6C34878D82A}">
                    <a16:rowId xmlns:a16="http://schemas.microsoft.com/office/drawing/2014/main" val="10004"/>
                  </a:ext>
                </a:extLst>
              </a:tr>
              <a:tr h="238820">
                <a:tc>
                  <a:txBody>
                    <a:bodyPr/>
                    <a:lstStyle/>
                    <a:p>
                      <a:pPr algn="ctr"/>
                      <a:r>
                        <a:rPr lang="en-US" sz="1700" dirty="0" smtClean="0">
                          <a:solidFill>
                            <a:schemeClr val="tx1"/>
                          </a:solidFill>
                          <a:latin typeface="Lato" panose="020F0502020204030203" pitchFamily="34" charset="0"/>
                        </a:rPr>
                        <a:t>4</a:t>
                      </a:r>
                      <a:endParaRPr lang="en-US" sz="1700" dirty="0">
                        <a:solidFill>
                          <a:schemeClr val="tx1"/>
                        </a:solidFill>
                        <a:latin typeface="Lato" panose="020F0502020204030203" pitchFamily="34" charset="0"/>
                      </a:endParaRPr>
                    </a:p>
                  </a:txBody>
                  <a:tcPr marL="7144" marR="7144" marT="6650" marB="0" anchor="b">
                    <a:solidFill>
                      <a:schemeClr val="accent1">
                        <a:lumMod val="60000"/>
                        <a:lumOff val="40000"/>
                      </a:schemeClr>
                    </a:solidFill>
                  </a:tcPr>
                </a:tc>
                <a:tc>
                  <a:txBody>
                    <a:bodyPr/>
                    <a:lstStyle/>
                    <a:p>
                      <a:pPr algn="ctr" fontAlgn="b"/>
                      <a:r>
                        <a:rPr lang="en-US" sz="1700" u="none" strike="noStrike" dirty="0">
                          <a:solidFill>
                            <a:schemeClr val="tx1"/>
                          </a:solidFill>
                          <a:effectLst/>
                          <a:latin typeface="Lato" panose="020F0502020204030203" pitchFamily="34" charset="0"/>
                        </a:rPr>
                        <a:t>12</a:t>
                      </a:r>
                      <a:endParaRPr lang="en-US" sz="17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extLst>
                  <a:ext uri="{0D108BD9-81ED-4DB2-BD59-A6C34878D82A}">
                    <a16:rowId xmlns:a16="http://schemas.microsoft.com/office/drawing/2014/main" val="10005"/>
                  </a:ext>
                </a:extLst>
              </a:tr>
              <a:tr h="238820">
                <a:tc>
                  <a:txBody>
                    <a:bodyPr/>
                    <a:lstStyle/>
                    <a:p>
                      <a:pPr algn="ctr"/>
                      <a:r>
                        <a:rPr lang="en-US" sz="1700" dirty="0" smtClean="0">
                          <a:solidFill>
                            <a:schemeClr val="tx1"/>
                          </a:solidFill>
                          <a:latin typeface="Lato" panose="020F0502020204030203" pitchFamily="34" charset="0"/>
                        </a:rPr>
                        <a:t>5</a:t>
                      </a:r>
                      <a:endParaRPr lang="en-US" sz="1700" dirty="0">
                        <a:solidFill>
                          <a:schemeClr val="tx1"/>
                        </a:solidFill>
                        <a:latin typeface="Lato" panose="020F0502020204030203" pitchFamily="34" charset="0"/>
                      </a:endParaRPr>
                    </a:p>
                  </a:txBody>
                  <a:tcPr marL="7144" marR="7144" marT="6650" marB="0" anchor="b">
                    <a:solidFill>
                      <a:schemeClr val="accent1">
                        <a:lumMod val="60000"/>
                        <a:lumOff val="40000"/>
                      </a:schemeClr>
                    </a:solidFill>
                  </a:tcPr>
                </a:tc>
                <a:tc>
                  <a:txBody>
                    <a:bodyPr/>
                    <a:lstStyle/>
                    <a:p>
                      <a:pPr algn="ctr" fontAlgn="b"/>
                      <a:r>
                        <a:rPr lang="en-US" sz="1700" u="none" strike="noStrike" dirty="0">
                          <a:solidFill>
                            <a:schemeClr val="tx1"/>
                          </a:solidFill>
                          <a:effectLst/>
                          <a:latin typeface="Lato" panose="020F0502020204030203" pitchFamily="34" charset="0"/>
                        </a:rPr>
                        <a:t>10</a:t>
                      </a:r>
                      <a:endParaRPr lang="en-US" sz="17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extLst>
                  <a:ext uri="{0D108BD9-81ED-4DB2-BD59-A6C34878D82A}">
                    <a16:rowId xmlns:a16="http://schemas.microsoft.com/office/drawing/2014/main" val="10006"/>
                  </a:ext>
                </a:extLst>
              </a:tr>
              <a:tr h="238820">
                <a:tc>
                  <a:txBody>
                    <a:bodyPr/>
                    <a:lstStyle/>
                    <a:p>
                      <a:pPr algn="ctr"/>
                      <a:r>
                        <a:rPr lang="en-US" sz="1700" dirty="0" smtClean="0">
                          <a:solidFill>
                            <a:schemeClr val="tx1"/>
                          </a:solidFill>
                          <a:latin typeface="Lato" panose="020F0502020204030203" pitchFamily="34" charset="0"/>
                        </a:rPr>
                        <a:t>6</a:t>
                      </a:r>
                      <a:endParaRPr lang="en-US" sz="1700" dirty="0">
                        <a:solidFill>
                          <a:schemeClr val="tx1"/>
                        </a:solidFill>
                        <a:latin typeface="Lato" panose="020F0502020204030203" pitchFamily="34" charset="0"/>
                      </a:endParaRPr>
                    </a:p>
                  </a:txBody>
                  <a:tcPr marL="7144" marR="7144" marT="6650" marB="0" anchor="b">
                    <a:solidFill>
                      <a:schemeClr val="accent1">
                        <a:lumMod val="60000"/>
                        <a:lumOff val="40000"/>
                      </a:schemeClr>
                    </a:solidFill>
                  </a:tcPr>
                </a:tc>
                <a:tc>
                  <a:txBody>
                    <a:bodyPr/>
                    <a:lstStyle/>
                    <a:p>
                      <a:pPr algn="ctr" fontAlgn="b"/>
                      <a:r>
                        <a:rPr lang="en-US" sz="1700" u="none" strike="noStrike" dirty="0">
                          <a:solidFill>
                            <a:schemeClr val="tx1"/>
                          </a:solidFill>
                          <a:effectLst/>
                          <a:latin typeface="Lato" panose="020F0502020204030203" pitchFamily="34" charset="0"/>
                        </a:rPr>
                        <a:t>8</a:t>
                      </a:r>
                      <a:endParaRPr lang="en-US" sz="17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extLst>
                  <a:ext uri="{0D108BD9-81ED-4DB2-BD59-A6C34878D82A}">
                    <a16:rowId xmlns:a16="http://schemas.microsoft.com/office/drawing/2014/main" val="10007"/>
                  </a:ext>
                </a:extLst>
              </a:tr>
              <a:tr h="238820">
                <a:tc>
                  <a:txBody>
                    <a:bodyPr/>
                    <a:lstStyle/>
                    <a:p>
                      <a:pPr algn="ctr"/>
                      <a:r>
                        <a:rPr lang="en-US" sz="1700" dirty="0" smtClean="0">
                          <a:solidFill>
                            <a:schemeClr val="tx1"/>
                          </a:solidFill>
                          <a:latin typeface="Lato" panose="020F0502020204030203" pitchFamily="34" charset="0"/>
                        </a:rPr>
                        <a:t>7</a:t>
                      </a:r>
                      <a:endParaRPr lang="en-US" sz="1700" dirty="0">
                        <a:solidFill>
                          <a:schemeClr val="tx1"/>
                        </a:solidFill>
                        <a:latin typeface="Lato" panose="020F0502020204030203" pitchFamily="34" charset="0"/>
                      </a:endParaRPr>
                    </a:p>
                  </a:txBody>
                  <a:tcPr marL="7144" marR="7144" marT="6650" marB="0" anchor="b">
                    <a:solidFill>
                      <a:schemeClr val="accent1">
                        <a:lumMod val="60000"/>
                        <a:lumOff val="40000"/>
                      </a:schemeClr>
                    </a:solidFill>
                  </a:tcPr>
                </a:tc>
                <a:tc>
                  <a:txBody>
                    <a:bodyPr/>
                    <a:lstStyle/>
                    <a:p>
                      <a:pPr algn="ctr" fontAlgn="b"/>
                      <a:r>
                        <a:rPr lang="en-US" sz="1700" u="none" strike="noStrike" dirty="0">
                          <a:solidFill>
                            <a:schemeClr val="tx1"/>
                          </a:solidFill>
                          <a:effectLst/>
                          <a:latin typeface="Lato" panose="020F0502020204030203" pitchFamily="34" charset="0"/>
                        </a:rPr>
                        <a:t>6</a:t>
                      </a:r>
                      <a:endParaRPr lang="en-US" sz="17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extLst>
                  <a:ext uri="{0D108BD9-81ED-4DB2-BD59-A6C34878D82A}">
                    <a16:rowId xmlns:a16="http://schemas.microsoft.com/office/drawing/2014/main" val="10008"/>
                  </a:ext>
                </a:extLst>
              </a:tr>
              <a:tr h="238820">
                <a:tc>
                  <a:txBody>
                    <a:bodyPr/>
                    <a:lstStyle/>
                    <a:p>
                      <a:pPr algn="ctr"/>
                      <a:r>
                        <a:rPr lang="en-US" sz="1700" dirty="0" smtClean="0">
                          <a:solidFill>
                            <a:schemeClr val="tx1"/>
                          </a:solidFill>
                          <a:latin typeface="Lato" panose="020F0502020204030203" pitchFamily="34" charset="0"/>
                        </a:rPr>
                        <a:t>8</a:t>
                      </a:r>
                      <a:endParaRPr lang="en-US" sz="1700" dirty="0">
                        <a:solidFill>
                          <a:schemeClr val="tx1"/>
                        </a:solidFill>
                        <a:latin typeface="Lato" panose="020F0502020204030203" pitchFamily="34" charset="0"/>
                      </a:endParaRPr>
                    </a:p>
                  </a:txBody>
                  <a:tcPr marL="7144" marR="7144" marT="6650" marB="0" anchor="b">
                    <a:solidFill>
                      <a:schemeClr val="accent1">
                        <a:lumMod val="60000"/>
                        <a:lumOff val="40000"/>
                      </a:schemeClr>
                    </a:solidFill>
                  </a:tcPr>
                </a:tc>
                <a:tc>
                  <a:txBody>
                    <a:bodyPr/>
                    <a:lstStyle/>
                    <a:p>
                      <a:pPr algn="ctr" fontAlgn="b"/>
                      <a:r>
                        <a:rPr lang="en-US" sz="1700" u="none" strike="noStrike" dirty="0">
                          <a:solidFill>
                            <a:schemeClr val="tx1"/>
                          </a:solidFill>
                          <a:effectLst/>
                          <a:latin typeface="Lato" panose="020F0502020204030203" pitchFamily="34" charset="0"/>
                        </a:rPr>
                        <a:t>4</a:t>
                      </a:r>
                      <a:endParaRPr lang="en-US" sz="17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extLst>
                  <a:ext uri="{0D108BD9-81ED-4DB2-BD59-A6C34878D82A}">
                    <a16:rowId xmlns:a16="http://schemas.microsoft.com/office/drawing/2014/main" val="10009"/>
                  </a:ext>
                </a:extLst>
              </a:tr>
              <a:tr h="238820">
                <a:tc>
                  <a:txBody>
                    <a:bodyPr/>
                    <a:lstStyle/>
                    <a:p>
                      <a:pPr algn="ctr"/>
                      <a:r>
                        <a:rPr lang="en-US" sz="1700" dirty="0" smtClean="0">
                          <a:solidFill>
                            <a:schemeClr val="tx1"/>
                          </a:solidFill>
                          <a:latin typeface="Lato" panose="020F0502020204030203" pitchFamily="34" charset="0"/>
                        </a:rPr>
                        <a:t>9</a:t>
                      </a:r>
                      <a:endParaRPr lang="en-US" sz="1700" dirty="0">
                        <a:solidFill>
                          <a:schemeClr val="tx1"/>
                        </a:solidFill>
                        <a:latin typeface="Lato" panose="020F0502020204030203" pitchFamily="34" charset="0"/>
                      </a:endParaRPr>
                    </a:p>
                  </a:txBody>
                  <a:tcPr marL="7144" marR="7144" marT="6650" marB="0" anchor="b">
                    <a:solidFill>
                      <a:schemeClr val="accent1">
                        <a:lumMod val="60000"/>
                        <a:lumOff val="40000"/>
                      </a:schemeClr>
                    </a:solidFill>
                  </a:tcPr>
                </a:tc>
                <a:tc>
                  <a:txBody>
                    <a:bodyPr/>
                    <a:lstStyle/>
                    <a:p>
                      <a:pPr algn="ctr" fontAlgn="b"/>
                      <a:r>
                        <a:rPr lang="en-US" sz="1700" u="none" strike="noStrike" dirty="0">
                          <a:solidFill>
                            <a:schemeClr val="tx1"/>
                          </a:solidFill>
                          <a:effectLst/>
                          <a:latin typeface="Lato" panose="020F0502020204030203" pitchFamily="34" charset="0"/>
                        </a:rPr>
                        <a:t>2</a:t>
                      </a:r>
                      <a:endParaRPr lang="en-US" sz="17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extLst>
                  <a:ext uri="{0D108BD9-81ED-4DB2-BD59-A6C34878D82A}">
                    <a16:rowId xmlns:a16="http://schemas.microsoft.com/office/drawing/2014/main" val="10010"/>
                  </a:ext>
                </a:extLst>
              </a:tr>
              <a:tr h="238820">
                <a:tc>
                  <a:txBody>
                    <a:bodyPr/>
                    <a:lstStyle/>
                    <a:p>
                      <a:pPr algn="ctr"/>
                      <a:r>
                        <a:rPr lang="en-US" sz="1700" dirty="0" smtClean="0">
                          <a:solidFill>
                            <a:schemeClr val="tx1"/>
                          </a:solidFill>
                          <a:latin typeface="Lato" panose="020F0502020204030203" pitchFamily="34" charset="0"/>
                        </a:rPr>
                        <a:t>10</a:t>
                      </a:r>
                      <a:endParaRPr lang="en-US" sz="1700" dirty="0">
                        <a:solidFill>
                          <a:schemeClr val="tx1"/>
                        </a:solidFill>
                        <a:latin typeface="Lato" panose="020F0502020204030203" pitchFamily="34" charset="0"/>
                      </a:endParaRPr>
                    </a:p>
                  </a:txBody>
                  <a:tcPr marL="7144" marR="7144" marT="6650" marB="0" anchor="b">
                    <a:solidFill>
                      <a:schemeClr val="accent1">
                        <a:lumMod val="60000"/>
                        <a:lumOff val="40000"/>
                      </a:schemeClr>
                    </a:solidFill>
                  </a:tcPr>
                </a:tc>
                <a:tc>
                  <a:txBody>
                    <a:bodyPr/>
                    <a:lstStyle/>
                    <a:p>
                      <a:pPr algn="ctr" fontAlgn="b"/>
                      <a:r>
                        <a:rPr lang="en-US" sz="1700" u="none" strike="noStrike" dirty="0">
                          <a:solidFill>
                            <a:schemeClr val="tx1"/>
                          </a:solidFill>
                          <a:effectLst/>
                          <a:latin typeface="Lato" panose="020F0502020204030203" pitchFamily="34" charset="0"/>
                        </a:rPr>
                        <a:t>0</a:t>
                      </a:r>
                      <a:endParaRPr lang="en-US" sz="1700" b="0" i="0" u="none" strike="noStrike" dirty="0">
                        <a:solidFill>
                          <a:schemeClr val="tx1"/>
                        </a:solidFill>
                        <a:effectLst/>
                        <a:latin typeface="Lato" panose="020F0502020204030203" pitchFamily="34" charset="0"/>
                      </a:endParaRPr>
                    </a:p>
                  </a:txBody>
                  <a:tcPr marL="7144" marR="7144" marT="6650" marB="0" anchor="b">
                    <a:solidFill>
                      <a:schemeClr val="accent1">
                        <a:lumMod val="60000"/>
                        <a:lumOff val="40000"/>
                      </a:schemeClr>
                    </a:solidFill>
                  </a:tcPr>
                </a:tc>
                <a:extLst>
                  <a:ext uri="{0D108BD9-81ED-4DB2-BD59-A6C34878D82A}">
                    <a16:rowId xmlns:a16="http://schemas.microsoft.com/office/drawing/2014/main" val="10011"/>
                  </a:ext>
                </a:extLst>
              </a:tr>
            </a:tbl>
          </a:graphicData>
        </a:graphic>
      </p:graphicFrame>
      <p:sp>
        <p:nvSpPr>
          <p:cNvPr id="11" name="TextBox 6"/>
          <p:cNvSpPr txBox="1">
            <a:spLocks noChangeArrowheads="1"/>
          </p:cNvSpPr>
          <p:nvPr/>
        </p:nvSpPr>
        <p:spPr bwMode="auto">
          <a:xfrm>
            <a:off x="1212835" y="765614"/>
            <a:ext cx="11721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800" dirty="0">
                <a:latin typeface="Lato" panose="020F0502020204030203" pitchFamily="34" charset="0"/>
              </a:rPr>
              <a:t>ICELAND</a:t>
            </a:r>
          </a:p>
        </p:txBody>
      </p:sp>
      <p:sp>
        <p:nvSpPr>
          <p:cNvPr id="12" name="TextBox 7"/>
          <p:cNvSpPr txBox="1">
            <a:spLocks noChangeArrowheads="1"/>
          </p:cNvSpPr>
          <p:nvPr/>
        </p:nvSpPr>
        <p:spPr bwMode="auto">
          <a:xfrm>
            <a:off x="4871967" y="787094"/>
            <a:ext cx="13276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800" dirty="0">
                <a:latin typeface="Lato" panose="020F0502020204030203" pitchFamily="34" charset="0"/>
              </a:rPr>
              <a:t>GERMANY</a:t>
            </a:r>
          </a:p>
        </p:txBody>
      </p:sp>
      <p:sp>
        <p:nvSpPr>
          <p:cNvPr id="16" name="TextBox 15"/>
          <p:cNvSpPr txBox="1">
            <a:spLocks noChangeArrowheads="1"/>
          </p:cNvSpPr>
          <p:nvPr/>
        </p:nvSpPr>
        <p:spPr bwMode="auto">
          <a:xfrm>
            <a:off x="2595488" y="1456038"/>
            <a:ext cx="147280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800">
                <a:latin typeface="Lato" panose="020F0502020204030203" pitchFamily="34" charset="0"/>
              </a:rPr>
              <a:t>Iceland’s opportunity cost of chips:</a:t>
            </a:r>
          </a:p>
        </p:txBody>
      </p:sp>
      <p:sp>
        <p:nvSpPr>
          <p:cNvPr id="17" name="TextBox 16"/>
          <p:cNvSpPr txBox="1">
            <a:spLocks noChangeArrowheads="1"/>
          </p:cNvSpPr>
          <p:nvPr/>
        </p:nvSpPr>
        <p:spPr bwMode="auto">
          <a:xfrm>
            <a:off x="2852663" y="2356151"/>
            <a:ext cx="15279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800">
                <a:solidFill>
                  <a:schemeClr val="accent2">
                    <a:lumMod val="75000"/>
                  </a:schemeClr>
                </a:solidFill>
                <a:latin typeface="Lato" panose="020F0502020204030203" pitchFamily="34" charset="0"/>
              </a:rPr>
              <a:t>2 units of fish</a:t>
            </a:r>
          </a:p>
        </p:txBody>
      </p:sp>
      <p:sp>
        <p:nvSpPr>
          <p:cNvPr id="18" name="TextBox 17"/>
          <p:cNvSpPr txBox="1">
            <a:spLocks noChangeArrowheads="1"/>
          </p:cNvSpPr>
          <p:nvPr/>
        </p:nvSpPr>
        <p:spPr bwMode="auto">
          <a:xfrm>
            <a:off x="2606204" y="2825257"/>
            <a:ext cx="15430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800" dirty="0">
                <a:latin typeface="Lato" panose="020F0502020204030203" pitchFamily="34" charset="0"/>
              </a:rPr>
              <a:t>Iceland’s opportunity cost of fish:</a:t>
            </a:r>
          </a:p>
        </p:txBody>
      </p:sp>
      <p:sp>
        <p:nvSpPr>
          <p:cNvPr id="19" name="TextBox 18"/>
          <p:cNvSpPr txBox="1">
            <a:spLocks noChangeArrowheads="1"/>
          </p:cNvSpPr>
          <p:nvPr/>
        </p:nvSpPr>
        <p:spPr bwMode="auto">
          <a:xfrm>
            <a:off x="2873800" y="3733923"/>
            <a:ext cx="1614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800" dirty="0">
                <a:solidFill>
                  <a:schemeClr val="accent2">
                    <a:lumMod val="75000"/>
                  </a:schemeClr>
                </a:solidFill>
                <a:latin typeface="Lato" panose="020F0502020204030203" pitchFamily="34" charset="0"/>
              </a:rPr>
              <a:t>½ unit of chips</a:t>
            </a:r>
          </a:p>
        </p:txBody>
      </p:sp>
      <p:sp>
        <p:nvSpPr>
          <p:cNvPr id="20" name="TextBox 19"/>
          <p:cNvSpPr txBox="1">
            <a:spLocks noChangeArrowheads="1"/>
          </p:cNvSpPr>
          <p:nvPr/>
        </p:nvSpPr>
        <p:spPr bwMode="auto">
          <a:xfrm>
            <a:off x="6395947" y="1459829"/>
            <a:ext cx="151328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800">
                <a:latin typeface="Lato" panose="020F0502020204030203" pitchFamily="34" charset="0"/>
              </a:rPr>
              <a:t>Germany’s opportunity cost of chips:</a:t>
            </a:r>
          </a:p>
        </p:txBody>
      </p:sp>
      <p:sp>
        <p:nvSpPr>
          <p:cNvPr id="21" name="TextBox 20"/>
          <p:cNvSpPr txBox="1">
            <a:spLocks noChangeArrowheads="1"/>
          </p:cNvSpPr>
          <p:nvPr/>
        </p:nvSpPr>
        <p:spPr bwMode="auto">
          <a:xfrm>
            <a:off x="6700747" y="2351607"/>
            <a:ext cx="14590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800" dirty="0">
                <a:solidFill>
                  <a:schemeClr val="accent2">
                    <a:lumMod val="75000"/>
                  </a:schemeClr>
                </a:solidFill>
                <a:latin typeface="Lato" panose="020F0502020204030203" pitchFamily="34" charset="0"/>
              </a:rPr>
              <a:t>½ unit of fish</a:t>
            </a:r>
          </a:p>
        </p:txBody>
      </p:sp>
      <p:sp>
        <p:nvSpPr>
          <p:cNvPr id="22" name="TextBox 21"/>
          <p:cNvSpPr txBox="1">
            <a:spLocks noChangeArrowheads="1"/>
          </p:cNvSpPr>
          <p:nvPr/>
        </p:nvSpPr>
        <p:spPr bwMode="auto">
          <a:xfrm>
            <a:off x="6405472" y="2854050"/>
            <a:ext cx="15430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800">
                <a:latin typeface="Lato" panose="020F0502020204030203" pitchFamily="34" charset="0"/>
              </a:rPr>
              <a:t>Germany’s opportunity cost of fish:</a:t>
            </a:r>
          </a:p>
        </p:txBody>
      </p:sp>
      <p:sp>
        <p:nvSpPr>
          <p:cNvPr id="23" name="TextBox 22"/>
          <p:cNvSpPr txBox="1">
            <a:spLocks noChangeArrowheads="1"/>
          </p:cNvSpPr>
          <p:nvPr/>
        </p:nvSpPr>
        <p:spPr bwMode="auto">
          <a:xfrm>
            <a:off x="6645978" y="3733923"/>
            <a:ext cx="16834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800" dirty="0">
                <a:solidFill>
                  <a:schemeClr val="accent2">
                    <a:lumMod val="75000"/>
                  </a:schemeClr>
                </a:solidFill>
                <a:latin typeface="Lato" panose="020F0502020204030203" pitchFamily="34" charset="0"/>
              </a:rPr>
              <a:t>2 units of chips</a:t>
            </a:r>
          </a:p>
        </p:txBody>
      </p:sp>
      <p:sp>
        <p:nvSpPr>
          <p:cNvPr id="24" name="TextBox 23"/>
          <p:cNvSpPr txBox="1">
            <a:spLocks noChangeArrowheads="1"/>
          </p:cNvSpPr>
          <p:nvPr/>
        </p:nvSpPr>
        <p:spPr bwMode="auto">
          <a:xfrm>
            <a:off x="1149658" y="4589700"/>
            <a:ext cx="7010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800" dirty="0">
                <a:latin typeface="Lato" panose="020F0502020204030203" pitchFamily="34" charset="0"/>
              </a:rPr>
              <a:t>Iceland has a </a:t>
            </a:r>
            <a:r>
              <a:rPr lang="en-US" altLang="en-US" sz="1800" b="1" dirty="0">
                <a:solidFill>
                  <a:schemeClr val="accent2">
                    <a:lumMod val="75000"/>
                  </a:schemeClr>
                </a:solidFill>
                <a:latin typeface="Lato" panose="020F0502020204030203" pitchFamily="34" charset="0"/>
              </a:rPr>
              <a:t>comparative advantage </a:t>
            </a:r>
            <a:r>
              <a:rPr lang="en-US" altLang="en-US" sz="1800" dirty="0">
                <a:latin typeface="Lato" panose="020F0502020204030203" pitchFamily="34" charset="0"/>
              </a:rPr>
              <a:t>in fish, and Germany in chips.</a:t>
            </a:r>
          </a:p>
        </p:txBody>
      </p:sp>
    </p:spTree>
    <p:extLst>
      <p:ext uri="{BB962C8B-B14F-4D97-AF65-F5344CB8AC3E}">
        <p14:creationId xmlns:p14="http://schemas.microsoft.com/office/powerpoint/2010/main" val="1317534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000102" y="249134"/>
            <a:ext cx="6568112" cy="606633"/>
          </a:xfrm>
        </p:spPr>
        <p:txBody>
          <a:bodyPr/>
          <a:lstStyle/>
          <a:p>
            <a:r>
              <a:rPr lang="en-US" altLang="en-US" sz="2600" dirty="0">
                <a:latin typeface="Lato" panose="020F0502020204030203" pitchFamily="34" charset="0"/>
                <a:cs typeface="Arial" panose="020B0604020202020204" pitchFamily="34" charset="0"/>
              </a:rPr>
              <a:t>Gains from Specialization and Exchange</a:t>
            </a:r>
          </a:p>
        </p:txBody>
      </p:sp>
      <p:graphicFrame>
        <p:nvGraphicFramePr>
          <p:cNvPr id="26" name="Table 25"/>
          <p:cNvGraphicFramePr>
            <a:graphicFrameLocks noGrp="1"/>
          </p:cNvGraphicFramePr>
          <p:nvPr>
            <p:extLst>
              <p:ext uri="{D42A27DB-BD31-4B8C-83A1-F6EECF244321}">
                <p14:modId xmlns:p14="http://schemas.microsoft.com/office/powerpoint/2010/main" val="4260687325"/>
              </p:ext>
            </p:extLst>
          </p:nvPr>
        </p:nvGraphicFramePr>
        <p:xfrm>
          <a:off x="3313070" y="1143647"/>
          <a:ext cx="4510088" cy="2251807"/>
        </p:xfrm>
        <a:graphic>
          <a:graphicData uri="http://schemas.openxmlformats.org/drawingml/2006/table">
            <a:tbl>
              <a:tblPr/>
              <a:tblGrid>
                <a:gridCol w="945356">
                  <a:extLst>
                    <a:ext uri="{9D8B030D-6E8A-4147-A177-3AD203B41FA5}">
                      <a16:colId xmlns:a16="http://schemas.microsoft.com/office/drawing/2014/main" val="2721323971"/>
                    </a:ext>
                  </a:extLst>
                </a:gridCol>
                <a:gridCol w="946547">
                  <a:extLst>
                    <a:ext uri="{9D8B030D-6E8A-4147-A177-3AD203B41FA5}">
                      <a16:colId xmlns:a16="http://schemas.microsoft.com/office/drawing/2014/main" val="2361064306"/>
                    </a:ext>
                  </a:extLst>
                </a:gridCol>
                <a:gridCol w="822722">
                  <a:extLst>
                    <a:ext uri="{9D8B030D-6E8A-4147-A177-3AD203B41FA5}">
                      <a16:colId xmlns:a16="http://schemas.microsoft.com/office/drawing/2014/main" val="3801263264"/>
                    </a:ext>
                  </a:extLst>
                </a:gridCol>
                <a:gridCol w="892969">
                  <a:extLst>
                    <a:ext uri="{9D8B030D-6E8A-4147-A177-3AD203B41FA5}">
                      <a16:colId xmlns:a16="http://schemas.microsoft.com/office/drawing/2014/main" val="135359763"/>
                    </a:ext>
                  </a:extLst>
                </a:gridCol>
                <a:gridCol w="902494">
                  <a:extLst>
                    <a:ext uri="{9D8B030D-6E8A-4147-A177-3AD203B41FA5}">
                      <a16:colId xmlns:a16="http://schemas.microsoft.com/office/drawing/2014/main" val="416146776"/>
                    </a:ext>
                  </a:extLst>
                </a:gridCol>
              </a:tblGrid>
              <a:tr h="453551">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smtClean="0">
                        <a:ln>
                          <a:noFill/>
                        </a:ln>
                        <a:solidFill>
                          <a:srgbClr val="FFFFFF"/>
                        </a:solidFill>
                        <a:effectLst/>
                        <a:latin typeface="Tw Cen MT" panose="020B0602020104020603" pitchFamily="34" charset="0"/>
                        <a:ea typeface="MS PGothic" panose="020B0600070205080204" pitchFamily="34" charset="-128"/>
                      </a:endParaRP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Tw Cen MT" panose="020B0602020104020603" pitchFamily="34" charset="0"/>
                          <a:ea typeface="MS PGothic" panose="020B0600070205080204" pitchFamily="34" charset="-128"/>
                        </a:rPr>
                        <a:t>Iceland’s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Tw Cen MT" panose="020B0602020104020603" pitchFamily="34" charset="0"/>
                          <a:ea typeface="MS PGothic" panose="020B0600070205080204" pitchFamily="34" charset="-128"/>
                        </a:rPr>
                        <a:t>fish</a:t>
                      </a: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9CDB3"/>
                    </a:solidFill>
                  </a:tcPr>
                </a:tc>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w Cen MT" panose="020B0602020104020603" pitchFamily="34" charset="0"/>
                          <a:ea typeface="MS PGothic" panose="020B0600070205080204" pitchFamily="34" charset="-128"/>
                        </a:rPr>
                        <a:t>Iceland’s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w Cen MT" panose="020B0602020104020603" pitchFamily="34" charset="0"/>
                          <a:ea typeface="MS PGothic" panose="020B0600070205080204" pitchFamily="34" charset="-128"/>
                        </a:rPr>
                        <a:t>chips</a:t>
                      </a: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9CDB3"/>
                    </a:solidFill>
                  </a:tcPr>
                </a:tc>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w Cen MT" panose="020B0602020104020603" pitchFamily="34" charset="0"/>
                          <a:ea typeface="MS PGothic" panose="020B0600070205080204" pitchFamily="34" charset="-128"/>
                        </a:rPr>
                        <a:t>Germany’s fish</a:t>
                      </a: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BFD3E4"/>
                    </a:solidFill>
                  </a:tcPr>
                </a:tc>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w Cen MT" panose="020B0602020104020603" pitchFamily="34" charset="0"/>
                          <a:ea typeface="MS PGothic" panose="020B0600070205080204" pitchFamily="34" charset="-128"/>
                        </a:rPr>
                        <a:t>Germany’s chips</a:t>
                      </a: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2968381181"/>
                  </a:ext>
                </a:extLst>
              </a:tr>
              <a:tr h="251444">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Pre trade</a:t>
                      </a: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w Cen MT" panose="020B0602020104020603" pitchFamily="34" charset="0"/>
                          <a:ea typeface="MS PGothic" panose="020B0600070205080204" pitchFamily="34" charset="-128"/>
                        </a:rPr>
                        <a:t>15</a:t>
                      </a: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9CDB3"/>
                    </a:solidFill>
                  </a:tcPr>
                </a:tc>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w Cen MT" panose="020B0602020104020603" pitchFamily="34" charset="0"/>
                          <a:ea typeface="MS PGothic" panose="020B0600070205080204" pitchFamily="34" charset="-128"/>
                        </a:rPr>
                        <a:t>2.5</a:t>
                      </a: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9CDB3"/>
                    </a:solidFill>
                  </a:tcPr>
                </a:tc>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w Cen MT" panose="020B0602020104020603" pitchFamily="34" charset="0"/>
                          <a:ea typeface="MS PGothic" panose="020B0600070205080204" pitchFamily="34" charset="-128"/>
                        </a:rPr>
                        <a:t>4</a:t>
                      </a: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FD3E4"/>
                    </a:solidFill>
                  </a:tcPr>
                </a:tc>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w Cen MT" panose="020B0602020104020603" pitchFamily="34" charset="0"/>
                          <a:ea typeface="MS PGothic" panose="020B0600070205080204" pitchFamily="34" charset="-128"/>
                        </a:rPr>
                        <a:t>12</a:t>
                      </a: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748688027"/>
                  </a:ext>
                </a:extLst>
              </a:tr>
              <a:tr h="342884">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Production with specialization</a:t>
                      </a: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w Cen MT" panose="020B0602020104020603" pitchFamily="34" charset="0"/>
                          <a:ea typeface="MS PGothic" panose="020B0600070205080204" pitchFamily="34" charset="-128"/>
                        </a:rPr>
                        <a:t>20</a:t>
                      </a: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9CDB3"/>
                    </a:solidFill>
                  </a:tcPr>
                </a:tc>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w Cen MT" panose="020B0602020104020603" pitchFamily="34" charset="0"/>
                          <a:ea typeface="MS PGothic" panose="020B0600070205080204" pitchFamily="34" charset="-128"/>
                        </a:rPr>
                        <a:t>0</a:t>
                      </a: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9CDB3"/>
                    </a:solidFill>
                  </a:tcPr>
                </a:tc>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w Cen MT" panose="020B0602020104020603" pitchFamily="34" charset="0"/>
                          <a:ea typeface="MS PGothic" panose="020B0600070205080204" pitchFamily="34" charset="-128"/>
                        </a:rPr>
                        <a:t>0</a:t>
                      </a: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FD3E4"/>
                    </a:solidFill>
                  </a:tcPr>
                </a:tc>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w Cen MT" panose="020B0602020104020603" pitchFamily="34" charset="0"/>
                          <a:ea typeface="MS PGothic" panose="020B0600070205080204" pitchFamily="34" charset="-128"/>
                        </a:rPr>
                        <a:t>20</a:t>
                      </a: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2915545568"/>
                  </a:ext>
                </a:extLst>
              </a:tr>
              <a:tr h="800084">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Consumption after trade (assume trade takes place at 1:1)</a:t>
                      </a: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w Cen MT" panose="020B0602020104020603" pitchFamily="34" charset="0"/>
                          <a:ea typeface="MS PGothic" panose="020B0600070205080204" pitchFamily="34" charset="-128"/>
                        </a:rPr>
                        <a:t>15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Tw Cen MT" panose="020B0602020104020603" pitchFamily="34" charset="0"/>
                          <a:ea typeface="MS PGothic" panose="020B0600070205080204" pitchFamily="34" charset="-128"/>
                        </a:rPr>
                        <a:t>(let’s assume Iceland’s fish consumption doesn’t change)</a:t>
                      </a: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9CDB3"/>
                    </a:solidFill>
                  </a:tcPr>
                </a:tc>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w Cen MT" panose="020B0602020104020603" pitchFamily="34" charset="0"/>
                          <a:ea typeface="MS PGothic" panose="020B0600070205080204" pitchFamily="34" charset="-128"/>
                        </a:rPr>
                        <a:t>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Tw Cen MT" panose="020B0602020104020603" pitchFamily="34" charset="0"/>
                          <a:ea typeface="MS PGothic" panose="020B0600070205080204" pitchFamily="34" charset="-128"/>
                        </a:rPr>
                        <a:t>(in exchange for 5 fish)</a:t>
                      </a: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9CDB3"/>
                    </a:solidFill>
                  </a:tcPr>
                </a:tc>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w Cen MT" panose="020B0602020104020603" pitchFamily="34" charset="0"/>
                          <a:ea typeface="MS PGothic" panose="020B0600070205080204" pitchFamily="34" charset="-128"/>
                        </a:rPr>
                        <a:t>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Tw Cen MT" panose="020B0602020104020603" pitchFamily="34" charset="0"/>
                          <a:ea typeface="MS PGothic" panose="020B0600070205080204" pitchFamily="34" charset="-128"/>
                        </a:rPr>
                        <a:t>(=20 – 15)</a:t>
                      </a: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FD3E4"/>
                    </a:solidFill>
                  </a:tcPr>
                </a:tc>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w Cen MT" panose="020B0602020104020603" pitchFamily="34" charset="0"/>
                          <a:ea typeface="MS PGothic" panose="020B0600070205080204" pitchFamily="34" charset="-128"/>
                        </a:rPr>
                        <a:t>15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Tw Cen MT" panose="020B0602020104020603" pitchFamily="34" charset="0"/>
                          <a:ea typeface="MS PGothic" panose="020B0600070205080204" pitchFamily="34" charset="-128"/>
                        </a:rPr>
                        <a:t>(left after trading 5 to Iceland)</a:t>
                      </a: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85949854"/>
                  </a:ext>
                </a:extLst>
              </a:tr>
              <a:tr h="259513">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Net change</a:t>
                      </a: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w Cen MT" panose="020B0602020104020603" pitchFamily="34" charset="0"/>
                          <a:ea typeface="MS PGothic" panose="020B0600070205080204" pitchFamily="34" charset="-128"/>
                        </a:rPr>
                        <a:t>0</a:t>
                      </a: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9CDB3"/>
                    </a:solidFill>
                  </a:tcPr>
                </a:tc>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w Cen MT" panose="020B0602020104020603" pitchFamily="34" charset="0"/>
                          <a:ea typeface="MS PGothic" panose="020B0600070205080204" pitchFamily="34" charset="-128"/>
                        </a:rPr>
                        <a:t>+2.5</a:t>
                      </a: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9CDB3"/>
                    </a:solidFill>
                  </a:tcPr>
                </a:tc>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w Cen MT" panose="020B0602020104020603" pitchFamily="34" charset="0"/>
                          <a:ea typeface="MS PGothic" panose="020B0600070205080204" pitchFamily="34" charset="-128"/>
                        </a:rPr>
                        <a:t>+1</a:t>
                      </a: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FD3E4"/>
                    </a:solidFill>
                  </a:tcPr>
                </a:tc>
                <a:tc>
                  <a:txBody>
                    <a:bodyPr/>
                    <a:lstStyle>
                      <a:lvl1pPr eaLnBrk="0" hangingPunct="0">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eaLnBrk="0" hangingPunct="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eaLnBrk="0" hangingPunct="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eaLnBrk="0" hangingPunct="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eaLnBrk="0" hangingPunct="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w Cen MT" panose="020B0602020104020603" pitchFamily="34" charset="0"/>
                          <a:ea typeface="MS PGothic" panose="020B0600070205080204" pitchFamily="34" charset="-128"/>
                        </a:rPr>
                        <a:t>+3</a:t>
                      </a:r>
                    </a:p>
                  </a:txBody>
                  <a:tcPr marL="68573" marR="68573"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2996571589"/>
                  </a:ext>
                </a:extLst>
              </a:tr>
            </a:tbl>
          </a:graphicData>
        </a:graphic>
      </p:graphicFrame>
      <p:grpSp>
        <p:nvGrpSpPr>
          <p:cNvPr id="32809" name="Group 56"/>
          <p:cNvGrpSpPr>
            <a:grpSpLocks/>
          </p:cNvGrpSpPr>
          <p:nvPr/>
        </p:nvGrpSpPr>
        <p:grpSpPr bwMode="auto">
          <a:xfrm>
            <a:off x="2020588" y="2720579"/>
            <a:ext cx="1195388" cy="1225153"/>
            <a:chOff x="1803661" y="2943231"/>
            <a:chExt cx="1593336" cy="1632588"/>
          </a:xfrm>
        </p:grpSpPr>
        <p:sp>
          <p:nvSpPr>
            <p:cNvPr id="29" name="Oval 28"/>
            <p:cNvSpPr/>
            <p:nvPr/>
          </p:nvSpPr>
          <p:spPr>
            <a:xfrm>
              <a:off x="1803661" y="2943231"/>
              <a:ext cx="46023" cy="460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050"/>
            </a:p>
          </p:txBody>
        </p:sp>
        <p:sp>
          <p:nvSpPr>
            <p:cNvPr id="30" name="Oval 29"/>
            <p:cNvSpPr/>
            <p:nvPr/>
          </p:nvSpPr>
          <p:spPr>
            <a:xfrm>
              <a:off x="3350975" y="4529809"/>
              <a:ext cx="46022" cy="460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050"/>
            </a:p>
          </p:txBody>
        </p:sp>
      </p:grpSp>
      <p:cxnSp>
        <p:nvCxnSpPr>
          <p:cNvPr id="32" name="Straight Connector 31"/>
          <p:cNvCxnSpPr/>
          <p:nvPr/>
        </p:nvCxnSpPr>
        <p:spPr>
          <a:xfrm>
            <a:off x="1394320" y="2085975"/>
            <a:ext cx="2461022" cy="250507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32811" name="Group 55"/>
          <p:cNvGrpSpPr>
            <a:grpSpLocks/>
          </p:cNvGrpSpPr>
          <p:nvPr/>
        </p:nvGrpSpPr>
        <p:grpSpPr bwMode="auto">
          <a:xfrm>
            <a:off x="1407417" y="3351610"/>
            <a:ext cx="2447925" cy="1228725"/>
            <a:chOff x="985736" y="3783250"/>
            <a:chExt cx="3263634" cy="1638299"/>
          </a:xfrm>
        </p:grpSpPr>
        <p:cxnSp>
          <p:nvCxnSpPr>
            <p:cNvPr id="21" name="Straight Connector 20"/>
            <p:cNvCxnSpPr/>
            <p:nvPr/>
          </p:nvCxnSpPr>
          <p:spPr>
            <a:xfrm>
              <a:off x="995260" y="3783250"/>
              <a:ext cx="3254110" cy="1638299"/>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423893" y="4245212"/>
              <a:ext cx="688595" cy="338554"/>
            </a:xfrm>
            <a:prstGeom prst="rect">
              <a:avLst/>
            </a:prstGeom>
            <a:solidFill>
              <a:schemeClr val="accent1">
                <a:lumMod val="60000"/>
                <a:lumOff val="40000"/>
              </a:schemeClr>
            </a:solidFill>
            <a:ln>
              <a:solidFill>
                <a:schemeClr val="accent1">
                  <a:lumMod val="60000"/>
                  <a:lumOff val="40000"/>
                </a:schemeClr>
              </a:solidFill>
            </a:ln>
          </p:spPr>
          <p:txBody>
            <a:bodyPr wrap="none">
              <a:spAutoFit/>
            </a:bodyPr>
            <a:lstStyle/>
            <a:p>
              <a:pPr eaLnBrk="1" hangingPunct="1">
                <a:defRPr/>
              </a:pPr>
              <a:r>
                <a:rPr lang="en-US" sz="1050" dirty="0">
                  <a:latin typeface="Arial" charset="0"/>
                  <a:ea typeface="ＭＳ Ｐゴシック" charset="0"/>
                  <a:cs typeface="ＭＳ Ｐゴシック" charset="0"/>
                </a:rPr>
                <a:t>PPF</a:t>
              </a:r>
              <a:r>
                <a:rPr lang="en-US" sz="1050" baseline="-25000" dirty="0">
                  <a:latin typeface="Arial" charset="0"/>
                  <a:ea typeface="ＭＳ Ｐゴシック" charset="0"/>
                  <a:cs typeface="ＭＳ Ｐゴシック" charset="0"/>
                </a:rPr>
                <a:t>G</a:t>
              </a:r>
              <a:endParaRPr lang="en-US" sz="1050" dirty="0">
                <a:latin typeface="Arial" charset="0"/>
                <a:ea typeface="ＭＳ Ｐゴシック" charset="0"/>
                <a:cs typeface="ＭＳ Ｐゴシック" charset="0"/>
              </a:endParaRPr>
            </a:p>
          </p:txBody>
        </p:sp>
        <p:cxnSp>
          <p:nvCxnSpPr>
            <p:cNvPr id="22" name="Straight Connector 21"/>
            <p:cNvCxnSpPr/>
            <p:nvPr/>
          </p:nvCxnSpPr>
          <p:spPr>
            <a:xfrm>
              <a:off x="985736" y="4702411"/>
              <a:ext cx="1909606" cy="44450"/>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854071" y="4724636"/>
              <a:ext cx="0" cy="696913"/>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831848" y="4707174"/>
              <a:ext cx="46034" cy="46037"/>
            </a:xfrm>
            <a:prstGeom prst="ellipse">
              <a:avLst/>
            </a:prstGeom>
            <a:solidFill>
              <a:schemeClr val="tx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050"/>
            </a:p>
          </p:txBody>
        </p:sp>
      </p:grpSp>
      <p:grpSp>
        <p:nvGrpSpPr>
          <p:cNvPr id="32812" name="Group 54"/>
          <p:cNvGrpSpPr>
            <a:grpSpLocks/>
          </p:cNvGrpSpPr>
          <p:nvPr/>
        </p:nvGrpSpPr>
        <p:grpSpPr bwMode="auto">
          <a:xfrm>
            <a:off x="1424086" y="2122885"/>
            <a:ext cx="1220390" cy="2457450"/>
            <a:chOff x="1008595" y="2144949"/>
            <a:chExt cx="1627220" cy="3276602"/>
          </a:xfrm>
        </p:grpSpPr>
        <p:cxnSp>
          <p:nvCxnSpPr>
            <p:cNvPr id="18" name="Straight Connector 17"/>
            <p:cNvCxnSpPr/>
            <p:nvPr/>
          </p:nvCxnSpPr>
          <p:spPr>
            <a:xfrm>
              <a:off x="1019707" y="2144949"/>
              <a:ext cx="1616108" cy="3276602"/>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811886" y="3495912"/>
              <a:ext cx="585799" cy="553998"/>
            </a:xfrm>
            <a:prstGeom prst="rect">
              <a:avLst/>
            </a:prstGeom>
            <a:solidFill>
              <a:schemeClr val="accent3">
                <a:lumMod val="60000"/>
                <a:lumOff val="40000"/>
              </a:schemeClr>
            </a:solidFill>
            <a:ln>
              <a:solidFill>
                <a:schemeClr val="accent3">
                  <a:lumMod val="60000"/>
                  <a:lumOff val="40000"/>
                </a:schemeClr>
              </a:solidFill>
            </a:ln>
          </p:spPr>
          <p:txBody>
            <a:bodyPr>
              <a:spAutoFit/>
            </a:bodyPr>
            <a:lstStyle/>
            <a:p>
              <a:pPr eaLnBrk="1" hangingPunct="1">
                <a:defRPr/>
              </a:pPr>
              <a:r>
                <a:rPr lang="en-US" sz="1050" dirty="0">
                  <a:latin typeface="Arial" charset="0"/>
                  <a:ea typeface="ＭＳ Ｐゴシック" charset="0"/>
                  <a:cs typeface="ＭＳ Ｐゴシック" charset="0"/>
                </a:rPr>
                <a:t>PPF</a:t>
              </a:r>
              <a:r>
                <a:rPr lang="en-US" sz="1050" baseline="-25000" dirty="0">
                  <a:latin typeface="Arial" charset="0"/>
                  <a:ea typeface="ＭＳ Ｐゴシック" charset="0"/>
                  <a:cs typeface="ＭＳ Ｐゴシック" charset="0"/>
                </a:rPr>
                <a:t>I</a:t>
              </a:r>
              <a:endParaRPr lang="en-US" sz="1050" dirty="0">
                <a:latin typeface="Arial" charset="0"/>
                <a:ea typeface="ＭＳ Ｐゴシック" charset="0"/>
                <a:cs typeface="ＭＳ Ｐゴシック" charset="0"/>
              </a:endParaRPr>
            </a:p>
          </p:txBody>
        </p:sp>
        <p:cxnSp>
          <p:nvCxnSpPr>
            <p:cNvPr id="6" name="Straight Connector 5"/>
            <p:cNvCxnSpPr/>
            <p:nvPr/>
          </p:nvCxnSpPr>
          <p:spPr>
            <a:xfrm>
              <a:off x="1008595" y="2956161"/>
              <a:ext cx="415933" cy="0"/>
            </a:xfrm>
            <a:prstGeom prst="line">
              <a:avLst/>
            </a:prstGeom>
            <a:ln>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410240" y="2924411"/>
              <a:ext cx="0" cy="2497140"/>
            </a:xfrm>
            <a:prstGeom prst="line">
              <a:avLst/>
            </a:prstGeom>
            <a:ln>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383253" y="2933936"/>
              <a:ext cx="46038" cy="46038"/>
            </a:xfrm>
            <a:prstGeom prst="ellipse">
              <a:avLst/>
            </a:prstGeom>
            <a:solidFill>
              <a:schemeClr val="tx1"/>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050">
                <a:solidFill>
                  <a:schemeClr val="tx1"/>
                </a:solidFill>
              </a:endParaRPr>
            </a:p>
          </p:txBody>
        </p:sp>
      </p:grpSp>
      <p:grpSp>
        <p:nvGrpSpPr>
          <p:cNvPr id="32813" name="Group 53"/>
          <p:cNvGrpSpPr>
            <a:grpSpLocks/>
          </p:cNvGrpSpPr>
          <p:nvPr/>
        </p:nvGrpSpPr>
        <p:grpSpPr bwMode="auto">
          <a:xfrm>
            <a:off x="959742" y="1656160"/>
            <a:ext cx="3789777" cy="3329413"/>
            <a:chOff x="389637" y="1524000"/>
            <a:chExt cx="5052448" cy="4438659"/>
          </a:xfrm>
        </p:grpSpPr>
        <p:cxnSp>
          <p:nvCxnSpPr>
            <p:cNvPr id="4" name="Straight Connector 3"/>
            <p:cNvCxnSpPr/>
            <p:nvPr/>
          </p:nvCxnSpPr>
          <p:spPr>
            <a:xfrm flipH="1">
              <a:off x="986468" y="1643047"/>
              <a:ext cx="4761" cy="37777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991229" y="5420821"/>
              <a:ext cx="403813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821" name="TextBox 7"/>
            <p:cNvSpPr txBox="1">
              <a:spLocks noChangeArrowheads="1"/>
            </p:cNvSpPr>
            <p:nvPr/>
          </p:nvSpPr>
          <p:spPr bwMode="auto">
            <a:xfrm>
              <a:off x="705000" y="1524000"/>
              <a:ext cx="387240" cy="40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350">
                  <a:latin typeface="Arial" panose="020B0604020202020204" pitchFamily="34" charset="0"/>
                </a:rPr>
                <a:t>F</a:t>
              </a:r>
            </a:p>
          </p:txBody>
        </p:sp>
        <p:sp>
          <p:nvSpPr>
            <p:cNvPr id="32822" name="TextBox 8"/>
            <p:cNvSpPr txBox="1">
              <a:spLocks noChangeArrowheads="1"/>
            </p:cNvSpPr>
            <p:nvPr/>
          </p:nvSpPr>
          <p:spPr bwMode="auto">
            <a:xfrm>
              <a:off x="5029200" y="5301733"/>
              <a:ext cx="412885" cy="40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350">
                  <a:latin typeface="Arial" panose="020B0604020202020204" pitchFamily="34" charset="0"/>
                </a:rPr>
                <a:t>C</a:t>
              </a:r>
            </a:p>
          </p:txBody>
        </p:sp>
        <p:sp>
          <p:nvSpPr>
            <p:cNvPr id="32823" name="TextBox 14"/>
            <p:cNvSpPr txBox="1">
              <a:spLocks noChangeArrowheads="1"/>
            </p:cNvSpPr>
            <p:nvPr/>
          </p:nvSpPr>
          <p:spPr bwMode="auto">
            <a:xfrm>
              <a:off x="431528" y="3582225"/>
              <a:ext cx="502643" cy="40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350">
                  <a:latin typeface="Arial" panose="020B0604020202020204" pitchFamily="34" charset="0"/>
                </a:rPr>
                <a:t>10</a:t>
              </a:r>
            </a:p>
          </p:txBody>
        </p:sp>
        <p:sp>
          <p:nvSpPr>
            <p:cNvPr id="32824" name="TextBox 16"/>
            <p:cNvSpPr txBox="1">
              <a:spLocks noChangeArrowheads="1"/>
            </p:cNvSpPr>
            <p:nvPr/>
          </p:nvSpPr>
          <p:spPr bwMode="auto">
            <a:xfrm>
              <a:off x="4040018" y="5500514"/>
              <a:ext cx="502643" cy="40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350">
                  <a:latin typeface="Arial" panose="020B0604020202020204" pitchFamily="34" charset="0"/>
                </a:rPr>
                <a:t>20</a:t>
              </a:r>
            </a:p>
          </p:txBody>
        </p:sp>
        <p:sp>
          <p:nvSpPr>
            <p:cNvPr id="32825" name="TextBox 9"/>
            <p:cNvSpPr txBox="1">
              <a:spLocks noChangeArrowheads="1"/>
            </p:cNvSpPr>
            <p:nvPr/>
          </p:nvSpPr>
          <p:spPr bwMode="auto">
            <a:xfrm>
              <a:off x="389637" y="1960282"/>
              <a:ext cx="502643" cy="40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350">
                  <a:latin typeface="Arial" panose="020B0604020202020204" pitchFamily="34" charset="0"/>
                </a:rPr>
                <a:t>20</a:t>
              </a:r>
            </a:p>
          </p:txBody>
        </p:sp>
        <p:sp>
          <p:nvSpPr>
            <p:cNvPr id="32826" name="TextBox 36"/>
            <p:cNvSpPr txBox="1">
              <a:spLocks noChangeArrowheads="1"/>
            </p:cNvSpPr>
            <p:nvPr/>
          </p:nvSpPr>
          <p:spPr bwMode="auto">
            <a:xfrm>
              <a:off x="2686248" y="5562600"/>
              <a:ext cx="502643" cy="40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350">
                  <a:latin typeface="Arial" panose="020B0604020202020204" pitchFamily="34" charset="0"/>
                </a:rPr>
                <a:t>12</a:t>
              </a:r>
            </a:p>
          </p:txBody>
        </p:sp>
        <p:sp>
          <p:nvSpPr>
            <p:cNvPr id="32827" name="TextBox 37"/>
            <p:cNvSpPr txBox="1">
              <a:spLocks noChangeArrowheads="1"/>
            </p:cNvSpPr>
            <p:nvPr/>
          </p:nvSpPr>
          <p:spPr bwMode="auto">
            <a:xfrm>
              <a:off x="589891" y="4522092"/>
              <a:ext cx="374418" cy="40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350">
                  <a:latin typeface="Arial" panose="020B0604020202020204" pitchFamily="34" charset="0"/>
                </a:rPr>
                <a:t>4</a:t>
              </a:r>
            </a:p>
          </p:txBody>
        </p:sp>
        <p:sp>
          <p:nvSpPr>
            <p:cNvPr id="32828" name="TextBox 15"/>
            <p:cNvSpPr txBox="1">
              <a:spLocks noChangeArrowheads="1"/>
            </p:cNvSpPr>
            <p:nvPr/>
          </p:nvSpPr>
          <p:spPr bwMode="auto">
            <a:xfrm>
              <a:off x="2398473" y="5562600"/>
              <a:ext cx="502643" cy="40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350">
                  <a:latin typeface="Arial" panose="020B0604020202020204" pitchFamily="34" charset="0"/>
                </a:rPr>
                <a:t>10</a:t>
              </a:r>
            </a:p>
          </p:txBody>
        </p:sp>
        <p:sp>
          <p:nvSpPr>
            <p:cNvPr id="32829" name="TextBox 38"/>
            <p:cNvSpPr txBox="1">
              <a:spLocks noChangeArrowheads="1"/>
            </p:cNvSpPr>
            <p:nvPr/>
          </p:nvSpPr>
          <p:spPr bwMode="auto">
            <a:xfrm>
              <a:off x="471421" y="2755969"/>
              <a:ext cx="502643" cy="40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350">
                  <a:latin typeface="Arial" panose="020B0604020202020204" pitchFamily="34" charset="0"/>
                </a:rPr>
                <a:t>15</a:t>
              </a:r>
            </a:p>
          </p:txBody>
        </p:sp>
        <p:sp>
          <p:nvSpPr>
            <p:cNvPr id="32830" name="TextBox 39"/>
            <p:cNvSpPr txBox="1">
              <a:spLocks noChangeArrowheads="1"/>
            </p:cNvSpPr>
            <p:nvPr/>
          </p:nvSpPr>
          <p:spPr bwMode="auto">
            <a:xfrm>
              <a:off x="1155375" y="5421551"/>
              <a:ext cx="566755" cy="40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350">
                  <a:latin typeface="Arial" panose="020B0604020202020204" pitchFamily="34" charset="0"/>
                </a:rPr>
                <a:t>2.5</a:t>
              </a:r>
            </a:p>
          </p:txBody>
        </p:sp>
        <p:sp>
          <p:nvSpPr>
            <p:cNvPr id="32831" name="TextBox 40"/>
            <p:cNvSpPr txBox="1">
              <a:spLocks noChangeArrowheads="1"/>
            </p:cNvSpPr>
            <p:nvPr/>
          </p:nvSpPr>
          <p:spPr bwMode="auto">
            <a:xfrm>
              <a:off x="3351278" y="5562600"/>
              <a:ext cx="502643" cy="40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350">
                  <a:latin typeface="Arial" panose="020B0604020202020204" pitchFamily="34" charset="0"/>
                </a:rPr>
                <a:t>15</a:t>
              </a:r>
            </a:p>
          </p:txBody>
        </p:sp>
        <p:sp>
          <p:nvSpPr>
            <p:cNvPr id="32832" name="TextBox 41"/>
            <p:cNvSpPr txBox="1">
              <a:spLocks noChangeArrowheads="1"/>
            </p:cNvSpPr>
            <p:nvPr/>
          </p:nvSpPr>
          <p:spPr bwMode="auto">
            <a:xfrm>
              <a:off x="598989" y="4248293"/>
              <a:ext cx="374418" cy="40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350">
                  <a:latin typeface="Arial" panose="020B0604020202020204" pitchFamily="34" charset="0"/>
                </a:rPr>
                <a:t>5</a:t>
              </a:r>
            </a:p>
          </p:txBody>
        </p:sp>
        <p:sp>
          <p:nvSpPr>
            <p:cNvPr id="32833" name="TextBox 42"/>
            <p:cNvSpPr txBox="1">
              <a:spLocks noChangeArrowheads="1"/>
            </p:cNvSpPr>
            <p:nvPr/>
          </p:nvSpPr>
          <p:spPr bwMode="auto">
            <a:xfrm>
              <a:off x="1739331" y="5421551"/>
              <a:ext cx="374418" cy="40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350">
                  <a:latin typeface="Arial" panose="020B0604020202020204" pitchFamily="34" charset="0"/>
                </a:rPr>
                <a:t>5</a:t>
              </a:r>
            </a:p>
          </p:txBody>
        </p:sp>
      </p:grpSp>
      <p:cxnSp>
        <p:nvCxnSpPr>
          <p:cNvPr id="58" name="Straight Arrow Connector 57"/>
          <p:cNvCxnSpPr/>
          <p:nvPr/>
        </p:nvCxnSpPr>
        <p:spPr>
          <a:xfrm flipH="1" flipV="1">
            <a:off x="3148110" y="4282679"/>
            <a:ext cx="1017984" cy="523875"/>
          </a:xfrm>
          <a:prstGeom prst="straightConnector1">
            <a:avLst/>
          </a:prstGeom>
          <a:ln w="76200">
            <a:solidFill>
              <a:schemeClr val="bg1">
                <a:alpha val="4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198117" y="3918347"/>
            <a:ext cx="657225" cy="661988"/>
          </a:xfrm>
          <a:prstGeom prst="straightConnector1">
            <a:avLst/>
          </a:prstGeom>
          <a:ln w="76200">
            <a:solidFill>
              <a:schemeClr val="bg1">
                <a:alpha val="4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3" idx="2"/>
          </p:cNvCxnSpPr>
          <p:nvPr/>
        </p:nvCxnSpPr>
        <p:spPr>
          <a:xfrm>
            <a:off x="1394320" y="2122885"/>
            <a:ext cx="311944" cy="608409"/>
          </a:xfrm>
          <a:prstGeom prst="straightConnector1">
            <a:avLst/>
          </a:prstGeom>
          <a:ln w="76200">
            <a:solidFill>
              <a:schemeClr val="bg1">
                <a:alpha val="4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9" idx="0"/>
          </p:cNvCxnSpPr>
          <p:nvPr/>
        </p:nvCxnSpPr>
        <p:spPr>
          <a:xfrm flipH="1" flipV="1">
            <a:off x="1433610" y="2139554"/>
            <a:ext cx="604838" cy="581025"/>
          </a:xfrm>
          <a:prstGeom prst="straightConnector1">
            <a:avLst/>
          </a:prstGeom>
          <a:ln w="76200">
            <a:solidFill>
              <a:schemeClr val="bg1">
                <a:alpha val="4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2818" name="TextBox 67"/>
          <p:cNvSpPr txBox="1">
            <a:spLocks noChangeArrowheads="1"/>
          </p:cNvSpPr>
          <p:nvPr/>
        </p:nvSpPr>
        <p:spPr bwMode="auto">
          <a:xfrm>
            <a:off x="4749519" y="3490912"/>
            <a:ext cx="347120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600" i="1" dirty="0">
                <a:latin typeface="Lato" panose="020F0502020204030203" pitchFamily="34" charset="0"/>
              </a:rPr>
              <a:t>Both</a:t>
            </a:r>
            <a:r>
              <a:rPr lang="en-US" altLang="en-US" sz="1600" dirty="0">
                <a:latin typeface="Lato" panose="020F0502020204030203" pitchFamily="34" charset="0"/>
              </a:rPr>
              <a:t> Iceland and Germany are able to consume </a:t>
            </a:r>
            <a:r>
              <a:rPr lang="en-US" altLang="en-US" sz="1600" i="1" dirty="0">
                <a:latin typeface="Lato" panose="020F0502020204030203" pitchFamily="34" charset="0"/>
              </a:rPr>
              <a:t>beyond </a:t>
            </a:r>
            <a:r>
              <a:rPr lang="en-US" altLang="en-US" sz="1600" dirty="0">
                <a:latin typeface="Lato" panose="020F0502020204030203" pitchFamily="34" charset="0"/>
              </a:rPr>
              <a:t>their production possibility frontier!  That’s what we mean by gains from trade</a:t>
            </a:r>
            <a:endParaRPr lang="en-US" altLang="en-US" sz="1600" i="1" dirty="0">
              <a:latin typeface="Lato" panose="020F0502020204030203" pitchFamily="34" charset="0"/>
            </a:endParaRPr>
          </a:p>
        </p:txBody>
      </p:sp>
    </p:spTree>
    <p:extLst>
      <p:ext uri="{BB962C8B-B14F-4D97-AF65-F5344CB8AC3E}">
        <p14:creationId xmlns:p14="http://schemas.microsoft.com/office/powerpoint/2010/main" val="1219819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54" name="Text Box 5"/>
          <p:cNvSpPr txBox="1">
            <a:spLocks noChangeArrowheads="1"/>
          </p:cNvSpPr>
          <p:nvPr/>
        </p:nvSpPr>
        <p:spPr bwMode="auto">
          <a:xfrm>
            <a:off x="1407319" y="215503"/>
            <a:ext cx="6257925" cy="726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50000"/>
              </a:spcBef>
              <a:buClrTx/>
              <a:buSzTx/>
              <a:buFontTx/>
              <a:buNone/>
            </a:pPr>
            <a:r>
              <a:rPr lang="en-US" altLang="en-US" sz="1650" dirty="0">
                <a:solidFill>
                  <a:schemeClr val="bg2">
                    <a:lumMod val="40000"/>
                    <a:lumOff val="60000"/>
                  </a:schemeClr>
                </a:solidFill>
                <a:latin typeface="Lato" panose="020F0502020204030203" pitchFamily="34" charset="0"/>
              </a:rPr>
              <a:t>Active Learning: </a:t>
            </a:r>
            <a:r>
              <a:rPr lang="en-US" altLang="en-US" sz="1500" dirty="0">
                <a:latin typeface="Lato" panose="020F0502020204030203" pitchFamily="34" charset="0"/>
              </a:rPr>
              <a:t>Comparative Advantage and the Gains from Trade</a:t>
            </a:r>
          </a:p>
          <a:p>
            <a:pPr eaLnBrk="1" hangingPunct="1">
              <a:spcBef>
                <a:spcPct val="50000"/>
              </a:spcBef>
              <a:buClrTx/>
              <a:buSzTx/>
              <a:buFontTx/>
              <a:buNone/>
            </a:pPr>
            <a:r>
              <a:rPr lang="en-US" altLang="en-US" sz="1650" dirty="0">
                <a:solidFill>
                  <a:srgbClr val="FFFF00"/>
                </a:solidFill>
                <a:latin typeface="Lato" panose="020F0502020204030203" pitchFamily="34" charset="0"/>
              </a:rPr>
              <a:t> </a:t>
            </a:r>
            <a:endParaRPr lang="en-US" altLang="en-US" sz="1650" b="1" dirty="0">
              <a:solidFill>
                <a:srgbClr val="FFFF00"/>
              </a:solidFill>
              <a:latin typeface="Lato" panose="020F0502020204030203" pitchFamily="34" charset="0"/>
            </a:endParaRPr>
          </a:p>
        </p:txBody>
      </p:sp>
      <p:graphicFrame>
        <p:nvGraphicFramePr>
          <p:cNvPr id="844900" name="Group 100"/>
          <p:cNvGraphicFramePr>
            <a:graphicFrameLocks noGrp="1"/>
          </p:cNvGraphicFramePr>
          <p:nvPr>
            <p:extLst>
              <p:ext uri="{D42A27DB-BD31-4B8C-83A1-F6EECF244321}">
                <p14:modId xmlns:p14="http://schemas.microsoft.com/office/powerpoint/2010/main" val="732746586"/>
              </p:ext>
            </p:extLst>
          </p:nvPr>
        </p:nvGraphicFramePr>
        <p:xfrm>
          <a:off x="1860996" y="1463118"/>
          <a:ext cx="4826794" cy="2263012"/>
        </p:xfrm>
        <a:graphic>
          <a:graphicData uri="http://schemas.openxmlformats.org/drawingml/2006/table">
            <a:tbl>
              <a:tblPr/>
              <a:tblGrid>
                <a:gridCol w="1209631">
                  <a:extLst>
                    <a:ext uri="{9D8B030D-6E8A-4147-A177-3AD203B41FA5}">
                      <a16:colId xmlns:a16="http://schemas.microsoft.com/office/drawing/2014/main" val="20000"/>
                    </a:ext>
                  </a:extLst>
                </a:gridCol>
                <a:gridCol w="1209632">
                  <a:extLst>
                    <a:ext uri="{9D8B030D-6E8A-4147-A177-3AD203B41FA5}">
                      <a16:colId xmlns:a16="http://schemas.microsoft.com/office/drawing/2014/main" val="20001"/>
                    </a:ext>
                  </a:extLst>
                </a:gridCol>
                <a:gridCol w="1223711">
                  <a:extLst>
                    <a:ext uri="{9D8B030D-6E8A-4147-A177-3AD203B41FA5}">
                      <a16:colId xmlns:a16="http://schemas.microsoft.com/office/drawing/2014/main" val="20002"/>
                    </a:ext>
                  </a:extLst>
                </a:gridCol>
                <a:gridCol w="1183820">
                  <a:extLst>
                    <a:ext uri="{9D8B030D-6E8A-4147-A177-3AD203B41FA5}">
                      <a16:colId xmlns:a16="http://schemas.microsoft.com/office/drawing/2014/main" val="20003"/>
                    </a:ext>
                  </a:extLst>
                </a:gridCol>
              </a:tblGrid>
              <a:tr h="22718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50" b="1" i="0" u="sng" strike="noStrike" cap="none" normalizeH="0" baseline="0" dirty="0" smtClean="0">
                          <a:ln>
                            <a:noFill/>
                          </a:ln>
                          <a:solidFill>
                            <a:schemeClr val="tx1"/>
                          </a:solidFill>
                          <a:effectLst/>
                          <a:latin typeface="Lato" panose="020F0502020204030203" pitchFamily="34" charset="0"/>
                        </a:rPr>
                        <a:t>France</a:t>
                      </a:r>
                    </a:p>
                  </a:txBody>
                  <a:tcPr marL="68588" marR="0" marT="34282" marB="34282" horzOverflow="overflow">
                    <a:lnL cap="flat">
                      <a:noFill/>
                    </a:lnL>
                    <a:lnR>
                      <a:noFill/>
                    </a:lnR>
                    <a:lnT cap="flat">
                      <a:noFill/>
                    </a:lnT>
                    <a:lnB>
                      <a:noFill/>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50" b="1" i="0" u="sng" strike="noStrike" cap="none" normalizeH="0" baseline="0" dirty="0" smtClean="0">
                          <a:ln>
                            <a:noFill/>
                          </a:ln>
                          <a:solidFill>
                            <a:schemeClr val="tx1"/>
                          </a:solidFill>
                          <a:effectLst/>
                          <a:latin typeface="Lato" panose="020F0502020204030203" pitchFamily="34" charset="0"/>
                        </a:rPr>
                        <a:t>Germany</a:t>
                      </a:r>
                    </a:p>
                  </a:txBody>
                  <a:tcPr marL="68588" marR="0" marT="34282" marB="34282" horzOverflow="overflow">
                    <a:lnL>
                      <a:noFill/>
                    </a:lnL>
                    <a:lnR cap="flat">
                      <a:noFill/>
                    </a:lnR>
                    <a:lnT cap="flat">
                      <a:noFill/>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8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50" b="1" i="0" u="none" strike="noStrike" cap="none" normalizeH="0" baseline="0" dirty="0" smtClean="0">
                          <a:ln>
                            <a:noFill/>
                          </a:ln>
                          <a:solidFill>
                            <a:schemeClr val="tx1"/>
                          </a:solidFill>
                          <a:effectLst/>
                          <a:latin typeface="Lato" panose="020F0502020204030203" pitchFamily="34" charset="0"/>
                        </a:rPr>
                        <a:t>Wine</a:t>
                      </a:r>
                      <a:br>
                        <a:rPr kumimoji="0" lang="en-US" sz="1250" b="1" i="0" u="none" strike="noStrike" cap="none" normalizeH="0" baseline="0" dirty="0" smtClean="0">
                          <a:ln>
                            <a:noFill/>
                          </a:ln>
                          <a:solidFill>
                            <a:schemeClr val="tx1"/>
                          </a:solidFill>
                          <a:effectLst/>
                          <a:latin typeface="Lato" panose="020F0502020204030203" pitchFamily="34" charset="0"/>
                        </a:rPr>
                      </a:br>
                      <a:r>
                        <a:rPr kumimoji="0" lang="en-US" sz="1250" b="1" i="0" u="none" strike="noStrike" cap="none" normalizeH="0" baseline="0" dirty="0" smtClean="0">
                          <a:ln>
                            <a:noFill/>
                          </a:ln>
                          <a:solidFill>
                            <a:schemeClr val="tx1"/>
                          </a:solidFill>
                          <a:effectLst/>
                          <a:latin typeface="Lato" panose="020F0502020204030203" pitchFamily="34" charset="0"/>
                        </a:rPr>
                        <a:t>(bottles)</a:t>
                      </a:r>
                    </a:p>
                  </a:txBody>
                  <a:tcPr marL="68588" marR="0" marT="34282" marB="34282" horzOverflow="overflow">
                    <a:lnL cap="flat">
                      <a:noFill/>
                    </a:lnL>
                    <a:lnR>
                      <a:noFill/>
                    </a:lnR>
                    <a:lnT>
                      <a:noFill/>
                    </a:lnT>
                    <a:lnB w="28575"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50" b="1" i="0" u="none" strike="noStrike" cap="none" normalizeH="0" baseline="0" dirty="0" smtClean="0">
                          <a:ln>
                            <a:noFill/>
                          </a:ln>
                          <a:solidFill>
                            <a:schemeClr val="tx1"/>
                          </a:solidFill>
                          <a:effectLst/>
                          <a:latin typeface="Lato" panose="020F0502020204030203" pitchFamily="34" charset="0"/>
                        </a:rPr>
                        <a:t>Schnitzel</a:t>
                      </a:r>
                      <a:br>
                        <a:rPr kumimoji="0" lang="en-US" sz="1250" b="1" i="0" u="none" strike="noStrike" cap="none" normalizeH="0" baseline="0" dirty="0" smtClean="0">
                          <a:ln>
                            <a:noFill/>
                          </a:ln>
                          <a:solidFill>
                            <a:schemeClr val="tx1"/>
                          </a:solidFill>
                          <a:effectLst/>
                          <a:latin typeface="Lato" panose="020F0502020204030203" pitchFamily="34" charset="0"/>
                        </a:rPr>
                      </a:br>
                      <a:r>
                        <a:rPr kumimoji="0" lang="en-US" sz="1250" b="1" i="0" u="none" strike="noStrike" cap="none" normalizeH="0" baseline="0" dirty="0" smtClean="0">
                          <a:ln>
                            <a:noFill/>
                          </a:ln>
                          <a:solidFill>
                            <a:schemeClr val="tx1"/>
                          </a:solidFill>
                          <a:effectLst/>
                          <a:latin typeface="Lato" panose="020F0502020204030203" pitchFamily="34" charset="0"/>
                        </a:rPr>
                        <a:t>(pounds)</a:t>
                      </a:r>
                    </a:p>
                  </a:txBody>
                  <a:tcPr marL="68588" marR="0" marT="34282" marB="34282" horzOverflow="overflow">
                    <a:lnL>
                      <a:noFill/>
                    </a:lnL>
                    <a:lnR>
                      <a:noFill/>
                    </a:lnR>
                    <a:lnT>
                      <a:noFill/>
                    </a:lnT>
                    <a:lnB w="28575"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50" b="1" i="0" u="none" strike="noStrike" cap="none" normalizeH="0" baseline="0" dirty="0" smtClean="0">
                          <a:ln>
                            <a:noFill/>
                          </a:ln>
                          <a:solidFill>
                            <a:schemeClr val="tx1"/>
                          </a:solidFill>
                          <a:effectLst/>
                          <a:latin typeface="Lato" panose="020F0502020204030203" pitchFamily="34" charset="0"/>
                        </a:rPr>
                        <a:t>Wine</a:t>
                      </a:r>
                      <a:br>
                        <a:rPr kumimoji="0" lang="en-US" sz="1250" b="1" i="0" u="none" strike="noStrike" cap="none" normalizeH="0" baseline="0" dirty="0" smtClean="0">
                          <a:ln>
                            <a:noFill/>
                          </a:ln>
                          <a:solidFill>
                            <a:schemeClr val="tx1"/>
                          </a:solidFill>
                          <a:effectLst/>
                          <a:latin typeface="Lato" panose="020F0502020204030203" pitchFamily="34" charset="0"/>
                        </a:rPr>
                      </a:br>
                      <a:r>
                        <a:rPr kumimoji="0" lang="en-US" sz="1250" b="1" i="0" u="none" strike="noStrike" cap="none" normalizeH="0" baseline="0" dirty="0" smtClean="0">
                          <a:ln>
                            <a:noFill/>
                          </a:ln>
                          <a:solidFill>
                            <a:schemeClr val="tx1"/>
                          </a:solidFill>
                          <a:effectLst/>
                          <a:latin typeface="Lato" panose="020F0502020204030203" pitchFamily="34" charset="0"/>
                        </a:rPr>
                        <a:t>(bottles)</a:t>
                      </a:r>
                    </a:p>
                  </a:txBody>
                  <a:tcPr marL="68588" marR="0" marT="34282" marB="34282" horzOverflow="overflow">
                    <a:lnL>
                      <a:noFill/>
                    </a:lnL>
                    <a:lnR>
                      <a:noFill/>
                    </a:lnR>
                    <a:lnT>
                      <a:noFill/>
                    </a:lnT>
                    <a:lnB w="28575"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50" b="1" i="0" u="none" strike="noStrike" cap="none" normalizeH="0" baseline="0" dirty="0" smtClean="0">
                          <a:ln>
                            <a:noFill/>
                          </a:ln>
                          <a:solidFill>
                            <a:schemeClr val="tx1"/>
                          </a:solidFill>
                          <a:effectLst/>
                          <a:latin typeface="Lato" panose="020F0502020204030203" pitchFamily="34" charset="0"/>
                        </a:rPr>
                        <a:t>Schnitzel</a:t>
                      </a:r>
                      <a:br>
                        <a:rPr kumimoji="0" lang="en-US" sz="1250" b="1" i="0" u="none" strike="noStrike" cap="none" normalizeH="0" baseline="0" dirty="0" smtClean="0">
                          <a:ln>
                            <a:noFill/>
                          </a:ln>
                          <a:solidFill>
                            <a:schemeClr val="tx1"/>
                          </a:solidFill>
                          <a:effectLst/>
                          <a:latin typeface="Lato" panose="020F0502020204030203" pitchFamily="34" charset="0"/>
                        </a:rPr>
                      </a:br>
                      <a:r>
                        <a:rPr kumimoji="0" lang="en-US" sz="1250" b="1" i="0" u="none" strike="noStrike" cap="none" normalizeH="0" baseline="0" dirty="0" smtClean="0">
                          <a:ln>
                            <a:noFill/>
                          </a:ln>
                          <a:solidFill>
                            <a:schemeClr val="tx1"/>
                          </a:solidFill>
                          <a:effectLst/>
                          <a:latin typeface="Lato" panose="020F0502020204030203" pitchFamily="34" charset="0"/>
                        </a:rPr>
                        <a:t> (pounds)</a:t>
                      </a:r>
                    </a:p>
                  </a:txBody>
                  <a:tcPr marL="68588" marR="0" marT="34282" marB="34282" horzOverflow="overflow">
                    <a:lnL>
                      <a:noFill/>
                    </a:lnL>
                    <a:lnR cap="flat">
                      <a:noFill/>
                    </a:lnR>
                    <a:lnT>
                      <a:noFill/>
                    </a:lnT>
                    <a:lnB w="28575" cap="flat" cmpd="sng" algn="ctr">
                      <a:solidFill>
                        <a:srgbClr val="95B6D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7189">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0</a:t>
                      </a:r>
                    </a:p>
                  </a:txBody>
                  <a:tcPr marL="68588" marR="514411" marT="34282" marB="34282" anchor="ctr" horzOverflow="overflow">
                    <a:lnL cap="flat">
                      <a:noFill/>
                    </a:lnL>
                    <a:lnR>
                      <a:noFill/>
                    </a:lnR>
                    <a:lnT w="28575" cap="flat" cmpd="sng" algn="ctr">
                      <a:solidFill>
                        <a:srgbClr val="95B6DF"/>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8</a:t>
                      </a:r>
                    </a:p>
                  </a:txBody>
                  <a:tcPr marL="68588" marR="514411" marT="34282" marB="34282" anchor="ctr" horzOverflow="overflow">
                    <a:lnL>
                      <a:noFill/>
                    </a:lnL>
                    <a:lnR>
                      <a:noFill/>
                    </a:lnR>
                    <a:lnT w="28575" cap="flat" cmpd="sng" algn="ctr">
                      <a:solidFill>
                        <a:srgbClr val="95B6DF"/>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0</a:t>
                      </a:r>
                    </a:p>
                  </a:txBody>
                  <a:tcPr marL="68588" marR="514411" marT="34282" marB="34282" anchor="ctr" horzOverflow="overflow">
                    <a:lnL>
                      <a:noFill/>
                    </a:lnL>
                    <a:lnR>
                      <a:noFill/>
                    </a:lnR>
                    <a:lnT w="28575" cap="flat" cmpd="sng" algn="ctr">
                      <a:solidFill>
                        <a:srgbClr val="95B6DF"/>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15</a:t>
                      </a:r>
                    </a:p>
                  </a:txBody>
                  <a:tcPr marL="68588" marR="514411" marT="34282" marB="34282" anchor="ctr" horzOverflow="overflow">
                    <a:lnL>
                      <a:noFill/>
                    </a:lnL>
                    <a:lnR cap="flat">
                      <a:noFill/>
                    </a:lnR>
                    <a:lnT w="28575" cap="flat" cmpd="sng" algn="ctr">
                      <a:solidFill>
                        <a:srgbClr val="95B6DF"/>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227189">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1</a:t>
                      </a:r>
                    </a:p>
                  </a:txBody>
                  <a:tcPr marL="68588" marR="514411" marT="34282" marB="34282"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6</a:t>
                      </a:r>
                    </a:p>
                  </a:txBody>
                  <a:tcPr marL="68588" marR="514411" marT="34282" marB="34282"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1</a:t>
                      </a:r>
                    </a:p>
                  </a:txBody>
                  <a:tcPr marL="68588" marR="514411" marT="34282" marB="34282"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12</a:t>
                      </a:r>
                    </a:p>
                  </a:txBody>
                  <a:tcPr marL="68588" marR="514411" marT="34282" marB="34282"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27189">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2</a:t>
                      </a:r>
                    </a:p>
                  </a:txBody>
                  <a:tcPr marL="68588" marR="514411" marT="34282" marB="34282"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4</a:t>
                      </a:r>
                    </a:p>
                  </a:txBody>
                  <a:tcPr marL="68588" marR="514411" marT="34282" marB="34282"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2</a:t>
                      </a:r>
                    </a:p>
                  </a:txBody>
                  <a:tcPr marL="68588" marR="514411" marT="34282" marB="34282"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9</a:t>
                      </a:r>
                    </a:p>
                  </a:txBody>
                  <a:tcPr marL="68588" marR="514411" marT="34282" marB="34282"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27189">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3</a:t>
                      </a:r>
                    </a:p>
                  </a:txBody>
                  <a:tcPr marL="68588" marR="514411" marT="34282" marB="34282"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2</a:t>
                      </a:r>
                    </a:p>
                  </a:txBody>
                  <a:tcPr marL="68588" marR="514411" marT="34282" marB="34282"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3</a:t>
                      </a:r>
                    </a:p>
                  </a:txBody>
                  <a:tcPr marL="68588" marR="514411" marT="34282" marB="34282"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6</a:t>
                      </a:r>
                    </a:p>
                  </a:txBody>
                  <a:tcPr marL="68588" marR="514411" marT="34282" marB="34282"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27189">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4</a:t>
                      </a:r>
                    </a:p>
                  </a:txBody>
                  <a:tcPr marL="68588" marR="514411" marT="34282" marB="34282"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0</a:t>
                      </a:r>
                    </a:p>
                  </a:txBody>
                  <a:tcPr marL="68588" marR="514411" marT="34282" marB="34282"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4</a:t>
                      </a:r>
                    </a:p>
                  </a:txBody>
                  <a:tcPr marL="68588" marR="514411" marT="34282" marB="34282"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3</a:t>
                      </a:r>
                    </a:p>
                  </a:txBody>
                  <a:tcPr marL="68588" marR="514411" marT="34282" marB="34282"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27189">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250" b="0" i="0" u="none" strike="noStrike" cap="none" normalizeH="0" baseline="0" dirty="0" smtClean="0">
                        <a:ln>
                          <a:noFill/>
                        </a:ln>
                        <a:solidFill>
                          <a:schemeClr val="tx1"/>
                        </a:solidFill>
                        <a:effectLst/>
                        <a:latin typeface="Lato" panose="020F0502020204030203" pitchFamily="34" charset="0"/>
                      </a:endParaRPr>
                    </a:p>
                  </a:txBody>
                  <a:tcPr marL="68588" marR="514411" marT="34282" marB="34282" anchor="ctr" horzOverflow="overflow">
                    <a:lnL cap="flat">
                      <a:noFill/>
                    </a:lnL>
                    <a:lnR>
                      <a:noFill/>
                    </a:lnR>
                    <a:lnT>
                      <a:noFill/>
                    </a:lnT>
                    <a:lnB w="28575"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250" b="0" i="0" u="none" strike="noStrike" cap="none" normalizeH="0" baseline="0" smtClean="0">
                        <a:ln>
                          <a:noFill/>
                        </a:ln>
                        <a:solidFill>
                          <a:schemeClr val="tx1"/>
                        </a:solidFill>
                        <a:effectLst/>
                        <a:latin typeface="Lato" panose="020F0502020204030203" pitchFamily="34" charset="0"/>
                      </a:endParaRPr>
                    </a:p>
                  </a:txBody>
                  <a:tcPr marL="68588" marR="514411" marT="34282" marB="34282" anchor="ctr" horzOverflow="overflow">
                    <a:lnL>
                      <a:noFill/>
                    </a:lnL>
                    <a:lnR>
                      <a:noFill/>
                    </a:lnR>
                    <a:lnT>
                      <a:noFill/>
                    </a:lnT>
                    <a:lnB w="28575"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5</a:t>
                      </a:r>
                    </a:p>
                  </a:txBody>
                  <a:tcPr marL="68588" marR="514411" marT="34282" marB="34282" anchor="ctr" horzOverflow="overflow">
                    <a:lnL>
                      <a:noFill/>
                    </a:lnL>
                    <a:lnR>
                      <a:noFill/>
                    </a:lnR>
                    <a:lnT>
                      <a:noFill/>
                    </a:lnT>
                    <a:lnB w="28575"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0</a:t>
                      </a:r>
                    </a:p>
                  </a:txBody>
                  <a:tcPr marL="68588" marR="514411" marT="34282" marB="34282" anchor="ctr" horzOverflow="overflow">
                    <a:lnL>
                      <a:noFill/>
                    </a:lnL>
                    <a:lnR cap="flat">
                      <a:noFill/>
                    </a:lnR>
                    <a:lnT>
                      <a:noFill/>
                    </a:lnT>
                    <a:lnB w="28575" cap="flat" cmpd="sng" algn="ctr">
                      <a:solidFill>
                        <a:srgbClr val="95B6D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4852" name="TextBox 24"/>
          <p:cNvSpPr txBox="1">
            <a:spLocks noChangeArrowheads="1"/>
          </p:cNvSpPr>
          <p:nvPr/>
        </p:nvSpPr>
        <p:spPr bwMode="auto">
          <a:xfrm>
            <a:off x="923277" y="578644"/>
            <a:ext cx="7372905"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550" dirty="0">
                <a:latin typeface="Lato" panose="020F0502020204030203" pitchFamily="34" charset="0"/>
              </a:rPr>
              <a:t>Suppose that France and Germany both produce schnitzel and wine, which sell for the same prices in both countries. These are the combinations of the two goods that each country can produce in one day using the same amounts of capital and labor:</a:t>
            </a:r>
          </a:p>
        </p:txBody>
      </p:sp>
      <p:sp>
        <p:nvSpPr>
          <p:cNvPr id="27" name="TextBox 26"/>
          <p:cNvSpPr txBox="1">
            <a:spLocks noChangeArrowheads="1"/>
          </p:cNvSpPr>
          <p:nvPr/>
        </p:nvSpPr>
        <p:spPr bwMode="auto">
          <a:xfrm>
            <a:off x="887765" y="3794532"/>
            <a:ext cx="7372905" cy="1115690"/>
          </a:xfrm>
          <a:prstGeom prst="rect">
            <a:avLst/>
          </a:prstGeom>
          <a:noFill/>
          <a:ln>
            <a:noFill/>
          </a:ln>
          <a:extLst>
            <a:ext uri="{909E8E84-426E-40dd-AFC4-6F175D3DCCD1}"/>
            <a:ext uri="{91240B29-F687-4f45-9708-019B960494DF}"/>
          </a:extLst>
        </p:spPr>
        <p:txBody>
          <a:bodyPr wrap="square">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173038" indent="-173038" eaLnBrk="1" hangingPunct="1">
              <a:buFont typeface="+mj-lt"/>
              <a:buAutoNum type="arabicPeriod"/>
              <a:defRPr/>
            </a:pPr>
            <a:r>
              <a:rPr lang="en-US" sz="1550" dirty="0" smtClean="0">
                <a:latin typeface="Lato" panose="020F0502020204030203" pitchFamily="34" charset="0"/>
              </a:rPr>
              <a:t> Who </a:t>
            </a:r>
            <a:r>
              <a:rPr lang="en-US" sz="1550" dirty="0">
                <a:latin typeface="Lato" panose="020F0502020204030203" pitchFamily="34" charset="0"/>
              </a:rPr>
              <a:t>has an absolute advantage in producing wine, who in producing Schnitzel</a:t>
            </a:r>
            <a:r>
              <a:rPr lang="en-US" sz="1550" dirty="0" smtClean="0">
                <a:latin typeface="Lato" panose="020F0502020204030203" pitchFamily="34" charset="0"/>
              </a:rPr>
              <a:t>?</a:t>
            </a:r>
            <a:endParaRPr lang="en-US" sz="1550" i="1" dirty="0">
              <a:solidFill>
                <a:srgbClr val="FF6600"/>
              </a:solidFill>
              <a:latin typeface="Lato" panose="020F0502020204030203" pitchFamily="34" charset="0"/>
            </a:endParaRPr>
          </a:p>
          <a:p>
            <a:pPr marL="173038" indent="-173038" eaLnBrk="1" hangingPunct="1">
              <a:buFont typeface="+mj-lt"/>
              <a:buAutoNum type="arabicPeriod"/>
              <a:defRPr/>
            </a:pPr>
            <a:endParaRPr lang="en-US" sz="1000" dirty="0">
              <a:latin typeface="Lato" panose="020F0502020204030203" pitchFamily="34" charset="0"/>
            </a:endParaRPr>
          </a:p>
          <a:p>
            <a:pPr marL="173038" indent="-173038" eaLnBrk="1" hangingPunct="1">
              <a:buFont typeface="+mj-lt"/>
              <a:buAutoNum type="arabicPeriod"/>
              <a:defRPr/>
            </a:pPr>
            <a:r>
              <a:rPr lang="en-US" sz="1550" dirty="0" smtClean="0">
                <a:latin typeface="Lato" panose="020F0502020204030203" pitchFamily="34" charset="0"/>
              </a:rPr>
              <a:t> Who </a:t>
            </a:r>
            <a:r>
              <a:rPr lang="en-US" sz="1550" dirty="0">
                <a:latin typeface="Lato" panose="020F0502020204030203" pitchFamily="34" charset="0"/>
              </a:rPr>
              <a:t>has a comparative advantage in producing wine, who in producing Schnitzel</a:t>
            </a:r>
            <a:r>
              <a:rPr lang="en-US" sz="1550" dirty="0" smtClean="0">
                <a:latin typeface="Lato" panose="020F0502020204030203" pitchFamily="34" charset="0"/>
              </a:rPr>
              <a:t>?</a:t>
            </a:r>
            <a:endParaRPr lang="en-US" sz="1550" i="1" dirty="0">
              <a:solidFill>
                <a:srgbClr val="FF6600"/>
              </a:solidFill>
              <a:latin typeface="Lato" panose="020F0502020204030203" pitchFamily="34" charset="0"/>
            </a:endParaRPr>
          </a:p>
          <a:p>
            <a:pPr marL="173038" indent="-173038" eaLnBrk="1" hangingPunct="1">
              <a:buFont typeface="+mj-lt"/>
              <a:buAutoNum type="arabicPeriod"/>
              <a:defRPr/>
            </a:pPr>
            <a:endParaRPr lang="en-US" sz="1000" dirty="0">
              <a:latin typeface="Lato" panose="020F0502020204030203" pitchFamily="34" charset="0"/>
            </a:endParaRPr>
          </a:p>
          <a:p>
            <a:pPr marL="173038" indent="-173038" eaLnBrk="1" hangingPunct="1">
              <a:buFont typeface="+mj-lt"/>
              <a:buAutoNum type="arabicPeriod"/>
              <a:defRPr/>
            </a:pPr>
            <a:r>
              <a:rPr lang="en-US" sz="1550" dirty="0" smtClean="0">
                <a:latin typeface="Lato" panose="020F0502020204030203" pitchFamily="34" charset="0"/>
              </a:rPr>
              <a:t> In </a:t>
            </a:r>
            <a:r>
              <a:rPr lang="en-US" sz="1550" dirty="0">
                <a:latin typeface="Lato" panose="020F0502020204030203" pitchFamily="34" charset="0"/>
              </a:rPr>
              <a:t>what price range </a:t>
            </a:r>
            <a:r>
              <a:rPr lang="en-US" sz="1550" dirty="0" smtClean="0">
                <a:latin typeface="Lato" panose="020F0502020204030203" pitchFamily="34" charset="0"/>
              </a:rPr>
              <a:t>for </a:t>
            </a:r>
            <a:r>
              <a:rPr lang="en-US" sz="1550" dirty="0">
                <a:latin typeface="Lato" panose="020F0502020204030203" pitchFamily="34" charset="0"/>
              </a:rPr>
              <a:t>wine do both countries benefit from trade</a:t>
            </a:r>
            <a:r>
              <a:rPr lang="en-US" sz="1550" dirty="0" smtClean="0">
                <a:latin typeface="Lato" panose="020F0502020204030203" pitchFamily="34" charset="0"/>
              </a:rPr>
              <a:t>?</a:t>
            </a:r>
            <a:endParaRPr lang="en-US" sz="1550" dirty="0">
              <a:latin typeface="Lato" panose="020F0502020204030203" pitchFamily="34" charset="0"/>
            </a:endParaRPr>
          </a:p>
        </p:txBody>
      </p:sp>
    </p:spTree>
    <p:extLst>
      <p:ext uri="{BB962C8B-B14F-4D97-AF65-F5344CB8AC3E}">
        <p14:creationId xmlns:p14="http://schemas.microsoft.com/office/powerpoint/2010/main" val="797677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54" name="Text Box 5"/>
          <p:cNvSpPr txBox="1">
            <a:spLocks noChangeArrowheads="1"/>
          </p:cNvSpPr>
          <p:nvPr/>
        </p:nvSpPr>
        <p:spPr bwMode="auto">
          <a:xfrm>
            <a:off x="1407319" y="215503"/>
            <a:ext cx="6257925" cy="726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50000"/>
              </a:spcBef>
              <a:buClrTx/>
              <a:buSzTx/>
              <a:buFontTx/>
              <a:buNone/>
            </a:pPr>
            <a:r>
              <a:rPr lang="en-US" altLang="en-US" sz="1650" dirty="0">
                <a:solidFill>
                  <a:schemeClr val="bg2">
                    <a:lumMod val="40000"/>
                    <a:lumOff val="60000"/>
                  </a:schemeClr>
                </a:solidFill>
                <a:latin typeface="Lato" panose="020F0502020204030203" pitchFamily="34" charset="0"/>
              </a:rPr>
              <a:t>Active Learning: </a:t>
            </a:r>
            <a:r>
              <a:rPr lang="en-US" altLang="en-US" sz="1500" dirty="0">
                <a:latin typeface="Lato" panose="020F0502020204030203" pitchFamily="34" charset="0"/>
              </a:rPr>
              <a:t>Comparative Advantage and the Gains from Trade</a:t>
            </a:r>
          </a:p>
          <a:p>
            <a:pPr eaLnBrk="1" hangingPunct="1">
              <a:spcBef>
                <a:spcPct val="50000"/>
              </a:spcBef>
              <a:buClrTx/>
              <a:buSzTx/>
              <a:buFontTx/>
              <a:buNone/>
            </a:pPr>
            <a:r>
              <a:rPr lang="en-US" altLang="en-US" sz="1650" dirty="0">
                <a:solidFill>
                  <a:srgbClr val="FFFF00"/>
                </a:solidFill>
                <a:latin typeface="Lato" panose="020F0502020204030203" pitchFamily="34" charset="0"/>
              </a:rPr>
              <a:t> </a:t>
            </a:r>
            <a:endParaRPr lang="en-US" altLang="en-US" sz="1650" b="1" dirty="0">
              <a:solidFill>
                <a:srgbClr val="FFFF00"/>
              </a:solidFill>
              <a:latin typeface="Lato" panose="020F0502020204030203" pitchFamily="34" charset="0"/>
            </a:endParaRPr>
          </a:p>
        </p:txBody>
      </p:sp>
      <p:graphicFrame>
        <p:nvGraphicFramePr>
          <p:cNvPr id="844900" name="Group 100"/>
          <p:cNvGraphicFramePr>
            <a:graphicFrameLocks noGrp="1"/>
          </p:cNvGraphicFramePr>
          <p:nvPr>
            <p:extLst>
              <p:ext uri="{D42A27DB-BD31-4B8C-83A1-F6EECF244321}">
                <p14:modId xmlns:p14="http://schemas.microsoft.com/office/powerpoint/2010/main" val="1753858726"/>
              </p:ext>
            </p:extLst>
          </p:nvPr>
        </p:nvGraphicFramePr>
        <p:xfrm>
          <a:off x="1860996" y="633053"/>
          <a:ext cx="4826794" cy="2263012"/>
        </p:xfrm>
        <a:graphic>
          <a:graphicData uri="http://schemas.openxmlformats.org/drawingml/2006/table">
            <a:tbl>
              <a:tblPr/>
              <a:tblGrid>
                <a:gridCol w="1209631">
                  <a:extLst>
                    <a:ext uri="{9D8B030D-6E8A-4147-A177-3AD203B41FA5}">
                      <a16:colId xmlns:a16="http://schemas.microsoft.com/office/drawing/2014/main" val="20000"/>
                    </a:ext>
                  </a:extLst>
                </a:gridCol>
                <a:gridCol w="1209632">
                  <a:extLst>
                    <a:ext uri="{9D8B030D-6E8A-4147-A177-3AD203B41FA5}">
                      <a16:colId xmlns:a16="http://schemas.microsoft.com/office/drawing/2014/main" val="20001"/>
                    </a:ext>
                  </a:extLst>
                </a:gridCol>
                <a:gridCol w="1223711">
                  <a:extLst>
                    <a:ext uri="{9D8B030D-6E8A-4147-A177-3AD203B41FA5}">
                      <a16:colId xmlns:a16="http://schemas.microsoft.com/office/drawing/2014/main" val="20002"/>
                    </a:ext>
                  </a:extLst>
                </a:gridCol>
                <a:gridCol w="1183820">
                  <a:extLst>
                    <a:ext uri="{9D8B030D-6E8A-4147-A177-3AD203B41FA5}">
                      <a16:colId xmlns:a16="http://schemas.microsoft.com/office/drawing/2014/main" val="20003"/>
                    </a:ext>
                  </a:extLst>
                </a:gridCol>
              </a:tblGrid>
              <a:tr h="22718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50" b="1" i="0" u="sng" strike="noStrike" cap="none" normalizeH="0" baseline="0" dirty="0" smtClean="0">
                          <a:ln>
                            <a:noFill/>
                          </a:ln>
                          <a:solidFill>
                            <a:schemeClr val="tx1"/>
                          </a:solidFill>
                          <a:effectLst/>
                          <a:latin typeface="Lato" panose="020F0502020204030203" pitchFamily="34" charset="0"/>
                        </a:rPr>
                        <a:t>France</a:t>
                      </a:r>
                    </a:p>
                  </a:txBody>
                  <a:tcPr marL="68588" marR="0" marT="34282" marB="34282" horzOverflow="overflow">
                    <a:lnL cap="flat">
                      <a:noFill/>
                    </a:lnL>
                    <a:lnR>
                      <a:noFill/>
                    </a:lnR>
                    <a:lnT cap="flat">
                      <a:noFill/>
                    </a:lnT>
                    <a:lnB>
                      <a:noFill/>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50" b="1" i="0" u="sng" strike="noStrike" cap="none" normalizeH="0" baseline="0" dirty="0" smtClean="0">
                          <a:ln>
                            <a:noFill/>
                          </a:ln>
                          <a:solidFill>
                            <a:schemeClr val="tx1"/>
                          </a:solidFill>
                          <a:effectLst/>
                          <a:latin typeface="Lato" panose="020F0502020204030203" pitchFamily="34" charset="0"/>
                        </a:rPr>
                        <a:t>Germany</a:t>
                      </a:r>
                    </a:p>
                  </a:txBody>
                  <a:tcPr marL="68588" marR="0" marT="34282" marB="34282" horzOverflow="overflow">
                    <a:lnL>
                      <a:noFill/>
                    </a:lnL>
                    <a:lnR cap="flat">
                      <a:noFill/>
                    </a:lnR>
                    <a:lnT cap="flat">
                      <a:noFill/>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8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50" b="1" i="0" u="none" strike="noStrike" cap="none" normalizeH="0" baseline="0" dirty="0" smtClean="0">
                          <a:ln>
                            <a:noFill/>
                          </a:ln>
                          <a:solidFill>
                            <a:schemeClr val="tx1"/>
                          </a:solidFill>
                          <a:effectLst/>
                          <a:latin typeface="Lato" panose="020F0502020204030203" pitchFamily="34" charset="0"/>
                        </a:rPr>
                        <a:t>Wine</a:t>
                      </a:r>
                      <a:br>
                        <a:rPr kumimoji="0" lang="en-US" sz="1250" b="1" i="0" u="none" strike="noStrike" cap="none" normalizeH="0" baseline="0" dirty="0" smtClean="0">
                          <a:ln>
                            <a:noFill/>
                          </a:ln>
                          <a:solidFill>
                            <a:schemeClr val="tx1"/>
                          </a:solidFill>
                          <a:effectLst/>
                          <a:latin typeface="Lato" panose="020F0502020204030203" pitchFamily="34" charset="0"/>
                        </a:rPr>
                      </a:br>
                      <a:r>
                        <a:rPr kumimoji="0" lang="en-US" sz="1250" b="1" i="0" u="none" strike="noStrike" cap="none" normalizeH="0" baseline="0" dirty="0" smtClean="0">
                          <a:ln>
                            <a:noFill/>
                          </a:ln>
                          <a:solidFill>
                            <a:schemeClr val="tx1"/>
                          </a:solidFill>
                          <a:effectLst/>
                          <a:latin typeface="Lato" panose="020F0502020204030203" pitchFamily="34" charset="0"/>
                        </a:rPr>
                        <a:t>(bottles)</a:t>
                      </a:r>
                    </a:p>
                  </a:txBody>
                  <a:tcPr marL="68588" marR="0" marT="34282" marB="34282" horzOverflow="overflow">
                    <a:lnL cap="flat">
                      <a:noFill/>
                    </a:lnL>
                    <a:lnR>
                      <a:noFill/>
                    </a:lnR>
                    <a:lnT>
                      <a:noFill/>
                    </a:lnT>
                    <a:lnB w="28575"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50" b="1" i="0" u="none" strike="noStrike" cap="none" normalizeH="0" baseline="0" dirty="0" smtClean="0">
                          <a:ln>
                            <a:noFill/>
                          </a:ln>
                          <a:solidFill>
                            <a:schemeClr val="tx1"/>
                          </a:solidFill>
                          <a:effectLst/>
                          <a:latin typeface="Lato" panose="020F0502020204030203" pitchFamily="34" charset="0"/>
                        </a:rPr>
                        <a:t>Schnitzel</a:t>
                      </a:r>
                      <a:br>
                        <a:rPr kumimoji="0" lang="en-US" sz="1250" b="1" i="0" u="none" strike="noStrike" cap="none" normalizeH="0" baseline="0" dirty="0" smtClean="0">
                          <a:ln>
                            <a:noFill/>
                          </a:ln>
                          <a:solidFill>
                            <a:schemeClr val="tx1"/>
                          </a:solidFill>
                          <a:effectLst/>
                          <a:latin typeface="Lato" panose="020F0502020204030203" pitchFamily="34" charset="0"/>
                        </a:rPr>
                      </a:br>
                      <a:r>
                        <a:rPr kumimoji="0" lang="en-US" sz="1250" b="1" i="0" u="none" strike="noStrike" cap="none" normalizeH="0" baseline="0" dirty="0" smtClean="0">
                          <a:ln>
                            <a:noFill/>
                          </a:ln>
                          <a:solidFill>
                            <a:schemeClr val="tx1"/>
                          </a:solidFill>
                          <a:effectLst/>
                          <a:latin typeface="Lato" panose="020F0502020204030203" pitchFamily="34" charset="0"/>
                        </a:rPr>
                        <a:t>(pounds)</a:t>
                      </a:r>
                    </a:p>
                  </a:txBody>
                  <a:tcPr marL="68588" marR="0" marT="34282" marB="34282" horzOverflow="overflow">
                    <a:lnL>
                      <a:noFill/>
                    </a:lnL>
                    <a:lnR>
                      <a:noFill/>
                    </a:lnR>
                    <a:lnT>
                      <a:noFill/>
                    </a:lnT>
                    <a:lnB w="28575"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50" b="1" i="0" u="none" strike="noStrike" cap="none" normalizeH="0" baseline="0" dirty="0" smtClean="0">
                          <a:ln>
                            <a:noFill/>
                          </a:ln>
                          <a:solidFill>
                            <a:schemeClr val="tx1"/>
                          </a:solidFill>
                          <a:effectLst/>
                          <a:latin typeface="Lato" panose="020F0502020204030203" pitchFamily="34" charset="0"/>
                        </a:rPr>
                        <a:t>Wine</a:t>
                      </a:r>
                      <a:br>
                        <a:rPr kumimoji="0" lang="en-US" sz="1250" b="1" i="0" u="none" strike="noStrike" cap="none" normalizeH="0" baseline="0" dirty="0" smtClean="0">
                          <a:ln>
                            <a:noFill/>
                          </a:ln>
                          <a:solidFill>
                            <a:schemeClr val="tx1"/>
                          </a:solidFill>
                          <a:effectLst/>
                          <a:latin typeface="Lato" panose="020F0502020204030203" pitchFamily="34" charset="0"/>
                        </a:rPr>
                      </a:br>
                      <a:r>
                        <a:rPr kumimoji="0" lang="en-US" sz="1250" b="1" i="0" u="none" strike="noStrike" cap="none" normalizeH="0" baseline="0" dirty="0" smtClean="0">
                          <a:ln>
                            <a:noFill/>
                          </a:ln>
                          <a:solidFill>
                            <a:schemeClr val="tx1"/>
                          </a:solidFill>
                          <a:effectLst/>
                          <a:latin typeface="Lato" panose="020F0502020204030203" pitchFamily="34" charset="0"/>
                        </a:rPr>
                        <a:t>(bottles)</a:t>
                      </a:r>
                    </a:p>
                  </a:txBody>
                  <a:tcPr marL="68588" marR="0" marT="34282" marB="34282" horzOverflow="overflow">
                    <a:lnL>
                      <a:noFill/>
                    </a:lnL>
                    <a:lnR>
                      <a:noFill/>
                    </a:lnR>
                    <a:lnT>
                      <a:noFill/>
                    </a:lnT>
                    <a:lnB w="28575"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50" b="1" i="0" u="none" strike="noStrike" cap="none" normalizeH="0" baseline="0" dirty="0" smtClean="0">
                          <a:ln>
                            <a:noFill/>
                          </a:ln>
                          <a:solidFill>
                            <a:schemeClr val="tx1"/>
                          </a:solidFill>
                          <a:effectLst/>
                          <a:latin typeface="Lato" panose="020F0502020204030203" pitchFamily="34" charset="0"/>
                        </a:rPr>
                        <a:t>Schnitzel</a:t>
                      </a:r>
                      <a:br>
                        <a:rPr kumimoji="0" lang="en-US" sz="1250" b="1" i="0" u="none" strike="noStrike" cap="none" normalizeH="0" baseline="0" dirty="0" smtClean="0">
                          <a:ln>
                            <a:noFill/>
                          </a:ln>
                          <a:solidFill>
                            <a:schemeClr val="tx1"/>
                          </a:solidFill>
                          <a:effectLst/>
                          <a:latin typeface="Lato" panose="020F0502020204030203" pitchFamily="34" charset="0"/>
                        </a:rPr>
                      </a:br>
                      <a:r>
                        <a:rPr kumimoji="0" lang="en-US" sz="1250" b="1" i="0" u="none" strike="noStrike" cap="none" normalizeH="0" baseline="0" dirty="0" smtClean="0">
                          <a:ln>
                            <a:noFill/>
                          </a:ln>
                          <a:solidFill>
                            <a:schemeClr val="tx1"/>
                          </a:solidFill>
                          <a:effectLst/>
                          <a:latin typeface="Lato" panose="020F0502020204030203" pitchFamily="34" charset="0"/>
                        </a:rPr>
                        <a:t> (pounds)</a:t>
                      </a:r>
                    </a:p>
                  </a:txBody>
                  <a:tcPr marL="68588" marR="0" marT="34282" marB="34282" horzOverflow="overflow">
                    <a:lnL>
                      <a:noFill/>
                    </a:lnL>
                    <a:lnR cap="flat">
                      <a:noFill/>
                    </a:lnR>
                    <a:lnT>
                      <a:noFill/>
                    </a:lnT>
                    <a:lnB w="28575" cap="flat" cmpd="sng" algn="ctr">
                      <a:solidFill>
                        <a:srgbClr val="95B6D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7189">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0</a:t>
                      </a:r>
                    </a:p>
                  </a:txBody>
                  <a:tcPr marL="68588" marR="514411" marT="34282" marB="34282" anchor="ctr" horzOverflow="overflow">
                    <a:lnL cap="flat">
                      <a:noFill/>
                    </a:lnL>
                    <a:lnR>
                      <a:noFill/>
                    </a:lnR>
                    <a:lnT w="28575" cap="flat" cmpd="sng" algn="ctr">
                      <a:solidFill>
                        <a:srgbClr val="95B6DF"/>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8</a:t>
                      </a:r>
                    </a:p>
                  </a:txBody>
                  <a:tcPr marL="68588" marR="514411" marT="34282" marB="34282" anchor="ctr" horzOverflow="overflow">
                    <a:lnL>
                      <a:noFill/>
                    </a:lnL>
                    <a:lnR>
                      <a:noFill/>
                    </a:lnR>
                    <a:lnT w="28575" cap="flat" cmpd="sng" algn="ctr">
                      <a:solidFill>
                        <a:srgbClr val="95B6DF"/>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0</a:t>
                      </a:r>
                    </a:p>
                  </a:txBody>
                  <a:tcPr marL="68588" marR="514411" marT="34282" marB="34282" anchor="ctr" horzOverflow="overflow">
                    <a:lnL>
                      <a:noFill/>
                    </a:lnL>
                    <a:lnR>
                      <a:noFill/>
                    </a:lnR>
                    <a:lnT w="28575" cap="flat" cmpd="sng" algn="ctr">
                      <a:solidFill>
                        <a:srgbClr val="95B6DF"/>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15</a:t>
                      </a:r>
                    </a:p>
                  </a:txBody>
                  <a:tcPr marL="68588" marR="514411" marT="34282" marB="34282" anchor="ctr" horzOverflow="overflow">
                    <a:lnL>
                      <a:noFill/>
                    </a:lnL>
                    <a:lnR cap="flat">
                      <a:noFill/>
                    </a:lnR>
                    <a:lnT w="28575" cap="flat" cmpd="sng" algn="ctr">
                      <a:solidFill>
                        <a:srgbClr val="95B6DF"/>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227189">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1</a:t>
                      </a:r>
                    </a:p>
                  </a:txBody>
                  <a:tcPr marL="68588" marR="514411" marT="34282" marB="34282"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6</a:t>
                      </a:r>
                    </a:p>
                  </a:txBody>
                  <a:tcPr marL="68588" marR="514411" marT="34282" marB="34282"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1</a:t>
                      </a:r>
                    </a:p>
                  </a:txBody>
                  <a:tcPr marL="68588" marR="514411" marT="34282" marB="34282"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12</a:t>
                      </a:r>
                    </a:p>
                  </a:txBody>
                  <a:tcPr marL="68588" marR="514411" marT="34282" marB="34282"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27189">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2</a:t>
                      </a:r>
                    </a:p>
                  </a:txBody>
                  <a:tcPr marL="68588" marR="514411" marT="34282" marB="34282"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4</a:t>
                      </a:r>
                    </a:p>
                  </a:txBody>
                  <a:tcPr marL="68588" marR="514411" marT="34282" marB="34282"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2</a:t>
                      </a:r>
                    </a:p>
                  </a:txBody>
                  <a:tcPr marL="68588" marR="514411" marT="34282" marB="34282"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9</a:t>
                      </a:r>
                    </a:p>
                  </a:txBody>
                  <a:tcPr marL="68588" marR="514411" marT="34282" marB="34282"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27189">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3</a:t>
                      </a:r>
                    </a:p>
                  </a:txBody>
                  <a:tcPr marL="68588" marR="514411" marT="34282" marB="34282"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2</a:t>
                      </a:r>
                    </a:p>
                  </a:txBody>
                  <a:tcPr marL="68588" marR="514411" marT="34282" marB="34282"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3</a:t>
                      </a:r>
                    </a:p>
                  </a:txBody>
                  <a:tcPr marL="68588" marR="514411" marT="34282" marB="34282"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6</a:t>
                      </a:r>
                    </a:p>
                  </a:txBody>
                  <a:tcPr marL="68588" marR="514411" marT="34282" marB="34282"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27189">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4</a:t>
                      </a:r>
                    </a:p>
                  </a:txBody>
                  <a:tcPr marL="68588" marR="514411" marT="34282" marB="34282"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0</a:t>
                      </a:r>
                    </a:p>
                  </a:txBody>
                  <a:tcPr marL="68588" marR="514411" marT="34282" marB="34282"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4</a:t>
                      </a:r>
                    </a:p>
                  </a:txBody>
                  <a:tcPr marL="68588" marR="514411" marT="34282" marB="34282"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3</a:t>
                      </a:r>
                    </a:p>
                  </a:txBody>
                  <a:tcPr marL="68588" marR="514411" marT="34282" marB="34282"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27189">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250" b="0" i="0" u="none" strike="noStrike" cap="none" normalizeH="0" baseline="0" dirty="0" smtClean="0">
                        <a:ln>
                          <a:noFill/>
                        </a:ln>
                        <a:solidFill>
                          <a:schemeClr val="tx1"/>
                        </a:solidFill>
                        <a:effectLst/>
                        <a:latin typeface="Lato" panose="020F0502020204030203" pitchFamily="34" charset="0"/>
                      </a:endParaRPr>
                    </a:p>
                  </a:txBody>
                  <a:tcPr marL="68588" marR="514411" marT="34282" marB="34282" anchor="ctr" horzOverflow="overflow">
                    <a:lnL cap="flat">
                      <a:noFill/>
                    </a:lnL>
                    <a:lnR>
                      <a:noFill/>
                    </a:lnR>
                    <a:lnT>
                      <a:noFill/>
                    </a:lnT>
                    <a:lnB w="28575"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250" b="0" i="0" u="none" strike="noStrike" cap="none" normalizeH="0" baseline="0" smtClean="0">
                        <a:ln>
                          <a:noFill/>
                        </a:ln>
                        <a:solidFill>
                          <a:schemeClr val="tx1"/>
                        </a:solidFill>
                        <a:effectLst/>
                        <a:latin typeface="Lato" panose="020F0502020204030203" pitchFamily="34" charset="0"/>
                      </a:endParaRPr>
                    </a:p>
                  </a:txBody>
                  <a:tcPr marL="68588" marR="514411" marT="34282" marB="34282" anchor="ctr" horzOverflow="overflow">
                    <a:lnL>
                      <a:noFill/>
                    </a:lnL>
                    <a:lnR>
                      <a:noFill/>
                    </a:lnR>
                    <a:lnT>
                      <a:noFill/>
                    </a:lnT>
                    <a:lnB w="28575"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5</a:t>
                      </a:r>
                    </a:p>
                  </a:txBody>
                  <a:tcPr marL="68588" marR="514411" marT="34282" marB="34282" anchor="ctr" horzOverflow="overflow">
                    <a:lnL>
                      <a:noFill/>
                    </a:lnL>
                    <a:lnR>
                      <a:noFill/>
                    </a:lnR>
                    <a:lnT>
                      <a:noFill/>
                    </a:lnT>
                    <a:lnB w="28575"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50" b="0" i="0" u="none" strike="noStrike" cap="none" normalizeH="0" baseline="0" dirty="0" smtClean="0">
                          <a:ln>
                            <a:noFill/>
                          </a:ln>
                          <a:solidFill>
                            <a:schemeClr val="tx1"/>
                          </a:solidFill>
                          <a:effectLst/>
                          <a:latin typeface="Lato" panose="020F0502020204030203" pitchFamily="34" charset="0"/>
                        </a:rPr>
                        <a:t>0</a:t>
                      </a:r>
                    </a:p>
                  </a:txBody>
                  <a:tcPr marL="68588" marR="514411" marT="34282" marB="34282" anchor="ctr" horzOverflow="overflow">
                    <a:lnL>
                      <a:noFill/>
                    </a:lnL>
                    <a:lnR cap="flat">
                      <a:noFill/>
                    </a:lnR>
                    <a:lnT>
                      <a:noFill/>
                    </a:lnT>
                    <a:lnB w="28575" cap="flat" cmpd="sng" algn="ctr">
                      <a:solidFill>
                        <a:srgbClr val="95B6D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TextBox 5"/>
          <p:cNvSpPr txBox="1">
            <a:spLocks noChangeArrowheads="1"/>
          </p:cNvSpPr>
          <p:nvPr/>
        </p:nvSpPr>
        <p:spPr bwMode="auto">
          <a:xfrm>
            <a:off x="887765" y="3044359"/>
            <a:ext cx="7372905" cy="2031325"/>
          </a:xfrm>
          <a:prstGeom prst="rect">
            <a:avLst/>
          </a:prstGeom>
          <a:noFill/>
          <a:ln>
            <a:noFill/>
          </a:ln>
          <a:extLst>
            <a:ext uri="{909E8E84-426E-40dd-AFC4-6F175D3DCCD1}"/>
            <a:ext uri="{91240B29-F687-4f45-9708-019B960494DF}"/>
          </a:extLst>
        </p:spPr>
        <p:txBody>
          <a:bodyPr wrap="square">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173038" indent="-173038" eaLnBrk="1" hangingPunct="1">
              <a:buFont typeface="+mj-lt"/>
              <a:buAutoNum type="arabicPeriod"/>
              <a:defRPr/>
            </a:pPr>
            <a:r>
              <a:rPr lang="en-US" sz="1550" dirty="0" smtClean="0">
                <a:latin typeface="Lato" panose="020F0502020204030203" pitchFamily="34" charset="0"/>
              </a:rPr>
              <a:t> Who </a:t>
            </a:r>
            <a:r>
              <a:rPr lang="en-US" sz="1550" dirty="0">
                <a:latin typeface="Lato" panose="020F0502020204030203" pitchFamily="34" charset="0"/>
              </a:rPr>
              <a:t>has an absolute advantage in producing wine, who in producing Schnitzel</a:t>
            </a:r>
            <a:r>
              <a:rPr lang="en-US" sz="1550" dirty="0" smtClean="0">
                <a:latin typeface="Lato" panose="020F0502020204030203" pitchFamily="34" charset="0"/>
              </a:rPr>
              <a:t>?</a:t>
            </a:r>
          </a:p>
          <a:p>
            <a:pPr marL="400050" lvl="1" indent="0" eaLnBrk="1" hangingPunct="1">
              <a:defRPr/>
            </a:pPr>
            <a:r>
              <a:rPr lang="en-US" sz="1500" i="1" dirty="0">
                <a:solidFill>
                  <a:srgbClr val="FF6600"/>
                </a:solidFill>
                <a:latin typeface="Lato" panose="020F0502020204030203" pitchFamily="34" charset="0"/>
              </a:rPr>
              <a:t>Germany has an absolute  advantage in the production of Schnitzel and </a:t>
            </a:r>
            <a:r>
              <a:rPr lang="en-US" sz="1500" i="1" dirty="0" err="1">
                <a:solidFill>
                  <a:srgbClr val="FF6600"/>
                </a:solidFill>
                <a:latin typeface="Lato" panose="020F0502020204030203" pitchFamily="34" charset="0"/>
              </a:rPr>
              <a:t>and</a:t>
            </a:r>
            <a:r>
              <a:rPr lang="en-US" sz="1500" i="1" dirty="0">
                <a:solidFill>
                  <a:srgbClr val="FF6600"/>
                </a:solidFill>
                <a:latin typeface="Lato" panose="020F0502020204030203" pitchFamily="34" charset="0"/>
              </a:rPr>
              <a:t> wine</a:t>
            </a:r>
            <a:r>
              <a:rPr lang="en-US" sz="1500" i="1" dirty="0" smtClean="0">
                <a:solidFill>
                  <a:srgbClr val="FF6600"/>
                </a:solidFill>
                <a:latin typeface="Lato" panose="020F0502020204030203" pitchFamily="34" charset="0"/>
              </a:rPr>
              <a:t>.</a:t>
            </a:r>
          </a:p>
          <a:p>
            <a:pPr marL="173038" indent="-173038" eaLnBrk="1" hangingPunct="1">
              <a:buFont typeface="+mj-lt"/>
              <a:buAutoNum type="arabicPeriod"/>
              <a:defRPr/>
            </a:pPr>
            <a:endParaRPr lang="en-US" sz="1000" dirty="0">
              <a:latin typeface="Lato" panose="020F0502020204030203" pitchFamily="34" charset="0"/>
            </a:endParaRPr>
          </a:p>
          <a:p>
            <a:pPr marL="173038" indent="-173038" eaLnBrk="1" hangingPunct="1">
              <a:buFont typeface="+mj-lt"/>
              <a:buAutoNum type="arabicPeriod"/>
              <a:defRPr/>
            </a:pPr>
            <a:r>
              <a:rPr lang="en-US" sz="1550" dirty="0" smtClean="0">
                <a:latin typeface="Lato" panose="020F0502020204030203" pitchFamily="34" charset="0"/>
              </a:rPr>
              <a:t> Who </a:t>
            </a:r>
            <a:r>
              <a:rPr lang="en-US" sz="1550" dirty="0">
                <a:latin typeface="Lato" panose="020F0502020204030203" pitchFamily="34" charset="0"/>
              </a:rPr>
              <a:t>has a comparative advantage in producing wine, who in producing Schnitzel</a:t>
            </a:r>
            <a:r>
              <a:rPr lang="en-US" sz="1550" dirty="0" smtClean="0">
                <a:latin typeface="Lato" panose="020F0502020204030203" pitchFamily="34" charset="0"/>
              </a:rPr>
              <a:t>?</a:t>
            </a:r>
          </a:p>
          <a:p>
            <a:pPr marL="400050" lvl="1" indent="0" eaLnBrk="1" hangingPunct="1">
              <a:defRPr/>
            </a:pPr>
            <a:r>
              <a:rPr lang="en-US" sz="1500" i="1" dirty="0">
                <a:solidFill>
                  <a:srgbClr val="FF6600"/>
                </a:solidFill>
                <a:latin typeface="Lato" panose="020F0502020204030203" pitchFamily="34" charset="0"/>
              </a:rPr>
              <a:t>Germany has a comparative advantage in Schnitzel production and France in wine</a:t>
            </a:r>
            <a:r>
              <a:rPr lang="en-US" sz="1500" i="1" dirty="0" smtClean="0">
                <a:solidFill>
                  <a:srgbClr val="FF6600"/>
                </a:solidFill>
                <a:latin typeface="Lato" panose="020F0502020204030203" pitchFamily="34" charset="0"/>
              </a:rPr>
              <a:t>.</a:t>
            </a:r>
            <a:endParaRPr lang="en-US" sz="1500" i="1" dirty="0">
              <a:solidFill>
                <a:srgbClr val="FF6600"/>
              </a:solidFill>
              <a:latin typeface="Lato" panose="020F0502020204030203" pitchFamily="34" charset="0"/>
            </a:endParaRPr>
          </a:p>
          <a:p>
            <a:pPr marL="173038" indent="-173038" eaLnBrk="1" hangingPunct="1">
              <a:buFont typeface="+mj-lt"/>
              <a:buAutoNum type="arabicPeriod"/>
              <a:defRPr/>
            </a:pPr>
            <a:endParaRPr lang="en-US" sz="1000" dirty="0">
              <a:latin typeface="Lato" panose="020F0502020204030203" pitchFamily="34" charset="0"/>
            </a:endParaRPr>
          </a:p>
          <a:p>
            <a:pPr marL="173038" indent="-173038" eaLnBrk="1" hangingPunct="1">
              <a:buFont typeface="+mj-lt"/>
              <a:buAutoNum type="arabicPeriod"/>
              <a:defRPr/>
            </a:pPr>
            <a:r>
              <a:rPr lang="en-US" sz="1550" dirty="0" smtClean="0">
                <a:latin typeface="Lato" panose="020F0502020204030203" pitchFamily="34" charset="0"/>
              </a:rPr>
              <a:t> In </a:t>
            </a:r>
            <a:r>
              <a:rPr lang="en-US" sz="1550" dirty="0">
                <a:latin typeface="Lato" panose="020F0502020204030203" pitchFamily="34" charset="0"/>
              </a:rPr>
              <a:t>what price range </a:t>
            </a:r>
            <a:r>
              <a:rPr lang="en-US" sz="1550" dirty="0" smtClean="0">
                <a:latin typeface="Lato" panose="020F0502020204030203" pitchFamily="34" charset="0"/>
              </a:rPr>
              <a:t>for </a:t>
            </a:r>
            <a:r>
              <a:rPr lang="en-US" sz="1550" dirty="0">
                <a:latin typeface="Lato" panose="020F0502020204030203" pitchFamily="34" charset="0"/>
              </a:rPr>
              <a:t>wine do both countries benefit from trade</a:t>
            </a:r>
            <a:r>
              <a:rPr lang="en-US" sz="1550" dirty="0" smtClean="0">
                <a:latin typeface="Lato" panose="020F0502020204030203" pitchFamily="34" charset="0"/>
              </a:rPr>
              <a:t>?</a:t>
            </a:r>
          </a:p>
          <a:p>
            <a:pPr marL="400050" lvl="1" indent="0" eaLnBrk="1" hangingPunct="1">
              <a:defRPr/>
            </a:pPr>
            <a:r>
              <a:rPr lang="en-US" sz="1500" i="1" dirty="0">
                <a:solidFill>
                  <a:srgbClr val="FF6600"/>
                </a:solidFill>
                <a:latin typeface="Lato" panose="020F0502020204030203" pitchFamily="34" charset="0"/>
              </a:rPr>
              <a:t> 2S ≤ PW ≤ 3S       or          1/3W ≤ PS ≤ 1/2W</a:t>
            </a:r>
          </a:p>
          <a:p>
            <a:pPr marL="400050" lvl="1" indent="0" eaLnBrk="1" hangingPunct="1">
              <a:defRPr/>
            </a:pPr>
            <a:endParaRPr lang="en-US" sz="1550" dirty="0">
              <a:latin typeface="Lato" panose="020F0502020204030203" pitchFamily="34" charset="0"/>
            </a:endParaRPr>
          </a:p>
        </p:txBody>
      </p:sp>
    </p:spTree>
    <p:extLst>
      <p:ext uri="{BB962C8B-B14F-4D97-AF65-F5344CB8AC3E}">
        <p14:creationId xmlns:p14="http://schemas.microsoft.com/office/powerpoint/2010/main" val="2431004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699" y="358388"/>
            <a:ext cx="7383641"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smtClean="0">
                <a:solidFill>
                  <a:schemeClr val="accent2">
                    <a:lumMod val="50000"/>
                  </a:schemeClr>
                </a:solidFill>
              </a:rPr>
              <a:t>Market Mechanism</a:t>
            </a:r>
            <a:endParaRPr sz="3000" dirty="0">
              <a:solidFill>
                <a:schemeClr val="accent2">
                  <a:lumMod val="50000"/>
                </a:schemeClr>
              </a:solidFill>
            </a:endParaRPr>
          </a:p>
        </p:txBody>
      </p:sp>
      <p:sp>
        <p:nvSpPr>
          <p:cNvPr id="125" name="Google Shape;125;p17"/>
          <p:cNvSpPr txBox="1">
            <a:spLocks noGrp="1"/>
          </p:cNvSpPr>
          <p:nvPr>
            <p:ph type="body" idx="1"/>
          </p:nvPr>
        </p:nvSpPr>
        <p:spPr>
          <a:xfrm>
            <a:off x="893699" y="1325923"/>
            <a:ext cx="7540923" cy="3371010"/>
          </a:xfrm>
          <a:prstGeom prst="rect">
            <a:avLst/>
          </a:prstGeom>
        </p:spPr>
        <p:txBody>
          <a:bodyPr spcFirstLastPara="1" wrap="square" lIns="91425" tIns="91425" rIns="91425" bIns="91425" anchor="t" anchorCtr="0">
            <a:noAutofit/>
          </a:bodyPr>
          <a:lstStyle/>
          <a:p>
            <a:pPr marL="344488" lvl="1" indent="-342900">
              <a:spcBef>
                <a:spcPts val="600"/>
              </a:spcBef>
              <a:buClr>
                <a:schemeClr val="accent6"/>
              </a:buClr>
              <a:buSzPts val="1800"/>
              <a:buFont typeface="Lato"/>
              <a:buChar char="▷"/>
              <a:defRPr/>
            </a:pPr>
            <a:r>
              <a:rPr lang="en-US" altLang="zh-CN" dirty="0">
                <a:solidFill>
                  <a:schemeClr val="tx1"/>
                </a:solidFill>
              </a:rPr>
              <a:t>Individuals usually act in a rational, self-interested way. </a:t>
            </a:r>
          </a:p>
          <a:p>
            <a:pPr marL="344488" lvl="1" indent="-342900">
              <a:spcBef>
                <a:spcPts val="600"/>
              </a:spcBef>
              <a:buClr>
                <a:schemeClr val="accent6"/>
              </a:buClr>
              <a:buSzPts val="1800"/>
              <a:buFont typeface="Lato"/>
              <a:buChar char="▷"/>
              <a:defRPr/>
            </a:pPr>
            <a:r>
              <a:rPr lang="en-US" altLang="zh-CN" dirty="0">
                <a:solidFill>
                  <a:schemeClr val="tx1"/>
                </a:solidFill>
              </a:rPr>
              <a:t>Free market economist believe that this leads to socially optimum </a:t>
            </a:r>
            <a:r>
              <a:rPr lang="en-US" altLang="zh-CN" dirty="0" smtClean="0">
                <a:solidFill>
                  <a:schemeClr val="tx1"/>
                </a:solidFill>
              </a:rPr>
              <a:t>(efficient) outcomes.</a:t>
            </a:r>
            <a:endParaRPr lang="en-US" altLang="zh-CN" dirty="0">
              <a:solidFill>
                <a:schemeClr val="tx1"/>
              </a:solidFill>
            </a:endParaRPr>
          </a:p>
          <a:p>
            <a:pPr marL="801688" lvl="2" indent="-342900">
              <a:spcBef>
                <a:spcPts val="600"/>
              </a:spcBef>
              <a:buClr>
                <a:schemeClr val="accent6"/>
              </a:buClr>
              <a:buSzPts val="1800"/>
              <a:buFont typeface="Lato"/>
              <a:buChar char="▷"/>
              <a:defRPr/>
            </a:pPr>
            <a:r>
              <a:rPr lang="en-US" altLang="en-US" i="1" dirty="0" smtClean="0">
                <a:solidFill>
                  <a:schemeClr val="accent2">
                    <a:lumMod val="50000"/>
                  </a:schemeClr>
                </a:solidFill>
                <a:latin typeface="Lato" panose="020F0502020204030203" pitchFamily="34" charset="0"/>
                <a:cs typeface="Arial" pitchFamily="34" charset="0"/>
              </a:rPr>
              <a:t>resources </a:t>
            </a:r>
            <a:r>
              <a:rPr lang="en-US" altLang="en-US" i="1" dirty="0">
                <a:solidFill>
                  <a:schemeClr val="accent2">
                    <a:lumMod val="50000"/>
                  </a:schemeClr>
                </a:solidFill>
                <a:latin typeface="Lato" panose="020F0502020204030203" pitchFamily="34" charset="0"/>
                <a:cs typeface="Arial" pitchFamily="34" charset="0"/>
              </a:rPr>
              <a:t>are directed to their highest-valued </a:t>
            </a:r>
            <a:r>
              <a:rPr lang="en-US" altLang="en-US" i="1" dirty="0" smtClean="0">
                <a:solidFill>
                  <a:schemeClr val="accent2">
                    <a:lumMod val="50000"/>
                  </a:schemeClr>
                </a:solidFill>
                <a:latin typeface="Lato" panose="020F0502020204030203" pitchFamily="34" charset="0"/>
                <a:cs typeface="Arial" pitchFamily="34" charset="0"/>
              </a:rPr>
              <a:t>uses</a:t>
            </a:r>
            <a:endParaRPr lang="en-US" dirty="0"/>
          </a:p>
          <a:p>
            <a:pPr marL="0" lvl="0" indent="0" algn="l" rtl="0">
              <a:spcBef>
                <a:spcPts val="600"/>
              </a:spcBef>
              <a:spcAft>
                <a:spcPts val="0"/>
              </a:spcAft>
              <a:buNone/>
            </a:pPr>
            <a:endParaRPr dirty="0">
              <a:solidFill>
                <a:schemeClr val="accent1">
                  <a:lumMod val="75000"/>
                </a:schemeClr>
              </a:solidFill>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524510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53742" y="1708952"/>
            <a:ext cx="8120349" cy="1402672"/>
          </a:xfrm>
          <a:prstGeom prst="rect">
            <a:avLst/>
          </a:prstGeom>
        </p:spPr>
        <p:txBody>
          <a:bodyPr spcFirstLastPara="1" wrap="square" lIns="91425" tIns="91425" rIns="91425" bIns="91425" anchor="b" anchorCtr="0">
            <a:noAutofit/>
          </a:bodyPr>
          <a:lstStyle/>
          <a:p>
            <a:pPr lvl="1"/>
            <a:r>
              <a:rPr lang="en-US" altLang="zh-CN" sz="2800" dirty="0">
                <a:latin typeface="Lato" panose="020F0502020204030203" pitchFamily="34" charset="0"/>
              </a:rPr>
              <a:t>In a famous phrase, Adam Smith said that firms would be led by the “invisible hand” of the market to provide consumers with what they want. </a:t>
            </a:r>
            <a:r>
              <a:rPr lang="en-US" altLang="zh-CN" sz="2800" dirty="0" smtClean="0">
                <a:latin typeface="Lato" panose="020F0502020204030203" pitchFamily="34" charset="0"/>
              </a:rPr>
              <a:t/>
            </a:r>
            <a:br>
              <a:rPr lang="en-US" altLang="zh-CN" sz="2800" dirty="0" smtClean="0">
                <a:latin typeface="Lato" panose="020F0502020204030203" pitchFamily="34" charset="0"/>
              </a:rPr>
            </a:br>
            <a:r>
              <a:rPr lang="en-US" altLang="zh-CN" sz="2800" dirty="0">
                <a:latin typeface="Lato" panose="020F0502020204030203" pitchFamily="34" charset="0"/>
              </a:rPr>
              <a:t/>
            </a:r>
            <a:br>
              <a:rPr lang="en-US" altLang="zh-CN" sz="2800" dirty="0">
                <a:latin typeface="Lato" panose="020F0502020204030203" pitchFamily="34" charset="0"/>
              </a:rPr>
            </a:br>
            <a:r>
              <a:rPr lang="en-US" altLang="zh-CN" sz="2800" i="1" dirty="0" smtClean="0">
                <a:latin typeface="Lato" panose="020F0502020204030203" pitchFamily="34" charset="0"/>
              </a:rPr>
              <a:t>What is this invisible hand?</a:t>
            </a:r>
            <a:endParaRPr lang="en-US" altLang="zh-CN" sz="2800" i="1" dirty="0">
              <a:latin typeface="Lato" panose="020F0502020204030203" pitchFamily="34" charset="0"/>
            </a:endParaRPr>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480121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699" y="358388"/>
            <a:ext cx="7383641" cy="857400"/>
          </a:xfrm>
          <a:prstGeom prst="rect">
            <a:avLst/>
          </a:prstGeom>
        </p:spPr>
        <p:txBody>
          <a:bodyPr spcFirstLastPara="1" wrap="square" lIns="91425" tIns="91425" rIns="91425" bIns="91425" anchor="b" anchorCtr="0">
            <a:noAutofit/>
          </a:bodyPr>
          <a:lstStyle/>
          <a:p>
            <a:pPr lvl="0"/>
            <a:r>
              <a:rPr lang="en-US" altLang="en-US" sz="2600" dirty="0" smtClean="0">
                <a:solidFill>
                  <a:schemeClr val="accent2">
                    <a:lumMod val="50000"/>
                  </a:schemeClr>
                </a:solidFill>
              </a:rPr>
              <a:t>Reasons </a:t>
            </a:r>
            <a:r>
              <a:rPr lang="en-US" altLang="en-US" sz="2600" dirty="0">
                <a:solidFill>
                  <a:schemeClr val="accent2">
                    <a:lumMod val="50000"/>
                  </a:schemeClr>
                </a:solidFill>
              </a:rPr>
              <a:t>that markets can fail in allocating resources efficiently</a:t>
            </a:r>
            <a:endParaRPr sz="2600" dirty="0">
              <a:solidFill>
                <a:schemeClr val="accent2">
                  <a:lumMod val="50000"/>
                </a:schemeClr>
              </a:solidFill>
            </a:endParaRPr>
          </a:p>
        </p:txBody>
      </p:sp>
      <p:sp>
        <p:nvSpPr>
          <p:cNvPr id="125" name="Google Shape;125;p17"/>
          <p:cNvSpPr txBox="1">
            <a:spLocks noGrp="1"/>
          </p:cNvSpPr>
          <p:nvPr>
            <p:ph type="body" idx="1"/>
          </p:nvPr>
        </p:nvSpPr>
        <p:spPr>
          <a:xfrm>
            <a:off x="893699" y="1325923"/>
            <a:ext cx="7540923" cy="3371010"/>
          </a:xfrm>
          <a:prstGeom prst="rect">
            <a:avLst/>
          </a:prstGeom>
        </p:spPr>
        <p:txBody>
          <a:bodyPr spcFirstLastPara="1" wrap="square" lIns="91425" tIns="91425" rIns="91425" bIns="91425" anchor="t" anchorCtr="0">
            <a:noAutofit/>
          </a:bodyPr>
          <a:lstStyle/>
          <a:p>
            <a:pPr marL="344488" lvl="1" indent="-342900">
              <a:spcBef>
                <a:spcPts val="600"/>
              </a:spcBef>
              <a:buClr>
                <a:schemeClr val="accent6"/>
              </a:buClr>
              <a:buSzPts val="1800"/>
              <a:buFont typeface="Lato"/>
              <a:buChar char="▷"/>
              <a:defRPr/>
            </a:pPr>
            <a:r>
              <a:rPr lang="en-US" altLang="en-US" sz="2200" dirty="0">
                <a:solidFill>
                  <a:schemeClr val="tx1"/>
                </a:solidFill>
              </a:rPr>
              <a:t>Market power on the part of either sellers or buyers: monopoly and monopsony</a:t>
            </a:r>
          </a:p>
          <a:p>
            <a:pPr marL="344488" lvl="1" indent="-342900">
              <a:spcBef>
                <a:spcPts val="600"/>
              </a:spcBef>
              <a:buClr>
                <a:schemeClr val="accent6"/>
              </a:buClr>
              <a:buSzPts val="1800"/>
              <a:buFont typeface="Lato"/>
              <a:buChar char="▷"/>
              <a:defRPr/>
            </a:pPr>
            <a:r>
              <a:rPr lang="en-US" altLang="en-US" sz="2200" dirty="0">
                <a:solidFill>
                  <a:schemeClr val="tx1"/>
                </a:solidFill>
              </a:rPr>
              <a:t>Externalities: spillover effects that are not priced by markets</a:t>
            </a:r>
          </a:p>
          <a:p>
            <a:pPr marL="344488" lvl="1" indent="-342900">
              <a:spcBef>
                <a:spcPts val="600"/>
              </a:spcBef>
              <a:buClr>
                <a:schemeClr val="accent6"/>
              </a:buClr>
              <a:buSzPts val="1800"/>
              <a:buFont typeface="Lato"/>
              <a:buChar char="▷"/>
              <a:defRPr/>
            </a:pPr>
            <a:r>
              <a:rPr lang="en-US" altLang="en-US" sz="2200" dirty="0">
                <a:solidFill>
                  <a:schemeClr val="tx1"/>
                </a:solidFill>
              </a:rPr>
              <a:t>Asymmetric information: either buyers or sellers might know more about some aspect of the product than the other party does.</a:t>
            </a:r>
          </a:p>
          <a:p>
            <a:pPr marL="344488" lvl="1" indent="-342900">
              <a:spcBef>
                <a:spcPts val="600"/>
              </a:spcBef>
              <a:buClr>
                <a:schemeClr val="accent6"/>
              </a:buClr>
              <a:buSzPts val="1800"/>
              <a:buFont typeface="Lato"/>
              <a:buChar char="▷"/>
              <a:defRPr/>
            </a:pPr>
            <a:r>
              <a:rPr lang="en-US" altLang="en-US" sz="2200" dirty="0">
                <a:solidFill>
                  <a:schemeClr val="tx1"/>
                </a:solidFill>
              </a:rPr>
              <a:t>Public goods:  some goods are non-exclusive and non-rival in consumption (free-rider effects</a:t>
            </a:r>
            <a:r>
              <a:rPr lang="en-US" altLang="en-US" sz="2200" dirty="0" smtClean="0">
                <a:solidFill>
                  <a:schemeClr val="tx1"/>
                </a:solidFill>
              </a:rPr>
              <a:t>)</a:t>
            </a: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111023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chemeClr val="tx2">
                    <a:lumMod val="50000"/>
                  </a:schemeClr>
                </a:solidFill>
              </a:rPr>
              <a:t>Chapter 2: Outline</a:t>
            </a:r>
            <a:endParaRPr dirty="0">
              <a:solidFill>
                <a:schemeClr val="tx2">
                  <a:lumMod val="50000"/>
                </a:schemeClr>
              </a:solidFill>
            </a:endParaRPr>
          </a:p>
        </p:txBody>
      </p:sp>
      <p:sp>
        <p:nvSpPr>
          <p:cNvPr id="125" name="Google Shape;125;p17"/>
          <p:cNvSpPr txBox="1">
            <a:spLocks noGrp="1"/>
          </p:cNvSpPr>
          <p:nvPr>
            <p:ph type="body" idx="1"/>
          </p:nvPr>
        </p:nvSpPr>
        <p:spPr>
          <a:xfrm>
            <a:off x="893699" y="1373588"/>
            <a:ext cx="7266127" cy="3552300"/>
          </a:xfrm>
          <a:prstGeom prst="rect">
            <a:avLst/>
          </a:prstGeom>
        </p:spPr>
        <p:txBody>
          <a:bodyPr spcFirstLastPara="1" wrap="square" lIns="91425" tIns="91425" rIns="91425" bIns="91425" anchor="t" anchorCtr="0">
            <a:noAutofit/>
          </a:bodyPr>
          <a:lstStyle/>
          <a:p>
            <a:r>
              <a:rPr lang="en-US" altLang="en-US" dirty="0">
                <a:solidFill>
                  <a:schemeClr val="accent1">
                    <a:lumMod val="75000"/>
                  </a:schemeClr>
                </a:solidFill>
              </a:rPr>
              <a:t>Production Possibilities Frontiers and Opportunity Costs</a:t>
            </a:r>
          </a:p>
          <a:p>
            <a:pPr eaLnBrk="1" hangingPunct="1"/>
            <a:r>
              <a:rPr lang="en-US" altLang="en-US" dirty="0">
                <a:solidFill>
                  <a:schemeClr val="accent1">
                    <a:lumMod val="75000"/>
                  </a:schemeClr>
                </a:solidFill>
              </a:rPr>
              <a:t>Comparative Advantage and Trade</a:t>
            </a:r>
          </a:p>
          <a:p>
            <a:pPr eaLnBrk="1" hangingPunct="1"/>
            <a:r>
              <a:rPr lang="en-US" altLang="en-US" dirty="0">
                <a:solidFill>
                  <a:schemeClr val="accent1">
                    <a:lumMod val="75000"/>
                  </a:schemeClr>
                </a:solidFill>
              </a:rPr>
              <a:t>The Market System</a:t>
            </a:r>
          </a:p>
          <a:p>
            <a:pPr marL="0" lvl="0" indent="0" algn="l" rtl="0">
              <a:spcBef>
                <a:spcPts val="600"/>
              </a:spcBef>
              <a:spcAft>
                <a:spcPts val="0"/>
              </a:spcAft>
              <a:buNone/>
            </a:pPr>
            <a:endParaRPr dirty="0">
              <a:solidFill>
                <a:schemeClr val="accent1">
                  <a:lumMod val="75000"/>
                </a:schemeClr>
              </a:solidFill>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253681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458871"/>
            <a:ext cx="7383641" cy="696689"/>
          </a:xfrm>
          <a:prstGeom prst="rect">
            <a:avLst/>
          </a:prstGeom>
        </p:spPr>
        <p:txBody>
          <a:bodyPr spcFirstLastPara="1" wrap="square" lIns="91425" tIns="91425" rIns="91425" bIns="91425" anchor="b" anchorCtr="0">
            <a:noAutofit/>
          </a:bodyPr>
          <a:lstStyle/>
          <a:p>
            <a:pPr lvl="0"/>
            <a:r>
              <a:rPr lang="en-US" sz="2400" dirty="0" smtClean="0">
                <a:solidFill>
                  <a:schemeClr val="tx2">
                    <a:lumMod val="50000"/>
                  </a:schemeClr>
                </a:solidFill>
              </a:rPr>
              <a:t>Trade-offs in Production</a:t>
            </a:r>
            <a:endParaRPr sz="2400" dirty="0">
              <a:solidFill>
                <a:schemeClr val="tx2">
                  <a:lumMod val="50000"/>
                </a:schemeClr>
              </a:solidFill>
            </a:endParaRPr>
          </a:p>
        </p:txBody>
      </p:sp>
      <p:sp>
        <p:nvSpPr>
          <p:cNvPr id="125" name="Google Shape;125;p17"/>
          <p:cNvSpPr txBox="1">
            <a:spLocks noGrp="1"/>
          </p:cNvSpPr>
          <p:nvPr>
            <p:ph type="body" idx="1"/>
          </p:nvPr>
        </p:nvSpPr>
        <p:spPr>
          <a:xfrm>
            <a:off x="893701" y="1150536"/>
            <a:ext cx="7275610" cy="3812093"/>
          </a:xfrm>
          <a:prstGeom prst="rect">
            <a:avLst/>
          </a:prstGeom>
        </p:spPr>
        <p:txBody>
          <a:bodyPr spcFirstLastPara="1" wrap="square" lIns="91425" tIns="91425" rIns="91425" bIns="91425" anchor="t" anchorCtr="0">
            <a:noAutofit/>
          </a:bodyPr>
          <a:lstStyle/>
          <a:p>
            <a:pPr marL="114300" lvl="1" indent="0">
              <a:spcBef>
                <a:spcPts val="600"/>
              </a:spcBef>
              <a:buClr>
                <a:schemeClr val="accent6"/>
              </a:buClr>
              <a:buSzPts val="1800"/>
              <a:buNone/>
              <a:defRPr/>
            </a:pPr>
            <a:r>
              <a:rPr lang="en-US" altLang="en-US" sz="2200" b="1" i="1" dirty="0" smtClean="0">
                <a:solidFill>
                  <a:schemeClr val="accent2">
                    <a:lumMod val="50000"/>
                  </a:schemeClr>
                </a:solidFill>
              </a:rPr>
              <a:t>Goods </a:t>
            </a:r>
            <a:r>
              <a:rPr lang="en-US" altLang="en-US" sz="2200" b="1" i="1" dirty="0">
                <a:solidFill>
                  <a:schemeClr val="accent2">
                    <a:lumMod val="50000"/>
                  </a:schemeClr>
                </a:solidFill>
              </a:rPr>
              <a:t>and services and </a:t>
            </a:r>
            <a:r>
              <a:rPr lang="en-US" altLang="en-US" sz="2200" dirty="0">
                <a:solidFill>
                  <a:schemeClr val="accent2">
                    <a:lumMod val="50000"/>
                  </a:schemeClr>
                </a:solidFill>
              </a:rPr>
              <a:t>the economic resources used to make them, or </a:t>
            </a:r>
            <a:r>
              <a:rPr lang="en-US" altLang="en-US" sz="2200" b="1" i="1" dirty="0">
                <a:solidFill>
                  <a:schemeClr val="accent2">
                    <a:lumMod val="50000"/>
                  </a:schemeClr>
                </a:solidFill>
              </a:rPr>
              <a:t>factors of production</a:t>
            </a:r>
            <a:r>
              <a:rPr lang="en-US" altLang="en-US" sz="2200" dirty="0">
                <a:solidFill>
                  <a:schemeClr val="accent2">
                    <a:lumMod val="50000"/>
                  </a:schemeClr>
                </a:solidFill>
              </a:rPr>
              <a:t>—workers, capital, natural resources, and entrepreneurial ability—</a:t>
            </a:r>
            <a:r>
              <a:rPr lang="en-US" altLang="en-US" sz="2200" b="1" i="1" dirty="0">
                <a:solidFill>
                  <a:schemeClr val="accent2">
                    <a:lumMod val="50000"/>
                  </a:schemeClr>
                </a:solidFill>
              </a:rPr>
              <a:t>are scarce</a:t>
            </a:r>
            <a:endParaRPr lang="en-US" sz="2200" b="1" i="1" dirty="0">
              <a:solidFill>
                <a:schemeClr val="accent2">
                  <a:lumMod val="50000"/>
                </a:schemeClr>
              </a:solidFill>
            </a:endParaRPr>
          </a:p>
          <a:p>
            <a:pPr marL="457200" lvl="1" indent="-342900">
              <a:spcBef>
                <a:spcPts val="600"/>
              </a:spcBef>
              <a:buClr>
                <a:schemeClr val="accent6"/>
              </a:buClr>
              <a:buSzPts val="1800"/>
              <a:buFont typeface="Lato"/>
              <a:buChar char="▷"/>
              <a:defRPr/>
            </a:pPr>
            <a:r>
              <a:rPr lang="en-US" altLang="zh-CN" sz="2200" dirty="0" smtClean="0">
                <a:solidFill>
                  <a:schemeClr val="tx1"/>
                </a:solidFill>
                <a:latin typeface="Lato" panose="020F0502020204030203" pitchFamily="34" charset="0"/>
              </a:rPr>
              <a:t>Hence </a:t>
            </a:r>
            <a:r>
              <a:rPr lang="en-US" altLang="zh-CN" sz="2200" dirty="0">
                <a:solidFill>
                  <a:schemeClr val="tx1"/>
                </a:solidFill>
                <a:latin typeface="Lato" panose="020F0502020204030203" pitchFamily="34" charset="0"/>
              </a:rPr>
              <a:t>a decision on which good (model) to produce, involves </a:t>
            </a:r>
            <a:r>
              <a:rPr lang="en-US" altLang="zh-CN" sz="2200" b="1" i="1" dirty="0">
                <a:solidFill>
                  <a:schemeClr val="tx1"/>
                </a:solidFill>
                <a:latin typeface="Lato" panose="020F0502020204030203" pitchFamily="34" charset="0"/>
              </a:rPr>
              <a:t>trade-offs</a:t>
            </a:r>
            <a:r>
              <a:rPr lang="en-US" altLang="zh-CN" sz="2200" dirty="0">
                <a:solidFill>
                  <a:schemeClr val="tx1"/>
                </a:solidFill>
                <a:latin typeface="Lato" panose="020F0502020204030203" pitchFamily="34" charset="0"/>
              </a:rPr>
              <a:t>.</a:t>
            </a:r>
          </a:p>
          <a:p>
            <a:pPr marL="457200" lvl="1" indent="-342900">
              <a:spcBef>
                <a:spcPts val="600"/>
              </a:spcBef>
              <a:buClr>
                <a:schemeClr val="accent6"/>
              </a:buClr>
              <a:buSzPts val="1800"/>
              <a:buFont typeface="Lato"/>
              <a:buChar char="▷"/>
              <a:defRPr/>
            </a:pPr>
            <a:r>
              <a:rPr lang="en-US" altLang="en-US" sz="2200" dirty="0">
                <a:solidFill>
                  <a:schemeClr val="tx1"/>
                </a:solidFill>
                <a:latin typeface="Lato" panose="020F0502020204030203" pitchFamily="34" charset="0"/>
              </a:rPr>
              <a:t>We can illustrate the trade-off in production, and the opportunity cost of producing a certain good using a </a:t>
            </a:r>
            <a:r>
              <a:rPr lang="en-US" altLang="en-US" sz="2200" b="1" i="1" dirty="0">
                <a:solidFill>
                  <a:schemeClr val="tx1"/>
                </a:solidFill>
                <a:latin typeface="Lato" panose="020F0502020204030203" pitchFamily="34" charset="0"/>
              </a:rPr>
              <a:t>Production Possibility Frontier (PPF)</a:t>
            </a:r>
            <a:r>
              <a:rPr lang="en-US" altLang="en-US" sz="2200" dirty="0">
                <a:solidFill>
                  <a:schemeClr val="tx1"/>
                </a:solidFill>
                <a:latin typeface="Lato" panose="020F0502020204030203" pitchFamily="34" charset="0"/>
              </a:rPr>
              <a:t>.</a:t>
            </a: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4132865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699" y="492370"/>
            <a:ext cx="7383641" cy="723418"/>
          </a:xfrm>
          <a:prstGeom prst="rect">
            <a:avLst/>
          </a:prstGeom>
        </p:spPr>
        <p:txBody>
          <a:bodyPr spcFirstLastPara="1" wrap="square" lIns="91425" tIns="91425" rIns="91425" bIns="91425" anchor="b" anchorCtr="0">
            <a:noAutofit/>
          </a:bodyPr>
          <a:lstStyle/>
          <a:p>
            <a:r>
              <a:rPr lang="en-US" altLang="zh-CN" sz="3000" dirty="0" smtClean="0">
                <a:solidFill>
                  <a:schemeClr val="accent2">
                    <a:lumMod val="50000"/>
                  </a:schemeClr>
                </a:solidFill>
              </a:rPr>
              <a:t>Production </a:t>
            </a:r>
            <a:r>
              <a:rPr lang="en-US" altLang="zh-CN" sz="3000" dirty="0">
                <a:solidFill>
                  <a:schemeClr val="accent2">
                    <a:lumMod val="50000"/>
                  </a:schemeClr>
                </a:solidFill>
              </a:rPr>
              <a:t>possibilities frontier (PPF)  </a:t>
            </a:r>
            <a:endParaRPr sz="3000" dirty="0">
              <a:solidFill>
                <a:schemeClr val="accent2">
                  <a:lumMod val="50000"/>
                </a:schemeClr>
              </a:solidFill>
            </a:endParaRPr>
          </a:p>
        </p:txBody>
      </p:sp>
      <p:sp>
        <p:nvSpPr>
          <p:cNvPr id="125" name="Google Shape;125;p17"/>
          <p:cNvSpPr txBox="1">
            <a:spLocks noGrp="1"/>
          </p:cNvSpPr>
          <p:nvPr>
            <p:ph type="body" idx="1"/>
          </p:nvPr>
        </p:nvSpPr>
        <p:spPr>
          <a:xfrm>
            <a:off x="893699" y="1562519"/>
            <a:ext cx="7540923" cy="3182078"/>
          </a:xfrm>
          <a:prstGeom prst="rect">
            <a:avLst/>
          </a:prstGeom>
        </p:spPr>
        <p:txBody>
          <a:bodyPr spcFirstLastPara="1" wrap="square" lIns="91425" tIns="91425" rIns="91425" bIns="91425" anchor="t" anchorCtr="0">
            <a:noAutofit/>
          </a:bodyPr>
          <a:lstStyle/>
          <a:p>
            <a:pPr marL="1588" lvl="1" indent="0">
              <a:spcBef>
                <a:spcPts val="600"/>
              </a:spcBef>
              <a:buClr>
                <a:schemeClr val="accent6"/>
              </a:buClr>
              <a:buSzPts val="1800"/>
              <a:buNone/>
              <a:defRPr/>
            </a:pPr>
            <a:r>
              <a:rPr lang="en-US" altLang="en-US" sz="2600" i="1" dirty="0" smtClean="0">
                <a:solidFill>
                  <a:schemeClr val="tx1"/>
                </a:solidFill>
              </a:rPr>
              <a:t>A </a:t>
            </a:r>
            <a:r>
              <a:rPr lang="en-US" altLang="en-US" sz="2600" i="1" dirty="0">
                <a:solidFill>
                  <a:schemeClr val="tx1"/>
                </a:solidFill>
              </a:rPr>
              <a:t>graph or table showing </a:t>
            </a:r>
            <a:r>
              <a:rPr lang="en-US" altLang="zh-CN" sz="2600" i="1" dirty="0">
                <a:solidFill>
                  <a:schemeClr val="tx1"/>
                </a:solidFill>
              </a:rPr>
              <a:t>the maximum attainable combinations of two products that may be produced with available resources and current technology. </a:t>
            </a:r>
          </a:p>
          <a:p>
            <a:pPr marL="914400" lvl="2" indent="-342900">
              <a:spcBef>
                <a:spcPts val="600"/>
              </a:spcBef>
              <a:buClr>
                <a:schemeClr val="accent6"/>
              </a:buClr>
              <a:buSzPts val="1800"/>
              <a:buFont typeface="Lato"/>
              <a:buChar char="▷"/>
              <a:defRPr/>
            </a:pPr>
            <a:endParaRPr lang="en-US" sz="2600" dirty="0"/>
          </a:p>
          <a:p>
            <a:pPr marL="0" lvl="0" indent="0" algn="l" rtl="0">
              <a:spcBef>
                <a:spcPts val="600"/>
              </a:spcBef>
              <a:spcAft>
                <a:spcPts val="0"/>
              </a:spcAft>
              <a:buNone/>
            </a:pPr>
            <a:endParaRPr sz="2600" dirty="0">
              <a:solidFill>
                <a:schemeClr val="accent1">
                  <a:lumMod val="75000"/>
                </a:schemeClr>
              </a:solidFill>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192714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ctrTitle" idx="4294967295"/>
          </p:nvPr>
        </p:nvSpPr>
        <p:spPr>
          <a:xfrm>
            <a:off x="916023" y="24089"/>
            <a:ext cx="5561100" cy="6298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dirty="0" smtClean="0">
                <a:solidFill>
                  <a:schemeClr val="accent2"/>
                </a:solidFill>
              </a:rPr>
              <a:t>Active Learning</a:t>
            </a:r>
            <a:endParaRPr sz="2600" dirty="0">
              <a:solidFill>
                <a:schemeClr val="accent2"/>
              </a:solidFill>
            </a:endParaRPr>
          </a:p>
        </p:txBody>
      </p:sp>
      <p:sp>
        <p:nvSpPr>
          <p:cNvPr id="103" name="Google Shape;103;p14"/>
          <p:cNvSpPr txBox="1">
            <a:spLocks noGrp="1"/>
          </p:cNvSpPr>
          <p:nvPr>
            <p:ph type="subTitle" idx="4294967295"/>
          </p:nvPr>
        </p:nvSpPr>
        <p:spPr>
          <a:xfrm>
            <a:off x="3727939" y="24089"/>
            <a:ext cx="2828611"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600" dirty="0" smtClean="0">
                <a:solidFill>
                  <a:schemeClr val="dk2"/>
                </a:solidFill>
              </a:rPr>
              <a:t>Production Possibilities Frontier</a:t>
            </a:r>
            <a:endParaRPr sz="2600" dirty="0">
              <a:solidFill>
                <a:schemeClr val="dk2"/>
              </a:solidFill>
            </a:endParaRPr>
          </a:p>
        </p:txBody>
      </p:sp>
      <p:sp>
        <p:nvSpPr>
          <p:cNvPr id="104" name="Google Shape;104;p14"/>
          <p:cNvSpPr txBox="1">
            <a:spLocks noGrp="1"/>
          </p:cNvSpPr>
          <p:nvPr>
            <p:ph type="body" idx="4294967295"/>
          </p:nvPr>
        </p:nvSpPr>
        <p:spPr>
          <a:xfrm>
            <a:off x="2997220" y="1673050"/>
            <a:ext cx="5642149" cy="2579766"/>
          </a:xfrm>
          <a:prstGeom prst="rect">
            <a:avLst/>
          </a:prstGeom>
        </p:spPr>
        <p:txBody>
          <a:bodyPr spcFirstLastPara="1" wrap="square" lIns="91425" tIns="91425" rIns="91425" bIns="91425" anchor="t" anchorCtr="0">
            <a:noAutofit/>
          </a:bodyPr>
          <a:lstStyle/>
          <a:p>
            <a:pPr marL="341313" indent="-265113"/>
            <a:r>
              <a:rPr lang="en-US" altLang="en-US" sz="2000" dirty="0">
                <a:latin typeface="Arial" panose="020B0604020202020204" pitchFamily="34" charset="0"/>
                <a:cs typeface="Arial" panose="020B0604020202020204" pitchFamily="34" charset="0"/>
              </a:rPr>
              <a:t>What is the </a:t>
            </a:r>
            <a:r>
              <a:rPr lang="en-US" altLang="en-US" sz="2000" dirty="0" smtClean="0">
                <a:latin typeface="Arial" panose="020B0604020202020204" pitchFamily="34" charset="0"/>
                <a:cs typeface="Arial" panose="020B0604020202020204" pitchFamily="34" charset="0"/>
              </a:rPr>
              <a:t>opportunity </a:t>
            </a:r>
            <a:r>
              <a:rPr lang="en-US" altLang="en-US" sz="2000" dirty="0">
                <a:latin typeface="Arial" panose="020B0604020202020204" pitchFamily="34" charset="0"/>
                <a:cs typeface="Arial" panose="020B0604020202020204" pitchFamily="34" charset="0"/>
              </a:rPr>
              <a:t>cost of one unit of fish (F</a:t>
            </a:r>
            <a:r>
              <a:rPr lang="en-US" altLang="en-US" sz="2000" dirty="0" smtClean="0">
                <a:latin typeface="Arial" panose="020B0604020202020204" pitchFamily="34" charset="0"/>
                <a:cs typeface="Arial" panose="020B0604020202020204" pitchFamily="34" charset="0"/>
              </a:rPr>
              <a:t>)? </a:t>
            </a:r>
          </a:p>
          <a:p>
            <a:pPr marL="341313" indent="-265113"/>
            <a:r>
              <a:rPr lang="en-US" altLang="en-US" sz="2000" dirty="0" smtClean="0">
                <a:latin typeface="Arial" panose="020B0604020202020204" pitchFamily="34" charset="0"/>
                <a:cs typeface="Arial" panose="020B0604020202020204" pitchFamily="34" charset="0"/>
              </a:rPr>
              <a:t>What </a:t>
            </a:r>
            <a:r>
              <a:rPr lang="en-US" altLang="en-US" sz="2000" dirty="0">
                <a:latin typeface="Arial" panose="020B0604020202020204" pitchFamily="34" charset="0"/>
                <a:cs typeface="Arial" panose="020B0604020202020204" pitchFamily="34" charset="0"/>
              </a:rPr>
              <a:t>is the opportunity </a:t>
            </a:r>
            <a:r>
              <a:rPr lang="en-US" altLang="en-US" sz="2000" dirty="0" smtClean="0">
                <a:latin typeface="Arial" panose="020B0604020202020204" pitchFamily="34" charset="0"/>
                <a:cs typeface="Arial" panose="020B0604020202020204" pitchFamily="34" charset="0"/>
              </a:rPr>
              <a:t>cost </a:t>
            </a:r>
            <a:r>
              <a:rPr lang="en-US" altLang="en-US" sz="2000" dirty="0">
                <a:latin typeface="Arial" panose="020B0604020202020204" pitchFamily="34" charset="0"/>
                <a:cs typeface="Arial" panose="020B0604020202020204" pitchFamily="34" charset="0"/>
              </a:rPr>
              <a:t>of one unit of chips (C</a:t>
            </a:r>
            <a:r>
              <a:rPr lang="en-US" altLang="en-US" sz="2000" dirty="0" smtClean="0">
                <a:latin typeface="Arial" panose="020B0604020202020204" pitchFamily="34" charset="0"/>
                <a:cs typeface="Arial" panose="020B0604020202020204" pitchFamily="34" charset="0"/>
              </a:rPr>
              <a:t>)?    </a:t>
            </a:r>
          </a:p>
          <a:p>
            <a:pPr marL="341313" indent="-265113"/>
            <a:r>
              <a:rPr lang="en-US" altLang="en-US" sz="2000" dirty="0" smtClean="0">
                <a:latin typeface="Arial" panose="020B0604020202020204" pitchFamily="34" charset="0"/>
                <a:cs typeface="Arial" panose="020B0604020202020204" pitchFamily="34" charset="0"/>
              </a:rPr>
              <a:t>Can </a:t>
            </a:r>
            <a:r>
              <a:rPr lang="en-US" altLang="en-US" sz="2000" dirty="0">
                <a:latin typeface="Arial" panose="020B0604020202020204" pitchFamily="34" charset="0"/>
                <a:cs typeface="Arial" panose="020B0604020202020204" pitchFamily="34" charset="0"/>
              </a:rPr>
              <a:t>you write a linear equation, F = a + b C, representing the PPF</a:t>
            </a:r>
            <a:r>
              <a:rPr lang="en-US" altLang="en-US" sz="2000" dirty="0" smtClean="0">
                <a:latin typeface="Arial" panose="020B0604020202020204" pitchFamily="34" charset="0"/>
                <a:cs typeface="Arial" panose="020B0604020202020204" pitchFamily="34" charset="0"/>
              </a:rPr>
              <a:t>?</a:t>
            </a:r>
            <a:endParaRPr lang="en-US" altLang="en-US" sz="700" dirty="0">
              <a:latin typeface="Arial" panose="020B0604020202020204" pitchFamily="34" charset="0"/>
              <a:cs typeface="Arial" panose="020B0604020202020204" pitchFamily="34" charset="0"/>
            </a:endParaRPr>
          </a:p>
          <a:p>
            <a:pPr marL="341313" indent="-265113"/>
            <a:r>
              <a:rPr lang="en-US" altLang="en-US" sz="2000" dirty="0">
                <a:latin typeface="Arial" panose="020B0604020202020204" pitchFamily="34" charset="0"/>
                <a:cs typeface="Arial" panose="020B0604020202020204" pitchFamily="34" charset="0"/>
              </a:rPr>
              <a:t>Can you draw a PPF, putting fish (F) on the y-axis and chips (C) on the x-axis?</a:t>
            </a:r>
          </a:p>
        </p:txBody>
      </p:sp>
      <p:sp>
        <p:nvSpPr>
          <p:cNvPr id="106" name="Google Shape;106;p14"/>
          <p:cNvSpPr txBox="1">
            <a:spLocks noGrp="1"/>
          </p:cNvSpPr>
          <p:nvPr>
            <p:ph type="sldNum" idx="12"/>
          </p:nvPr>
        </p:nvSpPr>
        <p:spPr>
          <a:xfrm>
            <a:off x="8365019"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8" name="Picture 2" descr="C:\Users\eastin\Dropbox\Photos\fish_and_chip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640" y="0"/>
            <a:ext cx="2978673" cy="1462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Table 8"/>
          <p:cNvGraphicFramePr>
            <a:graphicFrameLocks noGrp="1"/>
          </p:cNvGraphicFramePr>
          <p:nvPr>
            <p:extLst>
              <p:ext uri="{D42A27DB-BD31-4B8C-83A1-F6EECF244321}">
                <p14:modId xmlns:p14="http://schemas.microsoft.com/office/powerpoint/2010/main" val="77382700"/>
              </p:ext>
            </p:extLst>
          </p:nvPr>
        </p:nvGraphicFramePr>
        <p:xfrm>
          <a:off x="992159" y="718456"/>
          <a:ext cx="1730944" cy="4024370"/>
        </p:xfrm>
        <a:graphic>
          <a:graphicData uri="http://schemas.openxmlformats.org/drawingml/2006/table">
            <a:tbl>
              <a:tblPr>
                <a:tableStyleId>{5C22544A-7EE6-4342-B048-85BDC9FD1C3A}</a:tableStyleId>
              </a:tblPr>
              <a:tblGrid>
                <a:gridCol w="875299">
                  <a:extLst>
                    <a:ext uri="{9D8B030D-6E8A-4147-A177-3AD203B41FA5}">
                      <a16:colId xmlns:a16="http://schemas.microsoft.com/office/drawing/2014/main" val="20000"/>
                    </a:ext>
                  </a:extLst>
                </a:gridCol>
                <a:gridCol w="855645">
                  <a:extLst>
                    <a:ext uri="{9D8B030D-6E8A-4147-A177-3AD203B41FA5}">
                      <a16:colId xmlns:a16="http://schemas.microsoft.com/office/drawing/2014/main" val="20001"/>
                    </a:ext>
                  </a:extLst>
                </a:gridCol>
              </a:tblGrid>
              <a:tr h="395701">
                <a:tc>
                  <a:txBody>
                    <a:bodyPr/>
                    <a:lstStyle/>
                    <a:p>
                      <a:pPr algn="ctr" fontAlgn="b"/>
                      <a:r>
                        <a:rPr lang="en-US" sz="2000" u="none" strike="noStrike" dirty="0">
                          <a:solidFill>
                            <a:schemeClr val="tx1"/>
                          </a:solidFill>
                          <a:effectLst/>
                          <a:latin typeface="Lato" panose="020F0502020204030203" pitchFamily="34" charset="0"/>
                        </a:rPr>
                        <a:t>FISH</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tc>
                  <a:txBody>
                    <a:bodyPr/>
                    <a:lstStyle/>
                    <a:p>
                      <a:pPr algn="ctr" fontAlgn="b"/>
                      <a:r>
                        <a:rPr lang="en-US" sz="2000" u="none" strike="noStrike" dirty="0">
                          <a:solidFill>
                            <a:schemeClr val="tx1"/>
                          </a:solidFill>
                          <a:effectLst/>
                          <a:latin typeface="Lato" panose="020F0502020204030203" pitchFamily="34" charset="0"/>
                        </a:rPr>
                        <a:t>CHIPS</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extLst>
                  <a:ext uri="{0D108BD9-81ED-4DB2-BD59-A6C34878D82A}">
                    <a16:rowId xmlns:a16="http://schemas.microsoft.com/office/drawing/2014/main" val="10000"/>
                  </a:ext>
                </a:extLst>
              </a:tr>
              <a:tr h="329879">
                <a:tc>
                  <a:txBody>
                    <a:bodyPr/>
                    <a:lstStyle/>
                    <a:p>
                      <a:pPr algn="r" fontAlgn="b"/>
                      <a:r>
                        <a:rPr lang="en-US" sz="2000" u="none" strike="noStrike" dirty="0">
                          <a:solidFill>
                            <a:schemeClr val="tx1"/>
                          </a:solidFill>
                          <a:effectLst/>
                          <a:latin typeface="Lato" panose="020F0502020204030203" pitchFamily="34" charset="0"/>
                        </a:rPr>
                        <a:t>20</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tc>
                  <a:txBody>
                    <a:bodyPr/>
                    <a:lstStyle/>
                    <a:p>
                      <a:pPr algn="r" fontAlgn="b"/>
                      <a:r>
                        <a:rPr lang="en-US" sz="2000" u="none" strike="noStrike" dirty="0">
                          <a:solidFill>
                            <a:schemeClr val="tx1"/>
                          </a:solidFill>
                          <a:effectLst/>
                          <a:latin typeface="Lato" panose="020F0502020204030203" pitchFamily="34" charset="0"/>
                        </a:rPr>
                        <a:t>0</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extLst>
                  <a:ext uri="{0D108BD9-81ED-4DB2-BD59-A6C34878D82A}">
                    <a16:rowId xmlns:a16="http://schemas.microsoft.com/office/drawing/2014/main" val="10001"/>
                  </a:ext>
                </a:extLst>
              </a:tr>
              <a:tr h="329879">
                <a:tc>
                  <a:txBody>
                    <a:bodyPr/>
                    <a:lstStyle/>
                    <a:p>
                      <a:pPr algn="r" fontAlgn="b"/>
                      <a:r>
                        <a:rPr lang="en-US" sz="2000" u="none" strike="noStrike">
                          <a:solidFill>
                            <a:schemeClr val="tx1"/>
                          </a:solidFill>
                          <a:effectLst/>
                          <a:latin typeface="Lato" panose="020F0502020204030203" pitchFamily="34" charset="0"/>
                        </a:rPr>
                        <a:t>18</a:t>
                      </a:r>
                      <a:endParaRPr lang="en-US" sz="2000" b="0" i="0" u="none" strike="noStrike">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tc>
                  <a:txBody>
                    <a:bodyPr/>
                    <a:lstStyle/>
                    <a:p>
                      <a:pPr algn="r" fontAlgn="b"/>
                      <a:r>
                        <a:rPr lang="en-US" sz="2000" u="none" strike="noStrike" dirty="0">
                          <a:solidFill>
                            <a:schemeClr val="tx1"/>
                          </a:solidFill>
                          <a:effectLst/>
                          <a:latin typeface="Lato" panose="020F0502020204030203" pitchFamily="34" charset="0"/>
                        </a:rPr>
                        <a:t>1</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extLst>
                  <a:ext uri="{0D108BD9-81ED-4DB2-BD59-A6C34878D82A}">
                    <a16:rowId xmlns:a16="http://schemas.microsoft.com/office/drawing/2014/main" val="10002"/>
                  </a:ext>
                </a:extLst>
              </a:tr>
              <a:tr h="329879">
                <a:tc>
                  <a:txBody>
                    <a:bodyPr/>
                    <a:lstStyle/>
                    <a:p>
                      <a:pPr algn="r" fontAlgn="b"/>
                      <a:r>
                        <a:rPr lang="en-US" sz="2000" u="none" strike="noStrike">
                          <a:solidFill>
                            <a:schemeClr val="tx1"/>
                          </a:solidFill>
                          <a:effectLst/>
                          <a:latin typeface="Lato" panose="020F0502020204030203" pitchFamily="34" charset="0"/>
                        </a:rPr>
                        <a:t>16</a:t>
                      </a:r>
                      <a:endParaRPr lang="en-US" sz="2000" b="0" i="0" u="none" strike="noStrike">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tc>
                  <a:txBody>
                    <a:bodyPr/>
                    <a:lstStyle/>
                    <a:p>
                      <a:pPr algn="r" fontAlgn="b"/>
                      <a:r>
                        <a:rPr lang="en-US" sz="2000" u="none" strike="noStrike" dirty="0">
                          <a:solidFill>
                            <a:schemeClr val="tx1"/>
                          </a:solidFill>
                          <a:effectLst/>
                          <a:latin typeface="Lato" panose="020F0502020204030203" pitchFamily="34" charset="0"/>
                        </a:rPr>
                        <a:t>2</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extLst>
                  <a:ext uri="{0D108BD9-81ED-4DB2-BD59-A6C34878D82A}">
                    <a16:rowId xmlns:a16="http://schemas.microsoft.com/office/drawing/2014/main" val="10003"/>
                  </a:ext>
                </a:extLst>
              </a:tr>
              <a:tr h="329879">
                <a:tc>
                  <a:txBody>
                    <a:bodyPr/>
                    <a:lstStyle/>
                    <a:p>
                      <a:pPr algn="r" fontAlgn="b"/>
                      <a:r>
                        <a:rPr lang="en-US" sz="2000" u="none" strike="noStrike">
                          <a:solidFill>
                            <a:schemeClr val="tx1"/>
                          </a:solidFill>
                          <a:effectLst/>
                          <a:latin typeface="Lato" panose="020F0502020204030203" pitchFamily="34" charset="0"/>
                        </a:rPr>
                        <a:t>14</a:t>
                      </a:r>
                      <a:endParaRPr lang="en-US" sz="2000" b="0" i="0" u="none" strike="noStrike">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tc>
                  <a:txBody>
                    <a:bodyPr/>
                    <a:lstStyle/>
                    <a:p>
                      <a:pPr algn="r" fontAlgn="b"/>
                      <a:r>
                        <a:rPr lang="en-US" sz="2000" u="none" strike="noStrike" dirty="0">
                          <a:solidFill>
                            <a:schemeClr val="tx1"/>
                          </a:solidFill>
                          <a:effectLst/>
                          <a:latin typeface="Lato" panose="020F0502020204030203" pitchFamily="34" charset="0"/>
                        </a:rPr>
                        <a:t>3</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extLst>
                  <a:ext uri="{0D108BD9-81ED-4DB2-BD59-A6C34878D82A}">
                    <a16:rowId xmlns:a16="http://schemas.microsoft.com/office/drawing/2014/main" val="10004"/>
                  </a:ext>
                </a:extLst>
              </a:tr>
              <a:tr h="329879">
                <a:tc>
                  <a:txBody>
                    <a:bodyPr/>
                    <a:lstStyle/>
                    <a:p>
                      <a:pPr algn="r" fontAlgn="b"/>
                      <a:r>
                        <a:rPr lang="en-US" sz="2000" u="none" strike="noStrike">
                          <a:solidFill>
                            <a:schemeClr val="tx1"/>
                          </a:solidFill>
                          <a:effectLst/>
                          <a:latin typeface="Lato" panose="020F0502020204030203" pitchFamily="34" charset="0"/>
                        </a:rPr>
                        <a:t>12</a:t>
                      </a:r>
                      <a:endParaRPr lang="en-US" sz="2000" b="0" i="0" u="none" strike="noStrike">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tc>
                  <a:txBody>
                    <a:bodyPr/>
                    <a:lstStyle/>
                    <a:p>
                      <a:pPr algn="r" fontAlgn="b"/>
                      <a:r>
                        <a:rPr lang="en-US" sz="2000" u="none" strike="noStrike" dirty="0">
                          <a:solidFill>
                            <a:schemeClr val="tx1"/>
                          </a:solidFill>
                          <a:effectLst/>
                          <a:latin typeface="Lato" panose="020F0502020204030203" pitchFamily="34" charset="0"/>
                        </a:rPr>
                        <a:t>4</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extLst>
                  <a:ext uri="{0D108BD9-81ED-4DB2-BD59-A6C34878D82A}">
                    <a16:rowId xmlns:a16="http://schemas.microsoft.com/office/drawing/2014/main" val="10005"/>
                  </a:ext>
                </a:extLst>
              </a:tr>
              <a:tr h="329879">
                <a:tc>
                  <a:txBody>
                    <a:bodyPr/>
                    <a:lstStyle/>
                    <a:p>
                      <a:pPr algn="r" fontAlgn="b"/>
                      <a:r>
                        <a:rPr lang="en-US" sz="2000" u="none" strike="noStrike">
                          <a:solidFill>
                            <a:schemeClr val="tx1"/>
                          </a:solidFill>
                          <a:effectLst/>
                          <a:latin typeface="Lato" panose="020F0502020204030203" pitchFamily="34" charset="0"/>
                        </a:rPr>
                        <a:t>10</a:t>
                      </a:r>
                      <a:endParaRPr lang="en-US" sz="2000" b="0" i="0" u="none" strike="noStrike">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tc>
                  <a:txBody>
                    <a:bodyPr/>
                    <a:lstStyle/>
                    <a:p>
                      <a:pPr algn="r" fontAlgn="b"/>
                      <a:r>
                        <a:rPr lang="en-US" sz="2000" u="none" strike="noStrike" dirty="0">
                          <a:solidFill>
                            <a:schemeClr val="tx1"/>
                          </a:solidFill>
                          <a:effectLst/>
                          <a:latin typeface="Lato" panose="020F0502020204030203" pitchFamily="34" charset="0"/>
                        </a:rPr>
                        <a:t>5</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extLst>
                  <a:ext uri="{0D108BD9-81ED-4DB2-BD59-A6C34878D82A}">
                    <a16:rowId xmlns:a16="http://schemas.microsoft.com/office/drawing/2014/main" val="10006"/>
                  </a:ext>
                </a:extLst>
              </a:tr>
              <a:tr h="329879">
                <a:tc>
                  <a:txBody>
                    <a:bodyPr/>
                    <a:lstStyle/>
                    <a:p>
                      <a:pPr algn="r" fontAlgn="b"/>
                      <a:r>
                        <a:rPr lang="en-US" sz="2000" u="none" strike="noStrike">
                          <a:solidFill>
                            <a:schemeClr val="tx1"/>
                          </a:solidFill>
                          <a:effectLst/>
                          <a:latin typeface="Lato" panose="020F0502020204030203" pitchFamily="34" charset="0"/>
                        </a:rPr>
                        <a:t>8</a:t>
                      </a:r>
                      <a:endParaRPr lang="en-US" sz="2000" b="0" i="0" u="none" strike="noStrike">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tc>
                  <a:txBody>
                    <a:bodyPr/>
                    <a:lstStyle/>
                    <a:p>
                      <a:pPr algn="r" fontAlgn="b"/>
                      <a:r>
                        <a:rPr lang="en-US" sz="2000" u="none" strike="noStrike" dirty="0">
                          <a:solidFill>
                            <a:schemeClr val="tx1"/>
                          </a:solidFill>
                          <a:effectLst/>
                          <a:latin typeface="Lato" panose="020F0502020204030203" pitchFamily="34" charset="0"/>
                        </a:rPr>
                        <a:t>6</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extLst>
                  <a:ext uri="{0D108BD9-81ED-4DB2-BD59-A6C34878D82A}">
                    <a16:rowId xmlns:a16="http://schemas.microsoft.com/office/drawing/2014/main" val="10007"/>
                  </a:ext>
                </a:extLst>
              </a:tr>
              <a:tr h="329879">
                <a:tc>
                  <a:txBody>
                    <a:bodyPr/>
                    <a:lstStyle/>
                    <a:p>
                      <a:pPr algn="r" fontAlgn="b"/>
                      <a:r>
                        <a:rPr lang="en-US" sz="2000" u="none" strike="noStrike">
                          <a:solidFill>
                            <a:schemeClr val="tx1"/>
                          </a:solidFill>
                          <a:effectLst/>
                          <a:latin typeface="Lato" panose="020F0502020204030203" pitchFamily="34" charset="0"/>
                        </a:rPr>
                        <a:t>6</a:t>
                      </a:r>
                      <a:endParaRPr lang="en-US" sz="2000" b="0" i="0" u="none" strike="noStrike">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tc>
                  <a:txBody>
                    <a:bodyPr/>
                    <a:lstStyle/>
                    <a:p>
                      <a:pPr algn="r" fontAlgn="b"/>
                      <a:r>
                        <a:rPr lang="en-US" sz="2000" u="none" strike="noStrike" dirty="0">
                          <a:solidFill>
                            <a:schemeClr val="tx1"/>
                          </a:solidFill>
                          <a:effectLst/>
                          <a:latin typeface="Lato" panose="020F0502020204030203" pitchFamily="34" charset="0"/>
                        </a:rPr>
                        <a:t>7</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extLst>
                  <a:ext uri="{0D108BD9-81ED-4DB2-BD59-A6C34878D82A}">
                    <a16:rowId xmlns:a16="http://schemas.microsoft.com/office/drawing/2014/main" val="10008"/>
                  </a:ext>
                </a:extLst>
              </a:tr>
              <a:tr h="329879">
                <a:tc>
                  <a:txBody>
                    <a:bodyPr/>
                    <a:lstStyle/>
                    <a:p>
                      <a:pPr algn="r" fontAlgn="b"/>
                      <a:r>
                        <a:rPr lang="en-US" sz="2000" u="none" strike="noStrike">
                          <a:solidFill>
                            <a:schemeClr val="tx1"/>
                          </a:solidFill>
                          <a:effectLst/>
                          <a:latin typeface="Lato" panose="020F0502020204030203" pitchFamily="34" charset="0"/>
                        </a:rPr>
                        <a:t>4</a:t>
                      </a:r>
                      <a:endParaRPr lang="en-US" sz="2000" b="0" i="0" u="none" strike="noStrike">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tc>
                  <a:txBody>
                    <a:bodyPr/>
                    <a:lstStyle/>
                    <a:p>
                      <a:pPr algn="r" fontAlgn="b"/>
                      <a:r>
                        <a:rPr lang="en-US" sz="2000" u="none" strike="noStrike" dirty="0">
                          <a:solidFill>
                            <a:schemeClr val="tx1"/>
                          </a:solidFill>
                          <a:effectLst/>
                          <a:latin typeface="Lato" panose="020F0502020204030203" pitchFamily="34" charset="0"/>
                        </a:rPr>
                        <a:t>8</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extLst>
                  <a:ext uri="{0D108BD9-81ED-4DB2-BD59-A6C34878D82A}">
                    <a16:rowId xmlns:a16="http://schemas.microsoft.com/office/drawing/2014/main" val="10009"/>
                  </a:ext>
                </a:extLst>
              </a:tr>
              <a:tr h="329879">
                <a:tc>
                  <a:txBody>
                    <a:bodyPr/>
                    <a:lstStyle/>
                    <a:p>
                      <a:pPr algn="r" fontAlgn="b"/>
                      <a:r>
                        <a:rPr lang="en-US" sz="2000" u="none" strike="noStrike">
                          <a:solidFill>
                            <a:schemeClr val="tx1"/>
                          </a:solidFill>
                          <a:effectLst/>
                          <a:latin typeface="Lato" panose="020F0502020204030203" pitchFamily="34" charset="0"/>
                        </a:rPr>
                        <a:t>2</a:t>
                      </a:r>
                      <a:endParaRPr lang="en-US" sz="2000" b="0" i="0" u="none" strike="noStrike">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tc>
                  <a:txBody>
                    <a:bodyPr/>
                    <a:lstStyle/>
                    <a:p>
                      <a:pPr algn="r" fontAlgn="b"/>
                      <a:r>
                        <a:rPr lang="en-US" sz="2000" u="none" strike="noStrike" dirty="0">
                          <a:solidFill>
                            <a:schemeClr val="tx1"/>
                          </a:solidFill>
                          <a:effectLst/>
                          <a:latin typeface="Lato" panose="020F0502020204030203" pitchFamily="34" charset="0"/>
                        </a:rPr>
                        <a:t>9</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extLst>
                  <a:ext uri="{0D108BD9-81ED-4DB2-BD59-A6C34878D82A}">
                    <a16:rowId xmlns:a16="http://schemas.microsoft.com/office/drawing/2014/main" val="10010"/>
                  </a:ext>
                </a:extLst>
              </a:tr>
              <a:tr h="329879">
                <a:tc>
                  <a:txBody>
                    <a:bodyPr/>
                    <a:lstStyle/>
                    <a:p>
                      <a:pPr algn="r" fontAlgn="b"/>
                      <a:r>
                        <a:rPr lang="en-US" sz="2000" u="none" strike="noStrike">
                          <a:solidFill>
                            <a:schemeClr val="tx1"/>
                          </a:solidFill>
                          <a:effectLst/>
                          <a:latin typeface="Lato" panose="020F0502020204030203" pitchFamily="34" charset="0"/>
                        </a:rPr>
                        <a:t>0</a:t>
                      </a:r>
                      <a:endParaRPr lang="en-US" sz="2000" b="0" i="0" u="none" strike="noStrike">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tc>
                  <a:txBody>
                    <a:bodyPr/>
                    <a:lstStyle/>
                    <a:p>
                      <a:pPr algn="r" fontAlgn="b"/>
                      <a:r>
                        <a:rPr lang="en-US" sz="2000" u="none" strike="noStrike" dirty="0">
                          <a:solidFill>
                            <a:schemeClr val="tx1"/>
                          </a:solidFill>
                          <a:effectLst/>
                          <a:latin typeface="Lato" panose="020F0502020204030203" pitchFamily="34" charset="0"/>
                        </a:rPr>
                        <a:t>10</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543001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01"/>
        <p:cNvGrpSpPr/>
        <p:nvPr/>
      </p:nvGrpSpPr>
      <p:grpSpPr>
        <a:xfrm>
          <a:off x="0" y="0"/>
          <a:ext cx="0" cy="0"/>
          <a:chOff x="0" y="0"/>
          <a:chExt cx="0" cy="0"/>
        </a:xfrm>
      </p:grpSpPr>
      <p:sp>
        <p:nvSpPr>
          <p:cNvPr id="102" name="Google Shape;102;p14"/>
          <p:cNvSpPr txBox="1">
            <a:spLocks noGrp="1"/>
          </p:cNvSpPr>
          <p:nvPr>
            <p:ph type="ctrTitle" idx="4294967295"/>
          </p:nvPr>
        </p:nvSpPr>
        <p:spPr>
          <a:xfrm>
            <a:off x="916023" y="24089"/>
            <a:ext cx="5561100" cy="6298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dirty="0" smtClean="0">
                <a:solidFill>
                  <a:schemeClr val="accent2"/>
                </a:solidFill>
              </a:rPr>
              <a:t>Active Learning</a:t>
            </a:r>
            <a:endParaRPr sz="2600" dirty="0">
              <a:solidFill>
                <a:schemeClr val="accent2"/>
              </a:solidFill>
            </a:endParaRPr>
          </a:p>
        </p:txBody>
      </p:sp>
      <p:sp>
        <p:nvSpPr>
          <p:cNvPr id="103" name="Google Shape;103;p14"/>
          <p:cNvSpPr txBox="1">
            <a:spLocks noGrp="1"/>
          </p:cNvSpPr>
          <p:nvPr>
            <p:ph type="subTitle" idx="4294967295"/>
          </p:nvPr>
        </p:nvSpPr>
        <p:spPr>
          <a:xfrm>
            <a:off x="3727939" y="24089"/>
            <a:ext cx="5115119"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600" dirty="0" smtClean="0">
                <a:solidFill>
                  <a:schemeClr val="dk2"/>
                </a:solidFill>
              </a:rPr>
              <a:t>Production Possibilities Frontier</a:t>
            </a:r>
            <a:endParaRPr sz="2600" dirty="0">
              <a:solidFill>
                <a:schemeClr val="dk2"/>
              </a:solidFill>
            </a:endParaRPr>
          </a:p>
        </p:txBody>
      </p:sp>
      <p:sp>
        <p:nvSpPr>
          <p:cNvPr id="106" name="Google Shape;106;p14"/>
          <p:cNvSpPr txBox="1">
            <a:spLocks noGrp="1"/>
          </p:cNvSpPr>
          <p:nvPr>
            <p:ph type="sldNum" idx="12"/>
          </p:nvPr>
        </p:nvSpPr>
        <p:spPr>
          <a:xfrm>
            <a:off x="8365019"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9" name="Table 8"/>
          <p:cNvGraphicFramePr>
            <a:graphicFrameLocks noGrp="1"/>
          </p:cNvGraphicFramePr>
          <p:nvPr>
            <p:extLst/>
          </p:nvPr>
        </p:nvGraphicFramePr>
        <p:xfrm>
          <a:off x="992159" y="718456"/>
          <a:ext cx="1730944" cy="4024370"/>
        </p:xfrm>
        <a:graphic>
          <a:graphicData uri="http://schemas.openxmlformats.org/drawingml/2006/table">
            <a:tbl>
              <a:tblPr>
                <a:tableStyleId>{5C22544A-7EE6-4342-B048-85BDC9FD1C3A}</a:tableStyleId>
              </a:tblPr>
              <a:tblGrid>
                <a:gridCol w="875299">
                  <a:extLst>
                    <a:ext uri="{9D8B030D-6E8A-4147-A177-3AD203B41FA5}">
                      <a16:colId xmlns:a16="http://schemas.microsoft.com/office/drawing/2014/main" val="20000"/>
                    </a:ext>
                  </a:extLst>
                </a:gridCol>
                <a:gridCol w="855645">
                  <a:extLst>
                    <a:ext uri="{9D8B030D-6E8A-4147-A177-3AD203B41FA5}">
                      <a16:colId xmlns:a16="http://schemas.microsoft.com/office/drawing/2014/main" val="20001"/>
                    </a:ext>
                  </a:extLst>
                </a:gridCol>
              </a:tblGrid>
              <a:tr h="395701">
                <a:tc>
                  <a:txBody>
                    <a:bodyPr/>
                    <a:lstStyle/>
                    <a:p>
                      <a:pPr algn="ctr" fontAlgn="b"/>
                      <a:r>
                        <a:rPr lang="en-US" sz="2000" u="none" strike="noStrike" dirty="0">
                          <a:solidFill>
                            <a:schemeClr val="tx1"/>
                          </a:solidFill>
                          <a:effectLst/>
                          <a:latin typeface="Lato" panose="020F0502020204030203" pitchFamily="34" charset="0"/>
                        </a:rPr>
                        <a:t>FISH</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tc>
                  <a:txBody>
                    <a:bodyPr/>
                    <a:lstStyle/>
                    <a:p>
                      <a:pPr algn="ctr" fontAlgn="b"/>
                      <a:r>
                        <a:rPr lang="en-US" sz="2000" u="none" strike="noStrike" dirty="0">
                          <a:solidFill>
                            <a:schemeClr val="tx1"/>
                          </a:solidFill>
                          <a:effectLst/>
                          <a:latin typeface="Lato" panose="020F0502020204030203" pitchFamily="34" charset="0"/>
                        </a:rPr>
                        <a:t>CHIPS</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extLst>
                  <a:ext uri="{0D108BD9-81ED-4DB2-BD59-A6C34878D82A}">
                    <a16:rowId xmlns:a16="http://schemas.microsoft.com/office/drawing/2014/main" val="10000"/>
                  </a:ext>
                </a:extLst>
              </a:tr>
              <a:tr h="329879">
                <a:tc>
                  <a:txBody>
                    <a:bodyPr/>
                    <a:lstStyle/>
                    <a:p>
                      <a:pPr algn="r" fontAlgn="b"/>
                      <a:r>
                        <a:rPr lang="en-US" sz="2000" u="none" strike="noStrike" dirty="0">
                          <a:solidFill>
                            <a:schemeClr val="tx1"/>
                          </a:solidFill>
                          <a:effectLst/>
                          <a:latin typeface="Lato" panose="020F0502020204030203" pitchFamily="34" charset="0"/>
                        </a:rPr>
                        <a:t>20</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tc>
                  <a:txBody>
                    <a:bodyPr/>
                    <a:lstStyle/>
                    <a:p>
                      <a:pPr algn="r" fontAlgn="b"/>
                      <a:r>
                        <a:rPr lang="en-US" sz="2000" u="none" strike="noStrike" dirty="0">
                          <a:solidFill>
                            <a:schemeClr val="tx1"/>
                          </a:solidFill>
                          <a:effectLst/>
                          <a:latin typeface="Lato" panose="020F0502020204030203" pitchFamily="34" charset="0"/>
                        </a:rPr>
                        <a:t>0</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extLst>
                  <a:ext uri="{0D108BD9-81ED-4DB2-BD59-A6C34878D82A}">
                    <a16:rowId xmlns:a16="http://schemas.microsoft.com/office/drawing/2014/main" val="10001"/>
                  </a:ext>
                </a:extLst>
              </a:tr>
              <a:tr h="329879">
                <a:tc>
                  <a:txBody>
                    <a:bodyPr/>
                    <a:lstStyle/>
                    <a:p>
                      <a:pPr algn="r" fontAlgn="b"/>
                      <a:r>
                        <a:rPr lang="en-US" sz="2000" u="none" strike="noStrike">
                          <a:solidFill>
                            <a:schemeClr val="tx1"/>
                          </a:solidFill>
                          <a:effectLst/>
                          <a:latin typeface="Lato" panose="020F0502020204030203" pitchFamily="34" charset="0"/>
                        </a:rPr>
                        <a:t>18</a:t>
                      </a:r>
                      <a:endParaRPr lang="en-US" sz="2000" b="0" i="0" u="none" strike="noStrike">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tc>
                  <a:txBody>
                    <a:bodyPr/>
                    <a:lstStyle/>
                    <a:p>
                      <a:pPr algn="r" fontAlgn="b"/>
                      <a:r>
                        <a:rPr lang="en-US" sz="2000" u="none" strike="noStrike" dirty="0">
                          <a:solidFill>
                            <a:schemeClr val="tx1"/>
                          </a:solidFill>
                          <a:effectLst/>
                          <a:latin typeface="Lato" panose="020F0502020204030203" pitchFamily="34" charset="0"/>
                        </a:rPr>
                        <a:t>1</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extLst>
                  <a:ext uri="{0D108BD9-81ED-4DB2-BD59-A6C34878D82A}">
                    <a16:rowId xmlns:a16="http://schemas.microsoft.com/office/drawing/2014/main" val="10002"/>
                  </a:ext>
                </a:extLst>
              </a:tr>
              <a:tr h="329879">
                <a:tc>
                  <a:txBody>
                    <a:bodyPr/>
                    <a:lstStyle/>
                    <a:p>
                      <a:pPr algn="r" fontAlgn="b"/>
                      <a:r>
                        <a:rPr lang="en-US" sz="2000" u="none" strike="noStrike">
                          <a:solidFill>
                            <a:schemeClr val="tx1"/>
                          </a:solidFill>
                          <a:effectLst/>
                          <a:latin typeface="Lato" panose="020F0502020204030203" pitchFamily="34" charset="0"/>
                        </a:rPr>
                        <a:t>16</a:t>
                      </a:r>
                      <a:endParaRPr lang="en-US" sz="2000" b="0" i="0" u="none" strike="noStrike">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tc>
                  <a:txBody>
                    <a:bodyPr/>
                    <a:lstStyle/>
                    <a:p>
                      <a:pPr algn="r" fontAlgn="b"/>
                      <a:r>
                        <a:rPr lang="en-US" sz="2000" u="none" strike="noStrike" dirty="0">
                          <a:solidFill>
                            <a:schemeClr val="tx1"/>
                          </a:solidFill>
                          <a:effectLst/>
                          <a:latin typeface="Lato" panose="020F0502020204030203" pitchFamily="34" charset="0"/>
                        </a:rPr>
                        <a:t>2</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extLst>
                  <a:ext uri="{0D108BD9-81ED-4DB2-BD59-A6C34878D82A}">
                    <a16:rowId xmlns:a16="http://schemas.microsoft.com/office/drawing/2014/main" val="10003"/>
                  </a:ext>
                </a:extLst>
              </a:tr>
              <a:tr h="329879">
                <a:tc>
                  <a:txBody>
                    <a:bodyPr/>
                    <a:lstStyle/>
                    <a:p>
                      <a:pPr algn="r" fontAlgn="b"/>
                      <a:r>
                        <a:rPr lang="en-US" sz="2000" u="none" strike="noStrike">
                          <a:solidFill>
                            <a:schemeClr val="tx1"/>
                          </a:solidFill>
                          <a:effectLst/>
                          <a:latin typeface="Lato" panose="020F0502020204030203" pitchFamily="34" charset="0"/>
                        </a:rPr>
                        <a:t>14</a:t>
                      </a:r>
                      <a:endParaRPr lang="en-US" sz="2000" b="0" i="0" u="none" strike="noStrike">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tc>
                  <a:txBody>
                    <a:bodyPr/>
                    <a:lstStyle/>
                    <a:p>
                      <a:pPr algn="r" fontAlgn="b"/>
                      <a:r>
                        <a:rPr lang="en-US" sz="2000" u="none" strike="noStrike" dirty="0">
                          <a:solidFill>
                            <a:schemeClr val="tx1"/>
                          </a:solidFill>
                          <a:effectLst/>
                          <a:latin typeface="Lato" panose="020F0502020204030203" pitchFamily="34" charset="0"/>
                        </a:rPr>
                        <a:t>3</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extLst>
                  <a:ext uri="{0D108BD9-81ED-4DB2-BD59-A6C34878D82A}">
                    <a16:rowId xmlns:a16="http://schemas.microsoft.com/office/drawing/2014/main" val="10004"/>
                  </a:ext>
                </a:extLst>
              </a:tr>
              <a:tr h="329879">
                <a:tc>
                  <a:txBody>
                    <a:bodyPr/>
                    <a:lstStyle/>
                    <a:p>
                      <a:pPr algn="r" fontAlgn="b"/>
                      <a:r>
                        <a:rPr lang="en-US" sz="2000" u="none" strike="noStrike">
                          <a:solidFill>
                            <a:schemeClr val="tx1"/>
                          </a:solidFill>
                          <a:effectLst/>
                          <a:latin typeface="Lato" panose="020F0502020204030203" pitchFamily="34" charset="0"/>
                        </a:rPr>
                        <a:t>12</a:t>
                      </a:r>
                      <a:endParaRPr lang="en-US" sz="2000" b="0" i="0" u="none" strike="noStrike">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tc>
                  <a:txBody>
                    <a:bodyPr/>
                    <a:lstStyle/>
                    <a:p>
                      <a:pPr algn="r" fontAlgn="b"/>
                      <a:r>
                        <a:rPr lang="en-US" sz="2000" u="none" strike="noStrike" dirty="0">
                          <a:solidFill>
                            <a:schemeClr val="tx1"/>
                          </a:solidFill>
                          <a:effectLst/>
                          <a:latin typeface="Lato" panose="020F0502020204030203" pitchFamily="34" charset="0"/>
                        </a:rPr>
                        <a:t>4</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extLst>
                  <a:ext uri="{0D108BD9-81ED-4DB2-BD59-A6C34878D82A}">
                    <a16:rowId xmlns:a16="http://schemas.microsoft.com/office/drawing/2014/main" val="10005"/>
                  </a:ext>
                </a:extLst>
              </a:tr>
              <a:tr h="329879">
                <a:tc>
                  <a:txBody>
                    <a:bodyPr/>
                    <a:lstStyle/>
                    <a:p>
                      <a:pPr algn="r" fontAlgn="b"/>
                      <a:r>
                        <a:rPr lang="en-US" sz="2000" u="none" strike="noStrike">
                          <a:solidFill>
                            <a:schemeClr val="tx1"/>
                          </a:solidFill>
                          <a:effectLst/>
                          <a:latin typeface="Lato" panose="020F0502020204030203" pitchFamily="34" charset="0"/>
                        </a:rPr>
                        <a:t>10</a:t>
                      </a:r>
                      <a:endParaRPr lang="en-US" sz="2000" b="0" i="0" u="none" strike="noStrike">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tc>
                  <a:txBody>
                    <a:bodyPr/>
                    <a:lstStyle/>
                    <a:p>
                      <a:pPr algn="r" fontAlgn="b"/>
                      <a:r>
                        <a:rPr lang="en-US" sz="2000" u="none" strike="noStrike" dirty="0">
                          <a:solidFill>
                            <a:schemeClr val="tx1"/>
                          </a:solidFill>
                          <a:effectLst/>
                          <a:latin typeface="Lato" panose="020F0502020204030203" pitchFamily="34" charset="0"/>
                        </a:rPr>
                        <a:t>5</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extLst>
                  <a:ext uri="{0D108BD9-81ED-4DB2-BD59-A6C34878D82A}">
                    <a16:rowId xmlns:a16="http://schemas.microsoft.com/office/drawing/2014/main" val="10006"/>
                  </a:ext>
                </a:extLst>
              </a:tr>
              <a:tr h="329879">
                <a:tc>
                  <a:txBody>
                    <a:bodyPr/>
                    <a:lstStyle/>
                    <a:p>
                      <a:pPr algn="r" fontAlgn="b"/>
                      <a:r>
                        <a:rPr lang="en-US" sz="2000" u="none" strike="noStrike">
                          <a:solidFill>
                            <a:schemeClr val="tx1"/>
                          </a:solidFill>
                          <a:effectLst/>
                          <a:latin typeface="Lato" panose="020F0502020204030203" pitchFamily="34" charset="0"/>
                        </a:rPr>
                        <a:t>8</a:t>
                      </a:r>
                      <a:endParaRPr lang="en-US" sz="2000" b="0" i="0" u="none" strike="noStrike">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tc>
                  <a:txBody>
                    <a:bodyPr/>
                    <a:lstStyle/>
                    <a:p>
                      <a:pPr algn="r" fontAlgn="b"/>
                      <a:r>
                        <a:rPr lang="en-US" sz="2000" u="none" strike="noStrike" dirty="0">
                          <a:solidFill>
                            <a:schemeClr val="tx1"/>
                          </a:solidFill>
                          <a:effectLst/>
                          <a:latin typeface="Lato" panose="020F0502020204030203" pitchFamily="34" charset="0"/>
                        </a:rPr>
                        <a:t>6</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extLst>
                  <a:ext uri="{0D108BD9-81ED-4DB2-BD59-A6C34878D82A}">
                    <a16:rowId xmlns:a16="http://schemas.microsoft.com/office/drawing/2014/main" val="10007"/>
                  </a:ext>
                </a:extLst>
              </a:tr>
              <a:tr h="329879">
                <a:tc>
                  <a:txBody>
                    <a:bodyPr/>
                    <a:lstStyle/>
                    <a:p>
                      <a:pPr algn="r" fontAlgn="b"/>
                      <a:r>
                        <a:rPr lang="en-US" sz="2000" u="none" strike="noStrike">
                          <a:solidFill>
                            <a:schemeClr val="tx1"/>
                          </a:solidFill>
                          <a:effectLst/>
                          <a:latin typeface="Lato" panose="020F0502020204030203" pitchFamily="34" charset="0"/>
                        </a:rPr>
                        <a:t>6</a:t>
                      </a:r>
                      <a:endParaRPr lang="en-US" sz="2000" b="0" i="0" u="none" strike="noStrike">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tc>
                  <a:txBody>
                    <a:bodyPr/>
                    <a:lstStyle/>
                    <a:p>
                      <a:pPr algn="r" fontAlgn="b"/>
                      <a:r>
                        <a:rPr lang="en-US" sz="2000" u="none" strike="noStrike" dirty="0">
                          <a:solidFill>
                            <a:schemeClr val="tx1"/>
                          </a:solidFill>
                          <a:effectLst/>
                          <a:latin typeface="Lato" panose="020F0502020204030203" pitchFamily="34" charset="0"/>
                        </a:rPr>
                        <a:t>7</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extLst>
                  <a:ext uri="{0D108BD9-81ED-4DB2-BD59-A6C34878D82A}">
                    <a16:rowId xmlns:a16="http://schemas.microsoft.com/office/drawing/2014/main" val="10008"/>
                  </a:ext>
                </a:extLst>
              </a:tr>
              <a:tr h="329879">
                <a:tc>
                  <a:txBody>
                    <a:bodyPr/>
                    <a:lstStyle/>
                    <a:p>
                      <a:pPr algn="r" fontAlgn="b"/>
                      <a:r>
                        <a:rPr lang="en-US" sz="2000" u="none" strike="noStrike">
                          <a:solidFill>
                            <a:schemeClr val="tx1"/>
                          </a:solidFill>
                          <a:effectLst/>
                          <a:latin typeface="Lato" panose="020F0502020204030203" pitchFamily="34" charset="0"/>
                        </a:rPr>
                        <a:t>4</a:t>
                      </a:r>
                      <a:endParaRPr lang="en-US" sz="2000" b="0" i="0" u="none" strike="noStrike">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tc>
                  <a:txBody>
                    <a:bodyPr/>
                    <a:lstStyle/>
                    <a:p>
                      <a:pPr algn="r" fontAlgn="b"/>
                      <a:r>
                        <a:rPr lang="en-US" sz="2000" u="none" strike="noStrike" dirty="0">
                          <a:solidFill>
                            <a:schemeClr val="tx1"/>
                          </a:solidFill>
                          <a:effectLst/>
                          <a:latin typeface="Lato" panose="020F0502020204030203" pitchFamily="34" charset="0"/>
                        </a:rPr>
                        <a:t>8</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extLst>
                  <a:ext uri="{0D108BD9-81ED-4DB2-BD59-A6C34878D82A}">
                    <a16:rowId xmlns:a16="http://schemas.microsoft.com/office/drawing/2014/main" val="10009"/>
                  </a:ext>
                </a:extLst>
              </a:tr>
              <a:tr h="329879">
                <a:tc>
                  <a:txBody>
                    <a:bodyPr/>
                    <a:lstStyle/>
                    <a:p>
                      <a:pPr algn="r" fontAlgn="b"/>
                      <a:r>
                        <a:rPr lang="en-US" sz="2000" u="none" strike="noStrike">
                          <a:solidFill>
                            <a:schemeClr val="tx1"/>
                          </a:solidFill>
                          <a:effectLst/>
                          <a:latin typeface="Lato" panose="020F0502020204030203" pitchFamily="34" charset="0"/>
                        </a:rPr>
                        <a:t>2</a:t>
                      </a:r>
                      <a:endParaRPr lang="en-US" sz="2000" b="0" i="0" u="none" strike="noStrike">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tc>
                  <a:txBody>
                    <a:bodyPr/>
                    <a:lstStyle/>
                    <a:p>
                      <a:pPr algn="r" fontAlgn="b"/>
                      <a:r>
                        <a:rPr lang="en-US" sz="2000" u="none" strike="noStrike" dirty="0">
                          <a:solidFill>
                            <a:schemeClr val="tx1"/>
                          </a:solidFill>
                          <a:effectLst/>
                          <a:latin typeface="Lato" panose="020F0502020204030203" pitchFamily="34" charset="0"/>
                        </a:rPr>
                        <a:t>9</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extLst>
                  <a:ext uri="{0D108BD9-81ED-4DB2-BD59-A6C34878D82A}">
                    <a16:rowId xmlns:a16="http://schemas.microsoft.com/office/drawing/2014/main" val="10010"/>
                  </a:ext>
                </a:extLst>
              </a:tr>
              <a:tr h="329879">
                <a:tc>
                  <a:txBody>
                    <a:bodyPr/>
                    <a:lstStyle/>
                    <a:p>
                      <a:pPr algn="r" fontAlgn="b"/>
                      <a:r>
                        <a:rPr lang="en-US" sz="2000" u="none" strike="noStrike">
                          <a:solidFill>
                            <a:schemeClr val="tx1"/>
                          </a:solidFill>
                          <a:effectLst/>
                          <a:latin typeface="Lato" panose="020F0502020204030203" pitchFamily="34" charset="0"/>
                        </a:rPr>
                        <a:t>0</a:t>
                      </a:r>
                      <a:endParaRPr lang="en-US" sz="2000" b="0" i="0" u="none" strike="noStrike">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tc>
                  <a:txBody>
                    <a:bodyPr/>
                    <a:lstStyle/>
                    <a:p>
                      <a:pPr algn="r" fontAlgn="b"/>
                      <a:r>
                        <a:rPr lang="en-US" sz="2000" u="none" strike="noStrike" dirty="0">
                          <a:solidFill>
                            <a:schemeClr val="tx1"/>
                          </a:solidFill>
                          <a:effectLst/>
                          <a:latin typeface="Lato" panose="020F0502020204030203" pitchFamily="34" charset="0"/>
                        </a:rPr>
                        <a:t>10</a:t>
                      </a:r>
                      <a:endParaRPr lang="en-US" sz="2000" b="0" i="0" u="none" strike="noStrike" dirty="0">
                        <a:solidFill>
                          <a:schemeClr val="tx1"/>
                        </a:solidFill>
                        <a:effectLst/>
                        <a:latin typeface="Lato" panose="020F0502020204030203" pitchFamily="34" charset="0"/>
                      </a:endParaRPr>
                    </a:p>
                  </a:txBody>
                  <a:tcPr marL="9528" marR="9528" marT="9519" marB="0" anchor="b">
                    <a:solidFill>
                      <a:schemeClr val="accent1">
                        <a:lumMod val="60000"/>
                        <a:lumOff val="40000"/>
                      </a:schemeClr>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114134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893700" y="253500"/>
            <a:ext cx="7211042" cy="5764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solidFill>
                  <a:schemeClr val="accent1">
                    <a:lumMod val="75000"/>
                  </a:schemeClr>
                </a:solidFill>
              </a:rPr>
              <a:t>Non-Constant Opportunity Cost</a:t>
            </a:r>
            <a:endParaRPr sz="2800" dirty="0">
              <a:solidFill>
                <a:schemeClr val="accent1">
                  <a:lumMod val="75000"/>
                </a:schemeClr>
              </a:solidFill>
            </a:endParaRPr>
          </a:p>
        </p:txBody>
      </p:sp>
      <p:sp>
        <p:nvSpPr>
          <p:cNvPr id="193" name="Google Shape;193;p2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5" name="Text Box 7"/>
          <p:cNvSpPr txBox="1">
            <a:spLocks noChangeArrowheads="1"/>
          </p:cNvSpPr>
          <p:nvPr/>
        </p:nvSpPr>
        <p:spPr bwMode="auto">
          <a:xfrm>
            <a:off x="999927" y="1346350"/>
            <a:ext cx="197450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10000"/>
              </a:spcBef>
              <a:spcAft>
                <a:spcPct val="10000"/>
              </a:spcAft>
              <a:buClrTx/>
              <a:buSzTx/>
              <a:buFontTx/>
              <a:buNone/>
            </a:pPr>
            <a:r>
              <a:rPr lang="en-US" altLang="en-US" sz="1800" b="1" dirty="0">
                <a:latin typeface="Lato" panose="020F0502020204030203" pitchFamily="34" charset="0"/>
              </a:rPr>
              <a:t>Increasing Marginal Opportunity Costs</a:t>
            </a:r>
          </a:p>
        </p:txBody>
      </p:sp>
      <p:pic>
        <p:nvPicPr>
          <p:cNvPr id="6" name="Picture 11" descr="fig2-2-PPT-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5502" y="829939"/>
            <a:ext cx="4813129" cy="3990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fig2-2-PPT-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5502" y="829939"/>
            <a:ext cx="4813129" cy="3990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fig2-2-PPT-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5502" y="829939"/>
            <a:ext cx="4813129" cy="3990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descr="fig2-2-PPT-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5502" y="829939"/>
            <a:ext cx="4813129" cy="3990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descr="fig2-2-PPT-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5502" y="829939"/>
            <a:ext cx="4813129" cy="3990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6" descr="fig2-2-PPT-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5502" y="829939"/>
            <a:ext cx="4813129" cy="3990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7" descr="fig2-2-PPT-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75502" y="829939"/>
            <a:ext cx="4813129" cy="3990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8" descr="fig2-2-PPT-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75502" y="829939"/>
            <a:ext cx="4813129" cy="3990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9" descr="fig2-2-PPT-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75502" y="829939"/>
            <a:ext cx="4813129" cy="3990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27"/>
          <p:cNvSpPr txBox="1">
            <a:spLocks noChangeArrowheads="1"/>
          </p:cNvSpPr>
          <p:nvPr/>
        </p:nvSpPr>
        <p:spPr bwMode="auto">
          <a:xfrm>
            <a:off x="1009859" y="2713056"/>
            <a:ext cx="223340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800" i="1" dirty="0">
                <a:latin typeface="Lato" panose="020F0502020204030203" pitchFamily="34" charset="0"/>
              </a:rPr>
              <a:t>The more resources already devoted to an activity, the smaller the payoff to devoting additional resources to that activity.</a:t>
            </a:r>
          </a:p>
        </p:txBody>
      </p:sp>
    </p:spTree>
    <p:extLst>
      <p:ext uri="{BB962C8B-B14F-4D97-AF65-F5344CB8AC3E}">
        <p14:creationId xmlns:p14="http://schemas.microsoft.com/office/powerpoint/2010/main" val="2903179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844063" y="1526343"/>
            <a:ext cx="7546312" cy="1159800"/>
          </a:xfrm>
          <a:prstGeom prst="rect">
            <a:avLst/>
          </a:prstGeom>
        </p:spPr>
        <p:txBody>
          <a:bodyPr spcFirstLastPara="1" wrap="square" lIns="91425" tIns="91425" rIns="91425" bIns="91425" anchor="b" anchorCtr="0">
            <a:noAutofit/>
          </a:bodyPr>
          <a:lstStyle/>
          <a:p>
            <a:pPr algn="l"/>
            <a:r>
              <a:rPr lang="en-US" sz="2800" dirty="0" smtClean="0">
                <a:latin typeface="Lato" panose="020F0502020204030203" pitchFamily="34" charset="0"/>
              </a:rPr>
              <a:t>How would you illustrate economic growth or growth of a firm, namely the </a:t>
            </a:r>
            <a:r>
              <a:rPr lang="en-US" altLang="zh-CN" sz="2800" dirty="0" smtClean="0">
                <a:latin typeface="Lato" panose="020F0502020204030203" pitchFamily="34" charset="0"/>
                <a:cs typeface="Arial" panose="020B0604020202020204" pitchFamily="34" charset="0"/>
              </a:rPr>
              <a:t>ability to </a:t>
            </a:r>
            <a:r>
              <a:rPr lang="en-US" altLang="zh-CN" sz="2800" dirty="0">
                <a:latin typeface="Lato" panose="020F0502020204030203" pitchFamily="34" charset="0"/>
                <a:cs typeface="Arial" panose="020B0604020202020204" pitchFamily="34" charset="0"/>
              </a:rPr>
              <a:t>increase the production of goods and </a:t>
            </a:r>
            <a:r>
              <a:rPr lang="en-US" altLang="zh-CN" sz="2800" dirty="0" smtClean="0">
                <a:latin typeface="Lato" panose="020F0502020204030203" pitchFamily="34" charset="0"/>
                <a:cs typeface="Arial" panose="020B0604020202020204" pitchFamily="34" charset="0"/>
              </a:rPr>
              <a:t>services, using the PPF model?</a:t>
            </a:r>
            <a:endParaRPr sz="2800" dirty="0">
              <a:latin typeface="Lato" panose="020F0502020204030203" pitchFamily="34" charset="0"/>
            </a:endParaRPr>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
        <p:nvSpPr>
          <p:cNvPr id="4" name="Google Shape;111;p15"/>
          <p:cNvSpPr txBox="1">
            <a:spLocks/>
          </p:cNvSpPr>
          <p:nvPr/>
        </p:nvSpPr>
        <p:spPr>
          <a:xfrm>
            <a:off x="2270927" y="2834303"/>
            <a:ext cx="6119448" cy="7328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1pPr>
            <a:lvl2pPr marR="0" lvl="1"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2pPr>
            <a:lvl3pPr marR="0" lvl="2"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3pPr>
            <a:lvl4pPr marR="0" lvl="3"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4pPr>
            <a:lvl5pPr marR="0" lvl="4"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5pPr>
            <a:lvl6pPr marR="0" lvl="5"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6pPr>
            <a:lvl7pPr marR="0" lvl="6"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7pPr>
            <a:lvl8pPr marR="0" lvl="7"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8pPr>
            <a:lvl9pPr marR="0" lvl="8"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9pPr>
          </a:lstStyle>
          <a:p>
            <a:pPr algn="l"/>
            <a:r>
              <a:rPr lang="en-US" sz="2800" dirty="0">
                <a:latin typeface="Lato" panose="020F0502020204030203" pitchFamily="34" charset="0"/>
                <a:cs typeface="Arial" pitchFamily="34" charset="0"/>
                <a:sym typeface="Symbol" pitchFamily="18" charset="2"/>
              </a:rPr>
              <a:t> </a:t>
            </a:r>
            <a:r>
              <a:rPr lang="en-US" sz="2800" dirty="0" smtClean="0">
                <a:latin typeface="Lato" panose="020F0502020204030203" pitchFamily="34" charset="0"/>
              </a:rPr>
              <a:t>Through shifts in the PPF</a:t>
            </a:r>
            <a:endParaRPr lang="en-US" sz="2800" dirty="0">
              <a:latin typeface="Lato" panose="020F0502020204030203" pitchFamily="34" charset="0"/>
            </a:endParaRPr>
          </a:p>
        </p:txBody>
      </p:sp>
    </p:spTree>
    <p:extLst>
      <p:ext uri="{BB962C8B-B14F-4D97-AF65-F5344CB8AC3E}">
        <p14:creationId xmlns:p14="http://schemas.microsoft.com/office/powerpoint/2010/main" val="1540193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body" idx="1"/>
          </p:nvPr>
        </p:nvSpPr>
        <p:spPr>
          <a:xfrm>
            <a:off x="893625" y="1381586"/>
            <a:ext cx="3136800" cy="170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t>Absolute Advantage</a:t>
            </a:r>
            <a:endParaRPr b="1" dirty="0"/>
          </a:p>
          <a:p>
            <a:pPr marL="0" lvl="0" indent="0">
              <a:buNone/>
            </a:pPr>
            <a:r>
              <a:rPr lang="en-US" altLang="zh-CN" dirty="0" smtClean="0"/>
              <a:t>The </a:t>
            </a:r>
            <a:r>
              <a:rPr lang="en-US" altLang="zh-CN" dirty="0"/>
              <a:t>ability of an individual, a firm, or a country to produce more of a good or service than competitors, using the same amount of resources.</a:t>
            </a:r>
            <a:endParaRPr dirty="0"/>
          </a:p>
        </p:txBody>
      </p:sp>
      <p:sp>
        <p:nvSpPr>
          <p:cNvPr id="145" name="Google Shape;145;p19"/>
          <p:cNvSpPr txBox="1">
            <a:spLocks noGrp="1"/>
          </p:cNvSpPr>
          <p:nvPr>
            <p:ph type="title"/>
          </p:nvPr>
        </p:nvSpPr>
        <p:spPr>
          <a:xfrm>
            <a:off x="893700" y="325276"/>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smtClean="0"/>
              <a:t>Comparative Advantage and Trade</a:t>
            </a:r>
            <a:endParaRPr sz="3000" dirty="0"/>
          </a:p>
        </p:txBody>
      </p:sp>
      <p:sp>
        <p:nvSpPr>
          <p:cNvPr id="146" name="Google Shape;146;p19"/>
          <p:cNvSpPr txBox="1">
            <a:spLocks noGrp="1"/>
          </p:cNvSpPr>
          <p:nvPr>
            <p:ph type="body" idx="2"/>
          </p:nvPr>
        </p:nvSpPr>
        <p:spPr>
          <a:xfrm>
            <a:off x="4796505" y="1394905"/>
            <a:ext cx="3136800" cy="170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t>Comparative Advantage</a:t>
            </a:r>
            <a:endParaRPr b="1" dirty="0"/>
          </a:p>
          <a:p>
            <a:pPr marL="0" lvl="0" indent="0">
              <a:buNone/>
            </a:pPr>
            <a:r>
              <a:rPr lang="en-US" altLang="zh-CN" dirty="0">
                <a:latin typeface="Lato" panose="020F0502020204030203" pitchFamily="34" charset="0"/>
                <a:cs typeface="Arial" panose="020B0604020202020204" pitchFamily="34" charset="0"/>
              </a:rPr>
              <a:t>The ability of an individual, a firm, or a country to produce a good or service at a lower opportunity cost than competitors.</a:t>
            </a:r>
            <a:endParaRPr dirty="0">
              <a:latin typeface="Lato" panose="020F0502020204030203" pitchFamily="34" charset="0"/>
            </a:endParaRPr>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6" name="Google Shape;111;p15"/>
          <p:cNvSpPr txBox="1">
            <a:spLocks/>
          </p:cNvSpPr>
          <p:nvPr/>
        </p:nvSpPr>
        <p:spPr>
          <a:xfrm>
            <a:off x="1225118" y="3846358"/>
            <a:ext cx="6542843" cy="7328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1pPr>
            <a:lvl2pPr marR="0" lvl="1"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2pPr>
            <a:lvl3pPr marR="0" lvl="2"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3pPr>
            <a:lvl4pPr marR="0" lvl="3"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4pPr>
            <a:lvl5pPr marR="0" lvl="4"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5pPr>
            <a:lvl6pPr marR="0" lvl="5"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6pPr>
            <a:lvl7pPr marR="0" lvl="6"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7pPr>
            <a:lvl8pPr marR="0" lvl="7"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8pPr>
            <a:lvl9pPr marR="0" lvl="8" algn="ctr"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9pPr>
          </a:lstStyle>
          <a:p>
            <a:pPr algn="l"/>
            <a:r>
              <a:rPr lang="en-US" sz="2400" i="1" dirty="0">
                <a:solidFill>
                  <a:schemeClr val="accent1">
                    <a:lumMod val="75000"/>
                  </a:schemeClr>
                </a:solidFill>
                <a:latin typeface="Lato" panose="020F0502020204030203" pitchFamily="34" charset="0"/>
                <a:cs typeface="Arial" pitchFamily="34" charset="0"/>
                <a:sym typeface="Symbol" pitchFamily="18" charset="2"/>
              </a:rPr>
              <a:t> </a:t>
            </a:r>
            <a:r>
              <a:rPr lang="en-US" sz="2400" i="1" dirty="0" smtClean="0">
                <a:solidFill>
                  <a:schemeClr val="accent1">
                    <a:lumMod val="75000"/>
                  </a:schemeClr>
                </a:solidFill>
                <a:latin typeface="Lato" panose="020F0502020204030203" pitchFamily="34" charset="0"/>
                <a:cs typeface="Arial" pitchFamily="34" charset="0"/>
                <a:sym typeface="Symbol" pitchFamily="18" charset="2"/>
              </a:rPr>
              <a:t>   </a:t>
            </a:r>
            <a:r>
              <a:rPr lang="en-US" sz="2400" i="1" dirty="0" smtClean="0">
                <a:solidFill>
                  <a:schemeClr val="accent1">
                    <a:lumMod val="75000"/>
                  </a:schemeClr>
                </a:solidFill>
                <a:latin typeface="Lato" panose="020F0502020204030203" pitchFamily="34" charset="0"/>
              </a:rPr>
              <a:t>Comparative advantage is the basis of trade.</a:t>
            </a:r>
            <a:endParaRPr lang="en-US" sz="2400" i="1" dirty="0">
              <a:solidFill>
                <a:schemeClr val="accent1">
                  <a:lumMod val="75000"/>
                </a:schemeClr>
              </a:solidFill>
              <a:latin typeface="Lato" panose="020F0502020204030203" pitchFamily="34" charset="0"/>
            </a:endParaRPr>
          </a:p>
        </p:txBody>
      </p:sp>
    </p:spTree>
    <p:extLst>
      <p:ext uri="{BB962C8B-B14F-4D97-AF65-F5344CB8AC3E}">
        <p14:creationId xmlns:p14="http://schemas.microsoft.com/office/powerpoint/2010/main" val="3645175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21947</TotalTime>
  <Words>1139</Words>
  <Application>Microsoft Office PowerPoint</Application>
  <PresentationFormat>On-screen Show (16:9)</PresentationFormat>
  <Paragraphs>341</Paragraphs>
  <Slides>17</Slides>
  <Notes>17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ＭＳ Ｐゴシック</vt:lpstr>
      <vt:lpstr>Lato</vt:lpstr>
      <vt:lpstr>ＭＳ Ｐゴシック</vt:lpstr>
      <vt:lpstr>Raleway</vt:lpstr>
      <vt:lpstr>Arial</vt:lpstr>
      <vt:lpstr>Tw Cen MT</vt:lpstr>
      <vt:lpstr>Wingdings</vt:lpstr>
      <vt:lpstr>Symbol</vt:lpstr>
      <vt:lpstr>Antonio template</vt:lpstr>
      <vt:lpstr>PowerPoint Presentation</vt:lpstr>
      <vt:lpstr>Chapter 2: Outline</vt:lpstr>
      <vt:lpstr>Trade-offs in Production</vt:lpstr>
      <vt:lpstr>Production possibilities frontier (PPF)  </vt:lpstr>
      <vt:lpstr>Active Learning</vt:lpstr>
      <vt:lpstr>Active Learning</vt:lpstr>
      <vt:lpstr>Non-Constant Opportunity Cost</vt:lpstr>
      <vt:lpstr>How would you illustrate economic growth or growth of a firm, namely the ability to increase the production of goods and services, using the PPF model?</vt:lpstr>
      <vt:lpstr>Comparative Advantage and Trade</vt:lpstr>
      <vt:lpstr>Gains from Trade</vt:lpstr>
      <vt:lpstr>Gains from Trade</vt:lpstr>
      <vt:lpstr>Gains from Specialization and Exchange</vt:lpstr>
      <vt:lpstr>PowerPoint Presentation</vt:lpstr>
      <vt:lpstr>PowerPoint Presentation</vt:lpstr>
      <vt:lpstr>Market Mechanism</vt:lpstr>
      <vt:lpstr>In a famous phrase, Adam Smith said that firms would be led by the “invisible hand” of the market to provide consumers with what they want.   What is this invisible hand?</vt:lpstr>
      <vt:lpstr>Reasons that markets can fail in allocating resources efficiently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The Financial Planning Process</dc:title>
  <dc:creator>Akbulut, Rahsan</dc:creator>
  <cp:lastModifiedBy>Akbulut, Rahsan</cp:lastModifiedBy>
  <cp:revision>98</cp:revision>
  <cp:lastPrinted>2020-10-27T19:31:10Z</cp:lastPrinted>
  <dcterms:modified xsi:type="dcterms:W3CDTF">2020-10-29T20:05:20Z</dcterms:modified>
</cp:coreProperties>
</file>