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360" r:id="rId3"/>
    <p:sldId id="385" r:id="rId4"/>
    <p:sldId id="386" r:id="rId5"/>
    <p:sldId id="387" r:id="rId6"/>
    <p:sldId id="388" r:id="rId7"/>
    <p:sldId id="390" r:id="rId8"/>
    <p:sldId id="389" r:id="rId9"/>
    <p:sldId id="366" r:id="rId10"/>
    <p:sldId id="369" r:id="rId11"/>
    <p:sldId id="391" r:id="rId12"/>
    <p:sldId id="392" r:id="rId13"/>
    <p:sldId id="393" r:id="rId14"/>
    <p:sldId id="394" r:id="rId15"/>
    <p:sldId id="396" r:id="rId16"/>
    <p:sldId id="376" r:id="rId17"/>
    <p:sldId id="395" r:id="rId18"/>
    <p:sldId id="378" r:id="rId19"/>
    <p:sldId id="379" r:id="rId20"/>
    <p:sldId id="380" r:id="rId21"/>
    <p:sldId id="399" r:id="rId22"/>
    <p:sldId id="382" r:id="rId23"/>
    <p:sldId id="397" r:id="rId24"/>
    <p:sldId id="398" r:id="rId25"/>
  </p:sldIdLst>
  <p:sldSz cx="9144000" cy="5143500" type="screen16x9"/>
  <p:notesSz cx="7102475" cy="9388475"/>
  <p:embeddedFontLst>
    <p:embeddedFont>
      <p:font typeface="ＭＳ Ｐゴシック" panose="020B0600070205080204" pitchFamily="34" charset="-128"/>
      <p:regular r:id="rId27"/>
    </p:embeddedFont>
    <p:embeddedFont>
      <p:font typeface="ＭＳ Ｐゴシック" panose="020B0600070205080204" pitchFamily="34" charset="-128"/>
      <p:regular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aleway" panose="020B05030301010600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1F96F-C1D2-449A-997E-52DF7C781BE6}">
  <a:tblStyle styleId="{F071F96F-C1D2-449A-997E-52DF7C781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6" autoAdjust="0"/>
    <p:restoredTop sz="88442" autoAdjust="0"/>
  </p:normalViewPr>
  <p:slideViewPr>
    <p:cSldViewPr snapToGrid="0">
      <p:cViewPr varScale="1">
        <p:scale>
          <a:sx n="97" d="100"/>
          <a:sy n="97" d="100"/>
        </p:scale>
        <p:origin x="112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927F3B-FCF4-4015-BC9C-2B5A3C80011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61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30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35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85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310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en-US" sz="310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BA9405-DC08-4B99-BA0F-5BA9C8E44E8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72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42289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E3FB5C-30D2-422A-8802-B8EAC443F17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89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840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42289"/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88D2D5-9299-4506-85BE-E5C0E8F5B59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28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42289"/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09BFA1-CBC8-4B0C-AB4E-3BEA4343BE6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89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42289"/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CA3522-878D-47B3-B873-87A51DACC84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48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449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36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 defTabSz="942289">
              <a:buNone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56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1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148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37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en-US" sz="310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BA9405-DC08-4B99-BA0F-5BA9C8E44E8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 defTabSz="942289">
              <a:buNone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en-US" sz="310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229" tIns="47114" rIns="94229" bIns="4711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65610" indent="-29446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77862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49006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20151" indent="-235572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9129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062440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533585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004729" indent="-235572" defTabSz="4711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BA9405-DC08-4B99-BA0F-5BA9C8E44E8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8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/>
          <p:cNvSpPr txBox="1">
            <a:spLocks/>
          </p:cNvSpPr>
          <p:nvPr/>
        </p:nvSpPr>
        <p:spPr>
          <a:xfrm>
            <a:off x="797625" y="362880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GSBA 511: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Managerial Economics</a:t>
            </a:r>
          </a:p>
          <a:p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Prof. Akbulut</a:t>
            </a:r>
          </a:p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i="1" smtClean="0">
                <a:latin typeface="Arial" panose="020B0604020202020204" pitchFamily="34" charset="0"/>
                <a:cs typeface="Arial" panose="020B0604020202020204" pitchFamily="34" charset="0"/>
              </a:rPr>
              <a:t>Chapter 3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1929146" y="120697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929146" y="4635970"/>
            <a:ext cx="491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345740" y="821208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1483852" y="878358"/>
            <a:ext cx="294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6546389" y="4650258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>
            <a:off x="1929146" y="1721320"/>
            <a:ext cx="1828800" cy="2914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288590" y="150700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325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873103" y="4645819"/>
            <a:ext cx="441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42" name="AutoShape 12"/>
          <p:cNvSpPr>
            <a:spLocks/>
          </p:cNvSpPr>
          <p:nvPr/>
        </p:nvSpPr>
        <p:spPr bwMode="auto">
          <a:xfrm>
            <a:off x="4626672" y="1690548"/>
            <a:ext cx="1813322" cy="369332"/>
          </a:xfrm>
          <a:prstGeom prst="borderCallout1">
            <a:avLst>
              <a:gd name="adj1" fmla="val 43852"/>
              <a:gd name="adj2" fmla="val -1921"/>
              <a:gd name="adj3" fmla="val 340778"/>
              <a:gd name="adj4" fmla="val -105880"/>
            </a:avLst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Demand curve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4774740" y="2110655"/>
            <a:ext cx="200567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dirty="0">
                <a:latin typeface="Arial" panose="020B0604020202020204" pitchFamily="34" charset="0"/>
              </a:rPr>
              <a:t>(Plot of the inverse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 dirty="0">
                <a:latin typeface="Arial" panose="020B0604020202020204" pitchFamily="34" charset="0"/>
              </a:rPr>
              <a:t>demand function)</a:t>
            </a:r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2083785" y="350726"/>
            <a:ext cx="30620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Plot of a demand </a:t>
            </a:r>
            <a:r>
              <a:rPr lang="en-US" altLang="en-US" sz="2200" dirty="0" smtClean="0">
                <a:solidFill>
                  <a:schemeClr val="tx2">
                    <a:lumMod val="75000"/>
                  </a:schemeClr>
                </a:solidFill>
                <a:latin typeface="Lato" panose="020F0502020204030203" pitchFamily="34" charset="0"/>
              </a:rPr>
              <a:t>curve:</a:t>
            </a:r>
            <a:endParaRPr lang="en-US" altLang="en-US" sz="2200" dirty="0">
              <a:solidFill>
                <a:schemeClr val="tx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2831640" y="3135783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2831640" y="375967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2413730" y="331556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sym typeface="Symbol" panose="05050102010706020507" pitchFamily="18" charset="2"/>
              </a:rPr>
              <a:t>P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2763774" y="3756099"/>
            <a:ext cx="51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sym typeface="Symbol" panose="05050102010706020507" pitchFamily="18" charset="2"/>
              </a:rPr>
              <a:t>Q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8449" name="Text Box 15"/>
          <p:cNvSpPr txBox="1">
            <a:spLocks noChangeArrowheads="1"/>
          </p:cNvSpPr>
          <p:nvPr/>
        </p:nvSpPr>
        <p:spPr bwMode="auto">
          <a:xfrm>
            <a:off x="4249674" y="3200077"/>
            <a:ext cx="2121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Slope =P/Q = -5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09416"/>
              </p:ext>
            </p:extLst>
          </p:nvPr>
        </p:nvGraphicFramePr>
        <p:xfrm>
          <a:off x="5296823" y="364451"/>
          <a:ext cx="2147888" cy="53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4" imgW="914400" imgH="228600" progId="Equation.3">
                  <p:embed/>
                </p:oleObj>
              </mc:Choice>
              <mc:Fallback>
                <p:oleObj name="Equation" r:id="rId4" imgW="914400" imgH="2286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823" y="364451"/>
                        <a:ext cx="2147888" cy="53697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4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89861" y="744567"/>
            <a:ext cx="7383641" cy="658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chemeClr val="tx1"/>
                </a:solidFill>
              </a:rPr>
              <a:t>Shifts in Demand versus </a:t>
            </a:r>
            <a:br>
              <a:rPr lang="en-US" altLang="en-US" sz="2600" dirty="0" smtClean="0">
                <a:solidFill>
                  <a:schemeClr val="tx1"/>
                </a:solidFill>
              </a:rPr>
            </a:br>
            <a:r>
              <a:rPr lang="en-US" altLang="en-US" sz="2600" dirty="0" smtClean="0">
                <a:solidFill>
                  <a:schemeClr val="tx1"/>
                </a:solidFill>
              </a:rPr>
              <a:t>Movements along a Demand</a:t>
            </a:r>
            <a:endParaRPr sz="2600" dirty="0">
              <a:solidFill>
                <a:schemeClr val="tx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43129" y="1717829"/>
            <a:ext cx="7208668" cy="2718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Shifts in Demand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s caused by a non-own price change</a:t>
            </a:r>
            <a:endParaRPr lang="en-US" dirty="0">
              <a:solidFill>
                <a:schemeClr val="tx1"/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Movement along a Demand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dirty="0">
                <a:solidFill>
                  <a:schemeClr val="tx1"/>
                </a:solidFill>
              </a:rPr>
              <a:t>is caused by </a:t>
            </a:r>
            <a:r>
              <a:rPr lang="en-US" dirty="0" smtClean="0">
                <a:solidFill>
                  <a:schemeClr val="tx1"/>
                </a:solidFill>
              </a:rPr>
              <a:t>an own </a:t>
            </a:r>
            <a:r>
              <a:rPr lang="en-US" dirty="0">
                <a:solidFill>
                  <a:schemeClr val="tx1"/>
                </a:solidFill>
              </a:rPr>
              <a:t>price </a:t>
            </a:r>
            <a:r>
              <a:rPr lang="en-US" dirty="0" smtClean="0">
                <a:solidFill>
                  <a:schemeClr val="tx1"/>
                </a:solidFill>
              </a:rPr>
              <a:t>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8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16025" y="440344"/>
            <a:ext cx="5561100" cy="629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accent2"/>
                </a:solidFill>
              </a:rPr>
              <a:t>Active Learning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16025" y="928021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2"/>
                </a:solidFill>
              </a:rPr>
              <a:t>Demand Curve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916023" y="2200498"/>
            <a:ext cx="6936276" cy="169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1" hangingPunct="1">
              <a:lnSpc>
                <a:spcPct val="105000"/>
              </a:lnSpc>
              <a:spcBef>
                <a:spcPct val="6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Draw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a demand curve for </a:t>
            </a:r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gasoline. 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What happens to it in each of the following scenarios?  Why?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16023" y="3250132"/>
            <a:ext cx="6516209" cy="15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144" indent="-388144">
              <a:spcAft>
                <a:spcPts val="450"/>
              </a:spcAft>
              <a:buSzPct val="115000"/>
              <a:buNone/>
            </a:pPr>
            <a:r>
              <a:rPr lang="en-US" altLang="en-US" sz="2100" b="1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A.	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Taxes on gasoline driven cars are increased drastically </a:t>
            </a:r>
          </a:p>
          <a:p>
            <a:pPr marL="388144" indent="-388144">
              <a:spcAft>
                <a:spcPts val="450"/>
              </a:spcAft>
              <a:buSzPct val="115000"/>
              <a:buNone/>
            </a:pPr>
            <a:r>
              <a:rPr lang="en-US" altLang="en-US" sz="2100" b="1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B</a:t>
            </a:r>
            <a:r>
              <a:rPr lang="en-US" altLang="en-US" sz="2100" b="1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	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price of gasoline falls</a:t>
            </a:r>
            <a:endParaRPr lang="en-US" altLang="en-US" sz="2100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388144" indent="-388144">
              <a:spcAft>
                <a:spcPts val="450"/>
              </a:spcAft>
              <a:buSzPct val="115000"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C.	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price of 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electricity increases drastically</a:t>
            </a:r>
            <a:endParaRPr lang="en-US" altLang="en-US" sz="2100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 descr="Morocco's Petrol Prices 4th Highest in MENA Reg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52" y="0"/>
            <a:ext cx="3852636" cy="22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4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58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chemeClr val="tx1"/>
                </a:solidFill>
              </a:rPr>
              <a:t>Supply Side of the Market</a:t>
            </a:r>
            <a:endParaRPr sz="2600" dirty="0">
              <a:solidFill>
                <a:schemeClr val="tx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22675" y="1064867"/>
            <a:ext cx="7313707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Quantity supplied:   </a:t>
            </a:r>
            <a:r>
              <a:rPr lang="en-US" altLang="en-US" sz="2100" i="1" dirty="0">
                <a:solidFill>
                  <a:schemeClr val="tx1"/>
                </a:solidFill>
              </a:rPr>
              <a:t>The amount of a good or service that a firm is willing and able to supply at a given price.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>
                <a:solidFill>
                  <a:schemeClr val="accent2">
                    <a:lumMod val="50000"/>
                  </a:schemeClr>
                </a:solidFill>
              </a:rPr>
              <a:t>Supply </a:t>
            </a: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schedule:   </a:t>
            </a:r>
            <a:r>
              <a:rPr lang="en-US" altLang="en-US" sz="2100" i="1" dirty="0">
                <a:solidFill>
                  <a:schemeClr val="tx1"/>
                </a:solidFill>
              </a:rPr>
              <a:t>A table that shows the relationship between the price of a product and the quantity of the product supplied.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>
                <a:solidFill>
                  <a:schemeClr val="accent2">
                    <a:lumMod val="50000"/>
                  </a:schemeClr>
                </a:solidFill>
              </a:rPr>
              <a:t>Supply </a:t>
            </a: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curve:   </a:t>
            </a:r>
            <a:r>
              <a:rPr lang="en-US" altLang="en-US" sz="2100" i="1" dirty="0">
                <a:solidFill>
                  <a:schemeClr val="tx1"/>
                </a:solidFill>
              </a:rPr>
              <a:t>A curve that shows the relationship between the price of a product and the quantity of the product supplied. </a:t>
            </a:r>
            <a:endParaRPr lang="en-US" altLang="en-US" sz="2100" i="1" dirty="0" smtClean="0">
              <a:solidFill>
                <a:schemeClr val="tx1"/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>
                <a:solidFill>
                  <a:schemeClr val="accent2">
                    <a:lumMod val="50000"/>
                  </a:schemeClr>
                </a:solidFill>
              </a:rPr>
              <a:t>Supply </a:t>
            </a: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function:   </a:t>
            </a:r>
            <a:r>
              <a:rPr lang="en-US" altLang="en-US" sz="2100" i="1" dirty="0">
                <a:solidFill>
                  <a:schemeClr val="tx1"/>
                </a:solidFill>
              </a:rPr>
              <a:t>A relationship between quantity supplied and other (independent) variables</a:t>
            </a:r>
            <a:r>
              <a:rPr lang="en-US" altLang="en-US" sz="2100" i="1" dirty="0" smtClean="0">
                <a:solidFill>
                  <a:schemeClr val="tx1"/>
                </a:solidFill>
              </a:rPr>
              <a:t>.        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flow</a:t>
            </a:r>
            <a:endParaRPr lang="en-US" altLang="en-US" sz="21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altLang="en-US" sz="2100" i="1" dirty="0">
              <a:solidFill>
                <a:schemeClr val="tx1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15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9211" y="358388"/>
            <a:ext cx="7383641" cy="658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chemeClr val="tx1"/>
                </a:solidFill>
              </a:rPr>
              <a:t>What affects the supply?</a:t>
            </a:r>
            <a:endParaRPr sz="2600" dirty="0">
              <a:solidFill>
                <a:schemeClr val="tx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67666" y="1020477"/>
            <a:ext cx="7208668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Price of Inputs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Technological Change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000" i="1" dirty="0" smtClean="0">
                <a:solidFill>
                  <a:schemeClr val="tx1"/>
                </a:solidFill>
              </a:rPr>
              <a:t>A </a:t>
            </a:r>
            <a:r>
              <a:rPr lang="en-US" sz="2000" i="1" dirty="0">
                <a:solidFill>
                  <a:schemeClr val="tx1"/>
                </a:solidFill>
              </a:rPr>
              <a:t>positive or negative change in the ability of a firm to produce a given level of output with a given quantity of inputs </a:t>
            </a:r>
            <a:endParaRPr lang="en-US" sz="2000" i="1" dirty="0" smtClean="0">
              <a:solidFill>
                <a:schemeClr val="tx1"/>
              </a:solidFill>
            </a:endParaRP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000" i="1" dirty="0">
                <a:solidFill>
                  <a:schemeClr val="tx1"/>
                </a:solidFill>
              </a:rPr>
              <a:t>Alternative products that a firm could produce are called substitutes in production.  </a:t>
            </a:r>
            <a:endParaRPr lang="en-US" sz="20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Price of Substitutes in Production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Number of Firms in the Market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Expected Future Prices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1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00" y="358388"/>
            <a:ext cx="6462600" cy="631472"/>
          </a:xfrm>
        </p:spPr>
        <p:txBody>
          <a:bodyPr/>
          <a:lstStyle/>
          <a:p>
            <a:r>
              <a:rPr lang="en-US" altLang="en-US" sz="2800" dirty="0">
                <a:latin typeface="Lato" panose="020F0502020204030203" pitchFamily="34" charset="0"/>
                <a:cs typeface="Arial" panose="020B0604020202020204" pitchFamily="34" charset="0"/>
              </a:rPr>
              <a:t>The general </a:t>
            </a:r>
            <a:r>
              <a:rPr lang="en-US" alt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supply </a:t>
            </a:r>
            <a:r>
              <a:rPr lang="en-US" altLang="en-US" sz="2800" dirty="0">
                <a:latin typeface="Lato" panose="020F0502020204030203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673441" y="2415385"/>
            <a:ext cx="581487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200" i="1" dirty="0">
                <a:latin typeface="Lato" panose="020F0502020204030203" pitchFamily="34" charset="0"/>
              </a:rPr>
              <a:t>Quantity </a:t>
            </a:r>
            <a:r>
              <a:rPr lang="en-US" altLang="en-US" sz="2200" i="1" dirty="0" smtClean="0">
                <a:latin typeface="Lato" panose="020F0502020204030203" pitchFamily="34" charset="0"/>
              </a:rPr>
              <a:t>supplied </a:t>
            </a:r>
            <a:r>
              <a:rPr lang="en-US" altLang="en-US" sz="2200" i="1" dirty="0">
                <a:latin typeface="Lato" panose="020F0502020204030203" pitchFamily="34" charset="0"/>
              </a:rPr>
              <a:t>depends on (own) price and cost of production</a:t>
            </a:r>
            <a:r>
              <a:rPr lang="en-US" altLang="en-US" sz="2200" i="1" dirty="0" smtClean="0">
                <a:latin typeface="Lato" panose="020F0502020204030203" pitchFamily="34" charset="0"/>
              </a:rPr>
              <a:t>.</a:t>
            </a:r>
            <a:endParaRPr lang="en-US" altLang="en-US" sz="2200" i="1" dirty="0">
              <a:latin typeface="Lato" panose="020F0502020204030203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18396"/>
              </p:ext>
            </p:extLst>
          </p:nvPr>
        </p:nvGraphicFramePr>
        <p:xfrm>
          <a:off x="3280168" y="4415115"/>
          <a:ext cx="84535" cy="16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168" y="4415115"/>
                        <a:ext cx="84535" cy="160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38764"/>
              </p:ext>
            </p:extLst>
          </p:nvPr>
        </p:nvGraphicFramePr>
        <p:xfrm>
          <a:off x="1893314" y="1405590"/>
          <a:ext cx="4981507" cy="65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6" imgW="2489200" imgH="330200" progId="Equation.3">
                  <p:embed/>
                </p:oleObj>
              </mc:Choice>
              <mc:Fallback>
                <p:oleObj name="Equation" r:id="rId6" imgW="2489200" imgH="33020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314" y="1405590"/>
                        <a:ext cx="4981507" cy="65992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5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71450"/>
            <a:ext cx="6038850" cy="742950"/>
          </a:xfrm>
        </p:spPr>
        <p:txBody>
          <a:bodyPr/>
          <a:lstStyle/>
          <a:p>
            <a:r>
              <a:rPr lang="en-US" altLang="en-US" sz="2200">
                <a:latin typeface="Lato" panose="020F0502020204030203" pitchFamily="34" charset="0"/>
                <a:cs typeface="Arial" panose="020B0604020202020204" pitchFamily="34" charset="0"/>
              </a:rPr>
              <a:t>Plot of a Supply Curve</a:t>
            </a:r>
          </a:p>
        </p:txBody>
      </p:sp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2189649" y="1681163"/>
            <a:ext cx="0" cy="302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2189649" y="4710113"/>
            <a:ext cx="3806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720542" y="118110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6235392" y="4610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5607" name="Line 10"/>
          <p:cNvSpPr>
            <a:spLocks noChangeShapeType="1"/>
          </p:cNvSpPr>
          <p:nvPr/>
        </p:nvSpPr>
        <p:spPr bwMode="auto">
          <a:xfrm flipV="1">
            <a:off x="2189649" y="2424113"/>
            <a:ext cx="2514600" cy="188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5608" name="Text Box 13"/>
          <p:cNvSpPr txBox="1">
            <a:spLocks noChangeArrowheads="1"/>
          </p:cNvSpPr>
          <p:nvPr/>
        </p:nvSpPr>
        <p:spPr bwMode="auto">
          <a:xfrm>
            <a:off x="5072152" y="2396729"/>
            <a:ext cx="200567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(Plot of the inverse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50">
                <a:latin typeface="Arial" panose="020B0604020202020204" pitchFamily="34" charset="0"/>
              </a:rPr>
              <a:t>supply function)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757827" y="2050256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Supply curve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539818" y="3551635"/>
            <a:ext cx="28392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DD8047"/>
                </a:solidFill>
                <a:latin typeface="Arial" panose="020B0604020202020204" pitchFamily="34" charset="0"/>
              </a:rPr>
              <a:t>For example:  P = 25 +3Q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DD8047"/>
                </a:solidFill>
                <a:latin typeface="Arial" panose="020B0604020202020204" pitchFamily="34" charset="0"/>
              </a:rPr>
              <a:t>Slope is ∆P/∆Q = 3</a:t>
            </a:r>
          </a:p>
        </p:txBody>
      </p:sp>
    </p:spTree>
    <p:extLst>
      <p:ext uri="{BB962C8B-B14F-4D97-AF65-F5344CB8AC3E}">
        <p14:creationId xmlns:p14="http://schemas.microsoft.com/office/powerpoint/2010/main" val="35232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16025" y="440344"/>
            <a:ext cx="5561100" cy="629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accent2"/>
                </a:solidFill>
              </a:rPr>
              <a:t>Active Learning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16025" y="928021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2"/>
                </a:solidFill>
              </a:rPr>
              <a:t>Supply Curve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916022" y="1539902"/>
            <a:ext cx="5529165" cy="169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ct val="60000"/>
              </a:spcBef>
              <a:buClr>
                <a:srgbClr val="00B85C"/>
              </a:buClr>
              <a:buSzPct val="120000"/>
              <a:buNone/>
            </a:pPr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Draw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a </a:t>
            </a:r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supply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curve for tax return preparation software.  </a:t>
            </a:r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What happens to it        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in each </a:t>
            </a:r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of 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the following </a:t>
            </a:r>
            <a:r>
              <a:rPr lang="en-US" altLang="en-US" sz="2100" dirty="0" smtClean="0">
                <a:latin typeface="Lato" panose="020F0502020204030203" pitchFamily="34" charset="0"/>
                <a:cs typeface="Arial" panose="020B0604020202020204" pitchFamily="34" charset="0"/>
              </a:rPr>
              <a:t>scenarios? Why</a:t>
            </a:r>
            <a:r>
              <a:rPr lang="en-US" altLang="en-US" sz="2100" dirty="0">
                <a:latin typeface="Lato" panose="020F0502020204030203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16023" y="3037068"/>
            <a:ext cx="6516209" cy="222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>
              <a:spcAft>
                <a:spcPts val="450"/>
              </a:spcAft>
              <a:buSzPct val="115000"/>
              <a:buAutoNum type="alphaUcPeriod"/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price of the software 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drops</a:t>
            </a:r>
            <a:endParaRPr lang="en-US" altLang="en-US" sz="2100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457200" lvl="1" indent="-457200">
              <a:spcAft>
                <a:spcPts val="450"/>
              </a:spcAft>
              <a:buSzPct val="115000"/>
              <a:buAutoNum type="alphaUcPeriod" startAt="2"/>
            </a:pP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technological advance 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allows 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software to be </a:t>
            </a:r>
            <a:b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produced at lower cost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-457200">
              <a:spcAft>
                <a:spcPts val="450"/>
              </a:spcAft>
              <a:buSzPct val="115000"/>
              <a:buAutoNum type="alphaUcPeriod" startAt="2"/>
            </a:pP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Professional tax return preparers raise the price of the services they </a:t>
            </a:r>
            <a:r>
              <a:rPr lang="en-US" altLang="en-US" sz="2100" dirty="0" smtClean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provide</a:t>
            </a:r>
            <a:r>
              <a:rPr lang="en-US" altLang="en-US" sz="2100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  <a:r>
              <a:rPr lang="en-US" altLang="en-US" sz="2100" b="1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	</a:t>
            </a:r>
          </a:p>
          <a:p>
            <a:pPr marL="457200" indent="-457200">
              <a:spcAft>
                <a:spcPts val="450"/>
              </a:spcAft>
              <a:buSzPct val="115000"/>
              <a:buAutoNum type="alphaUcPeriod" startAt="3"/>
            </a:pPr>
            <a:endParaRPr lang="en-US" altLang="en-US" sz="2100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5" descr="comks78144  tax form and computer ke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30296"/>
          <a:stretch>
            <a:fillRect/>
          </a:stretch>
        </p:blipFill>
        <p:spPr bwMode="auto">
          <a:xfrm>
            <a:off x="5982400" y="-2"/>
            <a:ext cx="3161601" cy="29607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71450"/>
            <a:ext cx="6038850" cy="742950"/>
          </a:xfrm>
        </p:spPr>
        <p:txBody>
          <a:bodyPr/>
          <a:lstStyle/>
          <a:p>
            <a:r>
              <a:rPr lang="en-US" altLang="en-US" sz="2400" dirty="0">
                <a:latin typeface="Lato" panose="020F0502020204030203" pitchFamily="34" charset="0"/>
                <a:cs typeface="Arial" panose="020B0604020202020204" pitchFamily="34" charset="0"/>
              </a:rPr>
              <a:t>Market Equilibrium</a:t>
            </a:r>
          </a:p>
        </p:txBody>
      </p:sp>
      <p:sp>
        <p:nvSpPr>
          <p:cNvPr id="27651" name="Line 5"/>
          <p:cNvSpPr>
            <a:spLocks noChangeShapeType="1"/>
          </p:cNvSpPr>
          <p:nvPr/>
        </p:nvSpPr>
        <p:spPr bwMode="auto">
          <a:xfrm>
            <a:off x="2713435" y="1521363"/>
            <a:ext cx="0" cy="302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2713435" y="4550313"/>
            <a:ext cx="3806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2244328" y="102130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6759178" y="44503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>
            <a:off x="2713435" y="1864263"/>
            <a:ext cx="1828800" cy="268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 flipV="1">
            <a:off x="2713435" y="2264313"/>
            <a:ext cx="2514600" cy="1885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>
            <a:off x="3742135" y="3350163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7661" name="Line 15"/>
          <p:cNvSpPr>
            <a:spLocks noChangeShapeType="1"/>
          </p:cNvSpPr>
          <p:nvPr/>
        </p:nvSpPr>
        <p:spPr bwMode="auto">
          <a:xfrm flipH="1">
            <a:off x="2713435" y="335016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3625453" y="454436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7663" name="Text Box 17"/>
          <p:cNvSpPr txBox="1">
            <a:spLocks noChangeArrowheads="1"/>
          </p:cNvSpPr>
          <p:nvPr/>
        </p:nvSpPr>
        <p:spPr bwMode="auto">
          <a:xfrm>
            <a:off x="2326481" y="314894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4416028" y="39550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7665" name="Text Box 19"/>
          <p:cNvSpPr txBox="1">
            <a:spLocks noChangeArrowheads="1"/>
          </p:cNvSpPr>
          <p:nvPr/>
        </p:nvSpPr>
        <p:spPr bwMode="auto">
          <a:xfrm>
            <a:off x="5158978" y="187855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495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71450"/>
            <a:ext cx="6038850" cy="742950"/>
          </a:xfrm>
        </p:spPr>
        <p:txBody>
          <a:bodyPr/>
          <a:lstStyle/>
          <a:p>
            <a:r>
              <a:rPr lang="en-US" altLang="en-US" sz="2400" dirty="0">
                <a:latin typeface="Lato" panose="020F0502020204030203" pitchFamily="34" charset="0"/>
                <a:cs typeface="Arial" panose="020B0604020202020204" pitchFamily="34" charset="0"/>
              </a:rPr>
              <a:t>Market Equilibrium</a:t>
            </a:r>
          </a:p>
        </p:txBody>
      </p:sp>
      <p:sp>
        <p:nvSpPr>
          <p:cNvPr id="28675" name="Line 5"/>
          <p:cNvSpPr>
            <a:spLocks noChangeShapeType="1"/>
          </p:cNvSpPr>
          <p:nvPr/>
        </p:nvSpPr>
        <p:spPr bwMode="auto">
          <a:xfrm>
            <a:off x="2462213" y="1397794"/>
            <a:ext cx="0" cy="302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2462212" y="4426744"/>
            <a:ext cx="38064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1993106" y="118110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6361510" y="4326731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 (millions)</a:t>
            </a:r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2462213" y="1740694"/>
            <a:ext cx="2618185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8680" name="Line 10"/>
          <p:cNvSpPr>
            <a:spLocks noChangeShapeType="1"/>
          </p:cNvSpPr>
          <p:nvPr/>
        </p:nvSpPr>
        <p:spPr bwMode="auto">
          <a:xfrm flipV="1">
            <a:off x="2462213" y="1838325"/>
            <a:ext cx="2689622" cy="21883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1758554" y="2095500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1000</a:t>
            </a:r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>
            <a:off x="3794523" y="2984898"/>
            <a:ext cx="7144" cy="14358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 flipH="1">
            <a:off x="2462212" y="2922985"/>
            <a:ext cx="133945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3596878" y="442674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85" name="Text Box 17"/>
          <p:cNvSpPr txBox="1">
            <a:spLocks noChangeArrowheads="1"/>
          </p:cNvSpPr>
          <p:nvPr/>
        </p:nvSpPr>
        <p:spPr bwMode="auto">
          <a:xfrm>
            <a:off x="1938338" y="2750344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28686" name="Text Box 18"/>
          <p:cNvSpPr txBox="1">
            <a:spLocks noChangeArrowheads="1"/>
          </p:cNvSpPr>
          <p:nvPr/>
        </p:nvSpPr>
        <p:spPr bwMode="auto">
          <a:xfrm>
            <a:off x="5080397" y="3838575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8687" name="Text Box 19"/>
          <p:cNvSpPr txBox="1">
            <a:spLocks noChangeArrowheads="1"/>
          </p:cNvSpPr>
          <p:nvPr/>
        </p:nvSpPr>
        <p:spPr bwMode="auto">
          <a:xfrm>
            <a:off x="5151835" y="156805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 flipH="1">
            <a:off x="2462213" y="2305050"/>
            <a:ext cx="2124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4338637" y="4436269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2883694" y="4441031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8.5</a:t>
            </a:r>
          </a:p>
        </p:txBody>
      </p:sp>
      <p:sp>
        <p:nvSpPr>
          <p:cNvPr id="28691" name="Line 14"/>
          <p:cNvSpPr>
            <a:spLocks noChangeShapeType="1"/>
          </p:cNvSpPr>
          <p:nvPr/>
        </p:nvSpPr>
        <p:spPr bwMode="auto">
          <a:xfrm>
            <a:off x="3102769" y="2305050"/>
            <a:ext cx="7144" cy="21216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8692" name="Line 14"/>
          <p:cNvSpPr>
            <a:spLocks noChangeShapeType="1"/>
          </p:cNvSpPr>
          <p:nvPr/>
        </p:nvSpPr>
        <p:spPr bwMode="auto">
          <a:xfrm>
            <a:off x="4567238" y="2336007"/>
            <a:ext cx="7144" cy="21216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" name="Left Brace 2"/>
          <p:cNvSpPr>
            <a:spLocks/>
          </p:cNvSpPr>
          <p:nvPr/>
        </p:nvSpPr>
        <p:spPr bwMode="auto">
          <a:xfrm rot="5400000">
            <a:off x="3690938" y="1391841"/>
            <a:ext cx="295275" cy="1457325"/>
          </a:xfrm>
          <a:prstGeom prst="leftBrace">
            <a:avLst>
              <a:gd name="adj1" fmla="val 8340"/>
              <a:gd name="adj2" fmla="val 50000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sz="1050">
              <a:latin typeface="+mn-lt"/>
              <a:ea typeface="+mn-ea"/>
            </a:endParaRPr>
          </a:p>
        </p:txBody>
      </p:sp>
      <p:sp>
        <p:nvSpPr>
          <p:cNvPr id="28694" name="TextBox 3"/>
          <p:cNvSpPr txBox="1">
            <a:spLocks noChangeArrowheads="1"/>
          </p:cNvSpPr>
          <p:nvPr/>
        </p:nvSpPr>
        <p:spPr bwMode="auto">
          <a:xfrm>
            <a:off x="3343275" y="1651397"/>
            <a:ext cx="9953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latin typeface="Arial" panose="020B0604020202020204" pitchFamily="34" charset="0"/>
              </a:rPr>
              <a:t>Surplus</a:t>
            </a:r>
          </a:p>
        </p:txBody>
      </p:sp>
    </p:spTree>
    <p:extLst>
      <p:ext uri="{BB962C8B-B14F-4D97-AF65-F5344CB8AC3E}">
        <p14:creationId xmlns:p14="http://schemas.microsoft.com/office/powerpoint/2010/main" val="15912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Chapter 3: Outline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26612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Prices Come From: The Interaction of Supply and Demand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Demand functions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Supply functions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Equilibrium</a:t>
            </a:r>
          </a:p>
          <a:p>
            <a:pPr marL="914400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Shifting demand and supply curves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57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71450"/>
            <a:ext cx="6038850" cy="742950"/>
          </a:xfrm>
        </p:spPr>
        <p:txBody>
          <a:bodyPr/>
          <a:lstStyle/>
          <a:p>
            <a:r>
              <a:rPr lang="en-US" altLang="en-US" sz="2400" dirty="0">
                <a:latin typeface="Lato" panose="020F0502020204030203" pitchFamily="34" charset="0"/>
                <a:cs typeface="Arial" panose="020B0604020202020204" pitchFamily="34" charset="0"/>
              </a:rPr>
              <a:t>Market </a:t>
            </a:r>
            <a:r>
              <a:rPr lang="en-US" altLang="en-US" sz="2400" dirty="0" smtClean="0">
                <a:latin typeface="Lato" panose="020F0502020204030203" pitchFamily="34" charset="0"/>
                <a:cs typeface="Arial" panose="020B0604020202020204" pitchFamily="34" charset="0"/>
              </a:rPr>
              <a:t>Equilibrium</a:t>
            </a:r>
            <a:endParaRPr lang="en-US" altLang="en-US" sz="24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9699" name="Line 5"/>
          <p:cNvSpPr>
            <a:spLocks noChangeShapeType="1"/>
          </p:cNvSpPr>
          <p:nvPr/>
        </p:nvSpPr>
        <p:spPr bwMode="auto">
          <a:xfrm>
            <a:off x="2462213" y="1377554"/>
            <a:ext cx="0" cy="302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0" name="Line 6"/>
          <p:cNvSpPr>
            <a:spLocks noChangeShapeType="1"/>
          </p:cNvSpPr>
          <p:nvPr/>
        </p:nvSpPr>
        <p:spPr bwMode="auto">
          <a:xfrm>
            <a:off x="2462212" y="4406504"/>
            <a:ext cx="38064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993106" y="118110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6361510" y="4306491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 (millions)</a:t>
            </a:r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>
            <a:off x="2462213" y="1720454"/>
            <a:ext cx="2618185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 flipV="1">
            <a:off x="2462213" y="1818085"/>
            <a:ext cx="2689622" cy="21883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1746648" y="3350419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650</a:t>
            </a:r>
          </a:p>
        </p:txBody>
      </p:sp>
      <p:sp>
        <p:nvSpPr>
          <p:cNvPr id="29706" name="Line 14"/>
          <p:cNvSpPr>
            <a:spLocks noChangeShapeType="1"/>
          </p:cNvSpPr>
          <p:nvPr/>
        </p:nvSpPr>
        <p:spPr bwMode="auto">
          <a:xfrm>
            <a:off x="3794523" y="2964657"/>
            <a:ext cx="7144" cy="14358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7" name="Line 15"/>
          <p:cNvSpPr>
            <a:spLocks noChangeShapeType="1"/>
          </p:cNvSpPr>
          <p:nvPr/>
        </p:nvSpPr>
        <p:spPr bwMode="auto">
          <a:xfrm flipH="1">
            <a:off x="2462212" y="2902744"/>
            <a:ext cx="133945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3596878" y="440650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9709" name="Text Box 17"/>
          <p:cNvSpPr txBox="1">
            <a:spLocks noChangeArrowheads="1"/>
          </p:cNvSpPr>
          <p:nvPr/>
        </p:nvSpPr>
        <p:spPr bwMode="auto">
          <a:xfrm>
            <a:off x="1938338" y="2728913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800</a:t>
            </a:r>
          </a:p>
        </p:txBody>
      </p:sp>
      <p:sp>
        <p:nvSpPr>
          <p:cNvPr id="29710" name="Text Box 18"/>
          <p:cNvSpPr txBox="1">
            <a:spLocks noChangeArrowheads="1"/>
          </p:cNvSpPr>
          <p:nvPr/>
        </p:nvSpPr>
        <p:spPr bwMode="auto">
          <a:xfrm>
            <a:off x="5080397" y="3818335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9711" name="Text Box 19"/>
          <p:cNvSpPr txBox="1">
            <a:spLocks noChangeArrowheads="1"/>
          </p:cNvSpPr>
          <p:nvPr/>
        </p:nvSpPr>
        <p:spPr bwMode="auto">
          <a:xfrm>
            <a:off x="5151835" y="154662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H="1">
            <a:off x="2462213" y="3523060"/>
            <a:ext cx="2097881" cy="1309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4338637" y="4416029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9714" name="Text Box 16"/>
          <p:cNvSpPr txBox="1">
            <a:spLocks noChangeArrowheads="1"/>
          </p:cNvSpPr>
          <p:nvPr/>
        </p:nvSpPr>
        <p:spPr bwMode="auto">
          <a:xfrm>
            <a:off x="2925366" y="438983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15" name="Line 14"/>
          <p:cNvSpPr>
            <a:spLocks noChangeShapeType="1"/>
          </p:cNvSpPr>
          <p:nvPr/>
        </p:nvSpPr>
        <p:spPr bwMode="auto">
          <a:xfrm>
            <a:off x="3061098" y="3536157"/>
            <a:ext cx="7144" cy="87034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9716" name="Line 14"/>
          <p:cNvSpPr>
            <a:spLocks noChangeShapeType="1"/>
          </p:cNvSpPr>
          <p:nvPr/>
        </p:nvSpPr>
        <p:spPr bwMode="auto">
          <a:xfrm>
            <a:off x="4560094" y="3536156"/>
            <a:ext cx="14288" cy="900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" name="Left Brace 2"/>
          <p:cNvSpPr>
            <a:spLocks/>
          </p:cNvSpPr>
          <p:nvPr/>
        </p:nvSpPr>
        <p:spPr bwMode="auto">
          <a:xfrm rot="-5400000">
            <a:off x="3663554" y="2942035"/>
            <a:ext cx="295275" cy="1457325"/>
          </a:xfrm>
          <a:prstGeom prst="leftBrace">
            <a:avLst>
              <a:gd name="adj1" fmla="val 8340"/>
              <a:gd name="adj2" fmla="val 50000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sz="1050">
              <a:latin typeface="+mn-lt"/>
              <a:ea typeface="+mn-ea"/>
            </a:endParaRPr>
          </a:p>
        </p:txBody>
      </p:sp>
      <p:sp>
        <p:nvSpPr>
          <p:cNvPr id="29718" name="TextBox 3"/>
          <p:cNvSpPr txBox="1">
            <a:spLocks noChangeArrowheads="1"/>
          </p:cNvSpPr>
          <p:nvPr/>
        </p:nvSpPr>
        <p:spPr bwMode="auto">
          <a:xfrm>
            <a:off x="3302794" y="3887391"/>
            <a:ext cx="99655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>
                <a:latin typeface="Arial" panose="020B0604020202020204" pitchFamily="34" charset="0"/>
              </a:rPr>
              <a:t>Shortage</a:t>
            </a:r>
          </a:p>
        </p:txBody>
      </p:sp>
    </p:spTree>
    <p:extLst>
      <p:ext uri="{BB962C8B-B14F-4D97-AF65-F5344CB8AC3E}">
        <p14:creationId xmlns:p14="http://schemas.microsoft.com/office/powerpoint/2010/main" val="38739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chemeClr val="accent2">
                    <a:lumMod val="50000"/>
                  </a:schemeClr>
                </a:solidFill>
              </a:rPr>
              <a:t>Effects of Demand and Supply Shift on Equilibrium</a:t>
            </a:r>
            <a:endParaRPr sz="2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325923"/>
            <a:ext cx="7251563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Predictions </a:t>
            </a:r>
            <a:r>
              <a:rPr lang="en-US" sz="2200" dirty="0">
                <a:solidFill>
                  <a:schemeClr val="tx1"/>
                </a:solidFill>
              </a:rPr>
              <a:t>about price and quantity in our model require us to know supply and demand curves.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Typically, we know price and quantity but do not know the curves that generate them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sz="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200" dirty="0">
                <a:solidFill>
                  <a:schemeClr val="tx1"/>
                </a:solidFill>
              </a:rPr>
              <a:t>The power of the demand and supply model is in its ability to predict directional changes in price and quantity traded.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80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781" y="186929"/>
            <a:ext cx="5829300" cy="800100"/>
          </a:xfrm>
        </p:spPr>
        <p:txBody>
          <a:bodyPr/>
          <a:lstStyle/>
          <a:p>
            <a:r>
              <a:rPr lang="en-US" altLang="en-US" sz="2400">
                <a:latin typeface="Lato" panose="020F0502020204030203" pitchFamily="34" charset="0"/>
                <a:cs typeface="Arial" panose="020B0604020202020204" pitchFamily="34" charset="0"/>
              </a:rPr>
              <a:t>Shifting Supply and Demand</a:t>
            </a:r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>
            <a:off x="1957745" y="1205638"/>
            <a:ext cx="0" cy="3700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1957745" y="4906101"/>
            <a:ext cx="4972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604128" y="103299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6860738" y="4463189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1957745" y="2048601"/>
            <a:ext cx="2571750" cy="285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4346138" y="4348889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 flipV="1">
            <a:off x="1957745" y="1362801"/>
            <a:ext cx="2914650" cy="2457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4974788" y="1091339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 flipH="1">
            <a:off x="1914882" y="3048726"/>
            <a:ext cx="928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 flipH="1">
            <a:off x="2872145" y="3077301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 flipV="1">
            <a:off x="1957745" y="2162901"/>
            <a:ext cx="302895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>
            <a:off x="3791308" y="2334351"/>
            <a:ext cx="8977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4974788" y="1719989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S’</a:t>
            </a:r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 flipH="1">
            <a:off x="1972032" y="2820126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79" name="Line 19"/>
          <p:cNvSpPr>
            <a:spLocks noChangeShapeType="1"/>
          </p:cNvSpPr>
          <p:nvPr/>
        </p:nvSpPr>
        <p:spPr bwMode="auto">
          <a:xfrm flipH="1">
            <a:off x="3100745" y="2834414"/>
            <a:ext cx="28575" cy="2028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80" name="Line 20"/>
          <p:cNvSpPr>
            <a:spLocks noChangeShapeType="1"/>
          </p:cNvSpPr>
          <p:nvPr/>
        </p:nvSpPr>
        <p:spPr bwMode="auto">
          <a:xfrm>
            <a:off x="1957745" y="1534251"/>
            <a:ext cx="3086100" cy="3371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>
            <a:off x="3593664" y="3820251"/>
            <a:ext cx="3738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>
            <a:off x="3329345" y="3534501"/>
            <a:ext cx="0" cy="1314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83" name="Line 23"/>
          <p:cNvSpPr>
            <a:spLocks noChangeShapeType="1"/>
          </p:cNvSpPr>
          <p:nvPr/>
        </p:nvSpPr>
        <p:spPr bwMode="auto">
          <a:xfrm flipH="1">
            <a:off x="1900595" y="353450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4574738" y="3891689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10258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9" grpId="0"/>
      <p:bldP spid="117771" grpId="0"/>
      <p:bldP spid="117777" grpId="0"/>
      <p:bldP spid="117777" grpId="1"/>
      <p:bldP spid="1177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047" y="280144"/>
            <a:ext cx="5829300" cy="800100"/>
          </a:xfrm>
        </p:spPr>
        <p:txBody>
          <a:bodyPr/>
          <a:lstStyle/>
          <a:p>
            <a:r>
              <a:rPr lang="en" sz="2400" dirty="0">
                <a:solidFill>
                  <a:schemeClr val="accent2"/>
                </a:solidFill>
              </a:rPr>
              <a:t>Active </a:t>
            </a:r>
            <a:r>
              <a:rPr lang="en" sz="2400" dirty="0" smtClean="0">
                <a:solidFill>
                  <a:schemeClr val="accent2"/>
                </a:solidFill>
              </a:rPr>
              <a:t>Learning</a:t>
            </a:r>
            <a:br>
              <a:rPr lang="en" sz="2400" dirty="0" smtClean="0">
                <a:solidFill>
                  <a:schemeClr val="accent2"/>
                </a:solidFill>
              </a:rPr>
            </a:b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Changes in Market Equilibrium</a:t>
            </a:r>
            <a:endParaRPr lang="en-US" altLang="en-US" sz="2400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16" descr="C:\Documents and Settings\Kyle M. Thiel\Desktop\Pindyck_7e\ppts\aparna_ppts\aparna_ppts\ch02\fig2.08\2.08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041" y="886356"/>
            <a:ext cx="5128592" cy="419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C:\Documents and Settings\Kyle M. Thiel\Desktop\Pindyck_7e\ppts\aparna_ppts\aparna_ppts\ch02\fig2.08\2.08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041" y="886356"/>
            <a:ext cx="5128592" cy="419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C:\Documents and Settings\Kyle M. Thiel\Desktop\Pindyck_7e\ppts\aparna_ppts\aparna_ppts\ch02\fig2.08\2.08_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041" y="874450"/>
            <a:ext cx="5128592" cy="419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194047" y="1306931"/>
            <a:ext cx="1717829" cy="695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lIns="34290" rIns="3429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spcBef>
                <a:spcPct val="20000"/>
              </a:spcBef>
              <a:buClrTx/>
              <a:buSzTx/>
              <a:buNone/>
            </a:pPr>
            <a:r>
              <a:rPr lang="en-US" altLang="en-US" sz="1500" b="1" dirty="0">
                <a:latin typeface="Lato" panose="020F0502020204030203" pitchFamily="34" charset="0"/>
              </a:rPr>
              <a:t>Consumption and the Price of Copper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194047" y="2295525"/>
            <a:ext cx="202064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defTabSz="685800">
              <a:spcBef>
                <a:spcPct val="20000"/>
              </a:spcBef>
              <a:buClrTx/>
              <a:buSzTx/>
              <a:buNone/>
            </a:pPr>
            <a:r>
              <a:rPr lang="en-US" altLang="en-US" sz="1600" dirty="0">
                <a:latin typeface="Lato" panose="020F0502020204030203" pitchFamily="34" charset="0"/>
              </a:rPr>
              <a:t>Although annual consumption of copper has increased about a hundredfold, </a:t>
            </a:r>
          </a:p>
          <a:p>
            <a:pPr defTabSz="685800">
              <a:spcBef>
                <a:spcPct val="20000"/>
              </a:spcBef>
              <a:buClrTx/>
              <a:buSzTx/>
              <a:buNone/>
            </a:pPr>
            <a:r>
              <a:rPr lang="en-US" altLang="en-US" sz="1600" dirty="0">
                <a:latin typeface="Lato" panose="020F0502020204030203" pitchFamily="34" charset="0"/>
              </a:rPr>
              <a:t>the real (inflation-adjusted) price has not changed much.</a:t>
            </a:r>
          </a:p>
        </p:txBody>
      </p:sp>
    </p:spTree>
    <p:extLst>
      <p:ext uri="{BB962C8B-B14F-4D97-AF65-F5344CB8AC3E}">
        <p14:creationId xmlns:p14="http://schemas.microsoft.com/office/powerpoint/2010/main" val="28237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16025" y="427027"/>
            <a:ext cx="5561100" cy="629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2"/>
                </a:solidFill>
              </a:rPr>
              <a:t>Active Learning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16025" y="928021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dk2"/>
                </a:solidFill>
              </a:rPr>
              <a:t>Market Equilibrium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916025" y="1539902"/>
            <a:ext cx="7109389" cy="1692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>
                <a:latin typeface="Lato" panose="020F0502020204030203" pitchFamily="34" charset="0"/>
              </a:rPr>
              <a:t>Suppose that due to more stringent </a:t>
            </a:r>
            <a:r>
              <a:rPr lang="en-US" altLang="en-US" sz="2100" dirty="0" smtClean="0">
                <a:latin typeface="Lato" panose="020F0502020204030203" pitchFamily="34" charset="0"/>
              </a:rPr>
              <a:t>                               environmental </a:t>
            </a:r>
            <a:r>
              <a:rPr lang="en-US" altLang="en-US" sz="2100" dirty="0">
                <a:latin typeface="Lato" panose="020F0502020204030203" pitchFamily="34" charset="0"/>
              </a:rPr>
              <a:t>regulation it </a:t>
            </a:r>
            <a:r>
              <a:rPr lang="en-US" altLang="en-US" sz="2100" dirty="0" smtClean="0">
                <a:latin typeface="Lato" panose="020F0502020204030203" pitchFamily="34" charset="0"/>
              </a:rPr>
              <a:t>becomes                                                                                       more </a:t>
            </a:r>
            <a:r>
              <a:rPr lang="en-US" altLang="en-US" sz="2100" dirty="0">
                <a:latin typeface="Lato" panose="020F0502020204030203" pitchFamily="34" charset="0"/>
              </a:rPr>
              <a:t>expensive for steel </a:t>
            </a:r>
            <a:r>
              <a:rPr lang="en-US" altLang="en-US" sz="2100" dirty="0" smtClean="0">
                <a:latin typeface="Lato" panose="020F0502020204030203" pitchFamily="34" charset="0"/>
              </a:rPr>
              <a:t>production                                                    </a:t>
            </a:r>
            <a:r>
              <a:rPr lang="en-US" altLang="en-US" sz="2100" dirty="0">
                <a:latin typeface="Lato" panose="020F0502020204030203" pitchFamily="34" charset="0"/>
              </a:rPr>
              <a:t>firms </a:t>
            </a:r>
            <a:r>
              <a:rPr lang="en-US" altLang="en-US" sz="2100" dirty="0" smtClean="0">
                <a:latin typeface="Lato" panose="020F0502020204030203" pitchFamily="34" charset="0"/>
              </a:rPr>
              <a:t>to </a:t>
            </a:r>
            <a:r>
              <a:rPr lang="en-US" altLang="en-US" sz="2100" dirty="0">
                <a:latin typeface="Lato" panose="020F0502020204030203" pitchFamily="34" charset="0"/>
              </a:rPr>
              <a:t>operate. Also, recent technological advances in plastics has reduced the demand for steel products. </a:t>
            </a:r>
            <a:endParaRPr lang="en-US" altLang="en-US" sz="2100" dirty="0" smtClean="0">
              <a:latin typeface="Lato" panose="020F0502020204030203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dirty="0">
              <a:latin typeface="Lato" panose="020F0502020204030203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>
                <a:latin typeface="Lato" panose="020F0502020204030203" pitchFamily="34" charset="0"/>
              </a:rPr>
              <a:t>Use Supply and Demand analysis to predict how these shocks will affect equilibrium price and quantity of steel. </a:t>
            </a:r>
            <a:endParaRPr lang="en-US" altLang="en-US" sz="2100" dirty="0" smtClean="0">
              <a:latin typeface="Lato" panose="020F0502020204030203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dirty="0">
              <a:latin typeface="Lato" panose="020F0502020204030203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dirty="0">
                <a:latin typeface="Lato" panose="020F0502020204030203" pitchFamily="34" charset="0"/>
              </a:rPr>
              <a:t>Can we say with certainty that the market price for steel will fall? Why? 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AutoShape 2" descr="SAIL registers highest crude steel production in FY'19 | Busines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0" name="Picture 4" descr="SAIL registers highest crude steel production in FY'19 | Busines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360" y="0"/>
            <a:ext cx="3515640" cy="236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458871"/>
            <a:ext cx="7383641" cy="696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Model of Supply and Demand</a:t>
            </a:r>
            <a:endParaRPr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8292" y="1150536"/>
            <a:ext cx="7632325" cy="3812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1" indent="0">
              <a:spcBef>
                <a:spcPts val="600"/>
              </a:spcBef>
              <a:buClr>
                <a:schemeClr val="accent6"/>
              </a:buClr>
              <a:buSzPts val="1800"/>
              <a:buNone/>
              <a:defRPr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Model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designed to explain how prices are determined in certain types of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markets.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114300" lvl="1" indent="0">
              <a:spcBef>
                <a:spcPts val="600"/>
              </a:spcBef>
              <a:buClr>
                <a:schemeClr val="accent6"/>
              </a:buClr>
              <a:buSzPts val="1800"/>
              <a:buNone/>
              <a:defRPr/>
            </a:pP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  <a:p>
            <a:pPr marL="341313" indent="-225425"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sz="2200" dirty="0" smtClean="0">
                <a:latin typeface="Lato" panose="020F0502020204030203" pitchFamily="34" charset="0"/>
                <a:ea typeface="ＭＳ Ｐゴシック" pitchFamily="34" charset="-128"/>
                <a:cs typeface="Arial" pitchFamily="34" charset="0"/>
              </a:rPr>
              <a:t>Main assumption:</a:t>
            </a:r>
            <a:endParaRPr lang="en-US" sz="2200" dirty="0">
              <a:latin typeface="Lato" panose="020F0502020204030203" pitchFamily="34" charset="0"/>
              <a:ea typeface="ＭＳ Ｐゴシック" pitchFamily="34" charset="-128"/>
              <a:cs typeface="Arial" pitchFamily="34" charset="0"/>
            </a:endParaRPr>
          </a:p>
          <a:p>
            <a:pPr marL="341313" indent="-225425">
              <a:spcBef>
                <a:spcPct val="10000"/>
              </a:spcBef>
              <a:spcAft>
                <a:spcPct val="10000"/>
              </a:spcAft>
              <a:buNone/>
              <a:defRPr/>
            </a:pPr>
            <a:endParaRPr lang="en-US" sz="1000" b="1" dirty="0">
              <a:latin typeface="Lato" panose="020F0502020204030203" pitchFamily="34" charset="0"/>
              <a:ea typeface="ＭＳ Ｐゴシック" pitchFamily="34" charset="-128"/>
              <a:cs typeface="Arial" pitchFamily="34" charset="0"/>
            </a:endParaRPr>
          </a:p>
          <a:p>
            <a:pPr marL="342900" lvl="1" indent="0">
              <a:buNone/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Lato" panose="020F0502020204030203" pitchFamily="34" charset="0"/>
              </a:rPr>
              <a:t>Perfectly </a:t>
            </a:r>
            <a:r>
              <a:rPr lang="en-US" sz="2200" b="1" i="1" dirty="0">
                <a:solidFill>
                  <a:schemeClr val="tx1"/>
                </a:solidFill>
                <a:latin typeface="Lato" panose="020F0502020204030203" pitchFamily="34" charset="0"/>
              </a:rPr>
              <a:t>competitive market  </a:t>
            </a:r>
            <a:endParaRPr lang="en-US" sz="2200" b="1" i="1" dirty="0" smtClean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342900" lvl="1" indent="0">
              <a:buNone/>
              <a:defRPr/>
            </a:pPr>
            <a:r>
              <a:rPr lang="en-US" sz="2200" i="1" dirty="0" smtClean="0">
                <a:solidFill>
                  <a:schemeClr val="tx1"/>
                </a:solidFill>
                <a:latin typeface="Lato" panose="020F0502020204030203" pitchFamily="34" charset="0"/>
              </a:rPr>
              <a:t>A </a:t>
            </a:r>
            <a:r>
              <a:rPr lang="en-US" sz="2200" i="1" dirty="0">
                <a:solidFill>
                  <a:schemeClr val="tx1"/>
                </a:solidFill>
                <a:latin typeface="Lato" panose="020F0502020204030203" pitchFamily="34" charset="0"/>
              </a:rPr>
              <a:t>market that meets the conditions of (1) many buyers and sellers, (2) all firms selling identical products, and (3) no barriers to new firms entering the market. 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6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58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chemeClr val="tx1"/>
                </a:solidFill>
              </a:rPr>
              <a:t>Demand Side of the Market</a:t>
            </a:r>
            <a:endParaRPr sz="2600" dirty="0">
              <a:solidFill>
                <a:schemeClr val="tx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064867"/>
            <a:ext cx="7282635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>
                <a:solidFill>
                  <a:schemeClr val="accent2">
                    <a:lumMod val="50000"/>
                  </a:schemeClr>
                </a:solidFill>
              </a:rPr>
              <a:t>Quantity </a:t>
            </a: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demanded:   </a:t>
            </a:r>
            <a:r>
              <a:rPr lang="en-US" altLang="en-US" sz="2100" i="1" dirty="0">
                <a:solidFill>
                  <a:schemeClr val="tx1"/>
                </a:solidFill>
              </a:rPr>
              <a:t>The amount of a good or service that a consumer is willing and able to purchase at a given price.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>
                <a:solidFill>
                  <a:schemeClr val="accent2">
                    <a:lumMod val="50000"/>
                  </a:schemeClr>
                </a:solidFill>
              </a:rPr>
              <a:t>Demand </a:t>
            </a: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schedule:   </a:t>
            </a:r>
            <a:r>
              <a:rPr lang="en-US" altLang="en-US" sz="2100" i="1" dirty="0">
                <a:solidFill>
                  <a:schemeClr val="tx1"/>
                </a:solidFill>
              </a:rPr>
              <a:t>A table that shows the relationship between the price of a product and the quantity of the product demanded.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>
                <a:solidFill>
                  <a:schemeClr val="accent2">
                    <a:lumMod val="50000"/>
                  </a:schemeClr>
                </a:solidFill>
              </a:rPr>
              <a:t>Demand </a:t>
            </a: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curve:   </a:t>
            </a:r>
            <a:r>
              <a:rPr lang="en-US" altLang="en-US" sz="2100" i="1" dirty="0">
                <a:solidFill>
                  <a:schemeClr val="tx1"/>
                </a:solidFill>
              </a:rPr>
              <a:t>A curve that shows the relationship between the price of a product and the quantity of the product demanded. 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>
                <a:solidFill>
                  <a:schemeClr val="accent2">
                    <a:lumMod val="50000"/>
                  </a:schemeClr>
                </a:solidFill>
              </a:rPr>
              <a:t>Market </a:t>
            </a: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demand:   </a:t>
            </a:r>
            <a:r>
              <a:rPr lang="en-US" altLang="en-US" sz="2100" i="1" dirty="0">
                <a:solidFill>
                  <a:schemeClr val="tx1"/>
                </a:solidFill>
              </a:rPr>
              <a:t>The demand by all the consumers of a given good or service</a:t>
            </a:r>
            <a:r>
              <a:rPr lang="en-US" altLang="en-US" sz="2100" i="1" dirty="0" smtClean="0">
                <a:solidFill>
                  <a:schemeClr val="tx1"/>
                </a:solidFill>
              </a:rPr>
              <a:t>.</a:t>
            </a:r>
            <a:endParaRPr lang="en-US" altLang="en-US" sz="2100" i="1" dirty="0">
              <a:solidFill>
                <a:schemeClr val="tx1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7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383641" cy="658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chemeClr val="tx1"/>
                </a:solidFill>
              </a:rPr>
              <a:t>Demand Side of the Market</a:t>
            </a:r>
            <a:endParaRPr sz="2600" dirty="0">
              <a:solidFill>
                <a:schemeClr val="tx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976090"/>
            <a:ext cx="7282635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Demand Function:   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altLang="en-US" sz="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1" indent="0">
              <a:buNone/>
              <a:defRPr/>
            </a:pPr>
            <a:r>
              <a:rPr lang="en-US" sz="2100" i="1" dirty="0" smtClean="0">
                <a:solidFill>
                  <a:schemeClr val="tx1"/>
                </a:solidFill>
              </a:rPr>
              <a:t>A </a:t>
            </a:r>
            <a:r>
              <a:rPr lang="en-US" sz="2100" i="1" dirty="0">
                <a:solidFill>
                  <a:schemeClr val="tx1"/>
                </a:solidFill>
              </a:rPr>
              <a:t>relationship between quantity demanded and other (independent) variables.</a:t>
            </a:r>
          </a:p>
          <a:p>
            <a:pPr marL="342900" lvl="1" indent="0">
              <a:buNone/>
              <a:defRPr/>
            </a:pPr>
            <a:endParaRPr lang="en-US" sz="600" i="1" dirty="0">
              <a:solidFill>
                <a:schemeClr val="tx1"/>
              </a:solidFill>
            </a:endParaRPr>
          </a:p>
          <a:p>
            <a:pPr marL="342900" lvl="1" indent="0">
              <a:buNone/>
              <a:defRPr/>
            </a:pPr>
            <a:r>
              <a:rPr lang="en-US" sz="2100" i="1" dirty="0">
                <a:solidFill>
                  <a:schemeClr val="tx1"/>
                </a:solidFill>
              </a:rPr>
              <a:t>A rule that assigns a single value to quantity demanded for any set of values of the other variables</a:t>
            </a:r>
          </a:p>
          <a:p>
            <a:pPr marL="458788" lvl="2" indent="0">
              <a:spcBef>
                <a:spcPts val="600"/>
              </a:spcBef>
              <a:buClr>
                <a:schemeClr val="accent6"/>
              </a:buClr>
              <a:buSzPts val="1800"/>
              <a:buNone/>
              <a:defRPr/>
            </a:pPr>
            <a:endParaRPr lang="en-US" altLang="en-US" sz="800" i="1" dirty="0">
              <a:solidFill>
                <a:schemeClr val="tx1"/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altLang="en-US" sz="2100" b="1" dirty="0" smtClean="0">
                <a:solidFill>
                  <a:schemeClr val="accent2">
                    <a:lumMod val="50000"/>
                  </a:schemeClr>
                </a:solidFill>
              </a:rPr>
              <a:t>Demand is generally viewed as a flow:  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i="1" dirty="0" smtClean="0">
                <a:solidFill>
                  <a:schemeClr val="tx1"/>
                </a:solidFill>
              </a:rPr>
              <a:t>Gallons </a:t>
            </a:r>
            <a:r>
              <a:rPr lang="en-US" sz="2100" i="1" dirty="0">
                <a:solidFill>
                  <a:schemeClr val="tx1"/>
                </a:solidFill>
              </a:rPr>
              <a:t>of gasoline demanded per month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i="1" dirty="0">
                <a:solidFill>
                  <a:schemeClr val="tx1"/>
                </a:solidFill>
              </a:rPr>
              <a:t>Pairs of shoes demanded per year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i="1" dirty="0">
                <a:solidFill>
                  <a:schemeClr val="tx1"/>
                </a:solidFill>
              </a:rPr>
              <a:t>Slices of bread demanded per day, etc.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altLang="en-US" sz="2100" i="1" dirty="0">
              <a:solidFill>
                <a:schemeClr val="tx1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0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29211" y="358388"/>
            <a:ext cx="7383641" cy="658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sz="2600" dirty="0" smtClean="0">
                <a:solidFill>
                  <a:schemeClr val="tx1"/>
                </a:solidFill>
              </a:rPr>
              <a:t>What affects the demand?</a:t>
            </a:r>
            <a:endParaRPr sz="2600" dirty="0">
              <a:solidFill>
                <a:schemeClr val="tx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67666" y="1064867"/>
            <a:ext cx="7208668" cy="337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Income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 smtClean="0">
                <a:solidFill>
                  <a:schemeClr val="tx1"/>
                </a:solidFill>
              </a:rPr>
              <a:t>Normal </a:t>
            </a:r>
            <a:r>
              <a:rPr lang="en-US" sz="2100" dirty="0">
                <a:solidFill>
                  <a:schemeClr val="tx1"/>
                </a:solidFill>
              </a:rPr>
              <a:t>vs. Inferior goods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sz="600" dirty="0">
              <a:solidFill>
                <a:schemeClr val="accent2">
                  <a:lumMod val="50000"/>
                </a:schemeClr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Prices of Related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Goods</a:t>
            </a:r>
          </a:p>
          <a:p>
            <a:pPr marL="801688" lvl="2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 smtClean="0">
                <a:solidFill>
                  <a:schemeClr val="tx1"/>
                </a:solidFill>
              </a:rPr>
              <a:t>Substitutes </a:t>
            </a:r>
            <a:r>
              <a:rPr lang="en-US" sz="2100" dirty="0">
                <a:solidFill>
                  <a:schemeClr val="tx1"/>
                </a:solidFill>
              </a:rPr>
              <a:t>vs. Complements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sz="600" dirty="0">
              <a:solidFill>
                <a:schemeClr val="accent2">
                  <a:lumMod val="50000"/>
                </a:schemeClr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Tastes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sz="600" dirty="0">
              <a:solidFill>
                <a:schemeClr val="accent2">
                  <a:lumMod val="50000"/>
                </a:schemeClr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Population and Demographics</a:t>
            </a: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endParaRPr lang="en-US" sz="600" dirty="0">
              <a:solidFill>
                <a:schemeClr val="accent2">
                  <a:lumMod val="50000"/>
                </a:schemeClr>
              </a:solidFill>
            </a:endParaRPr>
          </a:p>
          <a:p>
            <a:pPr marL="344488" lvl="1" indent="-342900">
              <a:spcBef>
                <a:spcPts val="600"/>
              </a:spcBef>
              <a:buClr>
                <a:schemeClr val="accent6"/>
              </a:buClr>
              <a:buSzPts val="1800"/>
              <a:buFont typeface="Lato"/>
              <a:buChar char="▷"/>
              <a:defRPr/>
            </a:pPr>
            <a:r>
              <a:rPr lang="en-US" sz="2100" dirty="0">
                <a:solidFill>
                  <a:schemeClr val="accent2">
                    <a:lumMod val="50000"/>
                  </a:schemeClr>
                </a:solidFill>
              </a:rPr>
              <a:t>Expected Future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</a:rPr>
              <a:t>Prices</a:t>
            </a:r>
            <a:endParaRPr lang="en-US" sz="2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72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00" y="358388"/>
            <a:ext cx="6462600" cy="631472"/>
          </a:xfrm>
        </p:spPr>
        <p:txBody>
          <a:bodyPr/>
          <a:lstStyle/>
          <a:p>
            <a:r>
              <a:rPr lang="en-US" altLang="en-US" sz="2800" dirty="0">
                <a:latin typeface="Lato" panose="020F0502020204030203" pitchFamily="34" charset="0"/>
                <a:cs typeface="Arial" panose="020B0604020202020204" pitchFamily="34" charset="0"/>
              </a:rPr>
              <a:t>The general demand function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163364" y="1178636"/>
            <a:ext cx="3629315" cy="849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2262188" y="1247955"/>
          <a:ext cx="3469481" cy="72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4" imgW="1231900" imgH="266700" progId="Equation.3">
                  <p:embed/>
                </p:oleObj>
              </mc:Choice>
              <mc:Fallback>
                <p:oleObj name="Equation" r:id="rId4" imgW="1231900" imgH="266700" progId="Equation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247955"/>
                        <a:ext cx="3469481" cy="72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985418" y="2097455"/>
            <a:ext cx="73240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 dirty="0">
                <a:latin typeface="Lato" panose="020F0502020204030203" pitchFamily="34" charset="0"/>
              </a:rPr>
              <a:t>Quantity demanded of good x is dependent upon </a:t>
            </a:r>
            <a:r>
              <a:rPr lang="en-US" altLang="en-US" sz="2200" i="1" dirty="0" smtClean="0">
                <a:latin typeface="Lato" panose="020F0502020204030203" pitchFamily="34" charset="0"/>
              </a:rPr>
              <a:t>its </a:t>
            </a:r>
            <a:r>
              <a:rPr lang="en-US" altLang="en-US" sz="2200" i="1" dirty="0">
                <a:latin typeface="Lato" panose="020F0502020204030203" pitchFamily="34" charset="0"/>
              </a:rPr>
              <a:t>own price, income of consumer(s), price </a:t>
            </a:r>
            <a:r>
              <a:rPr lang="en-US" altLang="en-US" sz="2200" i="1" dirty="0" smtClean="0">
                <a:latin typeface="Lato" panose="020F0502020204030203" pitchFamily="34" charset="0"/>
              </a:rPr>
              <a:t>of good(s</a:t>
            </a:r>
            <a:r>
              <a:rPr lang="en-US" altLang="en-US" sz="2200" i="1" dirty="0">
                <a:latin typeface="Lato" panose="020F0502020204030203" pitchFamily="34" charset="0"/>
              </a:rPr>
              <a:t>) y, and other things.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280168" y="4233121"/>
          <a:ext cx="84535" cy="16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168" y="4233121"/>
                        <a:ext cx="84535" cy="160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985418" y="3709430"/>
          <a:ext cx="4496991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8" imgW="1574800" imgH="254000" progId="Equation.3">
                  <p:embed/>
                </p:oleObj>
              </mc:Choice>
              <mc:Fallback>
                <p:oleObj name="Equation" r:id="rId8" imgW="1574800" imgH="2540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418" y="3709430"/>
                        <a:ext cx="4496991" cy="7524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181785" y="3469393"/>
            <a:ext cx="25582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 dirty="0">
                <a:latin typeface="Lato" panose="020F0502020204030203" pitchFamily="34" charset="0"/>
              </a:rPr>
              <a:t>This shows a statistical relationship.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85418" y="3253949"/>
            <a:ext cx="50125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Lato" panose="020F0502020204030203" pitchFamily="34" charset="0"/>
              </a:rPr>
              <a:t>For </a:t>
            </a:r>
            <a:r>
              <a:rPr lang="en-US" altLang="en-US" sz="2200" dirty="0" smtClean="0">
                <a:latin typeface="Lato" panose="020F0502020204030203" pitchFamily="34" charset="0"/>
              </a:rPr>
              <a:t>example:</a:t>
            </a:r>
            <a:endParaRPr lang="en-US" altLang="en-US" sz="22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1438674" y="1562470"/>
            <a:ext cx="6266401" cy="1402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sz="2800" dirty="0" smtClean="0">
                <a:latin typeface="Lato" panose="020F0502020204030203" pitchFamily="34" charset="0"/>
              </a:rPr>
              <a:t>If </a:t>
            </a:r>
            <a:r>
              <a:rPr lang="en-US" altLang="en-US" sz="2800" dirty="0">
                <a:latin typeface="Lato" panose="020F0502020204030203" pitchFamily="34" charset="0"/>
              </a:rPr>
              <a:t>we have one dependent variable and </a:t>
            </a:r>
            <a:r>
              <a:rPr lang="en-US" altLang="en-US" sz="2800" b="1" dirty="0">
                <a:solidFill>
                  <a:srgbClr val="FFC000"/>
                </a:solidFill>
                <a:latin typeface="Lato" panose="020F0502020204030203" pitchFamily="34" charset="0"/>
              </a:rPr>
              <a:t>n</a:t>
            </a:r>
            <a:r>
              <a:rPr lang="en-US" altLang="en-US" sz="2800" dirty="0">
                <a:latin typeface="Lato" panose="020F0502020204030203" pitchFamily="34" charset="0"/>
              </a:rPr>
              <a:t> independent variables, how many dimensions do we need to draw the relationship graphically?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59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00" y="225169"/>
            <a:ext cx="6462600" cy="631472"/>
          </a:xfrm>
        </p:spPr>
        <p:txBody>
          <a:bodyPr/>
          <a:lstStyle/>
          <a:p>
            <a:r>
              <a:rPr lang="en-US" altLang="en-US" sz="2800" dirty="0" smtClean="0">
                <a:latin typeface="Lato" panose="020F0502020204030203" pitchFamily="34" charset="0"/>
                <a:cs typeface="Arial" panose="020B0604020202020204" pitchFamily="34" charset="0"/>
              </a:rPr>
              <a:t>Recall our Example</a:t>
            </a:r>
            <a:endParaRPr lang="en-US" altLang="en-US" sz="28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74998"/>
              </p:ext>
            </p:extLst>
          </p:nvPr>
        </p:nvGraphicFramePr>
        <p:xfrm>
          <a:off x="3626393" y="1411539"/>
          <a:ext cx="84535" cy="16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393" y="1411539"/>
                        <a:ext cx="84535" cy="160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32869"/>
              </p:ext>
            </p:extLst>
          </p:nvPr>
        </p:nvGraphicFramePr>
        <p:xfrm>
          <a:off x="1331643" y="887848"/>
          <a:ext cx="4496991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6" imgW="1574800" imgH="254000" progId="Equation.3">
                  <p:embed/>
                </p:oleObj>
              </mc:Choice>
              <mc:Fallback>
                <p:oleObj name="Equation" r:id="rId6" imgW="1574800" imgH="2540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3" y="887848"/>
                        <a:ext cx="4496991" cy="7524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68397" y="1911667"/>
            <a:ext cx="32720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Lato" panose="020F0502020204030203" pitchFamily="34" charset="0"/>
              </a:rPr>
              <a:t>Now let I=300 and </a:t>
            </a:r>
            <a:r>
              <a:rPr lang="en-US" altLang="en-US" sz="2200" dirty="0" err="1">
                <a:latin typeface="Lato" panose="020F0502020204030203" pitchFamily="34" charset="0"/>
              </a:rPr>
              <a:t>P</a:t>
            </a:r>
            <a:r>
              <a:rPr lang="en-US" altLang="en-US" sz="2200" baseline="-25000" dirty="0" err="1">
                <a:latin typeface="Lato" panose="020F0502020204030203" pitchFamily="34" charset="0"/>
              </a:rPr>
              <a:t>y</a:t>
            </a:r>
            <a:r>
              <a:rPr lang="en-US" altLang="en-US" sz="2200" dirty="0">
                <a:latin typeface="Lato" panose="020F0502020204030203" pitchFamily="34" charset="0"/>
              </a:rPr>
              <a:t>=50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14789"/>
              </p:ext>
            </p:extLst>
          </p:nvPr>
        </p:nvGraphicFramePr>
        <p:xfrm>
          <a:off x="1781336" y="2457788"/>
          <a:ext cx="4680347" cy="57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8" imgW="1955800" imgH="241300" progId="Equation.3">
                  <p:embed/>
                </p:oleObj>
              </mc:Choice>
              <mc:Fallback>
                <p:oleObj name="Equation" r:id="rId8" imgW="1955800" imgH="241300" progId="Equation.3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36" y="2457788"/>
                        <a:ext cx="4680347" cy="5738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874044" y="4071937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355538"/>
              </p:ext>
            </p:extLst>
          </p:nvPr>
        </p:nvGraphicFramePr>
        <p:xfrm>
          <a:off x="4743450" y="3336359"/>
          <a:ext cx="2089547" cy="5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10" imgW="901309" imgH="241195" progId="Equation.3">
                  <p:embed/>
                </p:oleObj>
              </mc:Choice>
              <mc:Fallback>
                <p:oleObj name="Equation" r:id="rId10" imgW="901309" imgH="241195" progId="Equation.3">
                  <p:embed/>
                  <p:pic>
                    <p:nvPicPr>
                      <p:cNvPr id="51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336359"/>
                        <a:ext cx="2089547" cy="55483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08557"/>
              </p:ext>
            </p:extLst>
          </p:nvPr>
        </p:nvGraphicFramePr>
        <p:xfrm>
          <a:off x="4743450" y="4105082"/>
          <a:ext cx="2147888" cy="53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12" imgW="914400" imgH="228600" progId="Equation.3">
                  <p:embed/>
                </p:oleObj>
              </mc:Choice>
              <mc:Fallback>
                <p:oleObj name="Equation" r:id="rId12" imgW="914400" imgH="2286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105082"/>
                        <a:ext cx="2147888" cy="53697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71617" y="3460303"/>
            <a:ext cx="2244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 dirty="0">
                <a:latin typeface="Lato" panose="020F0502020204030203" pitchFamily="34" charset="0"/>
              </a:rPr>
              <a:t>Demand function: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331643" y="4126826"/>
            <a:ext cx="30844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1" dirty="0">
                <a:latin typeface="Lato" panose="020F0502020204030203" pitchFamily="34" charset="0"/>
              </a:rPr>
              <a:t>Inverse demand function:</a:t>
            </a:r>
          </a:p>
        </p:txBody>
      </p:sp>
    </p:spTree>
    <p:extLst>
      <p:ext uri="{BB962C8B-B14F-4D97-AF65-F5344CB8AC3E}">
        <p14:creationId xmlns:p14="http://schemas.microsoft.com/office/powerpoint/2010/main" val="280228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20816</TotalTime>
  <Words>987</Words>
  <Application>Microsoft Office PowerPoint</Application>
  <PresentationFormat>On-screen Show (16:9)</PresentationFormat>
  <Paragraphs>180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ＭＳ Ｐゴシック</vt:lpstr>
      <vt:lpstr>Arial</vt:lpstr>
      <vt:lpstr>Wingdings</vt:lpstr>
      <vt:lpstr>Symbol</vt:lpstr>
      <vt:lpstr>Lato</vt:lpstr>
      <vt:lpstr>Raleway</vt:lpstr>
      <vt:lpstr>Antonio template</vt:lpstr>
      <vt:lpstr>Equation</vt:lpstr>
      <vt:lpstr>PowerPoint Presentation</vt:lpstr>
      <vt:lpstr>Chapter 3: Outline</vt:lpstr>
      <vt:lpstr>Model of Supply and Demand</vt:lpstr>
      <vt:lpstr>Demand Side of the Market</vt:lpstr>
      <vt:lpstr>Demand Side of the Market</vt:lpstr>
      <vt:lpstr>What affects the demand?</vt:lpstr>
      <vt:lpstr>The general demand function</vt:lpstr>
      <vt:lpstr>If we have one dependent variable and n independent variables, how many dimensions do we need to draw the relationship graphically?</vt:lpstr>
      <vt:lpstr>Recall our Example</vt:lpstr>
      <vt:lpstr>PowerPoint Presentation</vt:lpstr>
      <vt:lpstr>Shifts in Demand versus  Movements along a Demand</vt:lpstr>
      <vt:lpstr>Active Learning</vt:lpstr>
      <vt:lpstr>Supply Side of the Market</vt:lpstr>
      <vt:lpstr>What affects the supply?</vt:lpstr>
      <vt:lpstr>The general supply function</vt:lpstr>
      <vt:lpstr>Plot of a Supply Curve</vt:lpstr>
      <vt:lpstr>Active Learning</vt:lpstr>
      <vt:lpstr>Market Equilibrium</vt:lpstr>
      <vt:lpstr>Market Equilibrium</vt:lpstr>
      <vt:lpstr>Market Equilibrium</vt:lpstr>
      <vt:lpstr>Effects of Demand and Supply Shift on Equilibrium</vt:lpstr>
      <vt:lpstr>Shifting Supply and Demand</vt:lpstr>
      <vt:lpstr>Active Learning Changes in Market Equilibrium</vt:lpstr>
      <vt:lpstr>Active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Financial Planning Process</dc:title>
  <dc:creator>Akbulut, Rahsan</dc:creator>
  <cp:lastModifiedBy>Akbulut, Rahsan</cp:lastModifiedBy>
  <cp:revision>88</cp:revision>
  <cp:lastPrinted>2020-08-28T00:14:29Z</cp:lastPrinted>
  <dcterms:modified xsi:type="dcterms:W3CDTF">2020-11-02T20:38:12Z</dcterms:modified>
</cp:coreProperties>
</file>