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442" r:id="rId2"/>
    <p:sldId id="423" r:id="rId3"/>
    <p:sldId id="424" r:id="rId4"/>
    <p:sldId id="425" r:id="rId5"/>
    <p:sldId id="403" r:id="rId6"/>
    <p:sldId id="404" r:id="rId7"/>
    <p:sldId id="426" r:id="rId8"/>
    <p:sldId id="406" r:id="rId9"/>
    <p:sldId id="456" r:id="rId10"/>
    <p:sldId id="458" r:id="rId11"/>
    <p:sldId id="457" r:id="rId12"/>
    <p:sldId id="459" r:id="rId13"/>
  </p:sldIdLst>
  <p:sldSz cx="9144000" cy="5143500" type="screen16x9"/>
  <p:notesSz cx="7102475" cy="9388475"/>
  <p:embeddedFontLst>
    <p:embeddedFont>
      <p:font typeface="ＭＳ Ｐゴシック" panose="020B0600070205080204" pitchFamily="34" charset="-128"/>
      <p:regular r:id="rId15"/>
    </p:embeddedFont>
    <p:embeddedFont>
      <p:font typeface="Raleway" panose="020B0503030101060003" pitchFamily="34" charset="0"/>
      <p:regular r:id="rId16"/>
      <p:bold r:id="rId17"/>
      <p:italic r:id="rId18"/>
      <p:bold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 autoAdjust="0"/>
    <p:restoredTop sz="94636" autoAdjust="0"/>
  </p:normalViewPr>
  <p:slideViewPr>
    <p:cSldViewPr snapToGrid="0">
      <p:cViewPr>
        <p:scale>
          <a:sx n="104" d="100"/>
          <a:sy n="104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2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Wingdings" panose="05000000000000000000" pitchFamily="2" charset="2"/>
              <a:buNone/>
            </a:pPr>
            <a:endParaRPr lang="en-US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5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173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2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39700" indent="0">
              <a:buClr>
                <a:srgbClr val="C00000"/>
              </a:buClr>
              <a:buFont typeface="Wingdings" panose="05000000000000000000" pitchFamily="2" charset="2"/>
              <a:buNone/>
            </a:pPr>
            <a:endParaRPr lang="en-US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CA3522-878D-47B3-B873-87A51DACC84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64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53373C-040E-4535-8CC4-0963EECC013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2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7639F7-FBD7-4688-BAF1-F0E0142BD414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3970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67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8E6CDD-6E79-48ED-BD13-38325F0C741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207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364397-B24C-4E7B-A340-B953B401F9E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141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Wingdings" panose="05000000000000000000" pitchFamily="2" charset="2"/>
              <a:buNone/>
            </a:pPr>
            <a:endParaRPr lang="en-US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3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Chapters 4 and 9.4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55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789687" y="1645429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89687" y="3474229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04237" y="1645429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904237" y="3473038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046862" y="3690924"/>
            <a:ext cx="1337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Domestic Market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89687" y="1874029"/>
            <a:ext cx="1334691" cy="1400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9687" y="1931179"/>
            <a:ext cx="1485900" cy="1543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5021985" y="1662098"/>
            <a:ext cx="524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7759231" y="2030001"/>
            <a:ext cx="48603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  <a:r>
              <a:rPr lang="en-US" altLang="en-US" sz="1350" baseline="-25000">
                <a:latin typeface="Arial" panose="020B0604020202020204" pitchFamily="34" charset="0"/>
              </a:rPr>
              <a:t>row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124378" y="3017029"/>
            <a:ext cx="53412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6875787" y="3198004"/>
            <a:ext cx="49564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  <a:r>
              <a:rPr lang="en-US" altLang="en-US" sz="1350" baseline="-25000">
                <a:latin typeface="Arial" panose="020B0604020202020204" pitchFamily="34" charset="0"/>
              </a:rPr>
              <a:t>row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904237" y="2331229"/>
            <a:ext cx="1943100" cy="108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4237" y="2331229"/>
            <a:ext cx="108585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89688" y="2603882"/>
            <a:ext cx="19752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89687" y="3043223"/>
            <a:ext cx="278249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3676578" y="1416829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5791128" y="1416829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6" name="TextBox 41"/>
          <p:cNvSpPr txBox="1">
            <a:spLocks noChangeArrowheads="1"/>
          </p:cNvSpPr>
          <p:nvPr/>
        </p:nvSpPr>
        <p:spPr bwMode="auto">
          <a:xfrm>
            <a:off x="5375599" y="3307542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7" name="TextBox 42"/>
          <p:cNvSpPr txBox="1">
            <a:spLocks noChangeArrowheads="1"/>
          </p:cNvSpPr>
          <p:nvPr/>
        </p:nvSpPr>
        <p:spPr bwMode="auto">
          <a:xfrm>
            <a:off x="7504437" y="327896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3532512" y="2901538"/>
            <a:ext cx="3593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W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9" name="TextBox 44"/>
          <p:cNvSpPr txBox="1">
            <a:spLocks noChangeArrowheads="1"/>
          </p:cNvSpPr>
          <p:nvPr/>
        </p:nvSpPr>
        <p:spPr bwMode="auto">
          <a:xfrm>
            <a:off x="3532512" y="2427670"/>
            <a:ext cx="32412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3757540" y="2972976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3944468" y="263364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2" name="TextBox 47"/>
          <p:cNvSpPr txBox="1">
            <a:spLocks noChangeArrowheads="1"/>
          </p:cNvSpPr>
          <p:nvPr/>
        </p:nvSpPr>
        <p:spPr bwMode="auto">
          <a:xfrm>
            <a:off x="4336184" y="278366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3" name="TextBox 48"/>
          <p:cNvSpPr txBox="1">
            <a:spLocks noChangeArrowheads="1"/>
          </p:cNvSpPr>
          <p:nvPr/>
        </p:nvSpPr>
        <p:spPr bwMode="auto">
          <a:xfrm>
            <a:off x="3852790" y="220502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4" name="TextBox 49"/>
          <p:cNvSpPr txBox="1">
            <a:spLocks noChangeArrowheads="1"/>
          </p:cNvSpPr>
          <p:nvPr/>
        </p:nvSpPr>
        <p:spPr bwMode="auto">
          <a:xfrm>
            <a:off x="6097118" y="3689733"/>
            <a:ext cx="1645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Rest-of-World Market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75537" y="2052624"/>
            <a:ext cx="27385" cy="14204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09953" y="1800211"/>
            <a:ext cx="14288" cy="16597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4"/>
          <p:cNvSpPr txBox="1">
            <a:spLocks noChangeArrowheads="1"/>
          </p:cNvSpPr>
          <p:nvPr/>
        </p:nvSpPr>
        <p:spPr bwMode="auto">
          <a:xfrm>
            <a:off x="3887318" y="3407554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8" name="TextBox 55"/>
          <p:cNvSpPr txBox="1">
            <a:spLocks noChangeArrowheads="1"/>
          </p:cNvSpPr>
          <p:nvPr/>
        </p:nvSpPr>
        <p:spPr bwMode="auto">
          <a:xfrm>
            <a:off x="4738615" y="3407554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3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024241" y="2600311"/>
            <a:ext cx="828675" cy="428625"/>
          </a:xfrm>
          <a:custGeom>
            <a:avLst/>
            <a:gdLst>
              <a:gd name="connsiteX0" fmla="*/ 0 w 1104900"/>
              <a:gd name="connsiteY0" fmla="*/ 571500 h 571500"/>
              <a:gd name="connsiteX1" fmla="*/ 550068 w 1104900"/>
              <a:gd name="connsiteY1" fmla="*/ 0 h 571500"/>
              <a:gd name="connsiteX2" fmla="*/ 1104900 w 1104900"/>
              <a:gd name="connsiteY2" fmla="*/ 571500 h 571500"/>
              <a:gd name="connsiteX3" fmla="*/ 0 w 11049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571500">
                <a:moveTo>
                  <a:pt x="0" y="571500"/>
                </a:moveTo>
                <a:lnTo>
                  <a:pt x="550068" y="0"/>
                </a:lnTo>
                <a:lnTo>
                  <a:pt x="1104900" y="571500"/>
                </a:lnTo>
                <a:lnTo>
                  <a:pt x="0" y="571500"/>
                </a:lnTo>
                <a:close/>
              </a:path>
            </a:pathLst>
          </a:custGeom>
          <a:solidFill>
            <a:srgbClr val="16F61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4337374" y="3407554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38578" y="2619361"/>
            <a:ext cx="0" cy="8584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 rot="16200000" flipH="1">
            <a:off x="4343328" y="1527557"/>
            <a:ext cx="228600" cy="842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3" name="TextBox 65"/>
          <p:cNvSpPr txBox="1">
            <a:spLocks noChangeArrowheads="1"/>
          </p:cNvSpPr>
          <p:nvPr/>
        </p:nvSpPr>
        <p:spPr bwMode="auto">
          <a:xfrm>
            <a:off x="4093297" y="1557323"/>
            <a:ext cx="7521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imports</a:t>
            </a:r>
          </a:p>
        </p:txBody>
      </p:sp>
      <p:sp>
        <p:nvSpPr>
          <p:cNvPr id="44" name="Freeform 43"/>
          <p:cNvSpPr/>
          <p:nvPr/>
        </p:nvSpPr>
        <p:spPr>
          <a:xfrm>
            <a:off x="3790878" y="1956182"/>
            <a:ext cx="634603" cy="644129"/>
          </a:xfrm>
          <a:custGeom>
            <a:avLst/>
            <a:gdLst>
              <a:gd name="connsiteX0" fmla="*/ 12458 w 847128"/>
              <a:gd name="connsiteY0" fmla="*/ 0 h 859586"/>
              <a:gd name="connsiteX1" fmla="*/ 847128 w 847128"/>
              <a:gd name="connsiteY1" fmla="*/ 859586 h 859586"/>
              <a:gd name="connsiteX2" fmla="*/ 0 w 847128"/>
              <a:gd name="connsiteY2" fmla="*/ 854603 h 859586"/>
              <a:gd name="connsiteX3" fmla="*/ 12458 w 847128"/>
              <a:gd name="connsiteY3" fmla="*/ 0 h 8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128" h="859586">
                <a:moveTo>
                  <a:pt x="12458" y="0"/>
                </a:moveTo>
                <a:lnTo>
                  <a:pt x="847128" y="859586"/>
                </a:lnTo>
                <a:lnTo>
                  <a:pt x="0" y="854603"/>
                </a:lnTo>
                <a:lnTo>
                  <a:pt x="12458" y="0"/>
                </a:lnTo>
                <a:close/>
              </a:path>
            </a:pathLst>
          </a:custGeom>
          <a:solidFill>
            <a:srgbClr val="DFE3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5" name="Freeform 44"/>
          <p:cNvSpPr/>
          <p:nvPr/>
        </p:nvSpPr>
        <p:spPr>
          <a:xfrm>
            <a:off x="3792068" y="2606264"/>
            <a:ext cx="633413" cy="436960"/>
          </a:xfrm>
          <a:custGeom>
            <a:avLst/>
            <a:gdLst>
              <a:gd name="connsiteX0" fmla="*/ 2492 w 844637"/>
              <a:gd name="connsiteY0" fmla="*/ 0 h 583024"/>
              <a:gd name="connsiteX1" fmla="*/ 844637 w 844637"/>
              <a:gd name="connsiteY1" fmla="*/ 0 h 583024"/>
              <a:gd name="connsiteX2" fmla="*/ 284037 w 844637"/>
              <a:gd name="connsiteY2" fmla="*/ 583024 h 583024"/>
              <a:gd name="connsiteX3" fmla="*/ 0 w 844637"/>
              <a:gd name="connsiteY3" fmla="*/ 575549 h 583024"/>
              <a:gd name="connsiteX4" fmla="*/ 2492 w 844637"/>
              <a:gd name="connsiteY4" fmla="*/ 0 h 58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37" h="583024">
                <a:moveTo>
                  <a:pt x="2492" y="0"/>
                </a:moveTo>
                <a:lnTo>
                  <a:pt x="844637" y="0"/>
                </a:lnTo>
                <a:lnTo>
                  <a:pt x="284037" y="583024"/>
                </a:lnTo>
                <a:lnTo>
                  <a:pt x="0" y="575549"/>
                </a:lnTo>
                <a:cubicBezTo>
                  <a:pt x="831" y="383699"/>
                  <a:pt x="1661" y="191850"/>
                  <a:pt x="2492" y="0"/>
                </a:cubicBezTo>
                <a:close/>
              </a:path>
            </a:pathLst>
          </a:custGeom>
          <a:solidFill>
            <a:srgbClr val="18DFF4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6" name="Freeform 45"/>
          <p:cNvSpPr/>
          <p:nvPr/>
        </p:nvSpPr>
        <p:spPr>
          <a:xfrm>
            <a:off x="3793260" y="3046795"/>
            <a:ext cx="211931" cy="210741"/>
          </a:xfrm>
          <a:custGeom>
            <a:avLst/>
            <a:gdLst>
              <a:gd name="connsiteX0" fmla="*/ 3170 w 282223"/>
              <a:gd name="connsiteY0" fmla="*/ 2492 h 281545"/>
              <a:gd name="connsiteX1" fmla="*/ 282223 w 282223"/>
              <a:gd name="connsiteY1" fmla="*/ 0 h 281545"/>
              <a:gd name="connsiteX2" fmla="*/ 678 w 282223"/>
              <a:gd name="connsiteY2" fmla="*/ 281545 h 281545"/>
              <a:gd name="connsiteX3" fmla="*/ 3170 w 282223"/>
              <a:gd name="connsiteY3" fmla="*/ 2492 h 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23" h="281545">
                <a:moveTo>
                  <a:pt x="3170" y="2492"/>
                </a:moveTo>
                <a:lnTo>
                  <a:pt x="282223" y="0"/>
                </a:lnTo>
                <a:lnTo>
                  <a:pt x="678" y="281545"/>
                </a:lnTo>
                <a:cubicBezTo>
                  <a:pt x="-153" y="188527"/>
                  <a:pt x="-983" y="95510"/>
                  <a:pt x="3170" y="2492"/>
                </a:cubicBezTo>
                <a:close/>
              </a:path>
            </a:pathLst>
          </a:custGeom>
          <a:solidFill>
            <a:srgbClr val="EB10F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6641" y="60722"/>
            <a:ext cx="5961459" cy="857250"/>
          </a:xfrm>
        </p:spPr>
        <p:txBody>
          <a:bodyPr/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Gains from International Trade</a:t>
            </a:r>
          </a:p>
        </p:txBody>
      </p:sp>
      <p:sp>
        <p:nvSpPr>
          <p:cNvPr id="59" name="Content Placeholder 12"/>
          <p:cNvSpPr txBox="1">
            <a:spLocks/>
          </p:cNvSpPr>
          <p:nvPr/>
        </p:nvSpPr>
        <p:spPr>
          <a:xfrm>
            <a:off x="644815" y="1224387"/>
            <a:ext cx="2848340" cy="289310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Without trade: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domestic price = P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domestic quantity = Q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 = ?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PS= ?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With free trade: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domestic price falls to P</a:t>
            </a:r>
            <a:r>
              <a:rPr lang="en-US" alt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Imports =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 =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PS = ?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 Gain from Trade = </a:t>
            </a:r>
          </a:p>
        </p:txBody>
      </p:sp>
    </p:spTree>
    <p:extLst>
      <p:ext uri="{BB962C8B-B14F-4D97-AF65-F5344CB8AC3E}">
        <p14:creationId xmlns:p14="http://schemas.microsoft.com/office/powerpoint/2010/main" val="14234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6641" y="60722"/>
            <a:ext cx="5961459" cy="857250"/>
          </a:xfrm>
        </p:spPr>
        <p:txBody>
          <a:bodyPr/>
          <a:lstStyle/>
          <a:p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Protective Tariffs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938463" y="1787129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1" idx="1"/>
          </p:cNvCxnSpPr>
          <p:nvPr/>
        </p:nvCxnSpPr>
        <p:spPr>
          <a:xfrm flipH="1">
            <a:off x="2938463" y="3614738"/>
            <a:ext cx="325755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3849292" y="3938588"/>
            <a:ext cx="123783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Imports after tariff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958704" y="1649016"/>
            <a:ext cx="2114550" cy="1857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04035" y="1558529"/>
            <a:ext cx="2239565" cy="205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"/>
          <p:cNvSpPr txBox="1">
            <a:spLocks noChangeArrowheads="1"/>
          </p:cNvSpPr>
          <p:nvPr/>
        </p:nvSpPr>
        <p:spPr bwMode="auto">
          <a:xfrm>
            <a:off x="4951810" y="1420416"/>
            <a:ext cx="524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6" name="TextBox 24"/>
          <p:cNvSpPr txBox="1">
            <a:spLocks noChangeArrowheads="1"/>
          </p:cNvSpPr>
          <p:nvPr/>
        </p:nvSpPr>
        <p:spPr bwMode="auto">
          <a:xfrm>
            <a:off x="5732860" y="3313510"/>
            <a:ext cx="53412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958703" y="2234804"/>
            <a:ext cx="19752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38463" y="3183731"/>
            <a:ext cx="278249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9"/>
          <p:cNvSpPr txBox="1">
            <a:spLocks noChangeArrowheads="1"/>
          </p:cNvSpPr>
          <p:nvPr/>
        </p:nvSpPr>
        <p:spPr bwMode="auto">
          <a:xfrm>
            <a:off x="2825353" y="1558528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70" name="TextBox 40"/>
          <p:cNvSpPr txBox="1">
            <a:spLocks noChangeArrowheads="1"/>
          </p:cNvSpPr>
          <p:nvPr/>
        </p:nvSpPr>
        <p:spPr bwMode="auto">
          <a:xfrm>
            <a:off x="5592366" y="2209800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71" name="TextBox 41"/>
          <p:cNvSpPr txBox="1">
            <a:spLocks noChangeArrowheads="1"/>
          </p:cNvSpPr>
          <p:nvPr/>
        </p:nvSpPr>
        <p:spPr bwMode="auto">
          <a:xfrm>
            <a:off x="6196012" y="3476625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72" name="TextBox 43"/>
          <p:cNvSpPr txBox="1">
            <a:spLocks noChangeArrowheads="1"/>
          </p:cNvSpPr>
          <p:nvPr/>
        </p:nvSpPr>
        <p:spPr bwMode="auto">
          <a:xfrm>
            <a:off x="2681287" y="3043238"/>
            <a:ext cx="3593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W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73" name="TextBox 44"/>
          <p:cNvSpPr txBox="1">
            <a:spLocks noChangeArrowheads="1"/>
          </p:cNvSpPr>
          <p:nvPr/>
        </p:nvSpPr>
        <p:spPr bwMode="auto">
          <a:xfrm>
            <a:off x="2695575" y="2090738"/>
            <a:ext cx="32412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74" name="TextBox 45"/>
          <p:cNvSpPr txBox="1">
            <a:spLocks noChangeArrowheads="1"/>
          </p:cNvSpPr>
          <p:nvPr/>
        </p:nvSpPr>
        <p:spPr bwMode="auto">
          <a:xfrm>
            <a:off x="4213622" y="236339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5" name="TextBox 46"/>
          <p:cNvSpPr txBox="1">
            <a:spLocks noChangeArrowheads="1"/>
          </p:cNvSpPr>
          <p:nvPr/>
        </p:nvSpPr>
        <p:spPr bwMode="auto">
          <a:xfrm>
            <a:off x="3411141" y="231814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" name="TextBox 47"/>
          <p:cNvSpPr txBox="1">
            <a:spLocks noChangeArrowheads="1"/>
          </p:cNvSpPr>
          <p:nvPr/>
        </p:nvSpPr>
        <p:spPr bwMode="auto">
          <a:xfrm>
            <a:off x="4457700" y="236339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7" name="TextBox 48"/>
          <p:cNvSpPr txBox="1">
            <a:spLocks noChangeArrowheads="1"/>
          </p:cNvSpPr>
          <p:nvPr/>
        </p:nvSpPr>
        <p:spPr bwMode="auto">
          <a:xfrm>
            <a:off x="3411141" y="178712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463779" y="3183732"/>
            <a:ext cx="0" cy="4310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331369" y="3183732"/>
            <a:ext cx="0" cy="4310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4"/>
          <p:cNvSpPr txBox="1">
            <a:spLocks noChangeArrowheads="1"/>
          </p:cNvSpPr>
          <p:nvPr/>
        </p:nvSpPr>
        <p:spPr bwMode="auto">
          <a:xfrm>
            <a:off x="3198019" y="3575447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4739879" y="3569494"/>
            <a:ext cx="3690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Q’</a:t>
            </a:r>
            <a:r>
              <a:rPr lang="en-US" altLang="ja-JP" sz="1050" baseline="-25000">
                <a:latin typeface="Arial" panose="020B0604020202020204" pitchFamily="34" charset="0"/>
              </a:rPr>
              <a:t>3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82" name="TextBox 56"/>
          <p:cNvSpPr txBox="1">
            <a:spLocks noChangeArrowheads="1"/>
          </p:cNvSpPr>
          <p:nvPr/>
        </p:nvSpPr>
        <p:spPr bwMode="auto">
          <a:xfrm>
            <a:off x="4291012" y="3590925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4427935" y="2222898"/>
            <a:ext cx="0" cy="13966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49179" y="2669381"/>
            <a:ext cx="27717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1"/>
          <p:cNvSpPr txBox="1">
            <a:spLocks noChangeArrowheads="1"/>
          </p:cNvSpPr>
          <p:nvPr/>
        </p:nvSpPr>
        <p:spPr bwMode="auto">
          <a:xfrm>
            <a:off x="2477691" y="2545556"/>
            <a:ext cx="548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W</a:t>
            </a:r>
            <a:r>
              <a:rPr lang="en-US" altLang="en-US" sz="1050">
                <a:latin typeface="Arial" panose="020B0604020202020204" pitchFamily="34" charset="0"/>
              </a:rPr>
              <a:t> + t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4899423" y="2687241"/>
            <a:ext cx="5953" cy="9322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896916" y="2667000"/>
            <a:ext cx="7144" cy="932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1"/>
          <p:cNvSpPr txBox="1">
            <a:spLocks noChangeArrowheads="1"/>
          </p:cNvSpPr>
          <p:nvPr/>
        </p:nvSpPr>
        <p:spPr bwMode="auto">
          <a:xfrm>
            <a:off x="3749279" y="3611166"/>
            <a:ext cx="3690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Q’</a:t>
            </a:r>
            <a:r>
              <a:rPr lang="en-US" altLang="ja-JP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89" name="TextBox 62"/>
          <p:cNvSpPr txBox="1">
            <a:spLocks noChangeArrowheads="1"/>
          </p:cNvSpPr>
          <p:nvPr/>
        </p:nvSpPr>
        <p:spPr bwMode="auto">
          <a:xfrm>
            <a:off x="5357812" y="3619500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3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705475" y="2667000"/>
            <a:ext cx="0" cy="5119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933951" y="3524250"/>
            <a:ext cx="52744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337323" y="3506391"/>
            <a:ext cx="5595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5"/>
          <p:cNvSpPr txBox="1">
            <a:spLocks noChangeArrowheads="1"/>
          </p:cNvSpPr>
          <p:nvPr/>
        </p:nvSpPr>
        <p:spPr bwMode="auto">
          <a:xfrm>
            <a:off x="3171825" y="277653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4" name="TextBox 66"/>
          <p:cNvSpPr txBox="1">
            <a:spLocks noChangeArrowheads="1"/>
          </p:cNvSpPr>
          <p:nvPr/>
        </p:nvSpPr>
        <p:spPr bwMode="auto">
          <a:xfrm>
            <a:off x="3652838" y="2825354"/>
            <a:ext cx="227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95" name="TextBox 67"/>
          <p:cNvSpPr txBox="1">
            <a:spLocks noChangeArrowheads="1"/>
          </p:cNvSpPr>
          <p:nvPr/>
        </p:nvSpPr>
        <p:spPr bwMode="auto">
          <a:xfrm>
            <a:off x="3975497" y="279558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96" name="TextBox 68"/>
          <p:cNvSpPr txBox="1">
            <a:spLocks noChangeArrowheads="1"/>
          </p:cNvSpPr>
          <p:nvPr/>
        </p:nvSpPr>
        <p:spPr bwMode="auto">
          <a:xfrm>
            <a:off x="4523185" y="28253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97" name="TextBox 69"/>
          <p:cNvSpPr txBox="1">
            <a:spLocks noChangeArrowheads="1"/>
          </p:cNvSpPr>
          <p:nvPr/>
        </p:nvSpPr>
        <p:spPr bwMode="auto">
          <a:xfrm>
            <a:off x="4962525" y="2825354"/>
            <a:ext cx="218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8" name="TextBox 70"/>
          <p:cNvSpPr txBox="1">
            <a:spLocks noChangeArrowheads="1"/>
          </p:cNvSpPr>
          <p:nvPr/>
        </p:nvSpPr>
        <p:spPr bwMode="auto">
          <a:xfrm>
            <a:off x="2969419" y="3158729"/>
            <a:ext cx="218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99" name="Freeform 98"/>
          <p:cNvSpPr/>
          <p:nvPr/>
        </p:nvSpPr>
        <p:spPr>
          <a:xfrm>
            <a:off x="3345657" y="2684860"/>
            <a:ext cx="556022" cy="496490"/>
          </a:xfrm>
          <a:custGeom>
            <a:avLst/>
            <a:gdLst>
              <a:gd name="connsiteX0" fmla="*/ 0 w 740495"/>
              <a:gd name="connsiteY0" fmla="*/ 661959 h 661959"/>
              <a:gd name="connsiteX1" fmla="*/ 740495 w 740495"/>
              <a:gd name="connsiteY1" fmla="*/ 0 h 661959"/>
              <a:gd name="connsiteX2" fmla="*/ 740495 w 740495"/>
              <a:gd name="connsiteY2" fmla="*/ 659154 h 661959"/>
              <a:gd name="connsiteX3" fmla="*/ 0 w 740495"/>
              <a:gd name="connsiteY3" fmla="*/ 661959 h 66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495" h="661959">
                <a:moveTo>
                  <a:pt x="0" y="661959"/>
                </a:moveTo>
                <a:lnTo>
                  <a:pt x="740495" y="0"/>
                </a:lnTo>
                <a:lnTo>
                  <a:pt x="740495" y="659154"/>
                </a:lnTo>
                <a:lnTo>
                  <a:pt x="0" y="661959"/>
                </a:lnTo>
                <a:close/>
              </a:path>
            </a:pathLst>
          </a:custGeom>
          <a:solidFill>
            <a:srgbClr val="FA3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00" name="Freeform 99"/>
          <p:cNvSpPr/>
          <p:nvPr/>
        </p:nvSpPr>
        <p:spPr>
          <a:xfrm>
            <a:off x="4913710" y="2686050"/>
            <a:ext cx="541734" cy="490538"/>
          </a:xfrm>
          <a:custGeom>
            <a:avLst/>
            <a:gdLst>
              <a:gd name="connsiteX0" fmla="*/ 2805 w 723666"/>
              <a:gd name="connsiteY0" fmla="*/ 0 h 653544"/>
              <a:gd name="connsiteX1" fmla="*/ 0 w 723666"/>
              <a:gd name="connsiteY1" fmla="*/ 653544 h 653544"/>
              <a:gd name="connsiteX2" fmla="*/ 723666 w 723666"/>
              <a:gd name="connsiteY2" fmla="*/ 653544 h 653544"/>
              <a:gd name="connsiteX3" fmla="*/ 2805 w 723666"/>
              <a:gd name="connsiteY3" fmla="*/ 0 h 65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666" h="653544">
                <a:moveTo>
                  <a:pt x="2805" y="0"/>
                </a:moveTo>
                <a:lnTo>
                  <a:pt x="0" y="653544"/>
                </a:lnTo>
                <a:lnTo>
                  <a:pt x="723666" y="653544"/>
                </a:lnTo>
                <a:lnTo>
                  <a:pt x="2805" y="0"/>
                </a:lnTo>
                <a:close/>
              </a:path>
            </a:pathLst>
          </a:custGeom>
          <a:solidFill>
            <a:srgbClr val="FA3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01" name="Left Brace 100"/>
          <p:cNvSpPr/>
          <p:nvPr/>
        </p:nvSpPr>
        <p:spPr>
          <a:xfrm rot="5400000" flipH="1">
            <a:off x="4293395" y="3417094"/>
            <a:ext cx="228600" cy="9882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02" name="TextBox 71"/>
          <p:cNvSpPr txBox="1">
            <a:spLocks noChangeArrowheads="1"/>
          </p:cNvSpPr>
          <p:nvPr/>
        </p:nvSpPr>
        <p:spPr bwMode="auto">
          <a:xfrm>
            <a:off x="5740004" y="2727723"/>
            <a:ext cx="700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tariff, t,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 unit</a:t>
            </a:r>
          </a:p>
        </p:txBody>
      </p:sp>
    </p:spTree>
    <p:extLst>
      <p:ext uri="{BB962C8B-B14F-4D97-AF65-F5344CB8AC3E}">
        <p14:creationId xmlns:p14="http://schemas.microsoft.com/office/powerpoint/2010/main" val="2106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6641" y="60722"/>
            <a:ext cx="5961459" cy="857250"/>
          </a:xfrm>
        </p:spPr>
        <p:txBody>
          <a:bodyPr/>
          <a:lstStyle/>
          <a:p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Protective Quotas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000250" y="1639491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8" idx="1"/>
          </p:cNvCxnSpPr>
          <p:nvPr/>
        </p:nvCxnSpPr>
        <p:spPr>
          <a:xfrm flipH="1">
            <a:off x="2000250" y="3467100"/>
            <a:ext cx="325755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2993232" y="3750469"/>
            <a:ext cx="8929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Import quota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020492" y="1639491"/>
            <a:ext cx="2002631" cy="1719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99172" y="1501378"/>
            <a:ext cx="2105025" cy="1966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/>
          <p:cNvSpPr txBox="1">
            <a:spLocks noChangeArrowheads="1"/>
          </p:cNvSpPr>
          <p:nvPr/>
        </p:nvSpPr>
        <p:spPr bwMode="auto">
          <a:xfrm>
            <a:off x="4052888" y="1549003"/>
            <a:ext cx="5245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53" name="TextBox 24"/>
          <p:cNvSpPr txBox="1">
            <a:spLocks noChangeArrowheads="1"/>
          </p:cNvSpPr>
          <p:nvPr/>
        </p:nvSpPr>
        <p:spPr bwMode="auto">
          <a:xfrm>
            <a:off x="4794648" y="3165872"/>
            <a:ext cx="53412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  <a:r>
              <a:rPr lang="en-US" altLang="en-US" sz="1350" baseline="-25000">
                <a:latin typeface="Arial" panose="020B0604020202020204" pitchFamily="34" charset="0"/>
              </a:rPr>
              <a:t>dom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020491" y="2087166"/>
            <a:ext cx="19752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00250" y="3037285"/>
            <a:ext cx="278249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9"/>
          <p:cNvSpPr txBox="1">
            <a:spLocks noChangeArrowheads="1"/>
          </p:cNvSpPr>
          <p:nvPr/>
        </p:nvSpPr>
        <p:spPr bwMode="auto">
          <a:xfrm>
            <a:off x="1885950" y="1410891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7" name="TextBox 40"/>
          <p:cNvSpPr txBox="1">
            <a:spLocks noChangeArrowheads="1"/>
          </p:cNvSpPr>
          <p:nvPr/>
        </p:nvSpPr>
        <p:spPr bwMode="auto">
          <a:xfrm>
            <a:off x="4652962" y="2062162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5257800" y="332898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9" name="TextBox 43"/>
          <p:cNvSpPr txBox="1">
            <a:spLocks noChangeArrowheads="1"/>
          </p:cNvSpPr>
          <p:nvPr/>
        </p:nvSpPr>
        <p:spPr bwMode="auto">
          <a:xfrm>
            <a:off x="1743075" y="2895600"/>
            <a:ext cx="3593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W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03" name="TextBox 44"/>
          <p:cNvSpPr txBox="1">
            <a:spLocks noChangeArrowheads="1"/>
          </p:cNvSpPr>
          <p:nvPr/>
        </p:nvSpPr>
        <p:spPr bwMode="auto">
          <a:xfrm>
            <a:off x="1757363" y="1943100"/>
            <a:ext cx="32412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04" name="TextBox 45"/>
          <p:cNvSpPr txBox="1">
            <a:spLocks noChangeArrowheads="1"/>
          </p:cNvSpPr>
          <p:nvPr/>
        </p:nvSpPr>
        <p:spPr bwMode="auto">
          <a:xfrm>
            <a:off x="3274219" y="2215754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5" name="TextBox 46"/>
          <p:cNvSpPr txBox="1">
            <a:spLocks noChangeArrowheads="1"/>
          </p:cNvSpPr>
          <p:nvPr/>
        </p:nvSpPr>
        <p:spPr bwMode="auto">
          <a:xfrm>
            <a:off x="2472928" y="217051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6" name="TextBox 47"/>
          <p:cNvSpPr txBox="1">
            <a:spLocks noChangeArrowheads="1"/>
          </p:cNvSpPr>
          <p:nvPr/>
        </p:nvSpPr>
        <p:spPr bwMode="auto">
          <a:xfrm>
            <a:off x="3519487" y="221575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7" name="TextBox 48"/>
          <p:cNvSpPr txBox="1">
            <a:spLocks noChangeArrowheads="1"/>
          </p:cNvSpPr>
          <p:nvPr/>
        </p:nvSpPr>
        <p:spPr bwMode="auto">
          <a:xfrm>
            <a:off x="2472928" y="163949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524375" y="3037285"/>
            <a:ext cx="0" cy="429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393156" y="3037285"/>
            <a:ext cx="0" cy="429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4"/>
          <p:cNvSpPr txBox="1">
            <a:spLocks noChangeArrowheads="1"/>
          </p:cNvSpPr>
          <p:nvPr/>
        </p:nvSpPr>
        <p:spPr bwMode="auto">
          <a:xfrm>
            <a:off x="2258616" y="3427810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11" name="TextBox 55"/>
          <p:cNvSpPr txBox="1">
            <a:spLocks noChangeArrowheads="1"/>
          </p:cNvSpPr>
          <p:nvPr/>
        </p:nvSpPr>
        <p:spPr bwMode="auto">
          <a:xfrm>
            <a:off x="3801666" y="3421856"/>
            <a:ext cx="3690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Q’</a:t>
            </a:r>
            <a:r>
              <a:rPr lang="en-US" altLang="ja-JP" sz="1050" baseline="-25000">
                <a:latin typeface="Arial" panose="020B0604020202020204" pitchFamily="34" charset="0"/>
              </a:rPr>
              <a:t>3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12" name="TextBox 56"/>
          <p:cNvSpPr txBox="1">
            <a:spLocks noChangeArrowheads="1"/>
          </p:cNvSpPr>
          <p:nvPr/>
        </p:nvSpPr>
        <p:spPr bwMode="auto">
          <a:xfrm>
            <a:off x="3352800" y="3443288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1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489722" y="2075260"/>
            <a:ext cx="0" cy="13966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009775" y="2521744"/>
            <a:ext cx="277296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51"/>
          <p:cNvSpPr txBox="1">
            <a:spLocks noChangeArrowheads="1"/>
          </p:cNvSpPr>
          <p:nvPr/>
        </p:nvSpPr>
        <p:spPr bwMode="auto">
          <a:xfrm>
            <a:off x="1539479" y="2397919"/>
            <a:ext cx="548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W</a:t>
            </a:r>
            <a:r>
              <a:rPr lang="en-US" altLang="en-US" sz="1050">
                <a:latin typeface="Arial" panose="020B0604020202020204" pitchFamily="34" charset="0"/>
              </a:rPr>
              <a:t> + t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3960019" y="2539604"/>
            <a:ext cx="7144" cy="9322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958704" y="2519363"/>
            <a:ext cx="5953" cy="932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61"/>
          <p:cNvSpPr txBox="1">
            <a:spLocks noChangeArrowheads="1"/>
          </p:cNvSpPr>
          <p:nvPr/>
        </p:nvSpPr>
        <p:spPr bwMode="auto">
          <a:xfrm>
            <a:off x="2811066" y="3463529"/>
            <a:ext cx="3690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Q’</a:t>
            </a:r>
            <a:r>
              <a:rPr lang="en-US" altLang="ja-JP" sz="1050" baseline="-25000">
                <a:latin typeface="Arial" panose="020B0604020202020204" pitchFamily="34" charset="0"/>
              </a:rPr>
              <a:t>2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19" name="TextBox 62"/>
          <p:cNvSpPr txBox="1">
            <a:spLocks noChangeArrowheads="1"/>
          </p:cNvSpPr>
          <p:nvPr/>
        </p:nvSpPr>
        <p:spPr bwMode="auto">
          <a:xfrm>
            <a:off x="4419600" y="3471863"/>
            <a:ext cx="3385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3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4767263" y="2519363"/>
            <a:ext cx="0" cy="5119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3995738" y="3376613"/>
            <a:ext cx="52744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399110" y="3358754"/>
            <a:ext cx="5595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5"/>
          <p:cNvSpPr txBox="1">
            <a:spLocks noChangeArrowheads="1"/>
          </p:cNvSpPr>
          <p:nvPr/>
        </p:nvSpPr>
        <p:spPr bwMode="auto">
          <a:xfrm>
            <a:off x="2232422" y="26289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24" name="TextBox 66"/>
          <p:cNvSpPr txBox="1">
            <a:spLocks noChangeArrowheads="1"/>
          </p:cNvSpPr>
          <p:nvPr/>
        </p:nvSpPr>
        <p:spPr bwMode="auto">
          <a:xfrm>
            <a:off x="2713435" y="2678907"/>
            <a:ext cx="227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5" name="TextBox 67"/>
          <p:cNvSpPr txBox="1">
            <a:spLocks noChangeArrowheads="1"/>
          </p:cNvSpPr>
          <p:nvPr/>
        </p:nvSpPr>
        <p:spPr bwMode="auto">
          <a:xfrm>
            <a:off x="3037285" y="26479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6" name="TextBox 68"/>
          <p:cNvSpPr txBox="1">
            <a:spLocks noChangeArrowheads="1"/>
          </p:cNvSpPr>
          <p:nvPr/>
        </p:nvSpPr>
        <p:spPr bwMode="auto">
          <a:xfrm>
            <a:off x="3583781" y="2678907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27" name="TextBox 69"/>
          <p:cNvSpPr txBox="1">
            <a:spLocks noChangeArrowheads="1"/>
          </p:cNvSpPr>
          <p:nvPr/>
        </p:nvSpPr>
        <p:spPr bwMode="auto">
          <a:xfrm>
            <a:off x="4023122" y="2678907"/>
            <a:ext cx="218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28" name="TextBox 70"/>
          <p:cNvSpPr txBox="1">
            <a:spLocks noChangeArrowheads="1"/>
          </p:cNvSpPr>
          <p:nvPr/>
        </p:nvSpPr>
        <p:spPr bwMode="auto">
          <a:xfrm>
            <a:off x="2030016" y="3011092"/>
            <a:ext cx="218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29" name="Freeform 128"/>
          <p:cNvSpPr/>
          <p:nvPr/>
        </p:nvSpPr>
        <p:spPr>
          <a:xfrm>
            <a:off x="2412207" y="2558653"/>
            <a:ext cx="556022" cy="479822"/>
          </a:xfrm>
          <a:custGeom>
            <a:avLst/>
            <a:gdLst>
              <a:gd name="connsiteX0" fmla="*/ 0 w 740495"/>
              <a:gd name="connsiteY0" fmla="*/ 661959 h 661959"/>
              <a:gd name="connsiteX1" fmla="*/ 740495 w 740495"/>
              <a:gd name="connsiteY1" fmla="*/ 0 h 661959"/>
              <a:gd name="connsiteX2" fmla="*/ 740495 w 740495"/>
              <a:gd name="connsiteY2" fmla="*/ 659154 h 661959"/>
              <a:gd name="connsiteX3" fmla="*/ 0 w 740495"/>
              <a:gd name="connsiteY3" fmla="*/ 661959 h 66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495" h="661959">
                <a:moveTo>
                  <a:pt x="0" y="661959"/>
                </a:moveTo>
                <a:lnTo>
                  <a:pt x="740495" y="0"/>
                </a:lnTo>
                <a:lnTo>
                  <a:pt x="740495" y="659154"/>
                </a:lnTo>
                <a:lnTo>
                  <a:pt x="0" y="661959"/>
                </a:lnTo>
                <a:close/>
              </a:path>
            </a:pathLst>
          </a:custGeom>
          <a:solidFill>
            <a:srgbClr val="FA3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30" name="Freeform 129"/>
          <p:cNvSpPr/>
          <p:nvPr/>
        </p:nvSpPr>
        <p:spPr>
          <a:xfrm>
            <a:off x="3995738" y="2546747"/>
            <a:ext cx="542925" cy="490538"/>
          </a:xfrm>
          <a:custGeom>
            <a:avLst/>
            <a:gdLst>
              <a:gd name="connsiteX0" fmla="*/ 2805 w 723666"/>
              <a:gd name="connsiteY0" fmla="*/ 0 h 653544"/>
              <a:gd name="connsiteX1" fmla="*/ 0 w 723666"/>
              <a:gd name="connsiteY1" fmla="*/ 653544 h 653544"/>
              <a:gd name="connsiteX2" fmla="*/ 723666 w 723666"/>
              <a:gd name="connsiteY2" fmla="*/ 653544 h 653544"/>
              <a:gd name="connsiteX3" fmla="*/ 2805 w 723666"/>
              <a:gd name="connsiteY3" fmla="*/ 0 h 65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666" h="653544">
                <a:moveTo>
                  <a:pt x="2805" y="0"/>
                </a:moveTo>
                <a:lnTo>
                  <a:pt x="0" y="653544"/>
                </a:lnTo>
                <a:lnTo>
                  <a:pt x="723666" y="653544"/>
                </a:lnTo>
                <a:lnTo>
                  <a:pt x="2805" y="0"/>
                </a:lnTo>
                <a:close/>
              </a:path>
            </a:pathLst>
          </a:custGeom>
          <a:solidFill>
            <a:srgbClr val="FA3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31" name="Left Brace 130"/>
          <p:cNvSpPr/>
          <p:nvPr/>
        </p:nvSpPr>
        <p:spPr>
          <a:xfrm rot="5400000" flipH="1">
            <a:off x="3393282" y="3230166"/>
            <a:ext cx="151209" cy="9894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32" name="TextBox 71"/>
          <p:cNvSpPr txBox="1">
            <a:spLocks noChangeArrowheads="1"/>
          </p:cNvSpPr>
          <p:nvPr/>
        </p:nvSpPr>
        <p:spPr bwMode="auto">
          <a:xfrm>
            <a:off x="4743450" y="2640807"/>
            <a:ext cx="3220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price will rise to equate demand to quota plus domestic production Q’</a:t>
            </a:r>
            <a:r>
              <a:rPr lang="en-US" altLang="ja-JP" sz="1200" baseline="-25000">
                <a:latin typeface="Arial" panose="020B0604020202020204" pitchFamily="34" charset="0"/>
              </a:rPr>
              <a:t>2</a:t>
            </a:r>
            <a:r>
              <a:rPr lang="en-US" altLang="ja-JP" sz="1200">
                <a:latin typeface="Arial" panose="020B0604020202020204" pitchFamily="34" charset="0"/>
              </a:rPr>
              <a:t>.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12703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984433"/>
            <a:ext cx="7266127" cy="377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Consumer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Surplus and Producer Surplus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Efficiency of Competitive Markets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Government Intervention on the Market: 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Price Floors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Price Ceilings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Taxes &amp; Subsidies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Tariffs &amp; Quotas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71450"/>
            <a:ext cx="6038850" cy="742950"/>
          </a:xfrm>
        </p:spPr>
        <p:txBody>
          <a:bodyPr/>
          <a:lstStyle/>
          <a:p>
            <a:r>
              <a:rPr lang="en-US" altLang="en-US" sz="2400" dirty="0" smtClean="0">
                <a:latin typeface="Lato" panose="020F0502020204030203" pitchFamily="34" charset="0"/>
                <a:cs typeface="Arial" panose="020B0604020202020204" pitchFamily="34" charset="0"/>
              </a:rPr>
              <a:t>Consumer and Producer Surplus</a:t>
            </a:r>
            <a:endParaRPr lang="en-US" altLang="en-US" sz="24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2759341" y="3548630"/>
            <a:ext cx="1144191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902091" y="2972367"/>
            <a:ext cx="1397794" cy="1147763"/>
          </a:xfrm>
          <a:custGeom>
            <a:avLst/>
            <a:gdLst>
              <a:gd name="connsiteX0" fmla="*/ 0 w 1864426"/>
              <a:gd name="connsiteY0" fmla="*/ 1448790 h 1448790"/>
              <a:gd name="connsiteX1" fmla="*/ 23750 w 1864426"/>
              <a:gd name="connsiteY1" fmla="*/ 0 h 1448790"/>
              <a:gd name="connsiteX2" fmla="*/ 1864426 w 1864426"/>
              <a:gd name="connsiteY2" fmla="*/ 23751 h 1448790"/>
              <a:gd name="connsiteX3" fmla="*/ 0 w 1864426"/>
              <a:gd name="connsiteY3" fmla="*/ 1448790 h 14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26" h="1448790">
                <a:moveTo>
                  <a:pt x="0" y="1448790"/>
                </a:moveTo>
                <a:lnTo>
                  <a:pt x="23750" y="0"/>
                </a:lnTo>
                <a:lnTo>
                  <a:pt x="1864426" y="23751"/>
                </a:lnTo>
                <a:lnTo>
                  <a:pt x="0" y="14487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892567" y="1719829"/>
            <a:ext cx="1439465" cy="1262063"/>
          </a:xfrm>
          <a:custGeom>
            <a:avLst/>
            <a:gdLst>
              <a:gd name="connsiteX0" fmla="*/ 0 w 1864426"/>
              <a:gd name="connsiteY0" fmla="*/ 0 h 1531917"/>
              <a:gd name="connsiteX1" fmla="*/ 11876 w 1864426"/>
              <a:gd name="connsiteY1" fmla="*/ 1531917 h 1531917"/>
              <a:gd name="connsiteX2" fmla="*/ 1864426 w 1864426"/>
              <a:gd name="connsiteY2" fmla="*/ 1531917 h 1531917"/>
              <a:gd name="connsiteX3" fmla="*/ 0 w 1864426"/>
              <a:gd name="connsiteY3" fmla="*/ 0 h 153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26" h="1531917">
                <a:moveTo>
                  <a:pt x="0" y="0"/>
                </a:moveTo>
                <a:cubicBezTo>
                  <a:pt x="3959" y="510639"/>
                  <a:pt x="7917" y="1021278"/>
                  <a:pt x="11876" y="1531917"/>
                </a:cubicBezTo>
                <a:lnTo>
                  <a:pt x="1864426" y="15319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flipV="1">
            <a:off x="1903281" y="2234179"/>
            <a:ext cx="2400300" cy="1885950"/>
          </a:xfrm>
          <a:prstGeom prst="line">
            <a:avLst/>
          </a:prstGeom>
          <a:noFill/>
          <a:ln w="38100">
            <a:solidFill>
              <a:srgbClr val="45583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1903281" y="1719829"/>
            <a:ext cx="2457450" cy="21145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4303581" y="200558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solidFill>
                  <a:schemeClr val="accent2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303581" y="3740321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solidFill>
                  <a:schemeClr val="accent1"/>
                </a:solidFill>
                <a:latin typeface="Arial" panose="020B0604020202020204" pitchFamily="34" charset="0"/>
              </a:rPr>
              <a:t>D</a:t>
            </a:r>
            <a:endParaRPr lang="en-US" altLang="en-US" sz="18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1788981" y="1201908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4646481" y="3945108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75131" y="1205479"/>
            <a:ext cx="24003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500" dirty="0">
                <a:solidFill>
                  <a:srgbClr val="FFFFFF"/>
                </a:solidFill>
              </a:rPr>
              <a:t>Consumer surplus =             area of blue triangle =             ½($5)(5) = $12.5</a:t>
            </a:r>
          </a:p>
        </p:txBody>
      </p: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1903281" y="2975939"/>
            <a:ext cx="1428750" cy="5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275131" y="2177029"/>
            <a:ext cx="2400300" cy="8001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500">
                <a:solidFill>
                  <a:srgbClr val="FFFFFF"/>
                </a:solidFill>
              </a:rPr>
              <a:t>Producer surplus =            area of orange triangle = ½($5)(5) = $12.5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43010" y="3149771"/>
            <a:ext cx="2080022" cy="14156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Economic Surplus = Total Surplus = PS + CS  is maximized at           market equilibrium                </a:t>
            </a:r>
            <a:r>
              <a:rPr lang="en-US" sz="1500" dirty="0">
                <a:sym typeface="Symbol"/>
              </a:rPr>
              <a:t> </a:t>
            </a:r>
            <a:r>
              <a:rPr lang="en-US" sz="1500" b="1" dirty="0"/>
              <a:t>Market Efficiency,</a:t>
            </a:r>
          </a:p>
          <a:p>
            <a:pPr algn="ctr">
              <a:defRPr/>
            </a:pPr>
            <a:r>
              <a:rPr lang="en-US" sz="1500" b="1" dirty="0"/>
              <a:t>Economic Efficiency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74730" y="2459208"/>
            <a:ext cx="565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74731" y="3087858"/>
            <a:ext cx="625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PS</a:t>
            </a: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930542" y="1548379"/>
            <a:ext cx="915589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$10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Box 35"/>
          <p:cNvSpPr txBox="1">
            <a:spLocks noChangeArrowheads="1"/>
          </p:cNvSpPr>
          <p:nvPr/>
        </p:nvSpPr>
        <p:spPr bwMode="auto">
          <a:xfrm>
            <a:off x="1731831" y="4120130"/>
            <a:ext cx="29146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0   1   2   3   4   5   6   7   8 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 rot="5400000">
            <a:off x="616216" y="2834255"/>
            <a:ext cx="2572941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1903281" y="4120129"/>
            <a:ext cx="274320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92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04610" y="358388"/>
            <a:ext cx="72727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accent2">
                    <a:lumMod val="50000"/>
                  </a:schemeClr>
                </a:solidFill>
              </a:rPr>
              <a:t>Effects of Government Intervention –</a:t>
            </a:r>
            <a:br>
              <a:rPr lang="en-US" altLang="en-US" sz="2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2600" dirty="0" smtClean="0">
                <a:solidFill>
                  <a:schemeClr val="accent2">
                    <a:lumMod val="50000"/>
                  </a:schemeClr>
                </a:solidFill>
              </a:rPr>
              <a:t>Price Controls</a:t>
            </a:r>
            <a:endParaRPr sz="2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04610" y="1325923"/>
            <a:ext cx="7085576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lvl="1" indent="0">
              <a:spcBef>
                <a:spcPts val="600"/>
              </a:spcBef>
              <a:buClr>
                <a:schemeClr val="accent6"/>
              </a:buClr>
              <a:buSzPts val="180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2 types of price controls:</a:t>
            </a:r>
            <a:endParaRPr lang="en-US" sz="2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69913" lvl="2" indent="-339725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Price ceiling </a:t>
            </a:r>
            <a:r>
              <a:rPr lang="en-US" altLang="en-US" sz="2200" i="1" dirty="0">
                <a:solidFill>
                  <a:schemeClr val="tx1"/>
                </a:solidFill>
              </a:rPr>
              <a:t>– A legally established maximum price a seller can charge</a:t>
            </a:r>
          </a:p>
          <a:p>
            <a:pPr marL="569913" lvl="2" indent="-339725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Price floor </a:t>
            </a:r>
            <a:r>
              <a:rPr lang="en-US" altLang="en-US" sz="2200" i="1" dirty="0">
                <a:solidFill>
                  <a:schemeClr val="tx1"/>
                </a:solidFill>
              </a:rPr>
              <a:t>– A legally established minimum price a seller can be paid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6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2914650" y="3200400"/>
            <a:ext cx="1600200" cy="800100"/>
          </a:xfrm>
          <a:custGeom>
            <a:avLst/>
            <a:gdLst>
              <a:gd name="T0" fmla="*/ 0 w 1344"/>
              <a:gd name="T1" fmla="*/ 2147483647 h 672"/>
              <a:gd name="T2" fmla="*/ 0 w 1344"/>
              <a:gd name="T3" fmla="*/ 0 h 672"/>
              <a:gd name="T4" fmla="*/ 2147483647 w 1344"/>
              <a:gd name="T5" fmla="*/ 0 h 672"/>
              <a:gd name="T6" fmla="*/ 0 w 134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672">
                <a:moveTo>
                  <a:pt x="0" y="672"/>
                </a:moveTo>
                <a:lnTo>
                  <a:pt x="0" y="0"/>
                </a:lnTo>
                <a:lnTo>
                  <a:pt x="1344" y="0"/>
                </a:lnTo>
                <a:lnTo>
                  <a:pt x="0" y="67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>
            <a:off x="2914650" y="2343150"/>
            <a:ext cx="1600200" cy="857250"/>
          </a:xfrm>
          <a:custGeom>
            <a:avLst/>
            <a:gdLst>
              <a:gd name="T0" fmla="*/ 0 w 1344"/>
              <a:gd name="T1" fmla="*/ 0 h 720"/>
              <a:gd name="T2" fmla="*/ 0 w 1344"/>
              <a:gd name="T3" fmla="*/ 2147483647 h 720"/>
              <a:gd name="T4" fmla="*/ 2147483647 w 1344"/>
              <a:gd name="T5" fmla="*/ 2147483647 h 720"/>
              <a:gd name="T6" fmla="*/ 0 w 134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720">
                <a:moveTo>
                  <a:pt x="0" y="0"/>
                </a:moveTo>
                <a:lnTo>
                  <a:pt x="0" y="720"/>
                </a:lnTo>
                <a:lnTo>
                  <a:pt x="1344" y="72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340848" y="171450"/>
            <a:ext cx="6388498" cy="742950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  <a:cs typeface="Arial" panose="020B0604020202020204" pitchFamily="34" charset="0"/>
              </a:rPr>
              <a:t>Changes in Consumer and Producer Surplus from </a:t>
            </a:r>
            <a:r>
              <a:rPr lang="en-US" altLang="en-US" sz="2400" b="1" dirty="0">
                <a:latin typeface="Lato" panose="020F0502020204030203" pitchFamily="34" charset="0"/>
                <a:cs typeface="Arial" panose="020B0604020202020204" pitchFamily="34" charset="0"/>
              </a:rPr>
              <a:t>Price Floors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2171700" y="1714500"/>
            <a:ext cx="5029200" cy="3020616"/>
            <a:chOff x="864" y="1440"/>
            <a:chExt cx="4224" cy="2537"/>
          </a:xfrm>
        </p:grpSpPr>
        <p:sp>
          <p:nvSpPr>
            <p:cNvPr id="16421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22" name="Line 7"/>
            <p:cNvSpPr>
              <a:spLocks noChangeShapeType="1"/>
            </p:cNvSpPr>
            <p:nvPr/>
          </p:nvSpPr>
          <p:spPr bwMode="auto">
            <a:xfrm>
              <a:off x="1488" y="3648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23" name="Text Box 8"/>
            <p:cNvSpPr txBox="1">
              <a:spLocks noChangeArrowheads="1"/>
            </p:cNvSpPr>
            <p:nvPr/>
          </p:nvSpPr>
          <p:spPr bwMode="auto">
            <a:xfrm>
              <a:off x="864" y="1440"/>
              <a:ext cx="7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Price</a:t>
              </a:r>
            </a:p>
          </p:txBody>
        </p:sp>
        <p:sp>
          <p:nvSpPr>
            <p:cNvPr id="16424" name="Text Box 9"/>
            <p:cNvSpPr txBox="1">
              <a:spLocks noChangeArrowheads="1"/>
            </p:cNvSpPr>
            <p:nvPr/>
          </p:nvSpPr>
          <p:spPr bwMode="auto">
            <a:xfrm>
              <a:off x="4032" y="374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Quantity</a:t>
              </a:r>
            </a:p>
          </p:txBody>
        </p:sp>
      </p:grpSp>
      <p:sp>
        <p:nvSpPr>
          <p:cNvPr id="16390" name="Line 11"/>
          <p:cNvSpPr>
            <a:spLocks noChangeShapeType="1"/>
          </p:cNvSpPr>
          <p:nvPr/>
        </p:nvSpPr>
        <p:spPr bwMode="auto">
          <a:xfrm>
            <a:off x="4514850" y="3200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2571750" y="3086100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4343400" y="440055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6393" name="Text Box 15"/>
          <p:cNvSpPr txBox="1">
            <a:spLocks noChangeArrowheads="1"/>
          </p:cNvSpPr>
          <p:nvPr/>
        </p:nvSpPr>
        <p:spPr bwMode="auto">
          <a:xfrm>
            <a:off x="6229350" y="205740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6172200" y="3943351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2914650" y="2800350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657600" y="440055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L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grpSp>
        <p:nvGrpSpPr>
          <p:cNvPr id="19496" name="Group 40"/>
          <p:cNvGrpSpPr>
            <a:grpSpLocks/>
          </p:cNvGrpSpPr>
          <p:nvPr/>
        </p:nvGrpSpPr>
        <p:grpSpPr bwMode="auto">
          <a:xfrm>
            <a:off x="1714500" y="2171700"/>
            <a:ext cx="2057400" cy="628650"/>
            <a:chOff x="480" y="1824"/>
            <a:chExt cx="1728" cy="528"/>
          </a:xfrm>
        </p:grpSpPr>
        <p:sp>
          <p:nvSpPr>
            <p:cNvPr id="16418" name="Freeform 26"/>
            <p:cNvSpPr>
              <a:spLocks/>
            </p:cNvSpPr>
            <p:nvPr/>
          </p:nvSpPr>
          <p:spPr bwMode="auto">
            <a:xfrm>
              <a:off x="1488" y="1968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0 w 720"/>
                <a:gd name="T3" fmla="*/ 384 h 384"/>
                <a:gd name="T4" fmla="*/ 720 w 720"/>
                <a:gd name="T5" fmla="*/ 384 h 384"/>
                <a:gd name="T6" fmla="*/ 0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19" name="Text Box 31"/>
            <p:cNvSpPr txBox="1">
              <a:spLocks noChangeArrowheads="1"/>
            </p:cNvSpPr>
            <p:nvPr/>
          </p:nvSpPr>
          <p:spPr bwMode="auto">
            <a:xfrm>
              <a:off x="480" y="1824"/>
              <a:ext cx="91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New Consumer Surplus</a:t>
              </a:r>
            </a:p>
          </p:txBody>
        </p:sp>
        <p:sp>
          <p:nvSpPr>
            <p:cNvPr id="16420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514600" y="2743200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H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1657350" y="2811067"/>
            <a:ext cx="2122885" cy="1309688"/>
            <a:chOff x="432" y="2361"/>
            <a:chExt cx="1783" cy="1100"/>
          </a:xfrm>
        </p:grpSpPr>
        <p:sp>
          <p:nvSpPr>
            <p:cNvPr id="16415" name="Freeform 27"/>
            <p:cNvSpPr>
              <a:spLocks/>
            </p:cNvSpPr>
            <p:nvPr/>
          </p:nvSpPr>
          <p:spPr bwMode="auto">
            <a:xfrm>
              <a:off x="1495" y="2361"/>
              <a:ext cx="720" cy="1008"/>
            </a:xfrm>
            <a:custGeom>
              <a:avLst/>
              <a:gdLst>
                <a:gd name="T0" fmla="*/ 0 w 720"/>
                <a:gd name="T1" fmla="*/ 0 h 1008"/>
                <a:gd name="T2" fmla="*/ 0 w 720"/>
                <a:gd name="T3" fmla="*/ 1008 h 1008"/>
                <a:gd name="T4" fmla="*/ 720 w 720"/>
                <a:gd name="T5" fmla="*/ 624 h 1008"/>
                <a:gd name="T6" fmla="*/ 720 w 720"/>
                <a:gd name="T7" fmla="*/ 0 h 1008"/>
                <a:gd name="T8" fmla="*/ 0 w 72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1008">
                  <a:moveTo>
                    <a:pt x="0" y="0"/>
                  </a:moveTo>
                  <a:lnTo>
                    <a:pt x="0" y="1008"/>
                  </a:lnTo>
                  <a:lnTo>
                    <a:pt x="720" y="624"/>
                  </a:lnTo>
                  <a:lnTo>
                    <a:pt x="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432" y="2976"/>
              <a:ext cx="864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New Producer Surplus</a:t>
              </a: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152" y="2688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19494" name="Group 38"/>
          <p:cNvGrpSpPr>
            <a:grpSpLocks/>
          </p:cNvGrpSpPr>
          <p:nvPr/>
        </p:nvGrpSpPr>
        <p:grpSpPr bwMode="auto">
          <a:xfrm>
            <a:off x="4000500" y="1943100"/>
            <a:ext cx="1771650" cy="1143000"/>
            <a:chOff x="2400" y="1632"/>
            <a:chExt cx="1488" cy="960"/>
          </a:xfrm>
        </p:grpSpPr>
        <p:sp>
          <p:nvSpPr>
            <p:cNvPr id="16413" name="Text Box 34"/>
            <p:cNvSpPr txBox="1">
              <a:spLocks noChangeArrowheads="1"/>
            </p:cNvSpPr>
            <p:nvPr/>
          </p:nvSpPr>
          <p:spPr bwMode="auto">
            <a:xfrm>
              <a:off x="3024" y="1632"/>
              <a:ext cx="864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Lost Consumer Surplus</a:t>
              </a:r>
            </a:p>
          </p:txBody>
        </p:sp>
        <p:sp>
          <p:nvSpPr>
            <p:cNvPr id="16414" name="Line 35"/>
            <p:cNvSpPr>
              <a:spLocks noChangeShapeType="1"/>
            </p:cNvSpPr>
            <p:nvPr/>
          </p:nvSpPr>
          <p:spPr bwMode="auto">
            <a:xfrm flipH="1">
              <a:off x="2400" y="187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19495" name="Group 39"/>
          <p:cNvGrpSpPr>
            <a:grpSpLocks/>
          </p:cNvGrpSpPr>
          <p:nvPr/>
        </p:nvGrpSpPr>
        <p:grpSpPr bwMode="auto">
          <a:xfrm>
            <a:off x="4057650" y="3143249"/>
            <a:ext cx="3086100" cy="415528"/>
            <a:chOff x="2448" y="2640"/>
            <a:chExt cx="2592" cy="349"/>
          </a:xfrm>
        </p:grpSpPr>
        <p:sp>
          <p:nvSpPr>
            <p:cNvPr id="16411" name="Text Box 36"/>
            <p:cNvSpPr txBox="1">
              <a:spLocks noChangeArrowheads="1"/>
            </p:cNvSpPr>
            <p:nvPr/>
          </p:nvSpPr>
          <p:spPr bwMode="auto">
            <a:xfrm>
              <a:off x="3792" y="2640"/>
              <a:ext cx="124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Lost Producer Surplus</a:t>
              </a:r>
            </a:p>
          </p:txBody>
        </p:sp>
        <p:sp>
          <p:nvSpPr>
            <p:cNvPr id="16412" name="Line 37"/>
            <p:cNvSpPr>
              <a:spLocks noChangeShapeType="1"/>
            </p:cNvSpPr>
            <p:nvPr/>
          </p:nvSpPr>
          <p:spPr bwMode="auto">
            <a:xfrm flipH="1">
              <a:off x="2448" y="27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914650" y="2343150"/>
            <a:ext cx="3200400" cy="171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403" name="Line 10"/>
          <p:cNvSpPr>
            <a:spLocks noChangeShapeType="1"/>
          </p:cNvSpPr>
          <p:nvPr/>
        </p:nvSpPr>
        <p:spPr bwMode="auto">
          <a:xfrm>
            <a:off x="2914650" y="3200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3771900" y="2800350"/>
            <a:ext cx="0" cy="154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405" name="Line 14"/>
          <p:cNvSpPr>
            <a:spLocks noChangeShapeType="1"/>
          </p:cNvSpPr>
          <p:nvPr/>
        </p:nvSpPr>
        <p:spPr bwMode="auto">
          <a:xfrm flipV="1">
            <a:off x="2914650" y="2286000"/>
            <a:ext cx="3314700" cy="171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19501" name="Group 45"/>
          <p:cNvGrpSpPr>
            <a:grpSpLocks/>
          </p:cNvGrpSpPr>
          <p:nvPr/>
        </p:nvGrpSpPr>
        <p:grpSpPr bwMode="auto">
          <a:xfrm>
            <a:off x="5429250" y="1714500"/>
            <a:ext cx="2171700" cy="1371600"/>
            <a:chOff x="3600" y="1440"/>
            <a:chExt cx="1824" cy="1152"/>
          </a:xfrm>
        </p:grpSpPr>
        <p:sp>
          <p:nvSpPr>
            <p:cNvPr id="16408" name="Text Box 42"/>
            <p:cNvSpPr txBox="1">
              <a:spLocks noChangeArrowheads="1"/>
            </p:cNvSpPr>
            <p:nvPr/>
          </p:nvSpPr>
          <p:spPr bwMode="auto">
            <a:xfrm>
              <a:off x="4224" y="1440"/>
              <a:ext cx="12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Deadweight Loss</a:t>
              </a:r>
            </a:p>
          </p:txBody>
        </p:sp>
        <p:sp>
          <p:nvSpPr>
            <p:cNvPr id="16409" name="Line 43"/>
            <p:cNvSpPr>
              <a:spLocks noChangeShapeType="1"/>
            </p:cNvSpPr>
            <p:nvPr/>
          </p:nvSpPr>
          <p:spPr bwMode="auto">
            <a:xfrm flipH="1">
              <a:off x="3600" y="158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10" name="Line 44"/>
            <p:cNvSpPr>
              <a:spLocks noChangeShapeType="1"/>
            </p:cNvSpPr>
            <p:nvPr/>
          </p:nvSpPr>
          <p:spPr bwMode="auto">
            <a:xfrm flipH="1">
              <a:off x="4464" y="1728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657350" y="1181098"/>
            <a:ext cx="5893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400" b="1" dirty="0">
                <a:solidFill>
                  <a:srgbClr val="382344"/>
                </a:solidFill>
                <a:latin typeface="Lato" panose="020F0502020204030203" pitchFamily="34" charset="0"/>
              </a:rPr>
              <a:t>deadweight loss    </a:t>
            </a:r>
            <a:r>
              <a:rPr lang="en-US" altLang="en-US" sz="1400" dirty="0">
                <a:latin typeface="Lato" panose="020F0502020204030203" pitchFamily="34" charset="0"/>
              </a:rPr>
              <a:t>Net loss of total (consumer plus producer) surplus.</a:t>
            </a:r>
          </a:p>
        </p:txBody>
      </p:sp>
    </p:spTree>
    <p:extLst>
      <p:ext uri="{BB962C8B-B14F-4D97-AF65-F5344CB8AC3E}">
        <p14:creationId xmlns:p14="http://schemas.microsoft.com/office/powerpoint/2010/main" val="477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84" grpId="0"/>
      <p:bldP spid="19485" grpId="0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auto">
          <a:xfrm>
            <a:off x="2914650" y="3200400"/>
            <a:ext cx="1600200" cy="800100"/>
          </a:xfrm>
          <a:custGeom>
            <a:avLst/>
            <a:gdLst>
              <a:gd name="T0" fmla="*/ 0 w 1344"/>
              <a:gd name="T1" fmla="*/ 2147483647 h 672"/>
              <a:gd name="T2" fmla="*/ 0 w 1344"/>
              <a:gd name="T3" fmla="*/ 0 h 672"/>
              <a:gd name="T4" fmla="*/ 2147483647 w 1344"/>
              <a:gd name="T5" fmla="*/ 0 h 672"/>
              <a:gd name="T6" fmla="*/ 0 w 134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672">
                <a:moveTo>
                  <a:pt x="0" y="672"/>
                </a:moveTo>
                <a:lnTo>
                  <a:pt x="0" y="0"/>
                </a:lnTo>
                <a:lnTo>
                  <a:pt x="1344" y="0"/>
                </a:lnTo>
                <a:lnTo>
                  <a:pt x="0" y="67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3602" name="Group 50"/>
          <p:cNvGrpSpPr>
            <a:grpSpLocks/>
          </p:cNvGrpSpPr>
          <p:nvPr/>
        </p:nvGrpSpPr>
        <p:grpSpPr bwMode="auto">
          <a:xfrm>
            <a:off x="1714500" y="3543302"/>
            <a:ext cx="2057400" cy="483394"/>
            <a:chOff x="480" y="2976"/>
            <a:chExt cx="1728" cy="406"/>
          </a:xfrm>
        </p:grpSpPr>
        <p:sp>
          <p:nvSpPr>
            <p:cNvPr id="17445" name="Freeform 47"/>
            <p:cNvSpPr>
              <a:spLocks/>
            </p:cNvSpPr>
            <p:nvPr/>
          </p:nvSpPr>
          <p:spPr bwMode="auto">
            <a:xfrm>
              <a:off x="1488" y="2976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0 w 720"/>
                <a:gd name="T3" fmla="*/ 384 h 384"/>
                <a:gd name="T4" fmla="*/ 720 w 720"/>
                <a:gd name="T5" fmla="*/ 0 h 384"/>
                <a:gd name="T6" fmla="*/ 0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lnTo>
                    <a:pt x="0" y="384"/>
                  </a:lnTo>
                  <a:lnTo>
                    <a:pt x="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46" name="Text Box 48"/>
            <p:cNvSpPr txBox="1">
              <a:spLocks noChangeArrowheads="1"/>
            </p:cNvSpPr>
            <p:nvPr/>
          </p:nvSpPr>
          <p:spPr bwMode="auto">
            <a:xfrm>
              <a:off x="480" y="3072"/>
              <a:ext cx="7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Producer Surplus</a:t>
              </a:r>
            </a:p>
          </p:txBody>
        </p:sp>
        <p:sp>
          <p:nvSpPr>
            <p:cNvPr id="17447" name="Line 49"/>
            <p:cNvSpPr>
              <a:spLocks noChangeShapeType="1"/>
            </p:cNvSpPr>
            <p:nvPr/>
          </p:nvSpPr>
          <p:spPr bwMode="auto">
            <a:xfrm flipV="1">
              <a:off x="1104" y="3072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7412" name="Freeform 3"/>
          <p:cNvSpPr>
            <a:spLocks/>
          </p:cNvSpPr>
          <p:nvPr/>
        </p:nvSpPr>
        <p:spPr bwMode="auto">
          <a:xfrm>
            <a:off x="2914650" y="2343150"/>
            <a:ext cx="1600200" cy="857250"/>
          </a:xfrm>
          <a:custGeom>
            <a:avLst/>
            <a:gdLst>
              <a:gd name="T0" fmla="*/ 0 w 1344"/>
              <a:gd name="T1" fmla="*/ 0 h 720"/>
              <a:gd name="T2" fmla="*/ 0 w 1344"/>
              <a:gd name="T3" fmla="*/ 2147483647 h 720"/>
              <a:gd name="T4" fmla="*/ 2147483647 w 1344"/>
              <a:gd name="T5" fmla="*/ 2147483647 h 720"/>
              <a:gd name="T6" fmla="*/ 0 w 134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720">
                <a:moveTo>
                  <a:pt x="0" y="0"/>
                </a:moveTo>
                <a:lnTo>
                  <a:pt x="0" y="720"/>
                </a:lnTo>
                <a:lnTo>
                  <a:pt x="1344" y="72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3595" name="Group 43"/>
          <p:cNvGrpSpPr>
            <a:grpSpLocks/>
          </p:cNvGrpSpPr>
          <p:nvPr/>
        </p:nvGrpSpPr>
        <p:grpSpPr bwMode="auto">
          <a:xfrm>
            <a:off x="1657350" y="2343150"/>
            <a:ext cx="2114550" cy="1200150"/>
            <a:chOff x="432" y="1968"/>
            <a:chExt cx="1776" cy="1008"/>
          </a:xfrm>
        </p:grpSpPr>
        <p:sp>
          <p:nvSpPr>
            <p:cNvPr id="17442" name="Freeform 40"/>
            <p:cNvSpPr>
              <a:spLocks/>
            </p:cNvSpPr>
            <p:nvPr/>
          </p:nvSpPr>
          <p:spPr bwMode="auto">
            <a:xfrm>
              <a:off x="1488" y="1968"/>
              <a:ext cx="720" cy="1008"/>
            </a:xfrm>
            <a:custGeom>
              <a:avLst/>
              <a:gdLst>
                <a:gd name="T0" fmla="*/ 0 w 720"/>
                <a:gd name="T1" fmla="*/ 0 h 1008"/>
                <a:gd name="T2" fmla="*/ 0 w 720"/>
                <a:gd name="T3" fmla="*/ 1008 h 1008"/>
                <a:gd name="T4" fmla="*/ 720 w 720"/>
                <a:gd name="T5" fmla="*/ 1008 h 1008"/>
                <a:gd name="T6" fmla="*/ 720 w 720"/>
                <a:gd name="T7" fmla="*/ 384 h 1008"/>
                <a:gd name="T8" fmla="*/ 0 w 72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1008">
                  <a:moveTo>
                    <a:pt x="0" y="0"/>
                  </a:moveTo>
                  <a:lnTo>
                    <a:pt x="0" y="1008"/>
                  </a:lnTo>
                  <a:lnTo>
                    <a:pt x="720" y="1008"/>
                  </a:lnTo>
                  <a:lnTo>
                    <a:pt x="72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43" name="Text Box 41"/>
            <p:cNvSpPr txBox="1">
              <a:spLocks noChangeArrowheads="1"/>
            </p:cNvSpPr>
            <p:nvPr/>
          </p:nvSpPr>
          <p:spPr bwMode="auto">
            <a:xfrm>
              <a:off x="432" y="2064"/>
              <a:ext cx="8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Consumer Surplus</a:t>
              </a:r>
            </a:p>
          </p:txBody>
        </p:sp>
        <p:sp>
          <p:nvSpPr>
            <p:cNvPr id="17444" name="Line 42"/>
            <p:cNvSpPr>
              <a:spLocks noChangeShapeType="1"/>
            </p:cNvSpPr>
            <p:nvPr/>
          </p:nvSpPr>
          <p:spPr bwMode="auto">
            <a:xfrm>
              <a:off x="1056" y="225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3650" y="171450"/>
            <a:ext cx="6015369" cy="742950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  <a:cs typeface="Arial" panose="020B0604020202020204" pitchFamily="34" charset="0"/>
              </a:rPr>
              <a:t>Changes in Consumer and Producer Surplus from </a:t>
            </a:r>
            <a:r>
              <a:rPr lang="en-US" altLang="en-US" sz="2400" b="1" dirty="0">
                <a:latin typeface="Lato" panose="020F0502020204030203" pitchFamily="34" charset="0"/>
                <a:cs typeface="Arial" panose="020B0604020202020204" pitchFamily="34" charset="0"/>
              </a:rPr>
              <a:t>Price Ceilings</a:t>
            </a:r>
          </a:p>
        </p:txBody>
      </p:sp>
      <p:grpSp>
        <p:nvGrpSpPr>
          <p:cNvPr id="17415" name="Group 5"/>
          <p:cNvGrpSpPr>
            <a:grpSpLocks/>
          </p:cNvGrpSpPr>
          <p:nvPr/>
        </p:nvGrpSpPr>
        <p:grpSpPr bwMode="auto">
          <a:xfrm>
            <a:off x="2171700" y="1714500"/>
            <a:ext cx="5029200" cy="3020616"/>
            <a:chOff x="864" y="1440"/>
            <a:chExt cx="4224" cy="2537"/>
          </a:xfrm>
        </p:grpSpPr>
        <p:sp>
          <p:nvSpPr>
            <p:cNvPr id="17438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39" name="Line 7"/>
            <p:cNvSpPr>
              <a:spLocks noChangeShapeType="1"/>
            </p:cNvSpPr>
            <p:nvPr/>
          </p:nvSpPr>
          <p:spPr bwMode="auto">
            <a:xfrm>
              <a:off x="1488" y="3648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40" name="Text Box 8"/>
            <p:cNvSpPr txBox="1">
              <a:spLocks noChangeArrowheads="1"/>
            </p:cNvSpPr>
            <p:nvPr/>
          </p:nvSpPr>
          <p:spPr bwMode="auto">
            <a:xfrm>
              <a:off x="864" y="1440"/>
              <a:ext cx="7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Price</a:t>
              </a:r>
            </a:p>
          </p:txBody>
        </p:sp>
        <p:sp>
          <p:nvSpPr>
            <p:cNvPr id="17441" name="Text Box 9"/>
            <p:cNvSpPr txBox="1">
              <a:spLocks noChangeArrowheads="1"/>
            </p:cNvSpPr>
            <p:nvPr/>
          </p:nvSpPr>
          <p:spPr bwMode="auto">
            <a:xfrm>
              <a:off x="4032" y="374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Quantity</a:t>
              </a:r>
            </a:p>
          </p:txBody>
        </p:sp>
      </p:grp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4514850" y="3200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2571750" y="3086100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4343400" y="440055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229350" y="205740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172200" y="3943351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905125" y="3567113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657600" y="440055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L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514600" y="3436144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L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4000500" y="1943100"/>
            <a:ext cx="1771650" cy="1143000"/>
            <a:chOff x="2400" y="1632"/>
            <a:chExt cx="1488" cy="960"/>
          </a:xfrm>
        </p:grpSpPr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3024" y="1632"/>
              <a:ext cx="864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Lost Consumer Surplus</a:t>
              </a:r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 flipH="1">
              <a:off x="2400" y="187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4057650" y="3143249"/>
            <a:ext cx="3086100" cy="415528"/>
            <a:chOff x="2448" y="2640"/>
            <a:chExt cx="2592" cy="349"/>
          </a:xfrm>
        </p:grpSpPr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3792" y="2640"/>
              <a:ext cx="124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Lost Producer Surplus</a:t>
              </a:r>
            </a:p>
          </p:txBody>
        </p:sp>
        <p:sp>
          <p:nvSpPr>
            <p:cNvPr id="17435" name="Line 31"/>
            <p:cNvSpPr>
              <a:spLocks noChangeShapeType="1"/>
            </p:cNvSpPr>
            <p:nvPr/>
          </p:nvSpPr>
          <p:spPr bwMode="auto">
            <a:xfrm flipH="1">
              <a:off x="2448" y="27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7426" name="Line 33"/>
          <p:cNvSpPr>
            <a:spLocks noChangeShapeType="1"/>
          </p:cNvSpPr>
          <p:nvPr/>
        </p:nvSpPr>
        <p:spPr bwMode="auto">
          <a:xfrm>
            <a:off x="2914650" y="3200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3771900" y="3600450"/>
            <a:ext cx="0" cy="7429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429250" y="1714500"/>
            <a:ext cx="2171700" cy="1371600"/>
            <a:chOff x="3600" y="1440"/>
            <a:chExt cx="1824" cy="1152"/>
          </a:xfrm>
        </p:grpSpPr>
        <p:sp>
          <p:nvSpPr>
            <p:cNvPr id="17431" name="Text Box 37"/>
            <p:cNvSpPr txBox="1">
              <a:spLocks noChangeArrowheads="1"/>
            </p:cNvSpPr>
            <p:nvPr/>
          </p:nvSpPr>
          <p:spPr bwMode="auto">
            <a:xfrm>
              <a:off x="4224" y="1440"/>
              <a:ext cx="12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Deadweight Loss</a:t>
              </a:r>
            </a:p>
          </p:txBody>
        </p:sp>
        <p:sp>
          <p:nvSpPr>
            <p:cNvPr id="17432" name="Line 38"/>
            <p:cNvSpPr>
              <a:spLocks noChangeShapeType="1"/>
            </p:cNvSpPr>
            <p:nvPr/>
          </p:nvSpPr>
          <p:spPr bwMode="auto">
            <a:xfrm flipH="1">
              <a:off x="3600" y="158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33" name="Line 39"/>
            <p:cNvSpPr>
              <a:spLocks noChangeShapeType="1"/>
            </p:cNvSpPr>
            <p:nvPr/>
          </p:nvSpPr>
          <p:spPr bwMode="auto">
            <a:xfrm flipH="1">
              <a:off x="4464" y="1728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7429" name="Line 35"/>
          <p:cNvSpPr>
            <a:spLocks noChangeShapeType="1"/>
          </p:cNvSpPr>
          <p:nvPr/>
        </p:nvSpPr>
        <p:spPr bwMode="auto">
          <a:xfrm flipV="1">
            <a:off x="2914650" y="2286000"/>
            <a:ext cx="3314700" cy="171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7430" name="Line 32"/>
          <p:cNvSpPr>
            <a:spLocks noChangeShapeType="1"/>
          </p:cNvSpPr>
          <p:nvPr/>
        </p:nvSpPr>
        <p:spPr bwMode="auto">
          <a:xfrm>
            <a:off x="2914650" y="2343150"/>
            <a:ext cx="3200400" cy="171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937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68" grpId="0"/>
      <p:bldP spid="235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047" y="243244"/>
            <a:ext cx="5829300" cy="800100"/>
          </a:xfrm>
        </p:spPr>
        <p:txBody>
          <a:bodyPr/>
          <a:lstStyle/>
          <a:p>
            <a:r>
              <a:rPr lang="en" sz="2400" dirty="0">
                <a:solidFill>
                  <a:schemeClr val="accent2"/>
                </a:solidFill>
              </a:rPr>
              <a:t>Active </a:t>
            </a:r>
            <a:r>
              <a:rPr lang="en" sz="2400" dirty="0" smtClean="0">
                <a:solidFill>
                  <a:schemeClr val="accent2"/>
                </a:solidFill>
              </a:rPr>
              <a:t>Learning</a:t>
            </a:r>
            <a:br>
              <a:rPr lang="en" sz="2400" dirty="0" smtClean="0">
                <a:solidFill>
                  <a:schemeClr val="accent2"/>
                </a:solidFill>
              </a:rPr>
            </a:b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Welfare Consequences of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ent Ceiling</a:t>
            </a: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0" y="1418756"/>
            <a:ext cx="4108069" cy="303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52008" y="1330960"/>
            <a:ext cx="267349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457200" algn="l"/>
                <a:tab pos="514350" algn="l"/>
              </a:tabLst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685800" indent="-22860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457200" algn="l"/>
                <a:tab pos="514350" algn="l"/>
              </a:tabLst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57200" algn="l"/>
                <a:tab pos="514350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altLang="en-US" sz="1600" dirty="0" smtClean="0">
                <a:latin typeface="Lato" panose="020F0502020204030203" pitchFamily="34" charset="0"/>
                <a:cs typeface="Arial" panose="020B0604020202020204" pitchFamily="34" charset="0"/>
              </a:rPr>
              <a:t>figure </a:t>
            </a: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shows the market for apartments in Springfield.  Recently, the government imposed a rent ceiling of $1,000 per month. What is the value of the deadweight loss after the imposition of the ceiling?</a:t>
            </a:r>
          </a:p>
          <a:p>
            <a:pPr lvl="1">
              <a:spcBef>
                <a:spcPct val="0"/>
              </a:spcBef>
              <a:buClrTx/>
              <a:buSzTx/>
              <a:buFont typeface="Tw Cen MT" panose="020B0602020104020603" pitchFamily="34" charset="0"/>
              <a:buAutoNum type="alphaLcPeriod"/>
            </a:pP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$50,000</a:t>
            </a:r>
          </a:p>
          <a:p>
            <a:pPr lvl="1">
              <a:spcBef>
                <a:spcPct val="0"/>
              </a:spcBef>
              <a:buClrTx/>
              <a:buSzTx/>
              <a:buFont typeface="Tw Cen MT" panose="020B0602020104020603" pitchFamily="34" charset="0"/>
              <a:buAutoNum type="alphaLcPeriod"/>
            </a:pP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$125,000</a:t>
            </a:r>
          </a:p>
          <a:p>
            <a:pPr lvl="1">
              <a:spcBef>
                <a:spcPct val="0"/>
              </a:spcBef>
              <a:buClrTx/>
              <a:buSzTx/>
              <a:buFont typeface="Tw Cen MT" panose="020B0602020104020603" pitchFamily="34" charset="0"/>
              <a:buAutoNum type="alphaLcPeriod"/>
            </a:pP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$175,000</a:t>
            </a:r>
          </a:p>
          <a:p>
            <a:pPr lvl="1">
              <a:spcBef>
                <a:spcPct val="0"/>
              </a:spcBef>
              <a:buClrTx/>
              <a:buSzTx/>
              <a:buFont typeface="Tw Cen MT" panose="020B0602020104020603" pitchFamily="34" charset="0"/>
              <a:buAutoNum type="alphaLcPeriod"/>
            </a:pPr>
            <a:r>
              <a:rPr lang="en-US" altLang="en-US" sz="1600" dirty="0">
                <a:latin typeface="Lato" panose="020F0502020204030203" pitchFamily="34" charset="0"/>
                <a:cs typeface="Arial" panose="020B0604020202020204" pitchFamily="34" charset="0"/>
              </a:rPr>
              <a:t>$260,000</a:t>
            </a:r>
          </a:p>
        </p:txBody>
      </p:sp>
    </p:spTree>
    <p:extLst>
      <p:ext uri="{BB962C8B-B14F-4D97-AF65-F5344CB8AC3E}">
        <p14:creationId xmlns:p14="http://schemas.microsoft.com/office/powerpoint/2010/main" val="42731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>
            <a:off x="2950369" y="3465910"/>
            <a:ext cx="1600200" cy="800100"/>
          </a:xfrm>
          <a:custGeom>
            <a:avLst/>
            <a:gdLst>
              <a:gd name="T0" fmla="*/ 0 w 1344"/>
              <a:gd name="T1" fmla="*/ 2147483647 h 672"/>
              <a:gd name="T2" fmla="*/ 0 w 1344"/>
              <a:gd name="T3" fmla="*/ 0 h 672"/>
              <a:gd name="T4" fmla="*/ 2147483647 w 1344"/>
              <a:gd name="T5" fmla="*/ 0 h 672"/>
              <a:gd name="T6" fmla="*/ 0 w 134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672">
                <a:moveTo>
                  <a:pt x="0" y="672"/>
                </a:moveTo>
                <a:lnTo>
                  <a:pt x="0" y="0"/>
                </a:lnTo>
                <a:lnTo>
                  <a:pt x="1344" y="0"/>
                </a:lnTo>
                <a:lnTo>
                  <a:pt x="0" y="67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750219" y="3808812"/>
            <a:ext cx="2057400" cy="483394"/>
            <a:chOff x="480" y="2976"/>
            <a:chExt cx="1728" cy="406"/>
          </a:xfrm>
        </p:grpSpPr>
        <p:sp>
          <p:nvSpPr>
            <p:cNvPr id="19506" name="Freeform 4"/>
            <p:cNvSpPr>
              <a:spLocks/>
            </p:cNvSpPr>
            <p:nvPr/>
          </p:nvSpPr>
          <p:spPr bwMode="auto">
            <a:xfrm>
              <a:off x="1488" y="2976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0 w 720"/>
                <a:gd name="T3" fmla="*/ 384 h 384"/>
                <a:gd name="T4" fmla="*/ 720 w 720"/>
                <a:gd name="T5" fmla="*/ 0 h 384"/>
                <a:gd name="T6" fmla="*/ 0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lnTo>
                    <a:pt x="0" y="384"/>
                  </a:lnTo>
                  <a:lnTo>
                    <a:pt x="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507" name="Text Box 5"/>
            <p:cNvSpPr txBox="1">
              <a:spLocks noChangeArrowheads="1"/>
            </p:cNvSpPr>
            <p:nvPr/>
          </p:nvSpPr>
          <p:spPr bwMode="auto">
            <a:xfrm>
              <a:off x="480" y="3072"/>
              <a:ext cx="7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Producer Surplus</a:t>
              </a:r>
            </a:p>
          </p:txBody>
        </p:sp>
        <p:sp>
          <p:nvSpPr>
            <p:cNvPr id="19508" name="Line 6"/>
            <p:cNvSpPr>
              <a:spLocks noChangeShapeType="1"/>
            </p:cNvSpPr>
            <p:nvPr/>
          </p:nvSpPr>
          <p:spPr bwMode="auto">
            <a:xfrm flipV="1">
              <a:off x="1104" y="3072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9460" name="Freeform 7"/>
          <p:cNvSpPr>
            <a:spLocks/>
          </p:cNvSpPr>
          <p:nvPr/>
        </p:nvSpPr>
        <p:spPr bwMode="auto">
          <a:xfrm>
            <a:off x="2950369" y="2608660"/>
            <a:ext cx="1600200" cy="857250"/>
          </a:xfrm>
          <a:custGeom>
            <a:avLst/>
            <a:gdLst>
              <a:gd name="T0" fmla="*/ 0 w 1344"/>
              <a:gd name="T1" fmla="*/ 0 h 720"/>
              <a:gd name="T2" fmla="*/ 0 w 1344"/>
              <a:gd name="T3" fmla="*/ 2147483647 h 720"/>
              <a:gd name="T4" fmla="*/ 2147483647 w 1344"/>
              <a:gd name="T5" fmla="*/ 2147483647 h 720"/>
              <a:gd name="T6" fmla="*/ 0 w 134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720">
                <a:moveTo>
                  <a:pt x="0" y="0"/>
                </a:moveTo>
                <a:lnTo>
                  <a:pt x="0" y="720"/>
                </a:lnTo>
                <a:lnTo>
                  <a:pt x="1344" y="72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5652" name="Group 52"/>
          <p:cNvGrpSpPr>
            <a:grpSpLocks/>
          </p:cNvGrpSpPr>
          <p:nvPr/>
        </p:nvGrpSpPr>
        <p:grpSpPr bwMode="auto">
          <a:xfrm>
            <a:off x="1693069" y="3065860"/>
            <a:ext cx="2114550" cy="766763"/>
            <a:chOff x="432" y="2352"/>
            <a:chExt cx="1776" cy="644"/>
          </a:xfrm>
        </p:grpSpPr>
        <p:sp>
          <p:nvSpPr>
            <p:cNvPr id="19503" name="Rectangle 49"/>
            <p:cNvSpPr>
              <a:spLocks noChangeArrowheads="1"/>
            </p:cNvSpPr>
            <p:nvPr/>
          </p:nvSpPr>
          <p:spPr bwMode="auto">
            <a:xfrm>
              <a:off x="1488" y="2352"/>
              <a:ext cx="720" cy="6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9504" name="Text Box 50"/>
            <p:cNvSpPr txBox="1">
              <a:spLocks noChangeArrowheads="1"/>
            </p:cNvSpPr>
            <p:nvPr/>
          </p:nvSpPr>
          <p:spPr bwMode="auto">
            <a:xfrm>
              <a:off x="432" y="2544"/>
              <a:ext cx="6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Tax Revenues</a:t>
              </a:r>
            </a:p>
          </p:txBody>
        </p:sp>
        <p:sp>
          <p:nvSpPr>
            <p:cNvPr id="19505" name="Line 51"/>
            <p:cNvSpPr>
              <a:spLocks noChangeShapeType="1"/>
            </p:cNvSpPr>
            <p:nvPr/>
          </p:nvSpPr>
          <p:spPr bwMode="auto">
            <a:xfrm>
              <a:off x="912" y="268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1635919" y="2608660"/>
            <a:ext cx="2171700" cy="457200"/>
            <a:chOff x="384" y="1968"/>
            <a:chExt cx="1824" cy="384"/>
          </a:xfrm>
        </p:grpSpPr>
        <p:sp>
          <p:nvSpPr>
            <p:cNvPr id="19500" name="Freeform 45"/>
            <p:cNvSpPr>
              <a:spLocks/>
            </p:cNvSpPr>
            <p:nvPr/>
          </p:nvSpPr>
          <p:spPr bwMode="auto">
            <a:xfrm>
              <a:off x="1488" y="1968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0 w 720"/>
                <a:gd name="T3" fmla="*/ 384 h 384"/>
                <a:gd name="T4" fmla="*/ 720 w 720"/>
                <a:gd name="T5" fmla="*/ 384 h 384"/>
                <a:gd name="T6" fmla="*/ 0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501" name="Text Box 46"/>
            <p:cNvSpPr txBox="1">
              <a:spLocks noChangeArrowheads="1"/>
            </p:cNvSpPr>
            <p:nvPr/>
          </p:nvSpPr>
          <p:spPr bwMode="auto">
            <a:xfrm>
              <a:off x="384" y="1968"/>
              <a:ext cx="10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Consumer Surplus</a:t>
              </a:r>
            </a:p>
          </p:txBody>
        </p:sp>
        <p:sp>
          <p:nvSpPr>
            <p:cNvPr id="19502" name="Line 47"/>
            <p:cNvSpPr>
              <a:spLocks noChangeShapeType="1"/>
            </p:cNvSpPr>
            <p:nvPr/>
          </p:nvSpPr>
          <p:spPr bwMode="auto">
            <a:xfrm>
              <a:off x="1056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2207419" y="1980010"/>
            <a:ext cx="5029200" cy="3020616"/>
            <a:chOff x="864" y="1440"/>
            <a:chExt cx="4224" cy="2537"/>
          </a:xfrm>
        </p:grpSpPr>
        <p:sp>
          <p:nvSpPr>
            <p:cNvPr id="19496" name="Line 14"/>
            <p:cNvSpPr>
              <a:spLocks noChangeShapeType="1"/>
            </p:cNvSpPr>
            <p:nvPr/>
          </p:nvSpPr>
          <p:spPr bwMode="auto">
            <a:xfrm>
              <a:off x="1488" y="1536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497" name="Line 15"/>
            <p:cNvSpPr>
              <a:spLocks noChangeShapeType="1"/>
            </p:cNvSpPr>
            <p:nvPr/>
          </p:nvSpPr>
          <p:spPr bwMode="auto">
            <a:xfrm>
              <a:off x="1488" y="3648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498" name="Text Box 16"/>
            <p:cNvSpPr txBox="1">
              <a:spLocks noChangeArrowheads="1"/>
            </p:cNvSpPr>
            <p:nvPr/>
          </p:nvSpPr>
          <p:spPr bwMode="auto">
            <a:xfrm>
              <a:off x="864" y="1440"/>
              <a:ext cx="7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Price</a:t>
              </a:r>
            </a:p>
          </p:txBody>
        </p:sp>
        <p:sp>
          <p:nvSpPr>
            <p:cNvPr id="19499" name="Text Box 17"/>
            <p:cNvSpPr txBox="1">
              <a:spLocks noChangeArrowheads="1"/>
            </p:cNvSpPr>
            <p:nvPr/>
          </p:nvSpPr>
          <p:spPr bwMode="auto">
            <a:xfrm>
              <a:off x="4032" y="374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Quantity</a:t>
              </a:r>
            </a:p>
          </p:txBody>
        </p:sp>
      </p:grpSp>
      <p:sp>
        <p:nvSpPr>
          <p:cNvPr id="19464" name="Line 18"/>
          <p:cNvSpPr>
            <a:spLocks noChangeShapeType="1"/>
          </p:cNvSpPr>
          <p:nvPr/>
        </p:nvSpPr>
        <p:spPr bwMode="auto">
          <a:xfrm>
            <a:off x="4550569" y="346591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2607469" y="3351610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9466" name="Text Box 20"/>
          <p:cNvSpPr txBox="1">
            <a:spLocks noChangeArrowheads="1"/>
          </p:cNvSpPr>
          <p:nvPr/>
        </p:nvSpPr>
        <p:spPr bwMode="auto">
          <a:xfrm>
            <a:off x="4379119" y="466606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6265069" y="232291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9468" name="Text Box 22"/>
          <p:cNvSpPr txBox="1">
            <a:spLocks noChangeArrowheads="1"/>
          </p:cNvSpPr>
          <p:nvPr/>
        </p:nvSpPr>
        <p:spPr bwMode="auto">
          <a:xfrm>
            <a:off x="6207919" y="4208860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2940844" y="3832622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3693319" y="466606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L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607469" y="3694510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S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4093369" y="3408754"/>
            <a:ext cx="3086100" cy="230980"/>
            <a:chOff x="2448" y="2640"/>
            <a:chExt cx="2592" cy="194"/>
          </a:xfrm>
        </p:grpSpPr>
        <p:sp>
          <p:nvSpPr>
            <p:cNvPr id="19494" name="Text Box 30"/>
            <p:cNvSpPr txBox="1">
              <a:spLocks noChangeArrowheads="1"/>
            </p:cNvSpPr>
            <p:nvPr/>
          </p:nvSpPr>
          <p:spPr bwMode="auto">
            <a:xfrm>
              <a:off x="3792" y="2640"/>
              <a:ext cx="12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Lost Producer Surplus</a:t>
              </a:r>
            </a:p>
          </p:txBody>
        </p:sp>
        <p:sp>
          <p:nvSpPr>
            <p:cNvPr id="19495" name="Line 31"/>
            <p:cNvSpPr>
              <a:spLocks noChangeShapeType="1"/>
            </p:cNvSpPr>
            <p:nvPr/>
          </p:nvSpPr>
          <p:spPr bwMode="auto">
            <a:xfrm flipH="1">
              <a:off x="2448" y="27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9473" name="Line 32"/>
          <p:cNvSpPr>
            <a:spLocks noChangeShapeType="1"/>
          </p:cNvSpPr>
          <p:nvPr/>
        </p:nvSpPr>
        <p:spPr bwMode="auto">
          <a:xfrm>
            <a:off x="2950369" y="346591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3807619" y="3065860"/>
            <a:ext cx="0" cy="154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75" name="Line 38"/>
          <p:cNvSpPr>
            <a:spLocks noChangeShapeType="1"/>
          </p:cNvSpPr>
          <p:nvPr/>
        </p:nvSpPr>
        <p:spPr bwMode="auto">
          <a:xfrm flipV="1">
            <a:off x="2950369" y="2551510"/>
            <a:ext cx="3314700" cy="171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76" name="Line 39"/>
          <p:cNvSpPr>
            <a:spLocks noChangeShapeType="1"/>
          </p:cNvSpPr>
          <p:nvPr/>
        </p:nvSpPr>
        <p:spPr bwMode="auto">
          <a:xfrm>
            <a:off x="2950369" y="2608660"/>
            <a:ext cx="3200400" cy="171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607469" y="2951560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B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2950369" y="3065860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3007519" y="1579960"/>
            <a:ext cx="3943350" cy="1885950"/>
            <a:chOff x="1536" y="1104"/>
            <a:chExt cx="3312" cy="1584"/>
          </a:xfrm>
        </p:grpSpPr>
        <p:sp>
          <p:nvSpPr>
            <p:cNvPr id="19492" name="Line 42"/>
            <p:cNvSpPr>
              <a:spLocks noChangeShapeType="1"/>
            </p:cNvSpPr>
            <p:nvPr/>
          </p:nvSpPr>
          <p:spPr bwMode="auto">
            <a:xfrm flipV="1">
              <a:off x="1536" y="1248"/>
              <a:ext cx="2784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4368" y="1104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</a:t>
              </a:r>
              <a:r>
                <a:rPr lang="en-US" altLang="en-US" sz="1200" baseline="-25000">
                  <a:latin typeface="Arial" panose="020B0604020202020204" pitchFamily="34" charset="0"/>
                </a:rPr>
                <a:t>Tax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25659" name="Group 59"/>
          <p:cNvGrpSpPr>
            <a:grpSpLocks/>
          </p:cNvGrpSpPr>
          <p:nvPr/>
        </p:nvGrpSpPr>
        <p:grpSpPr bwMode="auto">
          <a:xfrm>
            <a:off x="4093369" y="2722960"/>
            <a:ext cx="2000250" cy="628650"/>
            <a:chOff x="2448" y="2064"/>
            <a:chExt cx="1680" cy="528"/>
          </a:xfrm>
        </p:grpSpPr>
        <p:sp>
          <p:nvSpPr>
            <p:cNvPr id="19490" name="Text Box 53"/>
            <p:cNvSpPr txBox="1">
              <a:spLocks noChangeArrowheads="1"/>
            </p:cNvSpPr>
            <p:nvPr/>
          </p:nvSpPr>
          <p:spPr bwMode="auto">
            <a:xfrm>
              <a:off x="3072" y="2064"/>
              <a:ext cx="10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Lost Consumer Surplus</a:t>
              </a:r>
            </a:p>
          </p:txBody>
        </p:sp>
        <p:sp>
          <p:nvSpPr>
            <p:cNvPr id="19491" name="Line 54"/>
            <p:cNvSpPr>
              <a:spLocks noChangeShapeType="1"/>
            </p:cNvSpPr>
            <p:nvPr/>
          </p:nvSpPr>
          <p:spPr bwMode="auto">
            <a:xfrm flipH="1">
              <a:off x="2448" y="225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5658" name="Group 58"/>
          <p:cNvGrpSpPr>
            <a:grpSpLocks/>
          </p:cNvGrpSpPr>
          <p:nvPr/>
        </p:nvGrpSpPr>
        <p:grpSpPr bwMode="auto">
          <a:xfrm>
            <a:off x="5407819" y="2837260"/>
            <a:ext cx="2628900" cy="628650"/>
            <a:chOff x="3552" y="2160"/>
            <a:chExt cx="2208" cy="528"/>
          </a:xfrm>
        </p:grpSpPr>
        <p:sp>
          <p:nvSpPr>
            <p:cNvPr id="19487" name="Text Box 55"/>
            <p:cNvSpPr txBox="1">
              <a:spLocks noChangeArrowheads="1"/>
            </p:cNvSpPr>
            <p:nvPr/>
          </p:nvSpPr>
          <p:spPr bwMode="auto">
            <a:xfrm>
              <a:off x="4608" y="2160"/>
              <a:ext cx="11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Deadweight Loss</a:t>
              </a:r>
            </a:p>
          </p:txBody>
        </p:sp>
        <p:sp>
          <p:nvSpPr>
            <p:cNvPr id="19488" name="Line 56"/>
            <p:cNvSpPr>
              <a:spLocks noChangeShapeType="1"/>
            </p:cNvSpPr>
            <p:nvPr/>
          </p:nvSpPr>
          <p:spPr bwMode="auto">
            <a:xfrm flipH="1">
              <a:off x="3552" y="22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489" name="Line 57"/>
            <p:cNvSpPr>
              <a:spLocks noChangeShapeType="1"/>
            </p:cNvSpPr>
            <p:nvPr/>
          </p:nvSpPr>
          <p:spPr bwMode="auto">
            <a:xfrm flipH="1">
              <a:off x="4416" y="23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5662" name="Group 62"/>
          <p:cNvGrpSpPr>
            <a:grpSpLocks/>
          </p:cNvGrpSpPr>
          <p:nvPr/>
        </p:nvGrpSpPr>
        <p:grpSpPr bwMode="auto">
          <a:xfrm>
            <a:off x="5750719" y="2037160"/>
            <a:ext cx="514350" cy="800100"/>
            <a:chOff x="3840" y="1488"/>
            <a:chExt cx="432" cy="672"/>
          </a:xfrm>
        </p:grpSpPr>
        <p:sp>
          <p:nvSpPr>
            <p:cNvPr id="19485" name="Text Box 60"/>
            <p:cNvSpPr txBox="1">
              <a:spLocks noChangeArrowheads="1"/>
            </p:cNvSpPr>
            <p:nvPr/>
          </p:nvSpPr>
          <p:spPr bwMode="auto">
            <a:xfrm>
              <a:off x="3840" y="1680"/>
              <a:ext cx="4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Tax</a:t>
              </a:r>
            </a:p>
          </p:txBody>
        </p:sp>
        <p:sp>
          <p:nvSpPr>
            <p:cNvPr id="19486" name="Line 61"/>
            <p:cNvSpPr>
              <a:spLocks noChangeShapeType="1"/>
            </p:cNvSpPr>
            <p:nvPr/>
          </p:nvSpPr>
          <p:spPr bwMode="auto">
            <a:xfrm>
              <a:off x="3840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9483" name="Title 25"/>
          <p:cNvSpPr>
            <a:spLocks noGrp="1"/>
          </p:cNvSpPr>
          <p:nvPr>
            <p:ph type="title"/>
          </p:nvPr>
        </p:nvSpPr>
        <p:spPr>
          <a:xfrm>
            <a:off x="1714500" y="467916"/>
            <a:ext cx="5543550" cy="366713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</a:rPr>
              <a:t>The Impact of a Tax</a:t>
            </a:r>
          </a:p>
        </p:txBody>
      </p:sp>
      <p:sp>
        <p:nvSpPr>
          <p:cNvPr id="19484" name="Text Box 13"/>
          <p:cNvSpPr txBox="1">
            <a:spLocks noChangeArrowheads="1"/>
          </p:cNvSpPr>
          <p:nvPr/>
        </p:nvSpPr>
        <p:spPr bwMode="auto">
          <a:xfrm>
            <a:off x="1576388" y="1077122"/>
            <a:ext cx="5603081" cy="338554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31775" indent="-2317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600" b="1">
                <a:solidFill>
                  <a:srgbClr val="382344"/>
                </a:solidFill>
                <a:latin typeface="Lato" panose="020F0502020204030203" pitchFamily="34" charset="0"/>
              </a:rPr>
              <a:t>    specific tax: </a:t>
            </a:r>
            <a:r>
              <a:rPr lang="en-US" altLang="en-US" sz="1600">
                <a:latin typeface="Lato" panose="020F0502020204030203" pitchFamily="34" charset="0"/>
              </a:rPr>
              <a:t>Tax of a certain amount of money per unit sold.</a:t>
            </a:r>
          </a:p>
        </p:txBody>
      </p:sp>
    </p:spTree>
    <p:extLst>
      <p:ext uri="{BB962C8B-B14F-4D97-AF65-F5344CB8AC3E}">
        <p14:creationId xmlns:p14="http://schemas.microsoft.com/office/powerpoint/2010/main" val="16468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5" grpId="0"/>
      <p:bldP spid="256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"/>
          <p:cNvSpPr>
            <a:spLocks/>
          </p:cNvSpPr>
          <p:nvPr/>
        </p:nvSpPr>
        <p:spPr bwMode="auto">
          <a:xfrm>
            <a:off x="2914650" y="3193974"/>
            <a:ext cx="1600200" cy="800100"/>
          </a:xfrm>
          <a:custGeom>
            <a:avLst/>
            <a:gdLst>
              <a:gd name="T0" fmla="*/ 0 w 1344"/>
              <a:gd name="T1" fmla="*/ 2147483646 h 672"/>
              <a:gd name="T2" fmla="*/ 0 w 1344"/>
              <a:gd name="T3" fmla="*/ 0 h 672"/>
              <a:gd name="T4" fmla="*/ 2147483646 w 1344"/>
              <a:gd name="T5" fmla="*/ 0 h 672"/>
              <a:gd name="T6" fmla="*/ 0 w 1344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672">
                <a:moveTo>
                  <a:pt x="0" y="672"/>
                </a:moveTo>
                <a:lnTo>
                  <a:pt x="0" y="0"/>
                </a:lnTo>
                <a:lnTo>
                  <a:pt x="1344" y="0"/>
                </a:lnTo>
                <a:lnTo>
                  <a:pt x="0" y="67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47" name="Freeform 7"/>
          <p:cNvSpPr>
            <a:spLocks/>
          </p:cNvSpPr>
          <p:nvPr/>
        </p:nvSpPr>
        <p:spPr bwMode="auto">
          <a:xfrm>
            <a:off x="2914650" y="2336724"/>
            <a:ext cx="1600200" cy="857250"/>
          </a:xfrm>
          <a:custGeom>
            <a:avLst/>
            <a:gdLst>
              <a:gd name="T0" fmla="*/ 0 w 1344"/>
              <a:gd name="T1" fmla="*/ 0 h 720"/>
              <a:gd name="T2" fmla="*/ 0 w 1344"/>
              <a:gd name="T3" fmla="*/ 2147483646 h 720"/>
              <a:gd name="T4" fmla="*/ 2147483646 w 1344"/>
              <a:gd name="T5" fmla="*/ 2147483646 h 720"/>
              <a:gd name="T6" fmla="*/ 0 w 134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720">
                <a:moveTo>
                  <a:pt x="0" y="0"/>
                </a:moveTo>
                <a:lnTo>
                  <a:pt x="0" y="720"/>
                </a:lnTo>
                <a:lnTo>
                  <a:pt x="1344" y="72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48" name="Line 22"/>
          <p:cNvSpPr>
            <a:spLocks noChangeShapeType="1"/>
          </p:cNvSpPr>
          <p:nvPr/>
        </p:nvSpPr>
        <p:spPr bwMode="auto">
          <a:xfrm>
            <a:off x="4514850" y="3193974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49" name="Text Box 23"/>
          <p:cNvSpPr txBox="1">
            <a:spLocks noChangeArrowheads="1"/>
          </p:cNvSpPr>
          <p:nvPr/>
        </p:nvSpPr>
        <p:spPr bwMode="auto">
          <a:xfrm>
            <a:off x="2571750" y="3079674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1750" name="Text Box 24"/>
          <p:cNvSpPr txBox="1">
            <a:spLocks noChangeArrowheads="1"/>
          </p:cNvSpPr>
          <p:nvPr/>
        </p:nvSpPr>
        <p:spPr bwMode="auto">
          <a:xfrm>
            <a:off x="4343400" y="4394124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o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1751" name="Text Box 25"/>
          <p:cNvSpPr txBox="1">
            <a:spLocks noChangeArrowheads="1"/>
          </p:cNvSpPr>
          <p:nvPr/>
        </p:nvSpPr>
        <p:spPr bwMode="auto">
          <a:xfrm>
            <a:off x="6229350" y="2050974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6172200" y="3936925"/>
            <a:ext cx="457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 flipV="1">
            <a:off x="2914650" y="3594024"/>
            <a:ext cx="2362200" cy="714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075635" y="4394124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Q</a:t>
            </a:r>
            <a:r>
              <a:rPr lang="en-US" altLang="en-US" sz="1050" baseline="-25000">
                <a:latin typeface="Arial" panose="020B0604020202020204" pitchFamily="34" charset="0"/>
              </a:rPr>
              <a:t>H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571750" y="3422574"/>
            <a:ext cx="3429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D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31756" name="Line 33"/>
          <p:cNvSpPr>
            <a:spLocks noChangeShapeType="1"/>
          </p:cNvSpPr>
          <p:nvPr/>
        </p:nvSpPr>
        <p:spPr bwMode="auto">
          <a:xfrm>
            <a:off x="2914650" y="319397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257800" y="3594024"/>
            <a:ext cx="0" cy="7429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58" name="Line 35"/>
          <p:cNvSpPr>
            <a:spLocks noChangeShapeType="1"/>
          </p:cNvSpPr>
          <p:nvPr/>
        </p:nvSpPr>
        <p:spPr bwMode="auto">
          <a:xfrm flipV="1">
            <a:off x="2914650" y="2279574"/>
            <a:ext cx="3314700" cy="171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59" name="Line 36"/>
          <p:cNvSpPr>
            <a:spLocks noChangeShapeType="1"/>
          </p:cNvSpPr>
          <p:nvPr/>
        </p:nvSpPr>
        <p:spPr bwMode="auto">
          <a:xfrm>
            <a:off x="2914650" y="2336724"/>
            <a:ext cx="3200400" cy="171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7735" name="Group 87"/>
          <p:cNvGrpSpPr>
            <a:grpSpLocks/>
          </p:cNvGrpSpPr>
          <p:nvPr/>
        </p:nvGrpSpPr>
        <p:grpSpPr bwMode="auto">
          <a:xfrm>
            <a:off x="2914650" y="2793925"/>
            <a:ext cx="2343150" cy="1431132"/>
            <a:chOff x="1488" y="2352"/>
            <a:chExt cx="1968" cy="1202"/>
          </a:xfrm>
        </p:grpSpPr>
        <p:sp>
          <p:nvSpPr>
            <p:cNvPr id="31795" name="Rectangle 80"/>
            <p:cNvSpPr>
              <a:spLocks noChangeArrowheads="1"/>
            </p:cNvSpPr>
            <p:nvPr/>
          </p:nvSpPr>
          <p:spPr bwMode="auto">
            <a:xfrm>
              <a:off x="1488" y="2352"/>
              <a:ext cx="1968" cy="672"/>
            </a:xfrm>
            <a:prstGeom prst="rect">
              <a:avLst/>
            </a:prstGeom>
            <a:solidFill>
              <a:srgbClr val="008000">
                <a:alpha val="7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31796" name="Text Box 81"/>
            <p:cNvSpPr txBox="1">
              <a:spLocks noChangeArrowheads="1"/>
            </p:cNvSpPr>
            <p:nvPr/>
          </p:nvSpPr>
          <p:spPr bwMode="auto">
            <a:xfrm>
              <a:off x="1824" y="3360"/>
              <a:ext cx="8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Subsidy Cost</a:t>
              </a:r>
            </a:p>
          </p:txBody>
        </p:sp>
        <p:sp>
          <p:nvSpPr>
            <p:cNvPr id="31797" name="Line 82"/>
            <p:cNvSpPr>
              <a:spLocks noChangeShapeType="1"/>
            </p:cNvSpPr>
            <p:nvPr/>
          </p:nvSpPr>
          <p:spPr bwMode="auto">
            <a:xfrm flipV="1">
              <a:off x="2208" y="292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571750" y="2679624"/>
            <a:ext cx="4000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P</a:t>
            </a:r>
            <a:r>
              <a:rPr lang="en-US" altLang="en-US" sz="1050" baseline="-25000">
                <a:latin typeface="Arial" panose="020B0604020202020204" pitchFamily="34" charset="0"/>
              </a:rPr>
              <a:t>S</a:t>
            </a:r>
            <a:endParaRPr lang="en-US" altLang="en-US" sz="1050">
              <a:latin typeface="Arial" panose="020B0604020202020204" pitchFamily="34" charset="0"/>
            </a:endParaRP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2914650" y="2793924"/>
            <a:ext cx="2343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7687" name="Group 39"/>
          <p:cNvGrpSpPr>
            <a:grpSpLocks/>
          </p:cNvGrpSpPr>
          <p:nvPr/>
        </p:nvGrpSpPr>
        <p:grpSpPr bwMode="auto">
          <a:xfrm>
            <a:off x="4057650" y="2679624"/>
            <a:ext cx="3314700" cy="1543050"/>
            <a:chOff x="1536" y="1104"/>
            <a:chExt cx="3312" cy="1584"/>
          </a:xfrm>
        </p:grpSpPr>
        <p:sp>
          <p:nvSpPr>
            <p:cNvPr id="31793" name="Line 40"/>
            <p:cNvSpPr>
              <a:spLocks noChangeShapeType="1"/>
            </p:cNvSpPr>
            <p:nvPr/>
          </p:nvSpPr>
          <p:spPr bwMode="auto">
            <a:xfrm flipV="1">
              <a:off x="1536" y="1248"/>
              <a:ext cx="2784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794" name="Text Box 41"/>
            <p:cNvSpPr txBox="1">
              <a:spLocks noChangeArrowheads="1"/>
            </p:cNvSpPr>
            <p:nvPr/>
          </p:nvSpPr>
          <p:spPr bwMode="auto">
            <a:xfrm>
              <a:off x="4367" y="1104"/>
              <a:ext cx="48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</a:t>
              </a:r>
              <a:r>
                <a:rPr lang="en-US" altLang="en-US" sz="1200" baseline="-25000">
                  <a:latin typeface="Arial" panose="020B0604020202020204" pitchFamily="34" charset="0"/>
                </a:rPr>
                <a:t>Sub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5715000" y="2555799"/>
            <a:ext cx="628650" cy="800100"/>
            <a:chOff x="3840" y="1488"/>
            <a:chExt cx="432" cy="672"/>
          </a:xfrm>
        </p:grpSpPr>
        <p:sp>
          <p:nvSpPr>
            <p:cNvPr id="31791" name="Text Box 50"/>
            <p:cNvSpPr txBox="1">
              <a:spLocks noChangeArrowheads="1"/>
            </p:cNvSpPr>
            <p:nvPr/>
          </p:nvSpPr>
          <p:spPr bwMode="auto">
            <a:xfrm>
              <a:off x="3840" y="1680"/>
              <a:ext cx="4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Subsidy</a:t>
              </a:r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>
              <a:off x="3840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1543050" y="2793925"/>
            <a:ext cx="3657600" cy="1512094"/>
            <a:chOff x="336" y="2352"/>
            <a:chExt cx="3072" cy="1270"/>
          </a:xfrm>
        </p:grpSpPr>
        <p:sp>
          <p:nvSpPr>
            <p:cNvPr id="31788" name="Freeform 62"/>
            <p:cNvSpPr>
              <a:spLocks/>
            </p:cNvSpPr>
            <p:nvPr/>
          </p:nvSpPr>
          <p:spPr bwMode="auto">
            <a:xfrm>
              <a:off x="1488" y="2352"/>
              <a:ext cx="1920" cy="1008"/>
            </a:xfrm>
            <a:custGeom>
              <a:avLst/>
              <a:gdLst>
                <a:gd name="T0" fmla="*/ 0 w 1920"/>
                <a:gd name="T1" fmla="*/ 1008 h 1008"/>
                <a:gd name="T2" fmla="*/ 1920 w 1920"/>
                <a:gd name="T3" fmla="*/ 0 h 1008"/>
                <a:gd name="T4" fmla="*/ 0 w 1920"/>
                <a:gd name="T5" fmla="*/ 0 h 1008"/>
                <a:gd name="T6" fmla="*/ 0 w 1920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0" h="1008">
                  <a:moveTo>
                    <a:pt x="0" y="1008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FF0000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789" name="Text Box 63"/>
            <p:cNvSpPr txBox="1">
              <a:spLocks noChangeArrowheads="1"/>
            </p:cNvSpPr>
            <p:nvPr/>
          </p:nvSpPr>
          <p:spPr bwMode="auto">
            <a:xfrm>
              <a:off x="336" y="3312"/>
              <a:ext cx="91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Producer Surplus</a:t>
              </a:r>
            </a:p>
          </p:txBody>
        </p:sp>
        <p:sp>
          <p:nvSpPr>
            <p:cNvPr id="31790" name="Line 64"/>
            <p:cNvSpPr>
              <a:spLocks noChangeShapeType="1"/>
            </p:cNvSpPr>
            <p:nvPr/>
          </p:nvSpPr>
          <p:spPr bwMode="auto">
            <a:xfrm flipV="1">
              <a:off x="1104" y="2928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7720" name="Group 72"/>
          <p:cNvGrpSpPr>
            <a:grpSpLocks/>
          </p:cNvGrpSpPr>
          <p:nvPr/>
        </p:nvGrpSpPr>
        <p:grpSpPr bwMode="auto">
          <a:xfrm>
            <a:off x="2914650" y="2108124"/>
            <a:ext cx="2628900" cy="1085850"/>
            <a:chOff x="1488" y="1776"/>
            <a:chExt cx="2208" cy="912"/>
          </a:xfrm>
        </p:grpSpPr>
        <p:sp>
          <p:nvSpPr>
            <p:cNvPr id="31785" name="Freeform 66"/>
            <p:cNvSpPr>
              <a:spLocks/>
            </p:cNvSpPr>
            <p:nvPr/>
          </p:nvSpPr>
          <p:spPr bwMode="auto">
            <a:xfrm>
              <a:off x="1488" y="2352"/>
              <a:ext cx="1968" cy="336"/>
            </a:xfrm>
            <a:custGeom>
              <a:avLst/>
              <a:gdLst>
                <a:gd name="T0" fmla="*/ 0 w 1968"/>
                <a:gd name="T1" fmla="*/ 0 h 336"/>
                <a:gd name="T2" fmla="*/ 0 w 1968"/>
                <a:gd name="T3" fmla="*/ 336 h 336"/>
                <a:gd name="T4" fmla="*/ 1344 w 1968"/>
                <a:gd name="T5" fmla="*/ 336 h 336"/>
                <a:gd name="T6" fmla="*/ 1968 w 1968"/>
                <a:gd name="T7" fmla="*/ 0 h 336"/>
                <a:gd name="T8" fmla="*/ 0 w 1968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8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  <a:lnTo>
                    <a:pt x="1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786" name="Text Box 67"/>
            <p:cNvSpPr txBox="1">
              <a:spLocks noChangeArrowheads="1"/>
            </p:cNvSpPr>
            <p:nvPr/>
          </p:nvSpPr>
          <p:spPr bwMode="auto">
            <a:xfrm>
              <a:off x="2400" y="1776"/>
              <a:ext cx="12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Gain in Producer Surplus</a:t>
              </a:r>
            </a:p>
          </p:txBody>
        </p:sp>
        <p:sp>
          <p:nvSpPr>
            <p:cNvPr id="31787" name="Line 68"/>
            <p:cNvSpPr>
              <a:spLocks noChangeShapeType="1"/>
            </p:cNvSpPr>
            <p:nvPr/>
          </p:nvSpPr>
          <p:spPr bwMode="auto">
            <a:xfrm flipH="1">
              <a:off x="2544" y="1968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7723" name="Group 75"/>
          <p:cNvGrpSpPr>
            <a:grpSpLocks/>
          </p:cNvGrpSpPr>
          <p:nvPr/>
        </p:nvGrpSpPr>
        <p:grpSpPr bwMode="auto">
          <a:xfrm>
            <a:off x="1771650" y="2336724"/>
            <a:ext cx="3486150" cy="1257300"/>
            <a:chOff x="528" y="1968"/>
            <a:chExt cx="2928" cy="1056"/>
          </a:xfrm>
        </p:grpSpPr>
        <p:sp>
          <p:nvSpPr>
            <p:cNvPr id="31782" name="Text Box 53"/>
            <p:cNvSpPr txBox="1">
              <a:spLocks noChangeArrowheads="1"/>
            </p:cNvSpPr>
            <p:nvPr/>
          </p:nvSpPr>
          <p:spPr bwMode="auto">
            <a:xfrm>
              <a:off x="528" y="2016"/>
              <a:ext cx="67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New Consumer Surplus</a:t>
              </a:r>
            </a:p>
          </p:txBody>
        </p:sp>
        <p:sp>
          <p:nvSpPr>
            <p:cNvPr id="31783" name="Line 54"/>
            <p:cNvSpPr>
              <a:spLocks noChangeShapeType="1"/>
            </p:cNvSpPr>
            <p:nvPr/>
          </p:nvSpPr>
          <p:spPr bwMode="auto">
            <a:xfrm>
              <a:off x="1056" y="2256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784" name="Freeform 74"/>
            <p:cNvSpPr>
              <a:spLocks/>
            </p:cNvSpPr>
            <p:nvPr/>
          </p:nvSpPr>
          <p:spPr bwMode="auto">
            <a:xfrm>
              <a:off x="1488" y="1968"/>
              <a:ext cx="1968" cy="1056"/>
            </a:xfrm>
            <a:custGeom>
              <a:avLst/>
              <a:gdLst>
                <a:gd name="T0" fmla="*/ 0 w 1968"/>
                <a:gd name="T1" fmla="*/ 0 h 1056"/>
                <a:gd name="T2" fmla="*/ 0 w 1968"/>
                <a:gd name="T3" fmla="*/ 1056 h 1056"/>
                <a:gd name="T4" fmla="*/ 1968 w 1968"/>
                <a:gd name="T5" fmla="*/ 1056 h 1056"/>
                <a:gd name="T6" fmla="*/ 0 w 196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8" h="1056">
                  <a:moveTo>
                    <a:pt x="0" y="0"/>
                  </a:moveTo>
                  <a:lnTo>
                    <a:pt x="0" y="1056"/>
                  </a:lnTo>
                  <a:lnTo>
                    <a:pt x="1968" y="1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>
                <a:alpha val="4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27725" name="Group 77"/>
          <p:cNvGrpSpPr>
            <a:grpSpLocks/>
          </p:cNvGrpSpPr>
          <p:nvPr/>
        </p:nvGrpSpPr>
        <p:grpSpPr bwMode="auto">
          <a:xfrm>
            <a:off x="1543050" y="3136825"/>
            <a:ext cx="3714750" cy="508397"/>
            <a:chOff x="336" y="2640"/>
            <a:chExt cx="3120" cy="427"/>
          </a:xfrm>
        </p:grpSpPr>
        <p:sp>
          <p:nvSpPr>
            <p:cNvPr id="31779" name="Text Box 58"/>
            <p:cNvSpPr txBox="1">
              <a:spLocks noChangeArrowheads="1"/>
            </p:cNvSpPr>
            <p:nvPr/>
          </p:nvSpPr>
          <p:spPr bwMode="auto">
            <a:xfrm>
              <a:off x="336" y="2640"/>
              <a:ext cx="91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Gain in Consumer Surplus</a:t>
              </a:r>
            </a:p>
          </p:txBody>
        </p:sp>
        <p:sp>
          <p:nvSpPr>
            <p:cNvPr id="31780" name="Freeform 76"/>
            <p:cNvSpPr>
              <a:spLocks/>
            </p:cNvSpPr>
            <p:nvPr/>
          </p:nvSpPr>
          <p:spPr bwMode="auto">
            <a:xfrm>
              <a:off x="1488" y="2688"/>
              <a:ext cx="1968" cy="336"/>
            </a:xfrm>
            <a:custGeom>
              <a:avLst/>
              <a:gdLst>
                <a:gd name="T0" fmla="*/ 0 w 1968"/>
                <a:gd name="T1" fmla="*/ 0 h 336"/>
                <a:gd name="T2" fmla="*/ 0 w 1968"/>
                <a:gd name="T3" fmla="*/ 336 h 336"/>
                <a:gd name="T4" fmla="*/ 1968 w 1968"/>
                <a:gd name="T5" fmla="*/ 336 h 336"/>
                <a:gd name="T6" fmla="*/ 1344 w 1968"/>
                <a:gd name="T7" fmla="*/ 0 h 336"/>
                <a:gd name="T8" fmla="*/ 0 w 1968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8" h="336">
                  <a:moveTo>
                    <a:pt x="0" y="0"/>
                  </a:moveTo>
                  <a:lnTo>
                    <a:pt x="0" y="336"/>
                  </a:lnTo>
                  <a:lnTo>
                    <a:pt x="1968" y="336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7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781" name="Line 59"/>
            <p:cNvSpPr>
              <a:spLocks noChangeShapeType="1"/>
            </p:cNvSpPr>
            <p:nvPr/>
          </p:nvSpPr>
          <p:spPr bwMode="auto">
            <a:xfrm>
              <a:off x="1056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31769" name="Line 18"/>
          <p:cNvSpPr>
            <a:spLocks noChangeShapeType="1"/>
          </p:cNvSpPr>
          <p:nvPr/>
        </p:nvSpPr>
        <p:spPr bwMode="auto">
          <a:xfrm>
            <a:off x="2914650" y="1822374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70" name="Line 19"/>
          <p:cNvSpPr>
            <a:spLocks noChangeShapeType="1"/>
          </p:cNvSpPr>
          <p:nvPr/>
        </p:nvSpPr>
        <p:spPr bwMode="auto">
          <a:xfrm>
            <a:off x="2914650" y="4336974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71" name="Text Box 20"/>
          <p:cNvSpPr txBox="1">
            <a:spLocks noChangeArrowheads="1"/>
          </p:cNvSpPr>
          <p:nvPr/>
        </p:nvSpPr>
        <p:spPr bwMode="auto">
          <a:xfrm>
            <a:off x="2171700" y="1708075"/>
            <a:ext cx="8572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Price</a:t>
            </a:r>
          </a:p>
        </p:txBody>
      </p:sp>
      <p:sp>
        <p:nvSpPr>
          <p:cNvPr id="31772" name="Text Box 21"/>
          <p:cNvSpPr txBox="1">
            <a:spLocks noChangeArrowheads="1"/>
          </p:cNvSpPr>
          <p:nvPr/>
        </p:nvSpPr>
        <p:spPr bwMode="auto">
          <a:xfrm>
            <a:off x="5943600" y="4451275"/>
            <a:ext cx="1257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Quantity</a:t>
            </a:r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5257800" y="2793924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7734" name="Group 86"/>
          <p:cNvGrpSpPr>
            <a:grpSpLocks/>
          </p:cNvGrpSpPr>
          <p:nvPr/>
        </p:nvGrpSpPr>
        <p:grpSpPr bwMode="auto">
          <a:xfrm>
            <a:off x="5086350" y="3251123"/>
            <a:ext cx="2628900" cy="425053"/>
            <a:chOff x="3312" y="2736"/>
            <a:chExt cx="2208" cy="357"/>
          </a:xfrm>
        </p:grpSpPr>
        <p:sp>
          <p:nvSpPr>
            <p:cNvPr id="31777" name="Text Box 84"/>
            <p:cNvSpPr txBox="1">
              <a:spLocks noChangeArrowheads="1"/>
            </p:cNvSpPr>
            <p:nvPr/>
          </p:nvSpPr>
          <p:spPr bwMode="auto">
            <a:xfrm>
              <a:off x="4464" y="2880"/>
              <a:ext cx="10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Deadweight Loss</a:t>
              </a:r>
            </a:p>
          </p:txBody>
        </p:sp>
        <p:sp>
          <p:nvSpPr>
            <p:cNvPr id="31778" name="Line 85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31775" name="Title 25"/>
          <p:cNvSpPr txBox="1">
            <a:spLocks/>
          </p:cNvSpPr>
          <p:nvPr/>
        </p:nvSpPr>
        <p:spPr bwMode="auto">
          <a:xfrm>
            <a:off x="1571625" y="415112"/>
            <a:ext cx="554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chemeClr val="accent6"/>
              </a:buClr>
              <a:buSzPts val="3200"/>
              <a:buNone/>
            </a:pPr>
            <a:r>
              <a:rPr lang="en-US" altLang="en-US" sz="2400" dirty="0">
                <a:solidFill>
                  <a:schemeClr val="accent6"/>
                </a:solidFill>
                <a:latin typeface="Lato" panose="020F0502020204030203" pitchFamily="34" charset="0"/>
                <a:ea typeface="Raleway"/>
                <a:cs typeface="Raleway"/>
                <a:sym typeface="Raleway"/>
              </a:rPr>
              <a:t>The Impact of a Subsidy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1610602" y="1013780"/>
            <a:ext cx="5866180" cy="52322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1775" indent="-2317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400" b="1" dirty="0">
                <a:solidFill>
                  <a:srgbClr val="382344"/>
                </a:solidFill>
                <a:latin typeface="Arial" panose="020B0604020202020204" pitchFamily="34" charset="0"/>
              </a:rPr>
              <a:t>subsidy    </a:t>
            </a:r>
            <a:r>
              <a:rPr lang="en-US" altLang="en-US" sz="1400" dirty="0">
                <a:latin typeface="Arial" panose="020B0604020202020204" pitchFamily="34" charset="0"/>
              </a:rPr>
              <a:t>Payment reducing the buyer</a:t>
            </a:r>
            <a:r>
              <a:rPr lang="ja-JP" altLang="en-US" sz="1400" dirty="0">
                <a:latin typeface="Arial" panose="020B0604020202020204" pitchFamily="34" charset="0"/>
              </a:rPr>
              <a:t>’</a:t>
            </a:r>
            <a:r>
              <a:rPr lang="en-US" altLang="ja-JP" sz="1400" dirty="0">
                <a:latin typeface="Arial" panose="020B0604020202020204" pitchFamily="34" charset="0"/>
              </a:rPr>
              <a:t>s price below the seller</a:t>
            </a:r>
            <a:r>
              <a:rPr lang="ja-JP" altLang="en-US" sz="1400" dirty="0">
                <a:latin typeface="Arial" panose="020B0604020202020204" pitchFamily="34" charset="0"/>
              </a:rPr>
              <a:t>’</a:t>
            </a:r>
            <a:r>
              <a:rPr lang="en-US" altLang="ja-JP" sz="1400" dirty="0">
                <a:latin typeface="Arial" panose="020B0604020202020204" pitchFamily="34" charset="0"/>
              </a:rPr>
              <a:t>s price; 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                 i.e</a:t>
            </a:r>
            <a:r>
              <a:rPr lang="en-US" altLang="en-US" sz="1400" dirty="0">
                <a:latin typeface="Arial" panose="020B0604020202020204" pitchFamily="34" charset="0"/>
              </a:rPr>
              <a:t>., a negative tax.</a:t>
            </a:r>
          </a:p>
        </p:txBody>
      </p:sp>
    </p:spTree>
    <p:extLst>
      <p:ext uri="{BB962C8B-B14F-4D97-AF65-F5344CB8AC3E}">
        <p14:creationId xmlns:p14="http://schemas.microsoft.com/office/powerpoint/2010/main" val="23987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6" grpId="0"/>
      <p:bldP spid="27677" grpId="0"/>
      <p:bldP spid="27685" grpId="0"/>
      <p:bldP spid="55" grpId="0" animBg="1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29246</TotalTime>
  <Words>549</Words>
  <Application>Microsoft Office PowerPoint</Application>
  <PresentationFormat>On-screen Show (16:9)</PresentationFormat>
  <Paragraphs>206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Raleway</vt:lpstr>
      <vt:lpstr>Arial</vt:lpstr>
      <vt:lpstr>Wingdings</vt:lpstr>
      <vt:lpstr>Tw Cen MT</vt:lpstr>
      <vt:lpstr>Symbol</vt:lpstr>
      <vt:lpstr>Lato</vt:lpstr>
      <vt:lpstr>Antonio template</vt:lpstr>
      <vt:lpstr>PowerPoint Presentation</vt:lpstr>
      <vt:lpstr>Outline</vt:lpstr>
      <vt:lpstr>Consumer and Producer Surplus</vt:lpstr>
      <vt:lpstr>Effects of Government Intervention – Price Controls</vt:lpstr>
      <vt:lpstr>Changes in Consumer and Producer Surplus from Price Floors</vt:lpstr>
      <vt:lpstr>Changes in Consumer and Producer Surplus from Price Ceilings</vt:lpstr>
      <vt:lpstr>Active Learning Welfare Consequences of Rent Ceiling</vt:lpstr>
      <vt:lpstr>The Impact of a Tax</vt:lpstr>
      <vt:lpstr>PowerPoint Presentation</vt:lpstr>
      <vt:lpstr>Gains from International Trade</vt:lpstr>
      <vt:lpstr>Protective Tariffs</vt:lpstr>
      <vt:lpstr>Protective Quotas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101</cp:revision>
  <cp:lastPrinted>2020-09-09T02:58:44Z</cp:lastPrinted>
  <dcterms:modified xsi:type="dcterms:W3CDTF">2020-11-05T21:36:18Z</dcterms:modified>
</cp:coreProperties>
</file>