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360" r:id="rId3"/>
    <p:sldId id="361" r:id="rId4"/>
    <p:sldId id="362" r:id="rId5"/>
    <p:sldId id="379" r:id="rId6"/>
    <p:sldId id="378" r:id="rId7"/>
    <p:sldId id="377" r:id="rId8"/>
    <p:sldId id="376" r:id="rId9"/>
    <p:sldId id="375" r:id="rId10"/>
    <p:sldId id="368" r:id="rId11"/>
    <p:sldId id="374" r:id="rId12"/>
    <p:sldId id="372" r:id="rId13"/>
    <p:sldId id="371" r:id="rId14"/>
  </p:sldIdLst>
  <p:sldSz cx="9144000" cy="5143500" type="screen16x9"/>
  <p:notesSz cx="7102475" cy="9388475"/>
  <p:embeddedFontLst>
    <p:embeddedFont>
      <p:font typeface="ＭＳ Ｐゴシック" panose="020B0600070205080204" pitchFamily="34" charset="-128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ＭＳ Ｐゴシック" panose="020B0600070205080204" pitchFamily="34" charset="-128"/>
      <p:regular r:id="rId16"/>
    </p:embeddedFont>
    <p:embeddedFont>
      <p:font typeface="Raleway" panose="020B050303010106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6" autoAdjust="0"/>
    <p:restoredTop sz="90741" autoAdjust="0"/>
  </p:normalViewPr>
  <p:slideViewPr>
    <p:cSldViewPr snapToGrid="0">
      <p:cViewPr varScale="1">
        <p:scale>
          <a:sx n="99" d="100"/>
          <a:sy n="99" d="100"/>
        </p:scale>
        <p:origin x="10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san\Downloads\Data_Extract_From_World_Development_Indicato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International Trade as % of GDP (2017)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0629399674237481E-2"/>
          <c:y val="8.4373321686671054E-2"/>
          <c:w val="0.90293217446791696"/>
          <c:h val="0.77195071828481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'[Data_Extract_From_World_Development_Indicators.xlsx]Data (2)'!$B$1</c:f>
              <c:strCache>
                <c:ptCount val="1"/>
                <c:pt idx="0">
                  <c:v>Exports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strRef>
              <c:f>'[Data_Extract_From_World_Development_Indicators.xlsx]Data (2)'!$A$2:$A$18</c:f>
              <c:strCache>
                <c:ptCount val="17"/>
                <c:pt idx="0">
                  <c:v>Belgium</c:v>
                </c:pt>
                <c:pt idx="1">
                  <c:v>Bolivia</c:v>
                </c:pt>
                <c:pt idx="2">
                  <c:v>Brazil</c:v>
                </c:pt>
                <c:pt idx="3">
                  <c:v>Canada</c:v>
                </c:pt>
                <c:pt idx="4">
                  <c:v>China</c:v>
                </c:pt>
                <c:pt idx="5">
                  <c:v>Ecuador</c:v>
                </c:pt>
                <c:pt idx="6">
                  <c:v>Germany</c:v>
                </c:pt>
                <c:pt idx="7">
                  <c:v>India</c:v>
                </c:pt>
                <c:pt idx="8">
                  <c:v>Indonesia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South Africa</c:v>
                </c:pt>
                <c:pt idx="14">
                  <c:v>Thailand</c:v>
                </c:pt>
                <c:pt idx="15">
                  <c:v>UK</c:v>
                </c:pt>
                <c:pt idx="16">
                  <c:v>US</c:v>
                </c:pt>
              </c:strCache>
            </c:strRef>
          </c:cat>
          <c:val>
            <c:numRef>
              <c:f>'[Data_Extract_From_World_Development_Indicators.xlsx]Data (2)'!$B$2:$B$18</c:f>
              <c:numCache>
                <c:formatCode>0.00</c:formatCode>
                <c:ptCount val="17"/>
                <c:pt idx="0">
                  <c:v>85.758166742376901</c:v>
                </c:pt>
                <c:pt idx="1">
                  <c:v>24.904144232762981</c:v>
                </c:pt>
                <c:pt idx="2">
                  <c:v>12.573455009526471</c:v>
                </c:pt>
                <c:pt idx="3">
                  <c:v>31.100037052146217</c:v>
                </c:pt>
                <c:pt idx="4">
                  <c:v>19.96295646971609</c:v>
                </c:pt>
                <c:pt idx="5">
                  <c:v>20.832817892621669</c:v>
                </c:pt>
                <c:pt idx="6">
                  <c:v>47.047239529618537</c:v>
                </c:pt>
                <c:pt idx="7">
                  <c:v>18.780612263995337</c:v>
                </c:pt>
                <c:pt idx="8">
                  <c:v>20.18855925723286</c:v>
                </c:pt>
                <c:pt idx="9">
                  <c:v>17.774226278562651</c:v>
                </c:pt>
                <c:pt idx="10">
                  <c:v>43.090975864808016</c:v>
                </c:pt>
                <c:pt idx="11">
                  <c:v>37.63456373282267</c:v>
                </c:pt>
                <c:pt idx="12">
                  <c:v>26.052061736533105</c:v>
                </c:pt>
                <c:pt idx="13">
                  <c:v>29.627669370177234</c:v>
                </c:pt>
                <c:pt idx="14">
                  <c:v>68.177156813763432</c:v>
                </c:pt>
                <c:pt idx="15">
                  <c:v>30.129306328120848</c:v>
                </c:pt>
                <c:pt idx="16">
                  <c:v>12.061213736452977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B-41C2-B835-5FEFBC9E64C4}"/>
            </c:ext>
          </c:extLst>
        </c:ser>
        <c:ser>
          <c:idx val="1"/>
          <c:order val="1"/>
          <c:tx>
            <c:strRef>
              <c:f>'[Data_Extract_From_World_Development_Indicators.xlsx]Data (2)'!$C$1</c:f>
              <c:strCache>
                <c:ptCount val="1"/>
                <c:pt idx="0">
                  <c:v>Imports</c:v>
                </c:pt>
              </c:strCache>
            </c:strRef>
          </c:tx>
          <c:spPr>
            <a:solidFill>
              <a:srgbClr val="FF8000"/>
            </a:solidFill>
          </c:spPr>
          <c:invertIfNegative val="0"/>
          <c:cat>
            <c:strRef>
              <c:f>'[Data_Extract_From_World_Development_Indicators.xlsx]Data (2)'!$A$2:$A$18</c:f>
              <c:strCache>
                <c:ptCount val="17"/>
                <c:pt idx="0">
                  <c:v>Belgium</c:v>
                </c:pt>
                <c:pt idx="1">
                  <c:v>Bolivia</c:v>
                </c:pt>
                <c:pt idx="2">
                  <c:v>Brazil</c:v>
                </c:pt>
                <c:pt idx="3">
                  <c:v>Canada</c:v>
                </c:pt>
                <c:pt idx="4">
                  <c:v>China</c:v>
                </c:pt>
                <c:pt idx="5">
                  <c:v>Ecuador</c:v>
                </c:pt>
                <c:pt idx="6">
                  <c:v>Germany</c:v>
                </c:pt>
                <c:pt idx="7">
                  <c:v>India</c:v>
                </c:pt>
                <c:pt idx="8">
                  <c:v>Indonesia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South Africa</c:v>
                </c:pt>
                <c:pt idx="14">
                  <c:v>Thailand</c:v>
                </c:pt>
                <c:pt idx="15">
                  <c:v>UK</c:v>
                </c:pt>
                <c:pt idx="16">
                  <c:v>US</c:v>
                </c:pt>
              </c:strCache>
            </c:strRef>
          </c:cat>
          <c:val>
            <c:numRef>
              <c:f>'[Data_Extract_From_World_Development_Indicators.xlsx]Data (2)'!$C$2:$C$18</c:f>
              <c:numCache>
                <c:formatCode>0.00</c:formatCode>
                <c:ptCount val="17"/>
                <c:pt idx="0">
                  <c:v>84.593709334216811</c:v>
                </c:pt>
                <c:pt idx="1">
                  <c:v>31.800508392628302</c:v>
                </c:pt>
                <c:pt idx="2">
                  <c:v>11.571024038873071</c:v>
                </c:pt>
                <c:pt idx="3">
                  <c:v>33.422907208700892</c:v>
                </c:pt>
                <c:pt idx="4">
                  <c:v>18.186731746546926</c:v>
                </c:pt>
                <c:pt idx="5">
                  <c:v>21.588903498395744</c:v>
                </c:pt>
                <c:pt idx="6">
                  <c:v>39.486473786668455</c:v>
                </c:pt>
                <c:pt idx="7">
                  <c:v>21.986068193687505</c:v>
                </c:pt>
                <c:pt idx="8">
                  <c:v>19.174186233024276</c:v>
                </c:pt>
                <c:pt idx="9">
                  <c:v>16.839334468125386</c:v>
                </c:pt>
                <c:pt idx="10">
                  <c:v>37.688243488421897</c:v>
                </c:pt>
                <c:pt idx="11">
                  <c:v>39.441222251062612</c:v>
                </c:pt>
                <c:pt idx="12">
                  <c:v>20.708708880896541</c:v>
                </c:pt>
                <c:pt idx="13">
                  <c:v>28.346225561014439</c:v>
                </c:pt>
                <c:pt idx="14">
                  <c:v>54.347390233989721</c:v>
                </c:pt>
                <c:pt idx="15">
                  <c:v>31.296981063402207</c:v>
                </c:pt>
                <c:pt idx="16">
                  <c:v>15.029698768696475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BB-41C2-B835-5FEFBC9E6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529432"/>
        <c:axId val="-2113532056"/>
      </c:barChart>
      <c:catAx>
        <c:axId val="-2113529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3532056"/>
        <c:crosses val="autoZero"/>
        <c:auto val="1"/>
        <c:lblAlgn val="ctr"/>
        <c:lblOffset val="100"/>
        <c:noMultiLvlLbl val="0"/>
      </c:catAx>
      <c:valAx>
        <c:axId val="-2113532056"/>
        <c:scaling>
          <c:orientation val="minMax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crossAx val="-2113529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0014071723382005"/>
          <c:y val="0.15754045927973562"/>
          <c:w val="0.27354796640397872"/>
          <c:h val="9.511736764127569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4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45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61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76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96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22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828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alt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(9.1-9.3)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3" name="Text Box 5"/>
          <p:cNvSpPr txBox="1">
            <a:spLocks noChangeArrowheads="1"/>
          </p:cNvSpPr>
          <p:nvPr/>
        </p:nvSpPr>
        <p:spPr bwMode="auto">
          <a:xfrm>
            <a:off x="1311798" y="656035"/>
            <a:ext cx="6604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The High Cost of Preserving Jobs with Tariffs and Quotas</a:t>
            </a:r>
          </a:p>
        </p:txBody>
      </p:sp>
      <p:graphicFrame>
        <p:nvGraphicFramePr>
          <p:cNvPr id="118477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51707"/>
              </p:ext>
            </p:extLst>
          </p:nvPr>
        </p:nvGraphicFramePr>
        <p:xfrm>
          <a:off x="1616597" y="1605558"/>
          <a:ext cx="5976396" cy="2526696"/>
        </p:xfrm>
        <a:graphic>
          <a:graphicData uri="http://schemas.openxmlformats.org/drawingml/2006/table">
            <a:tbl>
              <a:tblPr/>
              <a:tblGrid>
                <a:gridCol w="2110122">
                  <a:extLst>
                    <a:ext uri="{9D8B030D-6E8A-4147-A177-3AD203B41FA5}">
                      <a16:colId xmlns:a16="http://schemas.microsoft.com/office/drawing/2014/main" val="1916536656"/>
                    </a:ext>
                  </a:extLst>
                </a:gridCol>
                <a:gridCol w="1618997">
                  <a:extLst>
                    <a:ext uri="{9D8B030D-6E8A-4147-A177-3AD203B41FA5}">
                      <a16:colId xmlns:a16="http://schemas.microsoft.com/office/drawing/2014/main" val="886571060"/>
                    </a:ext>
                  </a:extLst>
                </a:gridCol>
                <a:gridCol w="1400652">
                  <a:extLst>
                    <a:ext uri="{9D8B030D-6E8A-4147-A177-3AD203B41FA5}">
                      <a16:colId xmlns:a16="http://schemas.microsoft.com/office/drawing/2014/main" val="2790387241"/>
                    </a:ext>
                  </a:extLst>
                </a:gridCol>
                <a:gridCol w="846625">
                  <a:extLst>
                    <a:ext uri="{9D8B030D-6E8A-4147-A177-3AD203B41FA5}">
                      <a16:colId xmlns:a16="http://schemas.microsoft.com/office/drawing/2014/main" val="59916007"/>
                    </a:ext>
                  </a:extLst>
                </a:gridCol>
              </a:tblGrid>
              <a:tr h="617172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Product</a:t>
                      </a:r>
                    </a:p>
                  </a:txBody>
                  <a:tcPr marL="68578" marR="68578" marT="34266" marB="3426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/>
                      </a:r>
                      <a:b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Number of Jobs Saved</a:t>
                      </a:r>
                    </a:p>
                  </a:txBody>
                  <a:tcPr marL="68578" marR="68578" marT="34266" marB="3426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Cost to Consumers per Year for Each Job Saved</a:t>
                      </a:r>
                    </a:p>
                  </a:txBody>
                  <a:tcPr marL="68578" marR="68578" marT="34266" marB="3426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6396"/>
                  </a:ext>
                </a:extLst>
              </a:tr>
              <a:tr h="1660601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Benzenoid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chemicals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Luggage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Softwood lumber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Dairy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Machine tools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Women's handbags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Canned tuna</a:t>
                      </a:r>
                    </a:p>
                  </a:txBody>
                  <a:tcPr marL="68578" marR="68578" marT="34266" marB="3426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tabLst>
                          <a:tab pos="798513" algn="l"/>
                        </a:tabLst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tabLst>
                          <a:tab pos="798513" algn="l"/>
                        </a:tabLst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216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226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605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2,378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1,556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773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98513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390</a:t>
                      </a:r>
                    </a:p>
                  </a:txBody>
                  <a:tcPr marL="68578" marR="68578" marT="34266" marB="3426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$1,376,435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1,285,078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1,044,271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685,323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      479,452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263,535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 257,640</a:t>
                      </a:r>
                    </a:p>
                  </a:txBody>
                  <a:tcPr marL="68578" marR="68578" marT="34266" marB="3426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78" marR="68578" marT="34266" marB="3426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827024"/>
                  </a:ext>
                </a:extLst>
              </a:tr>
            </a:tbl>
          </a:graphicData>
        </a:graphic>
      </p:graphicFrame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1720770" y="1297781"/>
            <a:ext cx="54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Preserving U.S. Jobs with Tariffs and Quotas Is </a:t>
            </a:r>
            <a:r>
              <a:rPr lang="en-US" altLang="en-US" sz="1400" b="1" dirty="0" smtClean="0">
                <a:latin typeface="Arial" panose="020B0604020202020204" pitchFamily="34" charset="0"/>
              </a:rPr>
              <a:t>Expensive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74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8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3" grpId="0"/>
      <p:bldP spid="11847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rade and Anti-dumping Duties – Guide for Importers and Manufacturers |  Ministry of Economy and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83" y="0"/>
            <a:ext cx="4265217" cy="2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1;p15"/>
          <p:cNvSpPr txBox="1">
            <a:spLocks/>
          </p:cNvSpPr>
          <p:nvPr/>
        </p:nvSpPr>
        <p:spPr>
          <a:xfrm>
            <a:off x="1049481" y="1672935"/>
            <a:ext cx="7367155" cy="311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6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Dumping:   </a:t>
            </a:r>
          </a:p>
          <a:p>
            <a:pPr algn="l"/>
            <a:endParaRPr lang="en-US" sz="1800" b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r>
              <a:rPr lang="en-US" altLang="en-US" sz="2600" i="1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Selling </a:t>
            </a:r>
            <a:r>
              <a:rPr lang="en-US" altLang="en-US" sz="2600" i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 product for a </a:t>
            </a:r>
            <a:endParaRPr lang="en-US" altLang="en-US" sz="2600" i="1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2600" i="1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price </a:t>
            </a:r>
            <a:r>
              <a:rPr lang="en-US" altLang="en-US" sz="2600" i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below its cost of </a:t>
            </a:r>
            <a:endParaRPr lang="en-US" altLang="en-US" sz="2600" i="1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2600" i="1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production.</a:t>
            </a:r>
          </a:p>
          <a:p>
            <a:pPr algn="l"/>
            <a:endParaRPr lang="en-US" sz="2600" i="1" dirty="0" smtClean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l"/>
            <a:endParaRPr lang="en-US" sz="2600" i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457200" indent="-342900" algn="l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Difficult to determine whether foreign companies are dumping</a:t>
            </a:r>
          </a:p>
          <a:p>
            <a:pPr marL="457200" indent="-342900" algn="l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Why do we care?</a:t>
            </a:r>
          </a:p>
          <a:p>
            <a:pPr marL="457200" indent="-342900" algn="l">
              <a:spcBef>
                <a:spcPts val="600"/>
              </a:spcBef>
              <a:buClr>
                <a:schemeClr val="bg1"/>
              </a:buClr>
              <a:buSzPct val="80000"/>
              <a:buFont typeface="Lato"/>
              <a:buChar char="▷"/>
            </a:pPr>
            <a:endParaRPr lang="en-US" sz="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21189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21506" name="Picture 2" descr="International Barriers - Haiti Developing Nation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28" y="419100"/>
            <a:ext cx="4192390" cy="31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1;p15"/>
          <p:cNvSpPr txBox="1">
            <a:spLocks/>
          </p:cNvSpPr>
          <p:nvPr/>
        </p:nvSpPr>
        <p:spPr>
          <a:xfrm>
            <a:off x="519545" y="1107406"/>
            <a:ext cx="3647210" cy="19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600" dirty="0" smtClean="0">
                <a:latin typeface="Lato" panose="020F0502020204030203" pitchFamily="34" charset="0"/>
              </a:rPr>
              <a:t>Other Barriers to Trade</a:t>
            </a:r>
          </a:p>
          <a:p>
            <a:pPr marL="457200" indent="-342900" algn="l">
              <a:spcBef>
                <a:spcPts val="600"/>
              </a:spcBef>
              <a:buClr>
                <a:schemeClr val="bg1"/>
              </a:buClr>
              <a:buSzPct val="80000"/>
              <a:buFont typeface="Lato"/>
              <a:buChar char="▷"/>
            </a:pPr>
            <a:r>
              <a:rPr lang="en-US" sz="24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Stricter health and safety requirements</a:t>
            </a:r>
            <a:endParaRPr lang="en-US" sz="24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42900" algn="l">
              <a:spcBef>
                <a:spcPts val="600"/>
              </a:spcBef>
              <a:buClr>
                <a:schemeClr val="bg1"/>
              </a:buClr>
              <a:buSzPct val="80000"/>
              <a:buFont typeface="Lato"/>
              <a:buChar char="▷"/>
            </a:pPr>
            <a:r>
              <a:rPr lang="en-US" sz="24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Banning goods made with child labor</a:t>
            </a:r>
          </a:p>
          <a:p>
            <a:pPr marL="457200" indent="-342900" algn="l">
              <a:spcBef>
                <a:spcPts val="600"/>
              </a:spcBef>
              <a:buClr>
                <a:schemeClr val="bg1"/>
              </a:buClr>
              <a:buSzPct val="80000"/>
              <a:buFont typeface="Lato"/>
              <a:buChar char="▷"/>
            </a:pPr>
            <a:endParaRPr lang="en-US" sz="40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128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/>
          <p:cNvGrpSpPr>
            <a:grpSpLocks/>
          </p:cNvGrpSpPr>
          <p:nvPr/>
        </p:nvGrpSpPr>
        <p:grpSpPr bwMode="auto">
          <a:xfrm>
            <a:off x="1407319" y="215503"/>
            <a:ext cx="6257925" cy="726941"/>
            <a:chOff x="388" y="634"/>
            <a:chExt cx="3434" cy="1249"/>
          </a:xfrm>
        </p:grpSpPr>
        <p:sp>
          <p:nvSpPr>
            <p:cNvPr id="24595" name="Text Box 5"/>
            <p:cNvSpPr txBox="1">
              <a:spLocks noChangeArrowheads="1"/>
            </p:cNvSpPr>
            <p:nvPr/>
          </p:nvSpPr>
          <p:spPr bwMode="auto">
            <a:xfrm>
              <a:off x="388" y="634"/>
              <a:ext cx="3434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50">
                  <a:solidFill>
                    <a:srgbClr val="FF6600"/>
                  </a:solidFill>
                  <a:latin typeface="Arial" panose="020B0604020202020204" pitchFamily="34" charset="0"/>
                </a:rPr>
                <a:t>Active Learning: </a:t>
              </a:r>
              <a:r>
                <a:rPr lang="en-US" altLang="en-US" sz="1500">
                  <a:latin typeface="Arial" panose="020B0604020202020204" pitchFamily="34" charset="0"/>
                </a:rPr>
                <a:t>Comparative Advantage and the Gains from Trade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50">
                  <a:solidFill>
                    <a:srgbClr val="FFFF00"/>
                  </a:solidFill>
                  <a:latin typeface="Arial" panose="020B0604020202020204" pitchFamily="34" charset="0"/>
                </a:rPr>
                <a:t> </a:t>
              </a:r>
              <a:endParaRPr lang="en-US" altLang="en-US" sz="165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71" name="Line 6"/>
            <p:cNvSpPr>
              <a:spLocks noChangeShapeType="1"/>
            </p:cNvSpPr>
            <p:nvPr/>
          </p:nvSpPr>
          <p:spPr bwMode="auto">
            <a:xfrm>
              <a:off x="428" y="644"/>
              <a:ext cx="3394" cy="0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05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4579" name="TextBox 26"/>
          <p:cNvSpPr txBox="1">
            <a:spLocks noChangeArrowheads="1"/>
          </p:cNvSpPr>
          <p:nvPr/>
        </p:nvSpPr>
        <p:spPr bwMode="auto">
          <a:xfrm>
            <a:off x="1025235" y="2391643"/>
            <a:ext cx="71420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1500" dirty="0">
                <a:latin typeface="Arial" panose="020B0604020202020204" pitchFamily="34" charset="0"/>
              </a:rPr>
              <a:t>Which country has an absolute advantage in in the production of hats and which country has an absolute advantage in the production of beer?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1500" dirty="0">
                <a:latin typeface="Arial" panose="020B0604020202020204" pitchFamily="34" charset="0"/>
              </a:rPr>
              <a:t>Explain which country has a comparative advantage in in the production of hats and which country has a comparative advantage in the production of beer?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1500" dirty="0">
                <a:latin typeface="Arial" panose="020B0604020202020204" pitchFamily="34" charset="0"/>
              </a:rPr>
              <a:t>What is the range of terms of trade that would benefit both countries? 	</a:t>
            </a:r>
            <a:endParaRPr lang="en-US" altLang="en-US" sz="15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93699"/>
              </p:ext>
            </p:extLst>
          </p:nvPr>
        </p:nvGraphicFramePr>
        <p:xfrm>
          <a:off x="2318148" y="800211"/>
          <a:ext cx="4031457" cy="1221582"/>
        </p:xfrm>
        <a:graphic>
          <a:graphicData uri="http://schemas.openxmlformats.org/drawingml/2006/table">
            <a:tbl>
              <a:tblPr/>
              <a:tblGrid>
                <a:gridCol w="12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55" marR="68555" marT="34268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Output per Hour of Work</a:t>
                      </a:r>
                    </a:p>
                  </a:txBody>
                  <a:tcPr marL="68555" marR="68555" marT="34268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4F8B"/>
                        </a:solidFill>
                        <a:effectLst/>
                        <a:latin typeface="Arial" charset="0"/>
                      </a:endParaRPr>
                    </a:p>
                  </a:txBody>
                  <a:tcPr marL="68555" marR="68555" marT="34268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HATS</a:t>
                      </a:r>
                    </a:p>
                  </a:txBody>
                  <a:tcPr marL="68555" marR="68555" marT="34268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marL="68555" marR="68555" marT="34268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CHILE</a:t>
                      </a:r>
                      <a:endParaRPr kumimoji="0" lang="en-US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Arial" charset="0"/>
                      </a:endParaRPr>
                    </a:p>
                  </a:txBody>
                  <a:tcPr marL="68555" marR="0" marT="34268" marB="34268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55" marR="0" marT="34268" marB="3426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8555" marR="0" marT="34268" marB="34268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B3"/>
                          </a:solidFill>
                          <a:effectLst/>
                          <a:latin typeface="Arial" charset="0"/>
                        </a:rPr>
                        <a:t>ARGENTINA</a:t>
                      </a:r>
                    </a:p>
                  </a:txBody>
                  <a:tcPr marL="68555" marR="0" marT="34268" marB="3426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55" marR="0" marT="34268" marB="3426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55" marR="0" marT="34268" marB="3426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01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Chapter 9.1-9.3: Outline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26612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US and the International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Economy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Comparative Advantage and International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Trade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How Countries Gain form International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Trade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Government Policies That Restrict International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Trade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The Arguments over Trade Policies and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Globalization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21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Chart 3"/>
          <p:cNvGraphicFramePr>
            <a:graphicFrameLocks/>
          </p:cNvGraphicFramePr>
          <p:nvPr/>
        </p:nvGraphicFramePr>
        <p:xfrm>
          <a:off x="1622823" y="434579"/>
          <a:ext cx="592097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Chart" r:id="rId3" imgW="7895004" imgH="5669771" progId="Excel.Chart.8">
                  <p:embed/>
                </p:oleObj>
              </mc:Choice>
              <mc:Fallback>
                <p:oleObj name="Chart" r:id="rId3" imgW="7895004" imgH="5669771" progId="Excel.Chart.8">
                  <p:embed/>
                  <p:pic>
                    <p:nvPicPr>
                      <p:cNvPr id="13314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823" y="434579"/>
                        <a:ext cx="5920978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23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265635" y="4857260"/>
            <a:ext cx="1231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Source: OECD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517716" y="289874"/>
          <a:ext cx="5928281" cy="458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0646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83533" y="297873"/>
            <a:ext cx="7353783" cy="4138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400"/>
              <a:buNone/>
            </a:pPr>
            <a:r>
              <a:rPr lang="en-US" altLang="en-US" b="1" dirty="0" smtClean="0">
                <a:solidFill>
                  <a:schemeClr val="dk2"/>
                </a:solidFill>
              </a:rPr>
              <a:t>Why </a:t>
            </a:r>
            <a:r>
              <a:rPr lang="en-US" altLang="en-US" b="1" dirty="0">
                <a:solidFill>
                  <a:schemeClr val="dk2"/>
                </a:solidFill>
              </a:rPr>
              <a:t>Don</a:t>
            </a:r>
            <a:r>
              <a:rPr lang="ja-JP" altLang="en-US" b="1" dirty="0">
                <a:solidFill>
                  <a:schemeClr val="dk2"/>
                </a:solidFill>
              </a:rPr>
              <a:t>’</a:t>
            </a:r>
            <a:r>
              <a:rPr lang="en-US" altLang="ja-JP" b="1" dirty="0">
                <a:solidFill>
                  <a:schemeClr val="dk2"/>
                </a:solidFill>
              </a:rPr>
              <a:t>t We See Complete Specialization?</a:t>
            </a:r>
            <a:endParaRPr lang="en-US" altLang="en-US" b="1" dirty="0">
              <a:solidFill>
                <a:schemeClr val="dk2"/>
              </a:solidFill>
            </a:endParaRPr>
          </a:p>
          <a:p>
            <a:pPr marL="0" indent="0">
              <a:buSzPts val="2400"/>
              <a:buNone/>
            </a:pPr>
            <a:endParaRPr lang="en-US" altLang="en-US" sz="600" b="1" dirty="0" smtClean="0">
              <a:solidFill>
                <a:schemeClr val="dk2"/>
              </a:solidFill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100" b="1" dirty="0" smtClean="0"/>
              <a:t>Not </a:t>
            </a:r>
            <a:r>
              <a:rPr lang="en-US" altLang="en-US" sz="2100" b="1" dirty="0"/>
              <a:t>all goods and services are traded internationally. </a:t>
            </a:r>
            <a:r>
              <a:rPr lang="en-US" altLang="en-US" sz="2100" i="1" dirty="0"/>
              <a:t>Some services are difficult to export, such as medical care.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100" b="1" dirty="0"/>
              <a:t>Production of most goods involves increasing opportunity costs. </a:t>
            </a:r>
            <a:r>
              <a:rPr lang="en-US" altLang="en-US" sz="2100" i="1" dirty="0"/>
              <a:t>If a country devotes more workers to producing a good, the opportunity cost of producing more of that good will increase, causing the country to stop short of complete specialization.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100" b="1" dirty="0"/>
              <a:t>Tastes for products differ. </a:t>
            </a:r>
            <a:r>
              <a:rPr lang="en-US" altLang="en-US" sz="2100" i="1" dirty="0"/>
              <a:t>Most products are differentiated. As a result, countries may each have a comparative advantage in producing different varieties of a particular product.</a:t>
            </a:r>
          </a:p>
          <a:p>
            <a:endParaRPr lang="en-US" alt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83533" y="297873"/>
            <a:ext cx="7203313" cy="4138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400"/>
              <a:buNone/>
            </a:pPr>
            <a:r>
              <a:rPr lang="en-US" altLang="en-US" b="1" dirty="0" smtClean="0">
                <a:solidFill>
                  <a:schemeClr val="dk2"/>
                </a:solidFill>
              </a:rPr>
              <a:t>Sources of Comparative Advantage</a:t>
            </a:r>
          </a:p>
          <a:p>
            <a:pPr marL="0" indent="0">
              <a:buSzPts val="2400"/>
              <a:buNone/>
            </a:pPr>
            <a:endParaRPr lang="en-US" altLang="en-US" sz="600" b="1" dirty="0" smtClean="0">
              <a:solidFill>
                <a:schemeClr val="dk2"/>
              </a:solidFill>
            </a:endParaRPr>
          </a:p>
          <a:p>
            <a:pPr marL="0" indent="0">
              <a:buSzPts val="2400"/>
              <a:buNone/>
            </a:pPr>
            <a:endParaRPr lang="en-US" altLang="en-US" sz="600" b="1" dirty="0" smtClean="0">
              <a:solidFill>
                <a:schemeClr val="dk2"/>
              </a:solidFill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 smtClean="0"/>
              <a:t>Climate </a:t>
            </a:r>
            <a:r>
              <a:rPr lang="en-US" altLang="en-US" sz="2200" dirty="0"/>
              <a:t>and natural resources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Relative abundance of labor and capital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i="1" dirty="0"/>
              <a:t>Skilled vs. unskilled workers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Technology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dirty="0"/>
              <a:t>External economies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200" i="1" dirty="0"/>
              <a:t>Lower costs resulting from increases in the size of the industry in the area</a:t>
            </a:r>
          </a:p>
          <a:p>
            <a:endParaRPr lang="en-US" alt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4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Google Shape;111;p15"/>
          <p:cNvSpPr txBox="1">
            <a:spLocks/>
          </p:cNvSpPr>
          <p:nvPr/>
        </p:nvSpPr>
        <p:spPr>
          <a:xfrm>
            <a:off x="519546" y="1107406"/>
            <a:ext cx="3423564" cy="19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600" dirty="0" smtClean="0">
                <a:latin typeface="Lato" panose="020F0502020204030203" pitchFamily="34" charset="0"/>
              </a:rPr>
              <a:t>We discussed gains from trade. </a:t>
            </a:r>
            <a:r>
              <a:rPr lang="en-US" altLang="en-US" sz="2600" dirty="0">
                <a:latin typeface="Lato" panose="020F0502020204030203" pitchFamily="34" charset="0"/>
              </a:rPr>
              <a:t>Can we say that everyone wins from international trade?</a:t>
            </a:r>
          </a:p>
          <a:p>
            <a:pPr marL="457200" indent="-342900" algn="l">
              <a:spcBef>
                <a:spcPts val="600"/>
              </a:spcBef>
              <a:buClr>
                <a:schemeClr val="bg1"/>
              </a:buClr>
              <a:buSzPct val="80000"/>
              <a:buFont typeface="Lato"/>
              <a:buChar char="▷"/>
            </a:pPr>
            <a:endParaRPr lang="en-US" sz="40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82" name="Picture 2" descr="Law 272 - International Trade Law | Global Public Affai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20" y="585929"/>
            <a:ext cx="4790673" cy="2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86245" y="297873"/>
            <a:ext cx="7491846" cy="4138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400"/>
              <a:buNone/>
            </a:pPr>
            <a:r>
              <a:rPr lang="en-US" altLang="en-US" sz="2200" b="1" dirty="0" smtClean="0">
                <a:solidFill>
                  <a:schemeClr val="dk2"/>
                </a:solidFill>
              </a:rPr>
              <a:t>Government Policies that Restrict International Trade</a:t>
            </a:r>
          </a:p>
          <a:p>
            <a:pPr marL="0" indent="0">
              <a:buSzPts val="2400"/>
              <a:buNone/>
            </a:pPr>
            <a:endParaRPr lang="en-US" altLang="en-US" sz="600" b="1" dirty="0" smtClean="0">
              <a:solidFill>
                <a:schemeClr val="dk2"/>
              </a:solidFill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b="1" dirty="0"/>
              <a:t>Tariffs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 smtClean="0"/>
              <a:t>Taxes on imported goods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 smtClean="0"/>
              <a:t>Raise revenue for domestic government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 smtClean="0"/>
              <a:t>Protect </a:t>
            </a:r>
            <a:r>
              <a:rPr lang="en-US" altLang="en-US" sz="2000" i="1" dirty="0"/>
              <a:t>domestic producers of import substitutes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Harm domestic consumers of imports and import substitutes</a:t>
            </a:r>
          </a:p>
          <a:p>
            <a:pPr marL="419100" lvl="2" indent="-214313">
              <a:spcBef>
                <a:spcPts val="450"/>
              </a:spcBef>
              <a:buClr>
                <a:srgbClr val="C20202"/>
              </a:buClr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b="1" dirty="0"/>
              <a:t>Import Quotas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Limits on the quantity of imports</a:t>
            </a:r>
          </a:p>
          <a:p>
            <a:pPr marL="798513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sz="2000" i="1" dirty="0"/>
              <a:t>Essentially equivalent to tariffs except they don’t raise revenue for the domestic government</a:t>
            </a:r>
          </a:p>
          <a:p>
            <a:endParaRPr lang="en-US" alt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5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86245" y="297873"/>
            <a:ext cx="7491846" cy="4138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400"/>
              <a:buNone/>
            </a:pPr>
            <a:r>
              <a:rPr lang="en-US" altLang="en-US" sz="2200" b="1" dirty="0" smtClean="0">
                <a:solidFill>
                  <a:schemeClr val="dk2"/>
                </a:solidFill>
              </a:rPr>
              <a:t>Protectionism </a:t>
            </a:r>
            <a:r>
              <a:rPr lang="en-US" altLang="en-US" sz="2200" b="1" dirty="0">
                <a:solidFill>
                  <a:schemeClr val="dk2"/>
                </a:solidFill>
              </a:rPr>
              <a:t>is usually justified on the basis of one of the following arguments</a:t>
            </a:r>
            <a:r>
              <a:rPr lang="en-US" altLang="en-US" sz="2200" b="1" dirty="0" smtClean="0">
                <a:solidFill>
                  <a:schemeClr val="dk2"/>
                </a:solidFill>
              </a:rPr>
              <a:t>:</a:t>
            </a:r>
          </a:p>
          <a:p>
            <a:pPr marL="0" indent="0">
              <a:buSzPts val="2400"/>
              <a:buNone/>
            </a:pPr>
            <a:endParaRPr lang="en-US" altLang="en-US" sz="600" b="1" dirty="0" smtClean="0">
              <a:solidFill>
                <a:schemeClr val="dk2"/>
              </a:solidFill>
            </a:endParaRP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sz="2000" b="1" dirty="0" smtClean="0"/>
              <a:t>Saving </a:t>
            </a:r>
            <a:r>
              <a:rPr lang="en-US" sz="2000" b="1" dirty="0"/>
              <a:t>jobs.  </a:t>
            </a:r>
            <a:r>
              <a:rPr lang="en-US" sz="2000" i="1" dirty="0"/>
              <a:t>Argument is that free trade reduces employment by driving domestic firms out of business. 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000" b="1" dirty="0"/>
              <a:t>Protecting high wages.  </a:t>
            </a:r>
            <a:r>
              <a:rPr lang="en-US" sz="2000" i="1" dirty="0"/>
              <a:t>Some people worry that firms in high-income countries will have to start paying much lower wages to compete with firms in developing countries. 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000" b="1" dirty="0"/>
              <a:t>Protecting infant industries.  </a:t>
            </a:r>
            <a:r>
              <a:rPr lang="en-US" sz="2000" i="1" dirty="0"/>
              <a:t>Others argue that under free trade, established foreign producers can sell their products at a lower price and drive domestic producers out of business before they gain enough experience to compete. </a:t>
            </a:r>
          </a:p>
          <a:p>
            <a:pPr marL="457200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000" b="1" dirty="0"/>
              <a:t>Protecting national security. </a:t>
            </a:r>
            <a:r>
              <a:rPr lang="en-US" sz="2000" b="1" i="1" dirty="0"/>
              <a:t> </a:t>
            </a:r>
            <a:r>
              <a:rPr lang="en-US" sz="2000" i="1" dirty="0"/>
              <a:t>Reducing the risk of supply cuts.</a:t>
            </a:r>
          </a:p>
          <a:p>
            <a:endParaRPr lang="en-US" alt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21986</TotalTime>
  <Words>587</Words>
  <Application>Microsoft Office PowerPoint</Application>
  <PresentationFormat>On-screen Show (16:9)</PresentationFormat>
  <Paragraphs>106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Lato</vt:lpstr>
      <vt:lpstr>ＭＳ Ｐゴシック</vt:lpstr>
      <vt:lpstr>Raleway</vt:lpstr>
      <vt:lpstr>Arial</vt:lpstr>
      <vt:lpstr>Wingdings</vt:lpstr>
      <vt:lpstr>Antonio template</vt:lpstr>
      <vt:lpstr>Chart</vt:lpstr>
      <vt:lpstr>PowerPoint Presentation</vt:lpstr>
      <vt:lpstr>Chapter 9.1-9.3: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101</cp:revision>
  <cp:lastPrinted>2020-10-27T19:31:10Z</cp:lastPrinted>
  <dcterms:modified xsi:type="dcterms:W3CDTF">2020-10-29T20:09:43Z</dcterms:modified>
</cp:coreProperties>
</file>