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419" r:id="rId4"/>
    <p:sldId id="429" r:id="rId5"/>
    <p:sldId id="422" r:id="rId6"/>
    <p:sldId id="433" r:id="rId7"/>
    <p:sldId id="447" r:id="rId9"/>
    <p:sldId id="431" r:id="rId10"/>
    <p:sldId id="307" r:id="rId11"/>
    <p:sldId id="432" r:id="rId12"/>
    <p:sldId id="288" r:id="rId13"/>
    <p:sldId id="279" r:id="rId14"/>
    <p:sldId id="423" r:id="rId15"/>
    <p:sldId id="437" r:id="rId16"/>
    <p:sldId id="424" r:id="rId17"/>
    <p:sldId id="439" r:id="rId18"/>
    <p:sldId id="438" r:id="rId19"/>
    <p:sldId id="338" r:id="rId20"/>
    <p:sldId id="467" r:id="rId21"/>
    <p:sldId id="468" r:id="rId22"/>
    <p:sldId id="425" r:id="rId23"/>
    <p:sldId id="446" r:id="rId24"/>
    <p:sldId id="426" r:id="rId25"/>
    <p:sldId id="442" r:id="rId26"/>
    <p:sldId id="443" r:id="rId27"/>
    <p:sldId id="335" r:id="rId28"/>
    <p:sldId id="476" r:id="rId29"/>
    <p:sldId id="479" r:id="rId30"/>
    <p:sldId id="430" r:id="rId3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16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D9CEE7-AAC2-4641-9714-D01D4B673B2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3B2503-FD88-4C85-8DC4-B45CA8B5469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1" descr="E:\壁纸\经典创意设计桌面壁纸 - 1.jpg经典创意设计桌面壁纸 -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624423">
            <a:off x="1093788" y="954088"/>
            <a:ext cx="9513887" cy="4865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文本框 6"/>
          <p:cNvSpPr txBox="1"/>
          <p:nvPr/>
        </p:nvSpPr>
        <p:spPr>
          <a:xfrm>
            <a:off x="2489200" y="2430463"/>
            <a:ext cx="7102475" cy="1108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7200" dirty="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WDNMD</a:t>
            </a:r>
            <a:endParaRPr lang="en-US" altLang="zh-CN" sz="7200" dirty="0">
              <a:solidFill>
                <a:srgbClr val="0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9" name="文本框 24"/>
          <p:cNvSpPr txBox="1"/>
          <p:nvPr/>
        </p:nvSpPr>
        <p:spPr>
          <a:xfrm>
            <a:off x="4851400" y="3903663"/>
            <a:ext cx="23177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WDNMD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冲刺答辩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00" name="文本框 26"/>
          <p:cNvSpPr txBox="1"/>
          <p:nvPr/>
        </p:nvSpPr>
        <p:spPr>
          <a:xfrm>
            <a:off x="4289425" y="4710113"/>
            <a:ext cx="3613150" cy="276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dist"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汇报人：石三磊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稻壳儿小白白(http://dwz.cn/Wu2UP)"/>
          <p:cNvSpPr/>
          <p:nvPr/>
        </p:nvSpPr>
        <p:spPr>
          <a:xfrm>
            <a:off x="287338" y="1990725"/>
            <a:ext cx="10140950" cy="4467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18434" name="稻壳儿小白白(http://dwz.cn/Wu2UP)"/>
          <p:cNvPicPr/>
          <p:nvPr/>
        </p:nvPicPr>
        <p:blipFill>
          <a:blip r:embed="rId1"/>
          <a:stretch>
            <a:fillRect/>
          </a:stretch>
        </p:blipFill>
        <p:spPr>
          <a:xfrm>
            <a:off x="4279900" y="4017963"/>
            <a:ext cx="1481138" cy="235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稻壳儿小白白(http://dwz.cn/Wu2UP)"/>
          <p:cNvPicPr/>
          <p:nvPr/>
        </p:nvPicPr>
        <p:blipFill>
          <a:blip r:embed="rId2"/>
          <a:stretch>
            <a:fillRect/>
          </a:stretch>
        </p:blipFill>
        <p:spPr>
          <a:xfrm>
            <a:off x="3144838" y="3005138"/>
            <a:ext cx="1158875" cy="183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稻壳儿小白白(http://dwz.cn/Wu2UP)"/>
          <p:cNvPicPr/>
          <p:nvPr/>
        </p:nvPicPr>
        <p:blipFill>
          <a:blip r:embed="rId3"/>
          <a:stretch>
            <a:fillRect/>
          </a:stretch>
        </p:blipFill>
        <p:spPr>
          <a:xfrm>
            <a:off x="5443538" y="1384300"/>
            <a:ext cx="1109662" cy="1760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稻壳儿小白白(http://dwz.cn/Wu2UP)"/>
          <p:cNvPicPr/>
          <p:nvPr/>
        </p:nvPicPr>
        <p:blipFill>
          <a:blip r:embed="rId4"/>
          <a:stretch>
            <a:fillRect/>
          </a:stretch>
        </p:blipFill>
        <p:spPr>
          <a:xfrm>
            <a:off x="1725613" y="1103313"/>
            <a:ext cx="998537" cy="1579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稻壳儿小白白(http://dwz.cn/Wu2UP)"/>
          <p:cNvPicPr/>
          <p:nvPr/>
        </p:nvPicPr>
        <p:blipFill>
          <a:blip r:embed="rId5"/>
          <a:stretch>
            <a:fillRect/>
          </a:stretch>
        </p:blipFill>
        <p:spPr>
          <a:xfrm>
            <a:off x="8143875" y="4322763"/>
            <a:ext cx="1481138" cy="2352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9" name="稻壳儿小白白(http://dwz.cn/Wu2UP)"/>
          <p:cNvSpPr>
            <a:spLocks noEditPoints="1"/>
          </p:cNvSpPr>
          <p:nvPr/>
        </p:nvSpPr>
        <p:spPr>
          <a:xfrm>
            <a:off x="2068513" y="1258888"/>
            <a:ext cx="384175" cy="309562"/>
          </a:xfrm>
          <a:custGeom>
            <a:avLst/>
            <a:gdLst/>
            <a:ahLst/>
            <a:cxnLst>
              <a:cxn ang="0">
                <a:pos x="2147483646" y="1222763170"/>
              </a:cxn>
              <a:cxn ang="0">
                <a:pos x="2147483646" y="1222763170"/>
              </a:cxn>
              <a:cxn ang="0">
                <a:pos x="2147483646" y="1222763170"/>
              </a:cxn>
              <a:cxn ang="0">
                <a:pos x="2147483646" y="1222763170"/>
              </a:cxn>
              <a:cxn ang="0">
                <a:pos x="1271942766" y="271728140"/>
              </a:cxn>
              <a:cxn ang="0">
                <a:pos x="181708035" y="1222763170"/>
              </a:cxn>
              <a:cxn ang="0">
                <a:pos x="136281026" y="1222763170"/>
              </a:cxn>
              <a:cxn ang="0">
                <a:pos x="90854018" y="1222763170"/>
              </a:cxn>
              <a:cxn ang="0">
                <a:pos x="0" y="1086905830"/>
              </a:cxn>
              <a:cxn ang="0">
                <a:pos x="0" y="1041615564"/>
              </a:cxn>
              <a:cxn ang="0">
                <a:pos x="1181088748" y="45290267"/>
              </a:cxn>
              <a:cxn ang="0">
                <a:pos x="1408217052" y="45290267"/>
              </a:cxn>
              <a:cxn ang="0">
                <a:pos x="1817053391" y="362301943"/>
              </a:cxn>
              <a:cxn ang="0">
                <a:pos x="1817053391" y="45290267"/>
              </a:cxn>
              <a:cxn ang="0">
                <a:pos x="1862480400" y="0"/>
              </a:cxn>
              <a:cxn ang="0">
                <a:pos x="2147483646" y="0"/>
              </a:cxn>
              <a:cxn ang="0">
                <a:pos x="2147483646" y="45290267"/>
              </a:cxn>
              <a:cxn ang="0">
                <a:pos x="2147483646" y="724603887"/>
              </a:cxn>
              <a:cxn ang="0">
                <a:pos x="2147483646" y="1041615564"/>
              </a:cxn>
              <a:cxn ang="0">
                <a:pos x="2147483646" y="1086905830"/>
              </a:cxn>
              <a:cxn ang="0">
                <a:pos x="2147483646" y="1222763170"/>
              </a:cxn>
              <a:cxn ang="0">
                <a:pos x="2147483646" y="1992657324"/>
              </a:cxn>
              <a:cxn ang="0">
                <a:pos x="2135042453" y="2083231127"/>
              </a:cxn>
              <a:cxn ang="0">
                <a:pos x="1499071070" y="2083231127"/>
              </a:cxn>
              <a:cxn ang="0">
                <a:pos x="1499071070" y="1449201044"/>
              </a:cxn>
              <a:cxn ang="0">
                <a:pos x="1090234731" y="1449201044"/>
              </a:cxn>
              <a:cxn ang="0">
                <a:pos x="1090234731" y="2083231127"/>
              </a:cxn>
              <a:cxn ang="0">
                <a:pos x="454263348" y="2083231127"/>
              </a:cxn>
              <a:cxn ang="0">
                <a:pos x="363409330" y="1992657324"/>
              </a:cxn>
              <a:cxn ang="0">
                <a:pos x="363409330" y="1222763170"/>
              </a:cxn>
              <a:cxn ang="0">
                <a:pos x="363409330" y="1177479633"/>
              </a:cxn>
              <a:cxn ang="0">
                <a:pos x="1271942766" y="407585480"/>
              </a:cxn>
              <a:cxn ang="0">
                <a:pos x="2147483646" y="1177479633"/>
              </a:cxn>
              <a:cxn ang="0">
                <a:pos x="2147483646" y="1222763170"/>
              </a:cxn>
              <a:cxn ang="0">
                <a:pos x="2147483646" y="1992657324"/>
              </a:cxn>
            </a:cxnLst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40" name="稻壳儿小白白(http://dwz.cn/Wu2UP)"/>
          <p:cNvSpPr>
            <a:spLocks noEditPoints="1"/>
          </p:cNvSpPr>
          <p:nvPr/>
        </p:nvSpPr>
        <p:spPr>
          <a:xfrm>
            <a:off x="5865813" y="1539875"/>
            <a:ext cx="419100" cy="411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1801042959" y="2044504754"/>
              </a:cxn>
              <a:cxn ang="0">
                <a:pos x="1157816138" y="2147483646"/>
              </a:cxn>
              <a:cxn ang="0">
                <a:pos x="0" y="1107438172"/>
              </a:cxn>
              <a:cxn ang="0">
                <a:pos x="1157816138" y="0"/>
              </a:cxn>
              <a:cxn ang="0">
                <a:pos x="2147483646" y="1107438172"/>
              </a:cxn>
              <a:cxn ang="0">
                <a:pos x="2101216786" y="1746346315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157816138" y="383347497"/>
              </a:cxn>
              <a:cxn ang="0">
                <a:pos x="428817881" y="1107438172"/>
              </a:cxn>
              <a:cxn ang="0">
                <a:pos x="1157816138" y="1831535373"/>
              </a:cxn>
              <a:cxn ang="0">
                <a:pos x="1886807845" y="1107438172"/>
              </a:cxn>
              <a:cxn ang="0">
                <a:pos x="1157816138" y="383347497"/>
              </a:cxn>
            </a:cxnLst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41" name="稻壳儿小白白(http://dwz.cn/Wu2UP)"/>
          <p:cNvSpPr>
            <a:spLocks noEditPoints="1"/>
          </p:cNvSpPr>
          <p:nvPr/>
        </p:nvSpPr>
        <p:spPr>
          <a:xfrm>
            <a:off x="3509963" y="3186113"/>
            <a:ext cx="498475" cy="374650"/>
          </a:xfrm>
          <a:custGeom>
            <a:avLst/>
            <a:gdLst/>
            <a:ahLst/>
            <a:cxnLst>
              <a:cxn ang="0">
                <a:pos x="1572641301" y="1179517836"/>
              </a:cxn>
              <a:cxn ang="0">
                <a:pos x="0" y="1179517836"/>
              </a:cxn>
              <a:cxn ang="0">
                <a:pos x="0" y="0"/>
              </a:cxn>
              <a:cxn ang="0">
                <a:pos x="89580374" y="0"/>
              </a:cxn>
              <a:cxn ang="0">
                <a:pos x="89580374" y="1070485241"/>
              </a:cxn>
              <a:cxn ang="0">
                <a:pos x="1572641301" y="1070485241"/>
              </a:cxn>
              <a:cxn ang="0">
                <a:pos x="1572641301" y="1179517836"/>
              </a:cxn>
              <a:cxn ang="0">
                <a:pos x="497670499" y="981280761"/>
              </a:cxn>
              <a:cxn ang="0">
                <a:pos x="288648574" y="981280761"/>
              </a:cxn>
              <a:cxn ang="0">
                <a:pos x="288648574" y="594714373"/>
              </a:cxn>
              <a:cxn ang="0">
                <a:pos x="497670499" y="594714373"/>
              </a:cxn>
              <a:cxn ang="0">
                <a:pos x="497670499" y="981280761"/>
              </a:cxn>
              <a:cxn ang="0">
                <a:pos x="776368503" y="981280761"/>
              </a:cxn>
              <a:cxn ang="0">
                <a:pos x="587250874" y="981280761"/>
              </a:cxn>
              <a:cxn ang="0">
                <a:pos x="587250874" y="188326166"/>
              </a:cxn>
              <a:cxn ang="0">
                <a:pos x="776368503" y="188326166"/>
              </a:cxn>
              <a:cxn ang="0">
                <a:pos x="776368503" y="981280761"/>
              </a:cxn>
              <a:cxn ang="0">
                <a:pos x="1084924528" y="981280761"/>
              </a:cxn>
              <a:cxn ang="0">
                <a:pos x="885856328" y="981280761"/>
              </a:cxn>
              <a:cxn ang="0">
                <a:pos x="885856328" y="386563240"/>
              </a:cxn>
              <a:cxn ang="0">
                <a:pos x="1084924528" y="386563240"/>
              </a:cxn>
              <a:cxn ang="0">
                <a:pos x="1084924528" y="981280761"/>
              </a:cxn>
              <a:cxn ang="0">
                <a:pos x="1383526827" y="981280761"/>
              </a:cxn>
              <a:cxn ang="0">
                <a:pos x="1184458628" y="981280761"/>
              </a:cxn>
              <a:cxn ang="0">
                <a:pos x="1184458628" y="109032595"/>
              </a:cxn>
              <a:cxn ang="0">
                <a:pos x="1383526827" y="109032595"/>
              </a:cxn>
              <a:cxn ang="0">
                <a:pos x="1383526827" y="981280761"/>
              </a:cxn>
            </a:cxnLst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42" name="稻壳儿小白白(http://dwz.cn/Wu2UP)"/>
          <p:cNvSpPr>
            <a:spLocks noChangeAspect="1" noEditPoints="1"/>
          </p:cNvSpPr>
          <p:nvPr/>
        </p:nvSpPr>
        <p:spPr>
          <a:xfrm>
            <a:off x="4881563" y="4303713"/>
            <a:ext cx="409575" cy="411162"/>
          </a:xfrm>
          <a:custGeom>
            <a:avLst/>
            <a:gdLst/>
            <a:ahLst/>
            <a:cxnLst>
              <a:cxn ang="0">
                <a:pos x="2147483646" y="1658379393"/>
              </a:cxn>
              <a:cxn ang="0">
                <a:pos x="2147483646" y="1708633314"/>
              </a:cxn>
              <a:cxn ang="0">
                <a:pos x="2147483646" y="1758887235"/>
              </a:cxn>
              <a:cxn ang="0">
                <a:pos x="2147483646" y="1959902919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1944803333" y="2147483646"/>
              </a:cxn>
              <a:cxn ang="0">
                <a:pos x="1795202533" y="2147483646"/>
              </a:cxn>
              <a:cxn ang="0">
                <a:pos x="1695471021" y="2147483646"/>
              </a:cxn>
              <a:cxn ang="0">
                <a:pos x="1645601734" y="2147483646"/>
              </a:cxn>
              <a:cxn ang="0">
                <a:pos x="1246668622" y="2147483646"/>
              </a:cxn>
              <a:cxn ang="0">
                <a:pos x="1146937109" y="2147483646"/>
              </a:cxn>
              <a:cxn ang="0">
                <a:pos x="1097067822" y="2147483646"/>
              </a:cxn>
              <a:cxn ang="0">
                <a:pos x="947467023" y="2147483646"/>
              </a:cxn>
              <a:cxn ang="0">
                <a:pos x="698134711" y="2147483646"/>
              </a:cxn>
              <a:cxn ang="0">
                <a:pos x="648265424" y="2147483646"/>
              </a:cxn>
              <a:cxn ang="0">
                <a:pos x="598403198" y="2147483646"/>
              </a:cxn>
              <a:cxn ang="0">
                <a:pos x="249332312" y="2147483646"/>
              </a:cxn>
              <a:cxn ang="0">
                <a:pos x="249332312" y="2147483646"/>
              </a:cxn>
              <a:cxn ang="0">
                <a:pos x="249332312" y="2147483646"/>
              </a:cxn>
              <a:cxn ang="0">
                <a:pos x="448802399" y="1959902919"/>
              </a:cxn>
              <a:cxn ang="0">
                <a:pos x="398933112" y="1758887235"/>
              </a:cxn>
              <a:cxn ang="0">
                <a:pos x="49869287" y="1708633314"/>
              </a:cxn>
              <a:cxn ang="0">
                <a:pos x="0" y="1658379393"/>
              </a:cxn>
              <a:cxn ang="0">
                <a:pos x="0" y="1206094104"/>
              </a:cxn>
              <a:cxn ang="0">
                <a:pos x="49869287" y="1155840183"/>
              </a:cxn>
              <a:cxn ang="0">
                <a:pos x="398933112" y="1105586262"/>
              </a:cxn>
              <a:cxn ang="0">
                <a:pos x="448802399" y="904570578"/>
              </a:cxn>
              <a:cxn ang="0">
                <a:pos x="249332312" y="653300973"/>
              </a:cxn>
              <a:cxn ang="0">
                <a:pos x="249332312" y="603047052"/>
              </a:cxn>
              <a:cxn ang="0">
                <a:pos x="249332312" y="552793131"/>
              </a:cxn>
              <a:cxn ang="0">
                <a:pos x="648265424" y="251269605"/>
              </a:cxn>
              <a:cxn ang="0">
                <a:pos x="698134711" y="251269605"/>
              </a:cxn>
              <a:cxn ang="0">
                <a:pos x="947467023" y="452285289"/>
              </a:cxn>
              <a:cxn ang="0">
                <a:pos x="1097067822" y="402031368"/>
              </a:cxn>
              <a:cxn ang="0">
                <a:pos x="1146937109" y="50253921"/>
              </a:cxn>
              <a:cxn ang="0">
                <a:pos x="1246668622" y="0"/>
              </a:cxn>
              <a:cxn ang="0">
                <a:pos x="1645601734" y="0"/>
              </a:cxn>
              <a:cxn ang="0">
                <a:pos x="1695471021" y="50253921"/>
              </a:cxn>
              <a:cxn ang="0">
                <a:pos x="1795202533" y="402031368"/>
              </a:cxn>
              <a:cxn ang="0">
                <a:pos x="1944803333" y="452285289"/>
              </a:cxn>
              <a:cxn ang="0">
                <a:pos x="2147483646" y="251269605"/>
              </a:cxn>
              <a:cxn ang="0">
                <a:pos x="2147483646" y="251269605"/>
              </a:cxn>
              <a:cxn ang="0">
                <a:pos x="2147483646" y="251269605"/>
              </a:cxn>
              <a:cxn ang="0">
                <a:pos x="2147483646" y="603047052"/>
              </a:cxn>
              <a:cxn ang="0">
                <a:pos x="2147483646" y="603047052"/>
              </a:cxn>
              <a:cxn ang="0">
                <a:pos x="2147483646" y="653300973"/>
              </a:cxn>
              <a:cxn ang="0">
                <a:pos x="2147483646" y="904570578"/>
              </a:cxn>
              <a:cxn ang="0">
                <a:pos x="2147483646" y="1105586262"/>
              </a:cxn>
              <a:cxn ang="0">
                <a:pos x="2147483646" y="1155840183"/>
              </a:cxn>
              <a:cxn ang="0">
                <a:pos x="2147483646" y="1256348025"/>
              </a:cxn>
              <a:cxn ang="0">
                <a:pos x="2147483646" y="1658379393"/>
              </a:cxn>
              <a:cxn ang="0">
                <a:pos x="1446138709" y="954824499"/>
              </a:cxn>
              <a:cxn ang="0">
                <a:pos x="947467023" y="1457363709"/>
              </a:cxn>
              <a:cxn ang="0">
                <a:pos x="1446138709" y="1909648998"/>
              </a:cxn>
              <a:cxn ang="0">
                <a:pos x="1944803333" y="1457363709"/>
              </a:cxn>
              <a:cxn ang="0">
                <a:pos x="1446138709" y="954824499"/>
              </a:cxn>
            </a:cxnLst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43" name="稻壳儿小白白(http://dwz.cn/Wu2UP)"/>
          <p:cNvSpPr>
            <a:spLocks noEditPoints="1"/>
          </p:cNvSpPr>
          <p:nvPr/>
        </p:nvSpPr>
        <p:spPr>
          <a:xfrm>
            <a:off x="8769350" y="4606925"/>
            <a:ext cx="376238" cy="376238"/>
          </a:xfrm>
          <a:custGeom>
            <a:avLst/>
            <a:gdLst/>
            <a:ahLst/>
            <a:cxnLst>
              <a:cxn ang="0">
                <a:pos x="1263468770" y="2147483646"/>
              </a:cxn>
              <a:cxn ang="0">
                <a:pos x="0" y="1263468770"/>
              </a:cxn>
              <a:cxn ang="0">
                <a:pos x="1263468770" y="0"/>
              </a:cxn>
              <a:cxn ang="0">
                <a:pos x="2147483646" y="1263468770"/>
              </a:cxn>
              <a:cxn ang="0">
                <a:pos x="1263468770" y="2147483646"/>
              </a:cxn>
              <a:cxn ang="0">
                <a:pos x="2105776723" y="935902286"/>
              </a:cxn>
              <a:cxn ang="0">
                <a:pos x="1965392064" y="795517627"/>
              </a:cxn>
              <a:cxn ang="0">
                <a:pos x="1871804572" y="748720461"/>
              </a:cxn>
              <a:cxn ang="0">
                <a:pos x="1778210239" y="795517627"/>
              </a:cxn>
              <a:cxn ang="0">
                <a:pos x="1123084111" y="1450643755"/>
              </a:cxn>
              <a:cxn ang="0">
                <a:pos x="748720461" y="1076286945"/>
              </a:cxn>
              <a:cxn ang="0">
                <a:pos x="655132968" y="1029489778"/>
              </a:cxn>
              <a:cxn ang="0">
                <a:pos x="608335802" y="1076286945"/>
              </a:cxn>
              <a:cxn ang="0">
                <a:pos x="421153977" y="1216671604"/>
              </a:cxn>
              <a:cxn ang="0">
                <a:pos x="421153977" y="1310259096"/>
              </a:cxn>
              <a:cxn ang="0">
                <a:pos x="421153977" y="1403853429"/>
              </a:cxn>
              <a:cxn ang="0">
                <a:pos x="1029489778" y="2012189231"/>
              </a:cxn>
              <a:cxn ang="0">
                <a:pos x="1123084111" y="2012189231"/>
              </a:cxn>
              <a:cxn ang="0">
                <a:pos x="1216671604" y="2012189231"/>
              </a:cxn>
              <a:cxn ang="0">
                <a:pos x="2105776723" y="1076286945"/>
              </a:cxn>
              <a:cxn ang="0">
                <a:pos x="2147483646" y="1029489778"/>
              </a:cxn>
              <a:cxn ang="0">
                <a:pos x="2105776723" y="935902286"/>
              </a:cxn>
            </a:cxnLst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44" name="稻壳儿小白白(http://dwz.cn/Wu2UP)"/>
          <p:cNvSpPr txBox="1"/>
          <p:nvPr/>
        </p:nvSpPr>
        <p:spPr>
          <a:xfrm>
            <a:off x="2882900" y="1219200"/>
            <a:ext cx="137795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45" name="稻壳儿小白白(http://dwz.cn/Wu2UP)"/>
          <p:cNvSpPr txBox="1"/>
          <p:nvPr/>
        </p:nvSpPr>
        <p:spPr>
          <a:xfrm>
            <a:off x="2895600" y="1514475"/>
            <a:ext cx="2333625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修复项目的一些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，交接替换组员内容、学习新的知识、制定计划，实现用户资料管理功能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46" name="稻壳儿小白白(http://dwz.cn/Wu2UP)"/>
          <p:cNvSpPr txBox="1"/>
          <p:nvPr/>
        </p:nvSpPr>
        <p:spPr>
          <a:xfrm>
            <a:off x="6808788" y="1524000"/>
            <a:ext cx="1376362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47" name="稻壳儿小白白(http://dwz.cn/Wu2UP)"/>
          <p:cNvSpPr txBox="1"/>
          <p:nvPr/>
        </p:nvSpPr>
        <p:spPr>
          <a:xfrm>
            <a:off x="6808788" y="1809750"/>
            <a:ext cx="2333625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实现管理员功能，实现后台管理商品和用户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48" name="稻壳儿小白白(http://dwz.cn/Wu2UP)"/>
          <p:cNvSpPr txBox="1"/>
          <p:nvPr/>
        </p:nvSpPr>
        <p:spPr>
          <a:xfrm>
            <a:off x="1671638" y="3144838"/>
            <a:ext cx="1376362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49" name="稻壳儿小白白(http://dwz.cn/Wu2UP)"/>
          <p:cNvSpPr txBox="1"/>
          <p:nvPr/>
        </p:nvSpPr>
        <p:spPr>
          <a:xfrm>
            <a:off x="1509713" y="3432175"/>
            <a:ext cx="1538287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商品界面完成搜索功能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50" name="稻壳儿小白白(http://dwz.cn/Wu2UP)"/>
          <p:cNvSpPr txBox="1"/>
          <p:nvPr/>
        </p:nvSpPr>
        <p:spPr>
          <a:xfrm>
            <a:off x="5911850" y="4335463"/>
            <a:ext cx="1376363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51" name="稻壳儿小白白(http://dwz.cn/Wu2UP)"/>
          <p:cNvSpPr txBox="1"/>
          <p:nvPr/>
        </p:nvSpPr>
        <p:spPr>
          <a:xfrm>
            <a:off x="5911850" y="4621213"/>
            <a:ext cx="153670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完成评价功能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52" name="稻壳儿小白白(http://dwz.cn/Wu2UP)"/>
          <p:cNvSpPr txBox="1"/>
          <p:nvPr/>
        </p:nvSpPr>
        <p:spPr>
          <a:xfrm>
            <a:off x="9791700" y="4581525"/>
            <a:ext cx="221615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53" name="稻壳儿小白白(http://dwz.cn/Wu2UP)"/>
          <p:cNvSpPr txBox="1"/>
          <p:nvPr/>
        </p:nvSpPr>
        <p:spPr>
          <a:xfrm>
            <a:off x="9793288" y="4865688"/>
            <a:ext cx="1538287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进一步改进修改后的项目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8454" name="图片 53" descr="E:\壁纸\微信图片_2018101323421319.jpg微信图片_20181013234213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55" name="文本框 59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β</a:t>
            </a:r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计划安排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6" name="文本框 60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7.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框 13"/>
          <p:cNvSpPr txBox="1"/>
          <p:nvPr/>
        </p:nvSpPr>
        <p:spPr>
          <a:xfrm>
            <a:off x="2967038" y="4678363"/>
            <a:ext cx="606425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8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设计与实现</a:t>
            </a:r>
            <a:endParaRPr lang="zh-CN" altLang="en-US" sz="48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6" name="图片 3" descr="E:\壁纸\5aa5f63ce7bce72567569a2a.jpg5aa5f63ce7bce72567569a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3120000">
            <a:off x="4217988" y="1003300"/>
            <a:ext cx="3303587" cy="2938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0" name="文本框 19"/>
          <p:cNvSpPr txBox="1"/>
          <p:nvPr/>
        </p:nvSpPr>
        <p:spPr>
          <a:xfrm>
            <a:off x="4881563" y="5510213"/>
            <a:ext cx="223520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20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设计如何，咋实现的呢</a:t>
            </a:r>
            <a:endParaRPr lang="zh-CN" altLang="en-US" sz="120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7" name="稻壳儿小白白(http://dwz.cn/Wu2UP)"/>
          <p:cNvSpPr/>
          <p:nvPr/>
        </p:nvSpPr>
        <p:spPr>
          <a:xfrm flipH="1">
            <a:off x="3459163" y="1214120"/>
            <a:ext cx="549275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algn="ctr" fontAlgn="base">
              <a:buFont typeface="Arial" panose="020B0604020202020204" pitchFamily="34" charset="0"/>
            </a:pPr>
            <a:endParaRPr lang="en-AU" altLang="en-US" sz="16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38" name="稻壳儿小白白(http://dwz.cn/Wu2UP)"/>
          <p:cNvSpPr>
            <a:spLocks noEditPoints="1"/>
          </p:cNvSpPr>
          <p:nvPr/>
        </p:nvSpPr>
        <p:spPr>
          <a:xfrm>
            <a:off x="3510280" y="1339533"/>
            <a:ext cx="377825" cy="296863"/>
          </a:xfrm>
          <a:custGeom>
            <a:avLst/>
            <a:gdLst/>
            <a:ahLst/>
            <a:cxnLst>
              <a:cxn ang="0">
                <a:pos x="635241450" y="140716165"/>
              </a:cxn>
              <a:cxn ang="0">
                <a:pos x="647948489" y="140716165"/>
              </a:cxn>
              <a:cxn ang="0">
                <a:pos x="647948489" y="550074556"/>
              </a:cxn>
              <a:cxn ang="0">
                <a:pos x="241390967" y="345397149"/>
              </a:cxn>
              <a:cxn ang="0">
                <a:pos x="241390967" y="332603469"/>
              </a:cxn>
              <a:cxn ang="0">
                <a:pos x="698765951" y="537280877"/>
              </a:cxn>
              <a:cxn ang="0">
                <a:pos x="711472990" y="550074556"/>
              </a:cxn>
              <a:cxn ang="0">
                <a:pos x="1105323473" y="345397149"/>
              </a:cxn>
              <a:cxn ang="0">
                <a:pos x="711472990" y="140716165"/>
              </a:cxn>
              <a:cxn ang="0">
                <a:pos x="698765951" y="140716165"/>
              </a:cxn>
              <a:cxn ang="0">
                <a:pos x="190573504" y="370980930"/>
              </a:cxn>
              <a:cxn ang="0">
                <a:pos x="12703475" y="447735852"/>
              </a:cxn>
              <a:cxn ang="0">
                <a:pos x="12703475" y="473319634"/>
              </a:cxn>
              <a:cxn ang="0">
                <a:pos x="431964471" y="677997041"/>
              </a:cxn>
              <a:cxn ang="0">
                <a:pos x="609834501" y="588452017"/>
              </a:cxn>
              <a:cxn ang="0">
                <a:pos x="1334010965" y="204677407"/>
              </a:cxn>
              <a:cxn ang="0">
                <a:pos x="1334010965" y="230264766"/>
              </a:cxn>
              <a:cxn ang="0">
                <a:pos x="1156140936" y="319809790"/>
              </a:cxn>
              <a:cxn ang="0">
                <a:pos x="736879939" y="102338704"/>
              </a:cxn>
              <a:cxn ang="0">
                <a:pos x="914749969" y="0"/>
              </a:cxn>
              <a:cxn ang="0">
                <a:pos x="1334010965" y="204677407"/>
              </a:cxn>
              <a:cxn ang="0">
                <a:pos x="1346714440" y="460525955"/>
              </a:cxn>
              <a:cxn ang="0">
                <a:pos x="914749969" y="677997041"/>
              </a:cxn>
              <a:cxn ang="0">
                <a:pos x="736879939" y="601245696"/>
              </a:cxn>
              <a:cxn ang="0">
                <a:pos x="736879939" y="575658338"/>
              </a:cxn>
              <a:cxn ang="0">
                <a:pos x="1168847975" y="370980930"/>
              </a:cxn>
              <a:cxn ang="0">
                <a:pos x="609834501" y="89548601"/>
              </a:cxn>
              <a:cxn ang="0">
                <a:pos x="419260996" y="0"/>
              </a:cxn>
              <a:cxn ang="0">
                <a:pos x="0" y="217471087"/>
              </a:cxn>
              <a:cxn ang="0">
                <a:pos x="177866465" y="319809790"/>
              </a:cxn>
              <a:cxn ang="0">
                <a:pos x="609834501" y="115132383"/>
              </a:cxn>
              <a:cxn ang="0">
                <a:pos x="609834501" y="89548601"/>
              </a:cxn>
              <a:cxn ang="0">
                <a:pos x="698765951" y="1048977972"/>
              </a:cxn>
              <a:cxn ang="0">
                <a:pos x="711472990" y="1061771651"/>
              </a:cxn>
              <a:cxn ang="0">
                <a:pos x="1143437461" y="831506885"/>
              </a:cxn>
              <a:cxn ang="0">
                <a:pos x="1130730422" y="626829478"/>
              </a:cxn>
              <a:cxn ang="0">
                <a:pos x="927453443" y="729168182"/>
              </a:cxn>
              <a:cxn ang="0">
                <a:pos x="914749969" y="729168182"/>
              </a:cxn>
              <a:cxn ang="0">
                <a:pos x="711472990" y="626829478"/>
              </a:cxn>
              <a:cxn ang="0">
                <a:pos x="698765951" y="639623157"/>
              </a:cxn>
              <a:cxn ang="0">
                <a:pos x="215984018" y="626829478"/>
              </a:cxn>
              <a:cxn ang="0">
                <a:pos x="419260996" y="729168182"/>
              </a:cxn>
              <a:cxn ang="0">
                <a:pos x="635241450" y="626829478"/>
              </a:cxn>
              <a:cxn ang="0">
                <a:pos x="647948489" y="639623157"/>
              </a:cxn>
              <a:cxn ang="0">
                <a:pos x="647948489" y="1061771651"/>
              </a:cxn>
              <a:cxn ang="0">
                <a:pos x="215984018" y="844300565"/>
              </a:cxn>
              <a:cxn ang="0">
                <a:pos x="203276979" y="639623157"/>
              </a:cxn>
            </a:cxnLst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22539" name="稻壳儿小白白(http://dwz.cn/Wu2UP)"/>
          <p:cNvSpPr/>
          <p:nvPr/>
        </p:nvSpPr>
        <p:spPr>
          <a:xfrm flipH="1">
            <a:off x="3200400" y="3471863"/>
            <a:ext cx="549275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algn="r" fontAlgn="base">
              <a:buFont typeface="Arial" panose="020B0604020202020204" pitchFamily="34" charset="0"/>
            </a:pPr>
            <a:endParaRPr lang="en-US" altLang="zh-CN" sz="16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40" name="稻壳儿小白白(http://dwz.cn/Wu2UP)"/>
          <p:cNvSpPr>
            <a:spLocks noEditPoints="1"/>
          </p:cNvSpPr>
          <p:nvPr/>
        </p:nvSpPr>
        <p:spPr>
          <a:xfrm>
            <a:off x="3260725" y="3584575"/>
            <a:ext cx="412750" cy="341313"/>
          </a:xfrm>
          <a:custGeom>
            <a:avLst/>
            <a:gdLst/>
            <a:ahLst/>
            <a:cxnLst>
              <a:cxn ang="0">
                <a:pos x="1235052152" y="947721480"/>
              </a:cxn>
              <a:cxn ang="0">
                <a:pos x="1235052152" y="105302818"/>
              </a:cxn>
              <a:cxn ang="0">
                <a:pos x="1235052152" y="45130887"/>
              </a:cxn>
              <a:cxn ang="0">
                <a:pos x="1264812584" y="0"/>
              </a:cxn>
              <a:cxn ang="0">
                <a:pos x="1294569159" y="0"/>
              </a:cxn>
              <a:cxn ang="0">
                <a:pos x="1324329591" y="0"/>
              </a:cxn>
              <a:cxn ang="0">
                <a:pos x="1324329591" y="1037979376"/>
              </a:cxn>
              <a:cxn ang="0">
                <a:pos x="1294569159" y="1053024298"/>
              </a:cxn>
              <a:cxn ang="0">
                <a:pos x="1264812584" y="1037979376"/>
              </a:cxn>
              <a:cxn ang="0">
                <a:pos x="1235052152" y="1007893410"/>
              </a:cxn>
              <a:cxn ang="0">
                <a:pos x="1235052152" y="947721480"/>
              </a:cxn>
              <a:cxn ang="0">
                <a:pos x="357121329" y="947721480"/>
              </a:cxn>
              <a:cxn ang="0">
                <a:pos x="357121329" y="105302818"/>
              </a:cxn>
              <a:cxn ang="0">
                <a:pos x="357121329" y="45130887"/>
              </a:cxn>
              <a:cxn ang="0">
                <a:pos x="327360897" y="0"/>
              </a:cxn>
              <a:cxn ang="0">
                <a:pos x="297604322" y="0"/>
              </a:cxn>
              <a:cxn ang="0">
                <a:pos x="267843890" y="0"/>
              </a:cxn>
              <a:cxn ang="0">
                <a:pos x="267843890" y="1037979376"/>
              </a:cxn>
              <a:cxn ang="0">
                <a:pos x="297604322" y="1053024298"/>
              </a:cxn>
              <a:cxn ang="0">
                <a:pos x="327360897" y="1037979376"/>
              </a:cxn>
              <a:cxn ang="0">
                <a:pos x="357121329" y="1007893410"/>
              </a:cxn>
              <a:cxn ang="0">
                <a:pos x="357121329" y="947721480"/>
              </a:cxn>
              <a:cxn ang="0">
                <a:pos x="535683923" y="767201810"/>
              </a:cxn>
              <a:cxn ang="0">
                <a:pos x="535683923" y="827377619"/>
              </a:cxn>
              <a:cxn ang="0">
                <a:pos x="491045203" y="872504628"/>
              </a:cxn>
              <a:cxn ang="0">
                <a:pos x="461284771" y="887549549"/>
              </a:cxn>
              <a:cxn ang="0">
                <a:pos x="431524339" y="872504628"/>
              </a:cxn>
              <a:cxn ang="0">
                <a:pos x="431524339" y="180519670"/>
              </a:cxn>
              <a:cxn ang="0">
                <a:pos x="461284771" y="165474748"/>
              </a:cxn>
              <a:cxn ang="0">
                <a:pos x="491045203" y="180519670"/>
              </a:cxn>
              <a:cxn ang="0">
                <a:pos x="535683923" y="210605635"/>
              </a:cxn>
              <a:cxn ang="0">
                <a:pos x="535683923" y="270777566"/>
              </a:cxn>
              <a:cxn ang="0">
                <a:pos x="535683923" y="767201810"/>
              </a:cxn>
              <a:cxn ang="0">
                <a:pos x="907687397" y="1203458002"/>
              </a:cxn>
              <a:cxn ang="0">
                <a:pos x="803527813" y="1323801863"/>
              </a:cxn>
              <a:cxn ang="0">
                <a:pos x="684486084" y="1203458002"/>
              </a:cxn>
              <a:cxn ang="0">
                <a:pos x="684486084" y="361035461"/>
              </a:cxn>
              <a:cxn ang="0">
                <a:pos x="803527813" y="240691600"/>
              </a:cxn>
              <a:cxn ang="0">
                <a:pos x="907687397" y="361035461"/>
              </a:cxn>
              <a:cxn ang="0">
                <a:pos x="907687397" y="1203458002"/>
              </a:cxn>
              <a:cxn ang="0">
                <a:pos x="1056489558" y="767201810"/>
              </a:cxn>
              <a:cxn ang="0">
                <a:pos x="1056489558" y="827377619"/>
              </a:cxn>
              <a:cxn ang="0">
                <a:pos x="1101128278" y="872504628"/>
              </a:cxn>
              <a:cxn ang="0">
                <a:pos x="1130888710" y="887549549"/>
              </a:cxn>
              <a:cxn ang="0">
                <a:pos x="1160649143" y="872504628"/>
              </a:cxn>
              <a:cxn ang="0">
                <a:pos x="1160649143" y="180519670"/>
              </a:cxn>
              <a:cxn ang="0">
                <a:pos x="1130888710" y="165474748"/>
              </a:cxn>
              <a:cxn ang="0">
                <a:pos x="1101128278" y="180519670"/>
              </a:cxn>
              <a:cxn ang="0">
                <a:pos x="1056489558" y="210605635"/>
              </a:cxn>
              <a:cxn ang="0">
                <a:pos x="1056489558" y="270777566"/>
              </a:cxn>
              <a:cxn ang="0">
                <a:pos x="1056489558" y="767201810"/>
              </a:cxn>
            </a:cxnLst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22551" name="稻壳儿小白白(http://dwz.cn/Wu2UP)"/>
          <p:cNvSpPr/>
          <p:nvPr/>
        </p:nvSpPr>
        <p:spPr>
          <a:xfrm flipH="1">
            <a:off x="3675063" y="5237163"/>
            <a:ext cx="549275" cy="547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algn="ctr" fontAlgn="base">
              <a:buFont typeface="Arial" panose="020B0604020202020204" pitchFamily="34" charset="0"/>
            </a:pPr>
            <a:endParaRPr lang="en-AU" altLang="en-US" sz="16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2" name="稻壳儿小白白(http://dwz.cn/Wu2UP)"/>
          <p:cNvSpPr/>
          <p:nvPr/>
        </p:nvSpPr>
        <p:spPr>
          <a:xfrm>
            <a:off x="3771900" y="5337175"/>
            <a:ext cx="358775" cy="358775"/>
          </a:xfrm>
          <a:custGeom>
            <a:avLst/>
            <a:gdLst/>
            <a:ahLst/>
            <a:cxnLst>
              <a:cxn ang="0">
                <a:pos x="264192941" y="357554168"/>
              </a:cxn>
              <a:cxn ang="0">
                <a:pos x="292002986" y="328751512"/>
              </a:cxn>
              <a:cxn ang="0">
                <a:pos x="243335157" y="153947363"/>
              </a:cxn>
              <a:cxn ang="0">
                <a:pos x="315839598" y="81442922"/>
              </a:cxn>
              <a:cxn ang="0">
                <a:pos x="337689993" y="18870568"/>
              </a:cxn>
              <a:cxn ang="0">
                <a:pos x="276111247" y="41714570"/>
              </a:cxn>
              <a:cxn ang="0">
                <a:pos x="203606806" y="114219011"/>
              </a:cxn>
              <a:cxn ang="0">
                <a:pos x="27810045" y="64558571"/>
              </a:cxn>
              <a:cxn ang="0">
                <a:pos x="0" y="93361228"/>
              </a:cxn>
              <a:cxn ang="0">
                <a:pos x="146994104" y="170831713"/>
              </a:cxn>
              <a:cxn ang="0">
                <a:pos x="97334661" y="220492152"/>
              </a:cxn>
              <a:cxn ang="0">
                <a:pos x="37742133" y="224464589"/>
              </a:cxn>
              <a:cxn ang="0">
                <a:pos x="8938480" y="252274634"/>
              </a:cxn>
              <a:cxn ang="0">
                <a:pos x="79456703" y="278097465"/>
              </a:cxn>
              <a:cxn ang="0">
                <a:pos x="104286923" y="347622080"/>
              </a:cxn>
              <a:cxn ang="0">
                <a:pos x="133089579" y="319812035"/>
              </a:cxn>
              <a:cxn ang="0">
                <a:pos x="136069405" y="260219508"/>
              </a:cxn>
              <a:cxn ang="0">
                <a:pos x="186722456" y="209566457"/>
              </a:cxn>
              <a:cxn ang="0">
                <a:pos x="264192941" y="357554168"/>
              </a:cxn>
            </a:cxnLst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22553" name="稻壳儿小白白(http://dwz.cn/Wu2UP)"/>
          <p:cNvSpPr txBox="1"/>
          <p:nvPr/>
        </p:nvSpPr>
        <p:spPr>
          <a:xfrm>
            <a:off x="1947863" y="1893888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4" name="稻壳儿小白白(http://dwz.cn/Wu2UP)"/>
          <p:cNvSpPr txBox="1"/>
          <p:nvPr/>
        </p:nvSpPr>
        <p:spPr>
          <a:xfrm>
            <a:off x="1987550" y="2208213"/>
            <a:ext cx="2020888" cy="4057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HTML+js+CSS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bootstrap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5" name="稻壳儿小白白(http://dwz.cn/Wu2UP)"/>
          <p:cNvSpPr txBox="1"/>
          <p:nvPr/>
        </p:nvSpPr>
        <p:spPr>
          <a:xfrm>
            <a:off x="889000" y="3436938"/>
            <a:ext cx="2173288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6" name="稻壳儿小白白(http://dwz.cn/Wu2UP)"/>
          <p:cNvSpPr txBox="1"/>
          <p:nvPr/>
        </p:nvSpPr>
        <p:spPr>
          <a:xfrm>
            <a:off x="1028700" y="3751263"/>
            <a:ext cx="2020888" cy="11074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MVC开发模式</a:t>
            </a:r>
            <a:r>
              <a:rPr 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，在实际项目开发中可以选择从Bean层开始设计根据数据库的数据由下往上至Servlet开发，也可以根据前端需求从Servlet由上至下至</a:t>
            </a:r>
            <a:r>
              <a:rPr 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Service开发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7" name="稻壳儿小白白(http://dwz.cn/Wu2UP)"/>
          <p:cNvSpPr txBox="1"/>
          <p:nvPr/>
        </p:nvSpPr>
        <p:spPr>
          <a:xfrm>
            <a:off x="1519238" y="5213350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58" name="稻壳儿小白白(http://dwz.cn/Wu2UP)"/>
          <p:cNvSpPr txBox="1"/>
          <p:nvPr/>
        </p:nvSpPr>
        <p:spPr>
          <a:xfrm>
            <a:off x="1439863" y="5529263"/>
            <a:ext cx="2019300" cy="847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JDK</a:t>
            </a:r>
            <a:endParaRPr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数据库软件MySQL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Web服务器Tomcat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集成开发工具Eclipse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2565" name="图片 77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66" name="文本框 88"/>
          <p:cNvSpPr txBox="1"/>
          <p:nvPr/>
        </p:nvSpPr>
        <p:spPr>
          <a:xfrm>
            <a:off x="1003300" y="263525"/>
            <a:ext cx="2257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67" name="文本框 89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35" y="1762125"/>
            <a:ext cx="527304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34635" y="121412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445469"/>
                </a:solidFill>
                <a:sym typeface="Arial" panose="020B0604020202020204" pitchFamily="34" charset="0"/>
              </a:rPr>
              <a:t>流程图</a:t>
            </a:r>
            <a:endParaRPr lang="zh-CN" altLang="en-US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13"/>
          <p:cNvSpPr txBox="1"/>
          <p:nvPr/>
        </p:nvSpPr>
        <p:spPr>
          <a:xfrm>
            <a:off x="2967038" y="4695825"/>
            <a:ext cx="606425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8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测试与发布</a:t>
            </a:r>
            <a:endParaRPr lang="zh-CN" altLang="en-US" sz="48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图片 1" descr="E:\壁纸\5aa5f63ce7bce72567569a2a.jpg5aa5f63ce7bce72567569a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3120000">
            <a:off x="4359275" y="1189038"/>
            <a:ext cx="315277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82" name="文本框 19"/>
          <p:cNvSpPr txBox="1"/>
          <p:nvPr/>
        </p:nvSpPr>
        <p:spPr>
          <a:xfrm>
            <a:off x="4881563" y="5527675"/>
            <a:ext cx="223520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20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怎么发现隐藏的</a:t>
            </a:r>
            <a:r>
              <a:rPr lang="en-US" altLang="zh-CN" sz="120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lang="zh-CN" altLang="en-US" sz="120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呢</a:t>
            </a:r>
            <a:endParaRPr lang="zh-CN" altLang="en-US" sz="120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稻壳儿小白白(http://dwz.cn/Wu2UP)"/>
          <p:cNvSpPr/>
          <p:nvPr/>
        </p:nvSpPr>
        <p:spPr>
          <a:xfrm rot="5400000">
            <a:off x="2820194" y="3080544"/>
            <a:ext cx="1265238" cy="210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8" y="0"/>
              </a:cxn>
              <a:cxn ang="0">
                <a:pos x="203798" y="1900527"/>
              </a:cxn>
              <a:cxn ang="0">
                <a:pos x="1265040" y="1900527"/>
              </a:cxn>
              <a:cxn ang="0">
                <a:pos x="1265040" y="2104393"/>
              </a:cxn>
              <a:cxn ang="0">
                <a:pos x="0" y="2104393"/>
              </a:cxn>
              <a:cxn ang="0">
                <a:pos x="0" y="0"/>
              </a:cxn>
            </a:cxnLst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25602" name="稻壳儿小白白(http://dwz.cn/Wu2UP)"/>
          <p:cNvSpPr/>
          <p:nvPr/>
        </p:nvSpPr>
        <p:spPr>
          <a:xfrm>
            <a:off x="4156075" y="2930525"/>
            <a:ext cx="358775" cy="358775"/>
          </a:xfrm>
          <a:prstGeom prst="triangle">
            <a:avLst>
              <a:gd name="adj" fmla="val 10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t"/>
          <a:p>
            <a:pPr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3" name="稻壳儿小白白(http://dwz.cn/Wu2UP)"/>
          <p:cNvSpPr/>
          <p:nvPr/>
        </p:nvSpPr>
        <p:spPr>
          <a:xfrm rot="5400000">
            <a:off x="5151438" y="2509838"/>
            <a:ext cx="1266825" cy="210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310" y="0"/>
              </a:cxn>
              <a:cxn ang="0">
                <a:pos x="204310" y="1900527"/>
              </a:cxn>
              <a:cxn ang="0">
                <a:pos x="1268216" y="1900527"/>
              </a:cxn>
              <a:cxn ang="0">
                <a:pos x="1268216" y="2104393"/>
              </a:cxn>
              <a:cxn ang="0">
                <a:pos x="0" y="2104393"/>
              </a:cxn>
              <a:cxn ang="0">
                <a:pos x="0" y="0"/>
              </a:cxn>
            </a:cxnLst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25604" name="稻壳儿小白白(http://dwz.cn/Wu2UP)"/>
          <p:cNvSpPr/>
          <p:nvPr/>
        </p:nvSpPr>
        <p:spPr>
          <a:xfrm>
            <a:off x="6483350" y="2354263"/>
            <a:ext cx="358775" cy="358775"/>
          </a:xfrm>
          <a:prstGeom prst="triangle">
            <a:avLst>
              <a:gd name="adj" fmla="val 10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txBody>
          <a:bodyPr anchor="t"/>
          <a:p>
            <a:pPr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5" name="稻壳儿小白白(http://dwz.cn/Wu2UP)"/>
          <p:cNvSpPr/>
          <p:nvPr/>
        </p:nvSpPr>
        <p:spPr>
          <a:xfrm rot="5400000">
            <a:off x="7475538" y="1931988"/>
            <a:ext cx="1266825" cy="210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8" y="0"/>
              </a:cxn>
              <a:cxn ang="0">
                <a:pos x="203798" y="1900527"/>
              </a:cxn>
              <a:cxn ang="0">
                <a:pos x="1265038" y="1900527"/>
              </a:cxn>
              <a:cxn ang="0">
                <a:pos x="1265038" y="2104393"/>
              </a:cxn>
              <a:cxn ang="0">
                <a:pos x="0" y="2104393"/>
              </a:cxn>
              <a:cxn ang="0">
                <a:pos x="0" y="0"/>
              </a:cxn>
            </a:cxnLst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25606" name="稻壳儿小白白(http://dwz.cn/Wu2UP)"/>
          <p:cNvSpPr/>
          <p:nvPr/>
        </p:nvSpPr>
        <p:spPr>
          <a:xfrm>
            <a:off x="8802688" y="1768475"/>
            <a:ext cx="358775" cy="358775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anchor="t"/>
          <a:p>
            <a:pPr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7" name="稻壳儿小白白(http://dwz.cn/Wu2UP)"/>
          <p:cNvSpPr txBox="1"/>
          <p:nvPr/>
        </p:nvSpPr>
        <p:spPr>
          <a:xfrm>
            <a:off x="2282825" y="3867150"/>
            <a:ext cx="2338388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8" name="稻壳儿小白白(http://dwz.cn/Wu2UP)"/>
          <p:cNvSpPr txBox="1"/>
          <p:nvPr/>
        </p:nvSpPr>
        <p:spPr>
          <a:xfrm>
            <a:off x="2833688" y="4216400"/>
            <a:ext cx="1384300" cy="646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前端成员编写完一个前端页面进行页面测试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9" name="稻壳儿小白白(http://dwz.cn/Wu2UP)"/>
          <p:cNvSpPr txBox="1"/>
          <p:nvPr/>
        </p:nvSpPr>
        <p:spPr>
          <a:xfrm>
            <a:off x="4667250" y="3373438"/>
            <a:ext cx="2338388" cy="247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10" name="稻壳儿小白白(http://dwz.cn/Wu2UP)"/>
          <p:cNvSpPr txBox="1"/>
          <p:nvPr/>
        </p:nvSpPr>
        <p:spPr>
          <a:xfrm>
            <a:off x="5216525" y="3724275"/>
            <a:ext cx="1384300" cy="646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后端成员负责每个人各自比那些模块的单元测试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11" name="稻壳儿小白白(http://dwz.cn/Wu2UP)"/>
          <p:cNvSpPr txBox="1"/>
          <p:nvPr/>
        </p:nvSpPr>
        <p:spPr>
          <a:xfrm>
            <a:off x="6945313" y="2744788"/>
            <a:ext cx="23368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前后端接口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12" name="稻壳儿小白白(http://dwz.cn/Wu2UP)"/>
          <p:cNvSpPr txBox="1"/>
          <p:nvPr/>
        </p:nvSpPr>
        <p:spPr>
          <a:xfrm>
            <a:off x="7494588" y="3094038"/>
            <a:ext cx="1384300" cy="6461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前端与后端测试完毕后进行前后端接口交互测试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5613" name="图片 22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4" name="文本框 23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测试计划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5" name="文本框 24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7649" name="稻壳儿小白白(http://dwz.cn/Wu2UP)"/>
          <p:cNvCxnSpPr/>
          <p:nvPr/>
        </p:nvCxnSpPr>
        <p:spPr>
          <a:xfrm>
            <a:off x="3989388" y="3906838"/>
            <a:ext cx="1374775" cy="0"/>
          </a:xfrm>
          <a:prstGeom prst="line">
            <a:avLst/>
          </a:prstGeom>
          <a:ln w="9525" cap="flat" cmpd="sng">
            <a:solidFill>
              <a:srgbClr val="C1C7D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50" name="稻壳儿小白白(http://dwz.cn/Wu2UP)"/>
          <p:cNvCxnSpPr/>
          <p:nvPr/>
        </p:nvCxnSpPr>
        <p:spPr>
          <a:xfrm flipV="1">
            <a:off x="5364163" y="2597150"/>
            <a:ext cx="0" cy="2703513"/>
          </a:xfrm>
          <a:prstGeom prst="line">
            <a:avLst/>
          </a:prstGeom>
          <a:ln w="9525" cap="flat" cmpd="sng">
            <a:solidFill>
              <a:srgbClr val="C1C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1" name="稻壳儿小白白(http://dwz.cn/Wu2UP)"/>
          <p:cNvSpPr/>
          <p:nvPr/>
        </p:nvSpPr>
        <p:spPr>
          <a:xfrm>
            <a:off x="5910263" y="3384550"/>
            <a:ext cx="908050" cy="9096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p>
            <a:pPr fontAlgn="base">
              <a:buFont typeface="Arial" panose="020B0604020202020204" pitchFamily="34" charset="0"/>
            </a:pPr>
            <a:endParaRPr lang="en-US" altLang="zh-CN" sz="1200" strike="noStrike" noProof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52" name="稻壳儿小白白(http://dwz.cn/Wu2UP)"/>
          <p:cNvSpPr>
            <a:spLocks noEditPoints="1"/>
          </p:cNvSpPr>
          <p:nvPr/>
        </p:nvSpPr>
        <p:spPr>
          <a:xfrm>
            <a:off x="6097588" y="3590925"/>
            <a:ext cx="528637" cy="527050"/>
          </a:xfrm>
          <a:custGeom>
            <a:avLst/>
            <a:gdLst/>
            <a:ahLst/>
            <a:cxnLst>
              <a:cxn ang="0">
                <a:pos x="273216550" y="536008502"/>
              </a:cxn>
              <a:cxn ang="0">
                <a:pos x="287691519" y="483316982"/>
              </a:cxn>
              <a:cxn ang="0">
                <a:pos x="220744284" y="456061352"/>
              </a:cxn>
              <a:cxn ang="0">
                <a:pos x="195412752" y="408820958"/>
              </a:cxn>
              <a:cxn ang="0">
                <a:pos x="128465517" y="437892281"/>
              </a:cxn>
              <a:cxn ang="0">
                <a:pos x="75994595" y="421538903"/>
              </a:cxn>
              <a:cxn ang="0">
                <a:pos x="48853861" y="488768107"/>
              </a:cxn>
              <a:cxn ang="0">
                <a:pos x="1809203" y="514205347"/>
              </a:cxn>
              <a:cxn ang="0">
                <a:pos x="28949938" y="545093712"/>
              </a:cxn>
              <a:cxn ang="0">
                <a:pos x="5427609" y="614138610"/>
              </a:cxn>
              <a:cxn ang="0">
                <a:pos x="56090672" y="635943113"/>
              </a:cxn>
              <a:cxn ang="0">
                <a:pos x="75994595" y="692268717"/>
              </a:cxn>
              <a:cxn ang="0">
                <a:pos x="123037908" y="708622095"/>
              </a:cxn>
              <a:cxn ang="0">
                <a:pos x="173700971" y="681367814"/>
              </a:cxn>
              <a:cxn ang="0">
                <a:pos x="226173238" y="695902801"/>
              </a:cxn>
              <a:cxn ang="0">
                <a:pos x="253313973" y="628674945"/>
              </a:cxn>
              <a:cxn ang="0">
                <a:pos x="293119128" y="623223819"/>
              </a:cxn>
              <a:cxn ang="0">
                <a:pos x="182746986" y="628674945"/>
              </a:cxn>
              <a:cxn ang="0">
                <a:pos x="119419502" y="488768107"/>
              </a:cxn>
              <a:cxn ang="0">
                <a:pos x="182746986" y="628674945"/>
              </a:cxn>
              <a:cxn ang="0">
                <a:pos x="472249053" y="610505874"/>
              </a:cxn>
              <a:cxn ang="0">
                <a:pos x="481295068" y="581433203"/>
              </a:cxn>
              <a:cxn ang="0">
                <a:pos x="443297771" y="566898215"/>
              </a:cxn>
              <a:cxn ang="0">
                <a:pos x="428822802" y="539642586"/>
              </a:cxn>
              <a:cxn ang="0">
                <a:pos x="392636052" y="555995963"/>
              </a:cxn>
              <a:cxn ang="0">
                <a:pos x="361875566" y="546910754"/>
              </a:cxn>
              <a:cxn ang="0">
                <a:pos x="347400597" y="583250245"/>
              </a:cxn>
              <a:cxn ang="0">
                <a:pos x="320259863" y="597786580"/>
              </a:cxn>
              <a:cxn ang="0">
                <a:pos x="336545380" y="615955652"/>
              </a:cxn>
              <a:cxn ang="0">
                <a:pos x="323879614" y="654112185"/>
              </a:cxn>
              <a:cxn ang="0">
                <a:pos x="351020349" y="666831478"/>
              </a:cxn>
              <a:cxn ang="0">
                <a:pos x="361875566" y="697719843"/>
              </a:cxn>
              <a:cxn ang="0">
                <a:pos x="389016301" y="706805053"/>
              </a:cxn>
              <a:cxn ang="0">
                <a:pos x="416157036" y="690453023"/>
              </a:cxn>
              <a:cxn ang="0">
                <a:pos x="446917522" y="699536885"/>
              </a:cxn>
              <a:cxn ang="0">
                <a:pos x="461392490" y="661380352"/>
              </a:cxn>
              <a:cxn ang="0">
                <a:pos x="483104271" y="659563310"/>
              </a:cxn>
              <a:cxn ang="0">
                <a:pos x="421585990" y="661380352"/>
              </a:cxn>
              <a:cxn ang="0">
                <a:pos x="387207098" y="583250245"/>
              </a:cxn>
              <a:cxn ang="0">
                <a:pos x="421585990" y="661380352"/>
              </a:cxn>
              <a:cxn ang="0">
                <a:pos x="654996039" y="221671029"/>
              </a:cxn>
              <a:cxn ang="0">
                <a:pos x="682136774" y="132640018"/>
              </a:cxn>
              <a:cxn ang="0">
                <a:pos x="568146226" y="87215317"/>
              </a:cxn>
              <a:cxn ang="0">
                <a:pos x="524719975" y="5451126"/>
              </a:cxn>
              <a:cxn ang="0">
                <a:pos x="414347833" y="54509910"/>
              </a:cxn>
              <a:cxn ang="0">
                <a:pos x="325688817" y="27254281"/>
              </a:cxn>
              <a:cxn ang="0">
                <a:pos x="280454707" y="141723880"/>
              </a:cxn>
              <a:cxn ang="0">
                <a:pos x="199032503" y="185331538"/>
              </a:cxn>
              <a:cxn ang="0">
                <a:pos x="246075816" y="236207365"/>
              </a:cxn>
              <a:cxn ang="0">
                <a:pos x="206269315" y="352494005"/>
              </a:cxn>
              <a:cxn ang="0">
                <a:pos x="291309925" y="388833496"/>
              </a:cxn>
              <a:cxn ang="0">
                <a:pos x="325688817" y="483316982"/>
              </a:cxn>
              <a:cxn ang="0">
                <a:pos x="403492615" y="510571263"/>
              </a:cxn>
              <a:cxn ang="0">
                <a:pos x="490342428" y="463329520"/>
              </a:cxn>
              <a:cxn ang="0">
                <a:pos x="577192241" y="490585149"/>
              </a:cxn>
              <a:cxn ang="0">
                <a:pos x="622427696" y="376114203"/>
              </a:cxn>
              <a:cxn ang="0">
                <a:pos x="691184134" y="367030341"/>
              </a:cxn>
              <a:cxn ang="0">
                <a:pos x="504817397" y="376114203"/>
              </a:cxn>
              <a:cxn ang="0">
                <a:pos x="398063661" y="141723880"/>
              </a:cxn>
              <a:cxn ang="0">
                <a:pos x="504817397" y="376114203"/>
              </a:cxn>
            </a:cxnLst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53" name="稻壳儿小白白(http://dwz.cn/Wu2UP)"/>
          <p:cNvSpPr/>
          <p:nvPr/>
        </p:nvSpPr>
        <p:spPr>
          <a:xfrm>
            <a:off x="2305050" y="3836988"/>
            <a:ext cx="560388" cy="5603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p>
            <a:pPr fontAlgn="base">
              <a:buFont typeface="Arial" panose="020B0604020202020204" pitchFamily="34" charset="0"/>
            </a:pPr>
            <a:endParaRPr lang="en-US" altLang="zh-CN" sz="1200" strike="noStrike" noProof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654" name="稻壳儿小白白(http://dwz.cn/Wu2UP)"/>
          <p:cNvPicPr/>
          <p:nvPr/>
        </p:nvPicPr>
        <p:blipFill>
          <a:blip r:embed="rId1"/>
          <a:stretch>
            <a:fillRect/>
          </a:stretch>
        </p:blipFill>
        <p:spPr>
          <a:xfrm>
            <a:off x="2584450" y="1785938"/>
            <a:ext cx="2036763" cy="2335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稻壳儿小白白(http://dwz.cn/Wu2UP)"/>
          <p:cNvSpPr/>
          <p:nvPr/>
        </p:nvSpPr>
        <p:spPr>
          <a:xfrm>
            <a:off x="1874838" y="3408363"/>
            <a:ext cx="1422400" cy="1420813"/>
          </a:xfrm>
          <a:custGeom>
            <a:avLst/>
            <a:gdLst/>
            <a:ahLst/>
            <a:cxnLst>
              <a:cxn ang="0">
                <a:pos x="2023221760" y="2147483646"/>
              </a:cxn>
              <a:cxn ang="0">
                <a:pos x="0" y="2018706739"/>
              </a:cxn>
              <a:cxn ang="0">
                <a:pos x="2023221760" y="0"/>
              </a:cxn>
              <a:cxn ang="0">
                <a:pos x="2147483646" y="161495175"/>
              </a:cxn>
              <a:cxn ang="0">
                <a:pos x="2147483646" y="605612590"/>
              </a:cxn>
              <a:cxn ang="0">
                <a:pos x="2023221760" y="516789107"/>
              </a:cxn>
              <a:cxn ang="0">
                <a:pos x="517944202" y="2018706739"/>
              </a:cxn>
              <a:cxn ang="0">
                <a:pos x="2023221760" y="2147483646"/>
              </a:cxn>
              <a:cxn ang="0">
                <a:pos x="2147483646" y="2018706739"/>
              </a:cxn>
              <a:cxn ang="0">
                <a:pos x="2147483646" y="1324270666"/>
              </a:cxn>
              <a:cxn ang="0">
                <a:pos x="2147483646" y="920529887"/>
              </a:cxn>
              <a:cxn ang="0">
                <a:pos x="2147483646" y="2018706739"/>
              </a:cxn>
              <a:cxn ang="0">
                <a:pos x="2023221760" y="2147483646"/>
              </a:cxn>
            </a:cxnLst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27656" name="稻壳儿小白白(http://dwz.cn/Wu2UP)"/>
          <p:cNvSpPr/>
          <p:nvPr/>
        </p:nvSpPr>
        <p:spPr>
          <a:xfrm>
            <a:off x="1497013" y="3030538"/>
            <a:ext cx="2176463" cy="21748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363713017"/>
              </a:cxn>
              <a:cxn ang="0">
                <a:pos x="2147483646" y="751673759"/>
              </a:cxn>
              <a:cxn ang="0">
                <a:pos x="2147483646" y="468783645"/>
              </a:cxn>
              <a:cxn ang="0">
                <a:pos x="1238426793" y="1236622553"/>
              </a:cxn>
              <a:cxn ang="0">
                <a:pos x="469469966" y="2147483646"/>
              </a:cxn>
              <a:cxn ang="0">
                <a:pos x="1238426793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503344674"/>
              </a:cxn>
              <a:cxn ang="0">
                <a:pos x="2147483646" y="115579680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27657" name="稻壳儿小白白(http://dwz.cn/Wu2UP)"/>
          <p:cNvSpPr/>
          <p:nvPr/>
        </p:nvSpPr>
        <p:spPr>
          <a:xfrm>
            <a:off x="1111250" y="2643188"/>
            <a:ext cx="2951163" cy="29479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549545145"/>
              </a:cxn>
              <a:cxn ang="0">
                <a:pos x="2147483646" y="961703292"/>
              </a:cxn>
              <a:cxn ang="0">
                <a:pos x="2147483646" y="501055449"/>
              </a:cxn>
              <a:cxn ang="0">
                <a:pos x="1584336690" y="1583978716"/>
              </a:cxn>
              <a:cxn ang="0">
                <a:pos x="501168889" y="2147483646"/>
              </a:cxn>
              <a:cxn ang="0">
                <a:pos x="158433669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810263014"/>
              </a:cxn>
              <a:cxn ang="0">
                <a:pos x="2147483646" y="1438512472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cxnSp>
        <p:nvCxnSpPr>
          <p:cNvPr id="27658" name="稻壳儿小白白(http://dwz.cn/Wu2UP)"/>
          <p:cNvCxnSpPr/>
          <p:nvPr/>
        </p:nvCxnSpPr>
        <p:spPr>
          <a:xfrm>
            <a:off x="5364163" y="3898900"/>
            <a:ext cx="425450" cy="0"/>
          </a:xfrm>
          <a:prstGeom prst="straightConnector1">
            <a:avLst/>
          </a:prstGeom>
          <a:ln w="9525" cap="flat" cmpd="sng">
            <a:solidFill>
              <a:srgbClr val="C1C7D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59" name="稻壳儿小白白(http://dwz.cn/Wu2UP)"/>
          <p:cNvCxnSpPr/>
          <p:nvPr/>
        </p:nvCxnSpPr>
        <p:spPr>
          <a:xfrm>
            <a:off x="5364163" y="5300663"/>
            <a:ext cx="425450" cy="0"/>
          </a:xfrm>
          <a:prstGeom prst="straightConnector1">
            <a:avLst/>
          </a:prstGeom>
          <a:ln w="9525" cap="flat" cmpd="sng">
            <a:solidFill>
              <a:srgbClr val="C1C7D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60" name="稻壳儿小白白(http://dwz.cn/Wu2UP)"/>
          <p:cNvCxnSpPr/>
          <p:nvPr/>
        </p:nvCxnSpPr>
        <p:spPr>
          <a:xfrm>
            <a:off x="5364163" y="2597150"/>
            <a:ext cx="425450" cy="0"/>
          </a:xfrm>
          <a:prstGeom prst="straightConnector1">
            <a:avLst/>
          </a:prstGeom>
          <a:ln w="9525" cap="flat" cmpd="sng">
            <a:solidFill>
              <a:srgbClr val="C1C7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61" name="稻壳儿小白白(http://dwz.cn/Wu2UP)"/>
          <p:cNvSpPr/>
          <p:nvPr/>
        </p:nvSpPr>
        <p:spPr>
          <a:xfrm>
            <a:off x="5910263" y="4737100"/>
            <a:ext cx="908050" cy="9096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p>
            <a:pPr fontAlgn="base">
              <a:buFont typeface="Arial" panose="020B0604020202020204" pitchFamily="34" charset="0"/>
            </a:pPr>
            <a:endParaRPr lang="en-US" altLang="zh-CN" sz="1200" strike="noStrike" noProof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62" name="稻壳儿小白白(http://dwz.cn/Wu2UP)"/>
          <p:cNvSpPr>
            <a:spLocks noEditPoints="1"/>
          </p:cNvSpPr>
          <p:nvPr/>
        </p:nvSpPr>
        <p:spPr>
          <a:xfrm>
            <a:off x="6100763" y="4986338"/>
            <a:ext cx="522287" cy="411162"/>
          </a:xfrm>
          <a:custGeom>
            <a:avLst/>
            <a:gdLst/>
            <a:ahLst/>
            <a:cxnLst>
              <a:cxn ang="0">
                <a:pos x="199176324" y="106624993"/>
              </a:cxn>
              <a:cxn ang="0">
                <a:pos x="235352406" y="180852413"/>
              </a:cxn>
              <a:cxn ang="0">
                <a:pos x="231858251" y="186183482"/>
              </a:cxn>
              <a:cxn ang="0">
                <a:pos x="4933164" y="186183482"/>
              </a:cxn>
              <a:cxn ang="0">
                <a:pos x="1439009" y="180852413"/>
              </a:cxn>
              <a:cxn ang="0">
                <a:pos x="37615092" y="106624993"/>
              </a:cxn>
              <a:cxn ang="0">
                <a:pos x="41109699" y="104574617"/>
              </a:cxn>
              <a:cxn ang="0">
                <a:pos x="72147239" y="104574617"/>
              </a:cxn>
              <a:cxn ang="0">
                <a:pos x="75025258" y="105804933"/>
              </a:cxn>
              <a:cxn ang="0">
                <a:pos x="81396978" y="112981250"/>
              </a:cxn>
              <a:cxn ang="0">
                <a:pos x="87563320" y="119747763"/>
              </a:cxn>
              <a:cxn ang="0">
                <a:pos x="50564817" y="119747763"/>
              </a:cxn>
              <a:cxn ang="0">
                <a:pos x="47276041" y="121798592"/>
              </a:cxn>
              <a:cxn ang="0">
                <a:pos x="23226810" y="171009883"/>
              </a:cxn>
              <a:cxn ang="0">
                <a:pos x="213564605" y="171009883"/>
              </a:cxn>
              <a:cxn ang="0">
                <a:pos x="189515374" y="121798592"/>
              </a:cxn>
              <a:cxn ang="0">
                <a:pos x="186226598" y="119747763"/>
              </a:cxn>
              <a:cxn ang="0">
                <a:pos x="149228096" y="119747763"/>
              </a:cxn>
              <a:cxn ang="0">
                <a:pos x="155394437" y="112981250"/>
              </a:cxn>
              <a:cxn ang="0">
                <a:pos x="161766157" y="105804933"/>
              </a:cxn>
              <a:cxn ang="0">
                <a:pos x="164644176" y="104574617"/>
              </a:cxn>
              <a:cxn ang="0">
                <a:pos x="195681716" y="104574617"/>
              </a:cxn>
              <a:cxn ang="0">
                <a:pos x="199176324" y="106624993"/>
              </a:cxn>
              <a:cxn ang="0">
                <a:pos x="171632485" y="55978257"/>
              </a:cxn>
              <a:cxn ang="0">
                <a:pos x="121890089" y="142918190"/>
              </a:cxn>
              <a:cxn ang="0">
                <a:pos x="114901327" y="142918190"/>
              </a:cxn>
              <a:cxn ang="0">
                <a:pos x="65980898" y="67050651"/>
              </a:cxn>
              <a:cxn ang="0">
                <a:pos x="113256939" y="3075564"/>
              </a:cxn>
              <a:cxn ang="0">
                <a:pos x="171632485" y="55978257"/>
              </a:cxn>
              <a:cxn ang="0">
                <a:pos x="146555908" y="55978257"/>
              </a:cxn>
              <a:cxn ang="0">
                <a:pos x="118395934" y="27886565"/>
              </a:cxn>
              <a:cxn ang="0">
                <a:pos x="90235507" y="55978257"/>
              </a:cxn>
              <a:cxn ang="0">
                <a:pos x="118395934" y="84069497"/>
              </a:cxn>
              <a:cxn ang="0">
                <a:pos x="146555908" y="55978257"/>
              </a:cxn>
              <a:cxn ang="0">
                <a:pos x="146555908" y="55978257"/>
              </a:cxn>
              <a:cxn ang="0">
                <a:pos x="146555908" y="55978257"/>
              </a:cxn>
            </a:cxnLst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63" name="稻壳儿小白白(http://dwz.cn/Wu2UP)"/>
          <p:cNvSpPr/>
          <p:nvPr/>
        </p:nvSpPr>
        <p:spPr>
          <a:xfrm>
            <a:off x="5910263" y="2073275"/>
            <a:ext cx="908050" cy="908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p>
            <a:pPr fontAlgn="base">
              <a:buFont typeface="Arial" panose="020B0604020202020204" pitchFamily="34" charset="0"/>
            </a:pPr>
            <a:endParaRPr lang="en-US" altLang="zh-CN" sz="1200" strike="noStrike" noProof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64" name="稻壳儿小白白(http://dwz.cn/Wu2UP)"/>
          <p:cNvSpPr/>
          <p:nvPr/>
        </p:nvSpPr>
        <p:spPr>
          <a:xfrm>
            <a:off x="6138863" y="2320925"/>
            <a:ext cx="452437" cy="412750"/>
          </a:xfrm>
          <a:custGeom>
            <a:avLst/>
            <a:gdLst/>
            <a:ahLst/>
            <a:cxnLst>
              <a:cxn ang="0">
                <a:pos x="1885692782" y="943834339"/>
              </a:cxn>
              <a:cxn ang="0">
                <a:pos x="2147483646" y="884849105"/>
              </a:cxn>
              <a:cxn ang="0">
                <a:pos x="2147483646" y="294947891"/>
              </a:cxn>
              <a:cxn ang="0">
                <a:pos x="2146786634" y="29495332"/>
              </a:cxn>
              <a:cxn ang="0">
                <a:pos x="1566573885" y="147476661"/>
              </a:cxn>
              <a:cxn ang="0">
                <a:pos x="1450534567" y="442424553"/>
              </a:cxn>
              <a:cxn ang="0">
                <a:pos x="1595589101" y="619391115"/>
              </a:cxn>
              <a:cxn ang="0">
                <a:pos x="319118897" y="1769692780"/>
              </a:cxn>
              <a:cxn ang="0">
                <a:pos x="261093852" y="973329671"/>
              </a:cxn>
              <a:cxn ang="0">
                <a:pos x="377138556" y="855353773"/>
              </a:cxn>
              <a:cxn ang="0">
                <a:pos x="812296772" y="825858441"/>
              </a:cxn>
              <a:cxn ang="0">
                <a:pos x="870321817" y="265452559"/>
              </a:cxn>
              <a:cxn ang="0">
                <a:pos x="319118897" y="235957227"/>
              </a:cxn>
              <a:cxn ang="0">
                <a:pos x="203074193" y="678381780"/>
              </a:cxn>
              <a:cxn ang="0">
                <a:pos x="116044704" y="796363109"/>
              </a:cxn>
              <a:cxn ang="0">
                <a:pos x="0" y="1032320336"/>
              </a:cxn>
              <a:cxn ang="0">
                <a:pos x="87029489" y="1946664773"/>
              </a:cxn>
              <a:cxn ang="0">
                <a:pos x="1218445158" y="2147483646"/>
              </a:cxn>
              <a:cxn ang="0">
                <a:pos x="1479544396" y="2147483646"/>
              </a:cxn>
              <a:cxn ang="0">
                <a:pos x="1653608760" y="2005655438"/>
              </a:cxn>
              <a:cxn ang="0">
                <a:pos x="1682618589" y="2064640671"/>
              </a:cxn>
              <a:cxn ang="0">
                <a:pos x="2001737486" y="2094136003"/>
              </a:cxn>
              <a:cxn ang="0">
                <a:pos x="2147483646" y="1858178776"/>
              </a:cxn>
              <a:cxn ang="0">
                <a:pos x="2147483646" y="1563230885"/>
              </a:cxn>
              <a:cxn ang="0">
                <a:pos x="2001737486" y="1268282993"/>
              </a:cxn>
              <a:cxn ang="0">
                <a:pos x="1682618589" y="1238787661"/>
              </a:cxn>
              <a:cxn ang="0">
                <a:pos x="1450534567" y="1474744888"/>
              </a:cxn>
              <a:cxn ang="0">
                <a:pos x="1421524737" y="1769692780"/>
              </a:cxn>
              <a:cxn ang="0">
                <a:pos x="1479544396" y="1828683444"/>
              </a:cxn>
              <a:cxn ang="0">
                <a:pos x="1305480033" y="1976160105"/>
              </a:cxn>
              <a:cxn ang="0">
                <a:pos x="638232409" y="1828683444"/>
              </a:cxn>
              <a:cxn ang="0">
                <a:pos x="1769648078" y="796363109"/>
              </a:cxn>
              <a:cxn ang="0">
                <a:pos x="1885692782" y="943834339"/>
              </a:cxn>
            </a:cxnLst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65" name="稻壳儿小白白(http://dwz.cn/Wu2UP)"/>
          <p:cNvSpPr txBox="1"/>
          <p:nvPr/>
        </p:nvSpPr>
        <p:spPr>
          <a:xfrm>
            <a:off x="6964363" y="2514600"/>
            <a:ext cx="4562475" cy="3124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使用了阿里巴巴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来帮助进行单元测试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66" name="稻壳儿小白白(http://dwz.cn/Wu2UP)"/>
          <p:cNvSpPr txBox="1"/>
          <p:nvPr/>
        </p:nvSpPr>
        <p:spPr>
          <a:xfrm>
            <a:off x="6951663" y="1869123"/>
            <a:ext cx="215106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阿里巴巴代码规范工具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67" name="稻壳儿小白白(http://dwz.cn/Wu2UP)"/>
          <p:cNvSpPr txBox="1"/>
          <p:nvPr/>
        </p:nvSpPr>
        <p:spPr>
          <a:xfrm>
            <a:off x="6964363" y="3810000"/>
            <a:ext cx="4562475" cy="738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JProfiler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和浏览器中的开发者工具来测量，</a:t>
            </a: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JProfiler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测量代码运行时的内存和时间；浏览器中开发者工具测量用户实际访问网站时的延迟。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68" name="稻壳儿小白白(http://dwz.cn/Wu2UP)"/>
          <p:cNvSpPr txBox="1"/>
          <p:nvPr/>
        </p:nvSpPr>
        <p:spPr>
          <a:xfrm>
            <a:off x="6951663" y="3506788"/>
            <a:ext cx="2151062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JProfiler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69" name="稻壳儿小白白(http://dwz.cn/Wu2UP)"/>
          <p:cNvSpPr txBox="1"/>
          <p:nvPr/>
        </p:nvSpPr>
        <p:spPr>
          <a:xfrm>
            <a:off x="6964363" y="5218113"/>
            <a:ext cx="4562475" cy="515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在使用测试工具协助测试，能极大的减少测试人员的工作量，并且便于实时检测代码性能。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70" name="稻壳儿小白白(http://dwz.cn/Wu2UP)"/>
          <p:cNvSpPr txBox="1"/>
          <p:nvPr/>
        </p:nvSpPr>
        <p:spPr>
          <a:xfrm>
            <a:off x="6951663" y="4914900"/>
            <a:ext cx="2151062" cy="361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测试工具使用体验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671" name="图片 46" descr="E:\壁纸\微信图片_2018101323421319.jpg微信图片_2018101323421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72" name="文本框 47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测试工具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3" name="文本框 48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稻壳儿小白白(http://dwz.cn/Wu2UP)"/>
          <p:cNvSpPr/>
          <p:nvPr/>
        </p:nvSpPr>
        <p:spPr>
          <a:xfrm rot="900000">
            <a:off x="5768975" y="4084638"/>
            <a:ext cx="1006475" cy="1998662"/>
          </a:xfrm>
          <a:custGeom>
            <a:avLst/>
            <a:gdLst/>
            <a:ahLst/>
            <a:cxnLst>
              <a:cxn ang="0">
                <a:pos x="746868" y="885179"/>
              </a:cxn>
              <a:cxn ang="0">
                <a:pos x="1006475" y="728971"/>
              </a:cxn>
              <a:cxn ang="0">
                <a:pos x="1006475" y="228304"/>
              </a:cxn>
              <a:cxn ang="0">
                <a:pos x="678971" y="364485"/>
              </a:cxn>
              <a:cxn ang="0">
                <a:pos x="714917" y="168224"/>
              </a:cxn>
              <a:cxn ang="0">
                <a:pos x="579123" y="8011"/>
              </a:cxn>
              <a:cxn ang="0">
                <a:pos x="435340" y="224299"/>
              </a:cxn>
              <a:cxn ang="0">
                <a:pos x="515219" y="432576"/>
              </a:cxn>
              <a:cxn ang="0">
                <a:pos x="0" y="648864"/>
              </a:cxn>
              <a:cxn ang="0">
                <a:pos x="0" y="1998662"/>
              </a:cxn>
              <a:cxn ang="0">
                <a:pos x="1006475" y="1401867"/>
              </a:cxn>
              <a:cxn ang="0">
                <a:pos x="1006475" y="957275"/>
              </a:cxn>
              <a:cxn ang="0">
                <a:pos x="746868" y="885179"/>
              </a:cxn>
            </a:cxnLst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698" name="稻壳儿小白白(http://dwz.cn/Wu2UP)"/>
          <p:cNvSpPr/>
          <p:nvPr/>
        </p:nvSpPr>
        <p:spPr>
          <a:xfrm rot="900000">
            <a:off x="4664075" y="2490788"/>
            <a:ext cx="763588" cy="234950"/>
          </a:xfrm>
          <a:custGeom>
            <a:avLst/>
            <a:gdLst/>
            <a:ahLst/>
            <a:cxnLst>
              <a:cxn ang="0">
                <a:pos x="763588" y="234950"/>
              </a:cxn>
              <a:cxn ang="0">
                <a:pos x="0" y="0"/>
              </a:cxn>
              <a:cxn ang="0">
                <a:pos x="755592" y="234950"/>
              </a:cxn>
              <a:cxn ang="0">
                <a:pos x="763588" y="234950"/>
              </a:cxn>
            </a:cxnLst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699" name="稻壳儿小白白(http://dwz.cn/Wu2UP)"/>
          <p:cNvSpPr/>
          <p:nvPr/>
        </p:nvSpPr>
        <p:spPr>
          <a:xfrm rot="900000">
            <a:off x="5330825" y="2936875"/>
            <a:ext cx="9398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90"/>
              </a:cxn>
              <a:cxn ang="0">
                <a:pos x="939800" y="295275"/>
              </a:cxn>
              <a:cxn ang="0">
                <a:pos x="0" y="0"/>
              </a:cxn>
            </a:cxnLst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0" name="稻壳儿小白白(http://dwz.cn/Wu2UP)"/>
          <p:cNvSpPr/>
          <p:nvPr/>
        </p:nvSpPr>
        <p:spPr>
          <a:xfrm rot="900000">
            <a:off x="6365875" y="2900363"/>
            <a:ext cx="1746250" cy="404812"/>
          </a:xfrm>
          <a:custGeom>
            <a:avLst/>
            <a:gdLst/>
            <a:ahLst/>
            <a:cxnLst>
              <a:cxn ang="0">
                <a:pos x="751247" y="132265"/>
              </a:cxn>
              <a:cxn ang="0">
                <a:pos x="443555" y="80161"/>
              </a:cxn>
              <a:cxn ang="0">
                <a:pos x="0" y="184370"/>
              </a:cxn>
              <a:cxn ang="0">
                <a:pos x="319680" y="256515"/>
              </a:cxn>
              <a:cxn ang="0">
                <a:pos x="227772" y="336675"/>
              </a:cxn>
              <a:cxn ang="0">
                <a:pos x="475523" y="292587"/>
              </a:cxn>
              <a:cxn ang="0">
                <a:pos x="955043" y="404812"/>
              </a:cxn>
              <a:cxn ang="0">
                <a:pos x="955043" y="404812"/>
              </a:cxn>
              <a:cxn ang="0">
                <a:pos x="1746250" y="168338"/>
              </a:cxn>
              <a:cxn ang="0">
                <a:pos x="807191" y="0"/>
              </a:cxn>
              <a:cxn ang="0">
                <a:pos x="615383" y="44088"/>
              </a:cxn>
              <a:cxn ang="0">
                <a:pos x="751247" y="132265"/>
              </a:cxn>
            </a:cxnLst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1" name="稻壳儿小白白(http://dwz.cn/Wu2UP)"/>
          <p:cNvSpPr/>
          <p:nvPr/>
        </p:nvSpPr>
        <p:spPr>
          <a:xfrm rot="900000">
            <a:off x="4670425" y="2446338"/>
            <a:ext cx="1754188" cy="409575"/>
          </a:xfrm>
          <a:custGeom>
            <a:avLst/>
            <a:gdLst/>
            <a:ahLst/>
            <a:cxnLst>
              <a:cxn ang="0">
                <a:pos x="1358597" y="92355"/>
              </a:cxn>
              <a:cxn ang="0">
                <a:pos x="1458493" y="36139"/>
              </a:cxn>
              <a:cxn ang="0">
                <a:pos x="1230729" y="60232"/>
              </a:cxn>
              <a:cxn ang="0">
                <a:pos x="1018947" y="12046"/>
              </a:cxn>
              <a:cxn ang="0">
                <a:pos x="0" y="176679"/>
              </a:cxn>
              <a:cxn ang="0">
                <a:pos x="763212" y="409575"/>
              </a:cxn>
              <a:cxn ang="0">
                <a:pos x="1230729" y="301158"/>
              </a:cxn>
              <a:cxn ang="0">
                <a:pos x="1090873" y="200772"/>
              </a:cxn>
              <a:cxn ang="0">
                <a:pos x="1370584" y="269035"/>
              </a:cxn>
              <a:cxn ang="0">
                <a:pos x="1754188" y="184710"/>
              </a:cxn>
              <a:cxn ang="0">
                <a:pos x="1358597" y="92355"/>
              </a:cxn>
            </a:cxnLst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2" name="稻壳儿小白白(http://dwz.cn/Wu2UP)"/>
          <p:cNvSpPr/>
          <p:nvPr/>
        </p:nvSpPr>
        <p:spPr>
          <a:xfrm rot="900000">
            <a:off x="5703888" y="2563813"/>
            <a:ext cx="1566862" cy="311150"/>
          </a:xfrm>
          <a:custGeom>
            <a:avLst/>
            <a:gdLst/>
            <a:ahLst/>
            <a:cxnLst>
              <a:cxn ang="0">
                <a:pos x="439681" y="163553"/>
              </a:cxn>
              <a:cxn ang="0">
                <a:pos x="339753" y="219401"/>
              </a:cxn>
              <a:cxn ang="0">
                <a:pos x="735466" y="311150"/>
              </a:cxn>
              <a:cxn ang="0">
                <a:pos x="1179144" y="207433"/>
              </a:cxn>
              <a:cxn ang="0">
                <a:pos x="1486920" y="259292"/>
              </a:cxn>
              <a:cxn ang="0">
                <a:pos x="1351019" y="171531"/>
              </a:cxn>
              <a:cxn ang="0">
                <a:pos x="1542879" y="127651"/>
              </a:cxn>
              <a:cxn ang="0">
                <a:pos x="847385" y="0"/>
              </a:cxn>
              <a:cxn ang="0">
                <a:pos x="0" y="139619"/>
              </a:cxn>
              <a:cxn ang="0">
                <a:pos x="211846" y="187488"/>
              </a:cxn>
              <a:cxn ang="0">
                <a:pos x="439681" y="163553"/>
              </a:cxn>
            </a:cxnLst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3" name="稻壳儿小白白(http://dwz.cn/Wu2UP)"/>
          <p:cNvSpPr/>
          <p:nvPr/>
        </p:nvSpPr>
        <p:spPr>
          <a:xfrm rot="900000">
            <a:off x="5346700" y="2809875"/>
            <a:ext cx="1946275" cy="557213"/>
          </a:xfrm>
          <a:custGeom>
            <a:avLst/>
            <a:gdLst/>
            <a:ahLst/>
            <a:cxnLst>
              <a:cxn ang="0">
                <a:pos x="939168" y="557213"/>
              </a:cxn>
              <a:cxn ang="0">
                <a:pos x="1946275" y="256559"/>
              </a:cxn>
              <a:cxn ang="0">
                <a:pos x="1466700" y="144314"/>
              </a:cxn>
              <a:cxn ang="0">
                <a:pos x="1218920" y="188410"/>
              </a:cxn>
              <a:cxn ang="0">
                <a:pos x="1310838" y="108236"/>
              </a:cxn>
              <a:cxn ang="0">
                <a:pos x="991122" y="36079"/>
              </a:cxn>
              <a:cxn ang="0">
                <a:pos x="607462" y="120262"/>
              </a:cxn>
              <a:cxn ang="0">
                <a:pos x="327710" y="52113"/>
              </a:cxn>
              <a:cxn ang="0">
                <a:pos x="467586" y="152332"/>
              </a:cxn>
              <a:cxn ang="0">
                <a:pos x="0" y="260567"/>
              </a:cxn>
              <a:cxn ang="0">
                <a:pos x="939168" y="557213"/>
              </a:cxn>
            </a:cxnLst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4" name="稻壳儿小白白(http://dwz.cn/Wu2UP)"/>
          <p:cNvSpPr/>
          <p:nvPr/>
        </p:nvSpPr>
        <p:spPr>
          <a:xfrm rot="900000">
            <a:off x="4664075" y="2489200"/>
            <a:ext cx="755650" cy="234950"/>
          </a:xfrm>
          <a:custGeom>
            <a:avLst/>
            <a:gdLst/>
            <a:ahLst/>
            <a:cxnLst>
              <a:cxn ang="0">
                <a:pos x="755650" y="234950"/>
              </a:cxn>
              <a:cxn ang="0">
                <a:pos x="0" y="0"/>
              </a:cxn>
              <a:cxn ang="0">
                <a:pos x="755650" y="234950"/>
              </a:cxn>
              <a:cxn ang="0">
                <a:pos x="755650" y="234950"/>
              </a:cxn>
            </a:cxnLst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5" name="稻壳儿小白白(http://dwz.cn/Wu2UP)"/>
          <p:cNvSpPr/>
          <p:nvPr/>
        </p:nvSpPr>
        <p:spPr>
          <a:xfrm rot="900000">
            <a:off x="4506913" y="2506663"/>
            <a:ext cx="1047750" cy="1417637"/>
          </a:xfrm>
          <a:custGeom>
            <a:avLst/>
            <a:gdLst/>
            <a:ahLst/>
            <a:cxnLst>
              <a:cxn ang="0">
                <a:pos x="327922" y="873008"/>
              </a:cxn>
              <a:cxn ang="0">
                <a:pos x="407903" y="1257452"/>
              </a:cxn>
              <a:cxn ang="0">
                <a:pos x="763818" y="1417637"/>
              </a:cxn>
              <a:cxn ang="0">
                <a:pos x="763818" y="933077"/>
              </a:cxn>
              <a:cxn ang="0">
                <a:pos x="1047750" y="893031"/>
              </a:cxn>
              <a:cxn ang="0">
                <a:pos x="763818" y="712823"/>
              </a:cxn>
              <a:cxn ang="0">
                <a:pos x="763818" y="236273"/>
              </a:cxn>
              <a:cxn ang="0">
                <a:pos x="0" y="0"/>
              </a:cxn>
              <a:cxn ang="0">
                <a:pos x="0" y="1073239"/>
              </a:cxn>
              <a:cxn ang="0">
                <a:pos x="263937" y="1193378"/>
              </a:cxn>
              <a:cxn ang="0">
                <a:pos x="327922" y="873008"/>
              </a:cxn>
            </a:cxnLst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6" name="稻壳儿小白白(http://dwz.cn/Wu2UP)"/>
          <p:cNvSpPr/>
          <p:nvPr/>
        </p:nvSpPr>
        <p:spPr>
          <a:xfrm rot="900000">
            <a:off x="5127625" y="2913063"/>
            <a:ext cx="939800" cy="1849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6370"/>
              </a:cxn>
              <a:cxn ang="0">
                <a:pos x="283940" y="656510"/>
              </a:cxn>
              <a:cxn ang="0">
                <a:pos x="0" y="696541"/>
              </a:cxn>
              <a:cxn ang="0">
                <a:pos x="0" y="1180918"/>
              </a:cxn>
              <a:cxn ang="0">
                <a:pos x="391917" y="1357054"/>
              </a:cxn>
              <a:cxn ang="0">
                <a:pos x="467900" y="1789390"/>
              </a:cxn>
              <a:cxn ang="0">
                <a:pos x="559881" y="1433114"/>
              </a:cxn>
              <a:cxn ang="0">
                <a:pos x="939800" y="1605247"/>
              </a:cxn>
              <a:cxn ang="0">
                <a:pos x="939800" y="292227"/>
              </a:cxn>
              <a:cxn ang="0">
                <a:pos x="0" y="0"/>
              </a:cxn>
            </a:cxnLst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7" name="稻壳儿小白白(http://dwz.cn/Wu2UP)"/>
          <p:cNvSpPr/>
          <p:nvPr/>
        </p:nvSpPr>
        <p:spPr>
          <a:xfrm rot="900000">
            <a:off x="6062663" y="3205163"/>
            <a:ext cx="1350962" cy="1612900"/>
          </a:xfrm>
          <a:custGeom>
            <a:avLst/>
            <a:gdLst/>
            <a:ahLst/>
            <a:cxnLst>
              <a:cxn ang="0">
                <a:pos x="0" y="300167"/>
              </a:cxn>
              <a:cxn ang="0">
                <a:pos x="0" y="1612900"/>
              </a:cxn>
              <a:cxn ang="0">
                <a:pos x="515604" y="1396779"/>
              </a:cxn>
              <a:cxn ang="0">
                <a:pos x="435665" y="1188663"/>
              </a:cxn>
              <a:cxn ang="0">
                <a:pos x="579555" y="972543"/>
              </a:cxn>
              <a:cxn ang="0">
                <a:pos x="715450" y="1132632"/>
              </a:cxn>
              <a:cxn ang="0">
                <a:pos x="679478" y="1328741"/>
              </a:cxn>
              <a:cxn ang="0">
                <a:pos x="1007226" y="1192666"/>
              </a:cxn>
              <a:cxn ang="0">
                <a:pos x="1007226" y="680380"/>
              </a:cxn>
              <a:cxn ang="0">
                <a:pos x="1322983" y="484270"/>
              </a:cxn>
              <a:cxn ang="0">
                <a:pos x="1007226" y="508284"/>
              </a:cxn>
              <a:cxn ang="0">
                <a:pos x="1007226" y="0"/>
              </a:cxn>
              <a:cxn ang="0">
                <a:pos x="1007226" y="0"/>
              </a:cxn>
              <a:cxn ang="0">
                <a:pos x="0" y="300167"/>
              </a:cxn>
            </a:cxnLst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8" name="稻壳儿小白白(http://dwz.cn/Wu2UP)"/>
          <p:cNvSpPr/>
          <p:nvPr/>
        </p:nvSpPr>
        <p:spPr>
          <a:xfrm rot="900000">
            <a:off x="6500813" y="4183063"/>
            <a:ext cx="1135062" cy="1504950"/>
          </a:xfrm>
          <a:custGeom>
            <a:avLst/>
            <a:gdLst/>
            <a:ahLst/>
            <a:cxnLst>
              <a:cxn ang="0">
                <a:pos x="795343" y="504318"/>
              </a:cxn>
              <a:cxn ang="0">
                <a:pos x="719405" y="176111"/>
              </a:cxn>
              <a:cxn ang="0">
                <a:pos x="339719" y="332210"/>
              </a:cxn>
              <a:cxn ang="0">
                <a:pos x="339719" y="832526"/>
              </a:cxn>
              <a:cxn ang="0">
                <a:pos x="347713" y="836528"/>
              </a:cxn>
              <a:cxn ang="0">
                <a:pos x="339719" y="832526"/>
              </a:cxn>
              <a:cxn ang="0">
                <a:pos x="79934" y="988624"/>
              </a:cxn>
              <a:cxn ang="0">
                <a:pos x="339719" y="1060670"/>
              </a:cxn>
              <a:cxn ang="0">
                <a:pos x="347713" y="1040657"/>
              </a:cxn>
              <a:cxn ang="0">
                <a:pos x="339719" y="1060670"/>
              </a:cxn>
              <a:cxn ang="0">
                <a:pos x="339719" y="1504950"/>
              </a:cxn>
              <a:cxn ang="0">
                <a:pos x="1135062" y="1032652"/>
              </a:cxn>
              <a:cxn ang="0">
                <a:pos x="1135062" y="0"/>
              </a:cxn>
              <a:cxn ang="0">
                <a:pos x="855293" y="120076"/>
              </a:cxn>
              <a:cxn ang="0">
                <a:pos x="795343" y="504318"/>
              </a:cxn>
            </a:cxnLst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9" name="稻壳儿小白白(http://dwz.cn/Wu2UP)"/>
          <p:cNvSpPr/>
          <p:nvPr/>
        </p:nvSpPr>
        <p:spPr>
          <a:xfrm rot="900000">
            <a:off x="7105650" y="3163888"/>
            <a:ext cx="795338" cy="1608137"/>
          </a:xfrm>
          <a:custGeom>
            <a:avLst/>
            <a:gdLst/>
            <a:ahLst/>
            <a:cxnLst>
              <a:cxn ang="0">
                <a:pos x="791341" y="0"/>
              </a:cxn>
              <a:cxn ang="0">
                <a:pos x="795338" y="0"/>
              </a:cxn>
              <a:cxn ang="0">
                <a:pos x="0" y="236609"/>
              </a:cxn>
              <a:cxn ang="0">
                <a:pos x="0" y="236609"/>
              </a:cxn>
              <a:cxn ang="0">
                <a:pos x="0" y="745919"/>
              </a:cxn>
              <a:cxn ang="0">
                <a:pos x="315737" y="721857"/>
              </a:cxn>
              <a:cxn ang="0">
                <a:pos x="0" y="918363"/>
              </a:cxn>
              <a:cxn ang="0">
                <a:pos x="0" y="1431683"/>
              </a:cxn>
              <a:cxn ang="0">
                <a:pos x="379684" y="1275281"/>
              </a:cxn>
              <a:cxn ang="0">
                <a:pos x="455621" y="1604127"/>
              </a:cxn>
              <a:cxn ang="0">
                <a:pos x="515571" y="1219136"/>
              </a:cxn>
              <a:cxn ang="0">
                <a:pos x="795338" y="1098827"/>
              </a:cxn>
              <a:cxn ang="0">
                <a:pos x="795338" y="0"/>
              </a:cxn>
              <a:cxn ang="0">
                <a:pos x="791341" y="0"/>
              </a:cxn>
            </a:cxnLst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10" name="稻壳儿小白白(http://dwz.cn/Wu2UP)"/>
          <p:cNvSpPr/>
          <p:nvPr/>
        </p:nvSpPr>
        <p:spPr>
          <a:xfrm rot="900000">
            <a:off x="4248150" y="3276600"/>
            <a:ext cx="763588" cy="1770063"/>
          </a:xfrm>
          <a:custGeom>
            <a:avLst/>
            <a:gdLst/>
            <a:ahLst/>
            <a:cxnLst>
              <a:cxn ang="0">
                <a:pos x="487737" y="1013181"/>
              </a:cxn>
              <a:cxn ang="0">
                <a:pos x="763588" y="1073251"/>
              </a:cxn>
              <a:cxn ang="0">
                <a:pos x="763588" y="576672"/>
              </a:cxn>
              <a:cxn ang="0">
                <a:pos x="407780" y="416485"/>
              </a:cxn>
              <a:cxn ang="0">
                <a:pos x="327823" y="32037"/>
              </a:cxn>
              <a:cxn ang="0">
                <a:pos x="263858" y="352411"/>
              </a:cxn>
              <a:cxn ang="0">
                <a:pos x="0" y="232271"/>
              </a:cxn>
              <a:cxn ang="0">
                <a:pos x="0" y="1301517"/>
              </a:cxn>
              <a:cxn ang="0">
                <a:pos x="763588" y="1770063"/>
              </a:cxn>
              <a:cxn ang="0">
                <a:pos x="763588" y="1265475"/>
              </a:cxn>
              <a:cxn ang="0">
                <a:pos x="487737" y="1013181"/>
              </a:cxn>
            </a:cxnLst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11" name="稻壳儿小白白(http://dwz.cn/Wu2UP)"/>
          <p:cNvSpPr/>
          <p:nvPr/>
        </p:nvSpPr>
        <p:spPr>
          <a:xfrm rot="900000">
            <a:off x="4494213" y="4008438"/>
            <a:ext cx="1284287" cy="1774825"/>
          </a:xfrm>
          <a:custGeom>
            <a:avLst/>
            <a:gdLst/>
            <a:ahLst/>
            <a:cxnLst>
              <a:cxn ang="0">
                <a:pos x="904202" y="252402"/>
              </a:cxn>
              <a:cxn ang="0">
                <a:pos x="812181" y="608969"/>
              </a:cxn>
              <a:cxn ang="0">
                <a:pos x="736165" y="176281"/>
              </a:cxn>
              <a:cxn ang="0">
                <a:pos x="344077" y="0"/>
              </a:cxn>
              <a:cxn ang="0">
                <a:pos x="344077" y="496791"/>
              </a:cxn>
              <a:cxn ang="0">
                <a:pos x="68015" y="436695"/>
              </a:cxn>
              <a:cxn ang="0">
                <a:pos x="344077" y="689097"/>
              </a:cxn>
              <a:cxn ang="0">
                <a:pos x="344077" y="1193900"/>
              </a:cxn>
              <a:cxn ang="0">
                <a:pos x="1284287" y="1774825"/>
              </a:cxn>
              <a:cxn ang="0">
                <a:pos x="1284287" y="424676"/>
              </a:cxn>
              <a:cxn ang="0">
                <a:pos x="904202" y="252402"/>
              </a:cxn>
            </a:cxnLst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12" name="稻壳儿小白白(http://dwz.cn/Wu2UP)"/>
          <p:cNvGrpSpPr/>
          <p:nvPr/>
        </p:nvGrpSpPr>
        <p:grpSpPr>
          <a:xfrm>
            <a:off x="6407150" y="1862138"/>
            <a:ext cx="1606550" cy="515937"/>
            <a:chOff x="0" y="0"/>
            <a:chExt cx="1606953" cy="515155"/>
          </a:xfrm>
        </p:grpSpPr>
        <p:cxnSp>
          <p:nvCxnSpPr>
            <p:cNvPr id="29713" name="稻壳儿小白白(http://dwz.cn/Wu2UP)@|9FFC:0|FBC:0|LFC:14277081|LBC:16777215"/>
            <p:cNvCxnSpPr/>
            <p:nvPr/>
          </p:nvCxnSpPr>
          <p:spPr>
            <a:xfrm flipV="1">
              <a:off x="0" y="0"/>
              <a:ext cx="220663" cy="515155"/>
            </a:xfrm>
            <a:prstGeom prst="line">
              <a:avLst/>
            </a:prstGeom>
            <a:ln w="6350" cap="flat" cmpd="sng">
              <a:solidFill>
                <a:srgbClr val="D9D9D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29714" name="稻壳儿小白白(http://dwz.cn/Wu2UP)@|9FFC:0|FBC:0|LFC:14277081|LBC:16777215"/>
            <p:cNvCxnSpPr/>
            <p:nvPr/>
          </p:nvCxnSpPr>
          <p:spPr>
            <a:xfrm>
              <a:off x="220663" y="3591"/>
              <a:ext cx="1386290" cy="0"/>
            </a:xfrm>
            <a:prstGeom prst="line">
              <a:avLst/>
            </a:prstGeom>
            <a:ln w="6350" cap="flat" cmpd="sng">
              <a:solidFill>
                <a:srgbClr val="D9D9D9"/>
              </a:solidFill>
              <a:prstDash val="sysDash"/>
              <a:round/>
              <a:headEnd type="none" w="med" len="med"/>
              <a:tailEnd type="oval" w="med" len="med"/>
            </a:ln>
          </p:spPr>
        </p:cxnSp>
      </p:grpSp>
      <p:pic>
        <p:nvPicPr>
          <p:cNvPr id="29715" name="稻壳儿小白白(http://dwz.cn/Wu2UP)"/>
          <p:cNvPicPr/>
          <p:nvPr/>
        </p:nvPicPr>
        <p:blipFill>
          <a:blip r:embed="rId1"/>
          <a:stretch>
            <a:fillRect/>
          </a:stretch>
        </p:blipFill>
        <p:spPr>
          <a:xfrm>
            <a:off x="7418388" y="2627313"/>
            <a:ext cx="1652587" cy="5603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9716" name="稻壳儿小白白(http://dwz.cn/Wu2UP)"/>
          <p:cNvCxnSpPr/>
          <p:nvPr/>
        </p:nvCxnSpPr>
        <p:spPr>
          <a:xfrm flipV="1">
            <a:off x="7481888" y="4965700"/>
            <a:ext cx="1385887" cy="0"/>
          </a:xfrm>
          <a:prstGeom prst="line">
            <a:avLst/>
          </a:prstGeom>
          <a:ln w="6350" cap="flat" cmpd="sng">
            <a:solidFill>
              <a:srgbClr val="D9D9D9"/>
            </a:solidFill>
            <a:prstDash val="sysDash"/>
            <a:round/>
            <a:headEnd type="none" w="med" len="med"/>
            <a:tailEnd type="oval" w="med" len="med"/>
          </a:ln>
        </p:spPr>
      </p:cxnSp>
      <p:grpSp>
        <p:nvGrpSpPr>
          <p:cNvPr id="29717" name="稻壳儿小白白(http://dwz.cn/Wu2UP)"/>
          <p:cNvGrpSpPr/>
          <p:nvPr/>
        </p:nvGrpSpPr>
        <p:grpSpPr>
          <a:xfrm flipH="1">
            <a:off x="3400425" y="2474913"/>
            <a:ext cx="1349375" cy="514350"/>
            <a:chOff x="0" y="0"/>
            <a:chExt cx="1606953" cy="515155"/>
          </a:xfrm>
        </p:grpSpPr>
        <p:cxnSp>
          <p:nvCxnSpPr>
            <p:cNvPr id="29718" name="稻壳儿小白白(http://dwz.cn/Wu2UP)@|9FFC:0|FBC:0|LFC:14277081|LBC:16777215"/>
            <p:cNvCxnSpPr/>
            <p:nvPr/>
          </p:nvCxnSpPr>
          <p:spPr>
            <a:xfrm flipV="1">
              <a:off x="0" y="0"/>
              <a:ext cx="220663" cy="515155"/>
            </a:xfrm>
            <a:prstGeom prst="line">
              <a:avLst/>
            </a:prstGeom>
            <a:ln w="6350" cap="flat" cmpd="sng">
              <a:solidFill>
                <a:srgbClr val="D9D9D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29719" name="稻壳儿小白白(http://dwz.cn/Wu2UP)@|9FFC:0|FBC:0|LFC:14277081|LBC:16777215"/>
            <p:cNvCxnSpPr/>
            <p:nvPr/>
          </p:nvCxnSpPr>
          <p:spPr>
            <a:xfrm>
              <a:off x="220663" y="3591"/>
              <a:ext cx="1386290" cy="0"/>
            </a:xfrm>
            <a:prstGeom prst="line">
              <a:avLst/>
            </a:prstGeom>
            <a:ln w="6350" cap="flat" cmpd="sng">
              <a:solidFill>
                <a:srgbClr val="D9D9D9"/>
              </a:solidFill>
              <a:prstDash val="sysDash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29720" name="稻壳儿小白白(http://dwz.cn/Wu2UP)"/>
          <p:cNvCxnSpPr/>
          <p:nvPr/>
        </p:nvCxnSpPr>
        <p:spPr>
          <a:xfrm flipH="1" flipV="1">
            <a:off x="3063875" y="4068763"/>
            <a:ext cx="1385888" cy="0"/>
          </a:xfrm>
          <a:prstGeom prst="line">
            <a:avLst/>
          </a:prstGeom>
          <a:ln w="6350" cap="flat" cmpd="sng">
            <a:solidFill>
              <a:srgbClr val="D9D9D9"/>
            </a:solidFill>
            <a:prstDash val="sysDash"/>
            <a:round/>
            <a:headEnd type="none" w="med" len="med"/>
            <a:tailEnd type="oval" w="med" len="med"/>
          </a:ln>
        </p:spPr>
      </p:cxnSp>
      <p:cxnSp>
        <p:nvCxnSpPr>
          <p:cNvPr id="29721" name="稻壳儿小白白(http://dwz.cn/Wu2UP)"/>
          <p:cNvCxnSpPr/>
          <p:nvPr/>
        </p:nvCxnSpPr>
        <p:spPr>
          <a:xfrm flipH="1" flipV="1">
            <a:off x="3825875" y="5295900"/>
            <a:ext cx="1387475" cy="0"/>
          </a:xfrm>
          <a:prstGeom prst="line">
            <a:avLst/>
          </a:prstGeom>
          <a:ln w="6350" cap="flat" cmpd="sng">
            <a:solidFill>
              <a:srgbClr val="D9D9D9"/>
            </a:solidFill>
            <a:prstDash val="sysDash"/>
            <a:round/>
            <a:headEnd type="none" w="med" len="med"/>
            <a:tailEnd type="oval" w="med" len="med"/>
          </a:ln>
        </p:spPr>
      </p:cxnSp>
      <p:sp>
        <p:nvSpPr>
          <p:cNvPr id="29722" name="稻壳儿小白白(http://dwz.cn/Wu2UP)"/>
          <p:cNvSpPr txBox="1"/>
          <p:nvPr/>
        </p:nvSpPr>
        <p:spPr>
          <a:xfrm>
            <a:off x="-188912" y="2119313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20177706</a:t>
            </a: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徐磊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23" name="稻壳儿小白白(http://dwz.cn/Wu2UP)"/>
          <p:cNvSpPr txBox="1"/>
          <p:nvPr/>
        </p:nvSpPr>
        <p:spPr>
          <a:xfrm>
            <a:off x="727075" y="2435225"/>
            <a:ext cx="2671763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单元测试检测出的一般都是小错误，集成测试更容易暴露出逻辑上的错误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6025" eaLnBrk="0" hangingPunct="0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，测试代码还是能有效的提高代码的质量，但本次测试中用的方式比较简陋，还是需要人工测试。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24" name="稻壳儿小白白(http://dwz.cn/Wu2UP)"/>
          <p:cNvSpPr txBox="1"/>
          <p:nvPr/>
        </p:nvSpPr>
        <p:spPr>
          <a:xfrm>
            <a:off x="-413385" y="3626485"/>
            <a:ext cx="207645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20177720</a:t>
            </a: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罗逸凡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25" name="稻壳儿小白白(http://dwz.cn/Wu2UP)"/>
          <p:cNvSpPr txBox="1"/>
          <p:nvPr/>
        </p:nvSpPr>
        <p:spPr>
          <a:xfrm>
            <a:off x="339725" y="3940175"/>
            <a:ext cx="2387600" cy="11445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lnSpc>
                <a:spcPct val="13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测试对一个项目是非常重要的，对开发帮助很大，</a:t>
            </a:r>
            <a:r>
              <a:rPr lang="zh-CN" altLang="en-US" sz="1200" dirty="0">
                <a:solidFill>
                  <a:srgbClr val="24292E"/>
                </a:solidFill>
                <a:latin typeface="-apple-system"/>
                <a:ea typeface="微软雅黑" panose="020B0503020204020204" pitchFamily="34" charset="-122"/>
              </a:rPr>
              <a:t>测试代码能够提高项目的开发速度，减少开发的时间，对开发很有用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6025" eaLnBrk="0" hangingPunct="0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26" name="稻壳儿小白白(http://dwz.cn/Wu2UP)"/>
          <p:cNvSpPr txBox="1"/>
          <p:nvPr/>
        </p:nvSpPr>
        <p:spPr>
          <a:xfrm>
            <a:off x="628650" y="4999038"/>
            <a:ext cx="1952625" cy="5410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600">
                <a:sym typeface="+mn-ea"/>
              </a:rPr>
              <a:t>20177671</a:t>
            </a:r>
            <a:r>
              <a:rPr lang="zh-CN" altLang="en-US" sz="1600">
                <a:sym typeface="+mn-ea"/>
              </a:rPr>
              <a:t>陈琛</a:t>
            </a:r>
            <a:endParaRPr lang="zh-CN" altLang="en-US" sz="1600"/>
          </a:p>
          <a:p>
            <a:pPr algn="r" defTabSz="1216025">
              <a:spcBef>
                <a:spcPct val="20000"/>
              </a:spcBef>
            </a:pP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27" name="稻壳儿小白白(http://dwz.cn/Wu2UP)"/>
          <p:cNvSpPr txBox="1"/>
          <p:nvPr/>
        </p:nvSpPr>
        <p:spPr>
          <a:xfrm>
            <a:off x="1524000" y="5314950"/>
            <a:ext cx="2019300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单元测试有时候会因为数据量较大而忽略一些小细节，并且单元测试主要解决的是代码存在的运行</a:t>
            </a: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，集成测试中能发现更多的错误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28" name="稻壳儿小白白(http://dwz.cn/Wu2UP)"/>
          <p:cNvSpPr txBox="1"/>
          <p:nvPr/>
        </p:nvSpPr>
        <p:spPr>
          <a:xfrm>
            <a:off x="9359900" y="2411413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20176864</a:t>
            </a: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宋齐盾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29" name="稻壳儿小白白(http://dwz.cn/Wu2UP)"/>
          <p:cNvSpPr txBox="1"/>
          <p:nvPr/>
        </p:nvSpPr>
        <p:spPr>
          <a:xfrm>
            <a:off x="9359900" y="2674938"/>
            <a:ext cx="2649538" cy="1292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前端难以进行单独的测试，需要等后端相应功能实现好了才能进行，而且我也没有找到好的单元测试方法，只能假定一些数据进行界面测试，总体来说一些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还是难以发现，测试覆盖率差，不能做到自动化、标准化，总体来说测试提升空间很大。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30" name="稻壳儿小白白(http://dwz.cn/Wu2UP)"/>
          <p:cNvSpPr txBox="1"/>
          <p:nvPr/>
        </p:nvSpPr>
        <p:spPr>
          <a:xfrm>
            <a:off x="8383588" y="1566863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20177685</a:t>
            </a: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习文斌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31" name="稻壳儿小白白(http://dwz.cn/Wu2UP)"/>
          <p:cNvSpPr txBox="1"/>
          <p:nvPr/>
        </p:nvSpPr>
        <p:spPr>
          <a:xfrm>
            <a:off x="8383588" y="1831975"/>
            <a:ext cx="20193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单元测试能够测试出代码敲错的部分，但是功能的不完善不能直观的看出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32" name="稻壳儿小白白(http://dwz.cn/Wu2UP)"/>
          <p:cNvSpPr txBox="1"/>
          <p:nvPr/>
        </p:nvSpPr>
        <p:spPr>
          <a:xfrm>
            <a:off x="9269413" y="4697413"/>
            <a:ext cx="19526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221701319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33" name="稻壳儿小白白(http://dwz.cn/Wu2UP)"/>
          <p:cNvSpPr txBox="1"/>
          <p:nvPr/>
        </p:nvSpPr>
        <p:spPr>
          <a:xfrm>
            <a:off x="9269413" y="4960938"/>
            <a:ext cx="2020887" cy="369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测试的时候可以小粒度，但是最后还需要整体功能测试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734" name="图片 46" descr="E:\壁纸\微信图片_2018101323421319.jpg微信图片_2018101323421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35" name="文本框 47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测试感想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36" name="文本框 63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5" name="图片 46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35" name="文本框 47"/>
          <p:cNvSpPr txBox="1"/>
          <p:nvPr/>
        </p:nvSpPr>
        <p:spPr>
          <a:xfrm>
            <a:off x="987425" y="266700"/>
            <a:ext cx="2257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测试人员图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文本框 63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748" name="图片 1" descr="2013672-20200702173552253-2569117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13" y="1204913"/>
            <a:ext cx="8094662" cy="4735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3" name="图片 46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35" name="文本框 47"/>
          <p:cNvSpPr txBox="1"/>
          <p:nvPr/>
        </p:nvSpPr>
        <p:spPr>
          <a:xfrm>
            <a:off x="987425" y="266700"/>
            <a:ext cx="39687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燃尽图，任务总量变化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文本框 63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3796" name="组合 3"/>
          <p:cNvGrpSpPr/>
          <p:nvPr/>
        </p:nvGrpSpPr>
        <p:grpSpPr>
          <a:xfrm>
            <a:off x="666750" y="1387475"/>
            <a:ext cx="10390188" cy="4203700"/>
            <a:chOff x="2955" y="4077"/>
            <a:chExt cx="13512" cy="4404"/>
          </a:xfrm>
        </p:grpSpPr>
        <p:pic>
          <p:nvPicPr>
            <p:cNvPr id="33797" name="图片 1" descr="2013672-20200630142702029-12346496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" y="4077"/>
              <a:ext cx="6540" cy="39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798" name="图片 2" descr="2013672-20200630142923489-3386527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6" y="4077"/>
              <a:ext cx="6531" cy="44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 advClick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框 13"/>
          <p:cNvSpPr txBox="1"/>
          <p:nvPr/>
        </p:nvSpPr>
        <p:spPr>
          <a:xfrm>
            <a:off x="2967038" y="4700588"/>
            <a:ext cx="606425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8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团队管理</a:t>
            </a:r>
            <a:endParaRPr lang="zh-CN" altLang="en-US" sz="48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2" name="图片 1" descr="E:\壁纸\5aa5f63ce7bce72567569a2a.jpg5aa5f63ce7bce72567569a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2940000">
            <a:off x="4359275" y="1189038"/>
            <a:ext cx="315277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750" name="文本框 19"/>
          <p:cNvSpPr txBox="1"/>
          <p:nvPr/>
        </p:nvSpPr>
        <p:spPr>
          <a:xfrm>
            <a:off x="4881563" y="5532438"/>
            <a:ext cx="223520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20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尽量做到人尽其用</a:t>
            </a:r>
            <a:endParaRPr lang="zh-CN" altLang="en-US" sz="120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19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0" y="765175"/>
            <a:ext cx="725488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文本框 20"/>
          <p:cNvSpPr txBox="1"/>
          <p:nvPr/>
        </p:nvSpPr>
        <p:spPr>
          <a:xfrm>
            <a:off x="7672388" y="857250"/>
            <a:ext cx="3429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目标计划与资源安排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3" name="文本框 21"/>
          <p:cNvSpPr txBox="1"/>
          <p:nvPr/>
        </p:nvSpPr>
        <p:spPr>
          <a:xfrm>
            <a:off x="6819900" y="766763"/>
            <a:ext cx="5969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124" name="图片 24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0" y="1676400"/>
            <a:ext cx="725488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文本框 25"/>
          <p:cNvSpPr txBox="1"/>
          <p:nvPr/>
        </p:nvSpPr>
        <p:spPr>
          <a:xfrm>
            <a:off x="7672388" y="1768475"/>
            <a:ext cx="3429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设计与实现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6" name="文本框 26"/>
          <p:cNvSpPr txBox="1"/>
          <p:nvPr/>
        </p:nvSpPr>
        <p:spPr>
          <a:xfrm>
            <a:off x="6819900" y="1677988"/>
            <a:ext cx="5969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127" name="图片 27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0" y="2563813"/>
            <a:ext cx="725488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5" name="文本框 28"/>
          <p:cNvSpPr txBox="1"/>
          <p:nvPr/>
        </p:nvSpPr>
        <p:spPr>
          <a:xfrm>
            <a:off x="7672388" y="2655888"/>
            <a:ext cx="3429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测试与发布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9" name="文本框 29"/>
          <p:cNvSpPr txBox="1"/>
          <p:nvPr/>
        </p:nvSpPr>
        <p:spPr>
          <a:xfrm>
            <a:off x="6819900" y="2565400"/>
            <a:ext cx="5969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130" name="图片 30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0" y="3476625"/>
            <a:ext cx="725488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文本框 31"/>
          <p:cNvSpPr txBox="1"/>
          <p:nvPr/>
        </p:nvSpPr>
        <p:spPr>
          <a:xfrm>
            <a:off x="7672388" y="3567113"/>
            <a:ext cx="3429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团队管理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32" name="文本框 33"/>
          <p:cNvSpPr txBox="1"/>
          <p:nvPr/>
        </p:nvSpPr>
        <p:spPr>
          <a:xfrm>
            <a:off x="6819900" y="3478213"/>
            <a:ext cx="596900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133" name="图片 34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0" y="4387850"/>
            <a:ext cx="725488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1" name="文本框 35"/>
          <p:cNvSpPr txBox="1"/>
          <p:nvPr/>
        </p:nvSpPr>
        <p:spPr>
          <a:xfrm>
            <a:off x="7672388" y="4478338"/>
            <a:ext cx="3429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35" name="文本框 37"/>
          <p:cNvSpPr txBox="1"/>
          <p:nvPr/>
        </p:nvSpPr>
        <p:spPr>
          <a:xfrm>
            <a:off x="6819900" y="4389438"/>
            <a:ext cx="5969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136" name="图片 18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624423">
            <a:off x="1798638" y="1789113"/>
            <a:ext cx="3348037" cy="297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7" name="文本框 32"/>
          <p:cNvSpPr txBox="1"/>
          <p:nvPr/>
        </p:nvSpPr>
        <p:spPr>
          <a:xfrm>
            <a:off x="1250950" y="2717800"/>
            <a:ext cx="4445000" cy="1016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6600" dirty="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目录</a:t>
            </a:r>
            <a:endParaRPr lang="zh-CN" altLang="en-US" sz="6600" dirty="0">
              <a:solidFill>
                <a:srgbClr val="0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138" name="图片 34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0" y="5327650"/>
            <a:ext cx="725488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6" name="文本框 35"/>
          <p:cNvSpPr txBox="1"/>
          <p:nvPr/>
        </p:nvSpPr>
        <p:spPr>
          <a:xfrm>
            <a:off x="7672388" y="5418138"/>
            <a:ext cx="3429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项目展示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40" name="文本框 37"/>
          <p:cNvSpPr txBox="1"/>
          <p:nvPr/>
        </p:nvSpPr>
        <p:spPr>
          <a:xfrm>
            <a:off x="6819900" y="5329238"/>
            <a:ext cx="5969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稻壳儿小白白(http://dwz.cn/Wu2UP)"/>
          <p:cNvSpPr/>
          <p:nvPr/>
        </p:nvSpPr>
        <p:spPr>
          <a:xfrm>
            <a:off x="1601788" y="1420813"/>
            <a:ext cx="2438400" cy="3408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团队角色确认</a:t>
            </a:r>
            <a:endParaRPr lang="en-US" altLang="zh-CN" strike="noStrike" noProof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队员之间是认识的，所以根据大家对这个人的技术水平的判断给予任务，基本上做到人尽其才。</a:t>
            </a:r>
            <a:endParaRPr lang="zh-CN" altLang="en-US" strike="noStrike" noProof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0" name="稻壳儿小白白(http://dwz.cn/Wu2UP)"/>
          <p:cNvSpPr/>
          <p:nvPr/>
        </p:nvSpPr>
        <p:spPr>
          <a:xfrm>
            <a:off x="5006975" y="1420813"/>
            <a:ext cx="2438400" cy="3408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成员之间互助</a:t>
            </a:r>
            <a:endParaRPr lang="en-US" altLang="zh-CN" strike="noStrike" noProof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基本上先以个人编码为主，之后进行测试时如果遇到无法调试的</a:t>
            </a:r>
            <a:r>
              <a:rPr lang="en-US" altLang="zh-CN" strike="noStrike" noProof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bug</a:t>
            </a:r>
            <a:r>
              <a:rPr lang="zh-CN" altLang="en-US" strike="noStrike" noProof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，由其他组员进行协助</a:t>
            </a:r>
            <a:endParaRPr lang="zh-CN" altLang="en-US" strike="noStrike" noProof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1" name="稻壳儿小白白(http://dwz.cn/Wu2UP)"/>
          <p:cNvSpPr/>
          <p:nvPr/>
        </p:nvSpPr>
        <p:spPr>
          <a:xfrm>
            <a:off x="8648700" y="1420813"/>
            <a:ext cx="2438400" cy="3408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项目管理意见分歧</a:t>
            </a:r>
            <a:endParaRPr lang="en-US" altLang="zh-CN" strike="noStrike" noProof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参考给定的文档，再语音交流，如还有意见分歧，说出自己的原因，群里大家投票</a:t>
            </a:r>
            <a:endParaRPr lang="en-US" altLang="zh-CN" strike="noStrike" noProof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6868" name="图片 22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文本框 23"/>
          <p:cNvSpPr txBox="1"/>
          <p:nvPr/>
        </p:nvSpPr>
        <p:spPr>
          <a:xfrm>
            <a:off x="1149350" y="261938"/>
            <a:ext cx="279241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团队管理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0" name="文本框 24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871" name="文本框 1"/>
          <p:cNvSpPr txBox="1"/>
          <p:nvPr/>
        </p:nvSpPr>
        <p:spPr>
          <a:xfrm>
            <a:off x="3856038" y="57404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框 13"/>
          <p:cNvSpPr txBox="1"/>
          <p:nvPr/>
        </p:nvSpPr>
        <p:spPr>
          <a:xfrm>
            <a:off x="2967038" y="4699000"/>
            <a:ext cx="606425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8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endParaRPr lang="zh-CN" altLang="en-US" sz="48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14" name="图片 1" descr="E:\壁纸\5aa5f63ce7bce72567569a2a.jpg5aa5f63ce7bce72567569a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3000000">
            <a:off x="4359275" y="1189038"/>
            <a:ext cx="315277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822" name="文本框 19"/>
          <p:cNvSpPr txBox="1"/>
          <p:nvPr/>
        </p:nvSpPr>
        <p:spPr>
          <a:xfrm>
            <a:off x="4881563" y="5530850"/>
            <a:ext cx="22352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20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适当的总结为了</a:t>
            </a:r>
            <a:endParaRPr lang="en-US" altLang="zh-CN" sz="120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zh-CN" altLang="en-US" sz="120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下一次更好的开始</a:t>
            </a:r>
            <a:endParaRPr lang="zh-CN" altLang="en-US" sz="120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稻壳儿小白白(http://dwz.cn/Wu2UP)"/>
          <p:cNvSpPr/>
          <p:nvPr/>
        </p:nvSpPr>
        <p:spPr>
          <a:xfrm rot="-848703">
            <a:off x="4135438" y="2357438"/>
            <a:ext cx="1589088" cy="3178175"/>
          </a:xfrm>
          <a:prstGeom prst="moon">
            <a:avLst>
              <a:gd name="adj" fmla="val 15190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842" name="稻壳儿小白白(http://dwz.cn/Wu2UP)"/>
          <p:cNvSpPr/>
          <p:nvPr/>
        </p:nvSpPr>
        <p:spPr>
          <a:xfrm rot="4551297">
            <a:off x="4948238" y="1322388"/>
            <a:ext cx="1589088" cy="3176588"/>
          </a:xfrm>
          <a:prstGeom prst="moon">
            <a:avLst>
              <a:gd name="adj" fmla="val 15190"/>
            </a:avLst>
          </a:prstGeom>
          <a:solidFill>
            <a:schemeClr val="accent4">
              <a:lumMod val="60000"/>
              <a:lumOff val="40000"/>
            </a:schemeClr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843" name="稻壳儿小白白(http://dwz.cn/Wu2UP)"/>
          <p:cNvSpPr/>
          <p:nvPr/>
        </p:nvSpPr>
        <p:spPr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844" name="稻壳儿小白白(http://dwz.cn/Wu2UP)"/>
          <p:cNvSpPr/>
          <p:nvPr/>
        </p:nvSpPr>
        <p:spPr>
          <a:xfrm rot="-6248703">
            <a:off x="5184775" y="3160713"/>
            <a:ext cx="1589088" cy="3176588"/>
          </a:xfrm>
          <a:prstGeom prst="moon">
            <a:avLst>
              <a:gd name="adj" fmla="val 15190"/>
            </a:avLst>
          </a:prstGeom>
          <a:solidFill>
            <a:schemeClr val="accent4">
              <a:lumMod val="60000"/>
              <a:lumOff val="40000"/>
            </a:schemeClr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/>
          <p:nvPr/>
        </p:nvSpPr>
        <p:spPr>
          <a:xfrm flipH="1">
            <a:off x="4848225" y="3533775"/>
            <a:ext cx="2111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自我总结</a:t>
            </a:r>
            <a:endParaRPr lang="zh-CN" altLang="en-US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/>
          <p:nvPr/>
        </p:nvSpPr>
        <p:spPr>
          <a:xfrm flipH="1">
            <a:off x="3330575" y="2728913"/>
            <a:ext cx="1049338" cy="0"/>
          </a:xfrm>
          <a:prstGeom prst="line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</p:spPr>
      </p:sp>
      <p:sp>
        <p:nvSpPr>
          <p:cNvPr id="39943" name="稻壳儿小白白(http://dwz.cn/Wu2UP)"/>
          <p:cNvSpPr/>
          <p:nvPr/>
        </p:nvSpPr>
        <p:spPr>
          <a:xfrm flipH="1">
            <a:off x="3983038" y="5343525"/>
            <a:ext cx="1033462" cy="0"/>
          </a:xfrm>
          <a:prstGeom prst="line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</p:spPr>
      </p:sp>
      <p:sp>
        <p:nvSpPr>
          <p:cNvPr id="39944" name="稻壳儿小白白(http://dwz.cn/Wu2UP)"/>
          <p:cNvSpPr txBox="1"/>
          <p:nvPr/>
        </p:nvSpPr>
        <p:spPr>
          <a:xfrm>
            <a:off x="936625" y="1476375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sym typeface="Arial" panose="020B0604020202020204" pitchFamily="34" charset="0"/>
              </a:rPr>
              <a:t>20177720</a:t>
            </a: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罗逸凡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945" name="稻壳儿小白白(http://dwz.cn/Wu2UP)"/>
          <p:cNvSpPr txBox="1"/>
          <p:nvPr/>
        </p:nvSpPr>
        <p:spPr>
          <a:xfrm>
            <a:off x="930275" y="1697038"/>
            <a:ext cx="2201863" cy="16621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“实践是检验能力的唯一标准”。在本次冲刺中我组织安排的计划安排不够完善，开始前做的准备还是不足，导致冲刺刚开始时，分工不够合理。此外在个人技术方面，后端还有许多缺陷，课堂上的知识没能好好运用到项目中，遇到的问题大都在网上寻求答案。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 txBox="1"/>
          <p:nvPr/>
        </p:nvSpPr>
        <p:spPr>
          <a:xfrm>
            <a:off x="7596188" y="1274763"/>
            <a:ext cx="12573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sym typeface="Arial" panose="020B0604020202020204" pitchFamily="34" charset="0"/>
              </a:rPr>
              <a:t>20177685</a:t>
            </a: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习文斌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947" name="稻壳儿小白白(http://dwz.cn/Wu2UP)"/>
          <p:cNvSpPr txBox="1"/>
          <p:nvPr/>
        </p:nvSpPr>
        <p:spPr>
          <a:xfrm>
            <a:off x="7596188" y="1766888"/>
            <a:ext cx="2384425" cy="738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学习到了很多开发技术，也获得了很多团队开发的经验。但自己做的还是有所欠缺，和队友交流方面存在不小问题，希望下阶段能进步。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948" name="稻壳儿小白白(http://dwz.cn/Wu2UP)"/>
          <p:cNvSpPr txBox="1"/>
          <p:nvPr/>
        </p:nvSpPr>
        <p:spPr>
          <a:xfrm>
            <a:off x="530225" y="4562475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sym typeface="Arial" panose="020B0604020202020204" pitchFamily="34" charset="0"/>
              </a:rPr>
              <a:t>20177685</a:t>
            </a: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习文斌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/>
          <p:nvPr/>
        </p:nvSpPr>
        <p:spPr>
          <a:xfrm>
            <a:off x="1485900" y="4873625"/>
            <a:ext cx="2439988" cy="1477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纸上学来终觉浅，绝知此事要躬行”很多的知识在之前只是有一个概念上的了解，就以为自己已经掌握了，但是实际编程过程中会遇到各种各样的问题，实践才能让我们彻底的掌握知识。语言的交流总是不能明确传达我的想法，一个具体详细的文档很重要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950" name="稻壳儿小白白(http://dwz.cn/Wu2UP)"/>
          <p:cNvSpPr txBox="1"/>
          <p:nvPr/>
        </p:nvSpPr>
        <p:spPr>
          <a:xfrm>
            <a:off x="8599488" y="4241800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20177706</a:t>
            </a: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徐磊</a:t>
            </a:r>
            <a:endParaRPr lang="zh-CN" alt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/>
          <p:nvPr/>
        </p:nvSpPr>
        <p:spPr>
          <a:xfrm>
            <a:off x="8593138" y="4557713"/>
            <a:ext cx="2349500" cy="2032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经过这次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alpha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冲刺，我学习到了前端框架的相关知识，以及前后端交互，深刻的体会到了什么叫用工程化的思维来编写软件，以前都是自己写一些小软件，这次的团队项目让我体会到了团队的重要性。也明白了知识储备的重要性，但光有知识是不够的，实践是检验真理的唯一标准，期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待后续的开发能够更多的提高自己和帮助队友。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952" name="稻壳儿小白白(http://dwz.cn/Wu2UP)"/>
          <p:cNvSpPr/>
          <p:nvPr/>
        </p:nvSpPr>
        <p:spPr>
          <a:xfrm flipH="1">
            <a:off x="6427788" y="2241550"/>
            <a:ext cx="1049337" cy="0"/>
          </a:xfrm>
          <a:prstGeom prst="line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</p:spPr>
      </p:sp>
      <p:sp>
        <p:nvSpPr>
          <p:cNvPr id="39953" name="稻壳儿小白白(http://dwz.cn/Wu2UP)"/>
          <p:cNvSpPr/>
          <p:nvPr/>
        </p:nvSpPr>
        <p:spPr>
          <a:xfrm flipH="1">
            <a:off x="7372350" y="4560888"/>
            <a:ext cx="1033463" cy="0"/>
          </a:xfrm>
          <a:prstGeom prst="line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</p:spPr>
      </p:sp>
      <p:pic>
        <p:nvPicPr>
          <p:cNvPr id="39954" name="图片 35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55" name="文本框 36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自我总结</a:t>
            </a:r>
            <a:endParaRPr lang="zh-CN" altLang="en-US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56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稻壳儿小白白(http://dwz.cn/Wu2UP)"/>
          <p:cNvSpPr/>
          <p:nvPr/>
        </p:nvSpPr>
        <p:spPr>
          <a:xfrm rot="-848703">
            <a:off x="4135438" y="2357438"/>
            <a:ext cx="1589088" cy="3178175"/>
          </a:xfrm>
          <a:prstGeom prst="moon">
            <a:avLst>
              <a:gd name="adj" fmla="val 15190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0" name="稻壳儿小白白(http://dwz.cn/Wu2UP)"/>
          <p:cNvSpPr/>
          <p:nvPr/>
        </p:nvSpPr>
        <p:spPr>
          <a:xfrm rot="4551297">
            <a:off x="4948238" y="1322388"/>
            <a:ext cx="1589088" cy="3176588"/>
          </a:xfrm>
          <a:prstGeom prst="moon">
            <a:avLst>
              <a:gd name="adj" fmla="val 15190"/>
            </a:avLst>
          </a:prstGeom>
          <a:solidFill>
            <a:schemeClr val="accent4">
              <a:lumMod val="60000"/>
              <a:lumOff val="40000"/>
            </a:schemeClr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1" name="稻壳儿小白白(http://dwz.cn/Wu2UP)"/>
          <p:cNvSpPr/>
          <p:nvPr/>
        </p:nvSpPr>
        <p:spPr>
          <a:xfrm rot="9951297">
            <a:off x="5984875" y="2136775"/>
            <a:ext cx="1589088" cy="3178175"/>
          </a:xfrm>
          <a:prstGeom prst="moon">
            <a:avLst>
              <a:gd name="adj" fmla="val 15190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2" name="稻壳儿小白白(http://dwz.cn/Wu2UP)"/>
          <p:cNvSpPr/>
          <p:nvPr/>
        </p:nvSpPr>
        <p:spPr>
          <a:xfrm rot="-6248703">
            <a:off x="5184775" y="3160713"/>
            <a:ext cx="1589088" cy="3176588"/>
          </a:xfrm>
          <a:prstGeom prst="moon">
            <a:avLst>
              <a:gd name="adj" fmla="val 15190"/>
            </a:avLst>
          </a:prstGeom>
          <a:solidFill>
            <a:schemeClr val="accent4">
              <a:lumMod val="60000"/>
              <a:lumOff val="40000"/>
            </a:schemeClr>
          </a:solidFill>
          <a:ln w="3175" cap="flat" cmpd="sng">
            <a:solidFill>
              <a:srgbClr val="F8F8F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/>
          <p:nvPr/>
        </p:nvSpPr>
        <p:spPr>
          <a:xfrm flipH="1">
            <a:off x="4848225" y="3533775"/>
            <a:ext cx="2111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自我总结</a:t>
            </a:r>
            <a:endParaRPr lang="zh-CN" altLang="en-US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/>
          <p:nvPr/>
        </p:nvSpPr>
        <p:spPr>
          <a:xfrm flipH="1">
            <a:off x="3330575" y="2728913"/>
            <a:ext cx="1049338" cy="0"/>
          </a:xfrm>
          <a:prstGeom prst="line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</p:spPr>
      </p:sp>
      <p:sp>
        <p:nvSpPr>
          <p:cNvPr id="41991" name="稻壳儿小白白(http://dwz.cn/Wu2UP)"/>
          <p:cNvSpPr/>
          <p:nvPr/>
        </p:nvSpPr>
        <p:spPr>
          <a:xfrm flipH="1">
            <a:off x="3983038" y="5343525"/>
            <a:ext cx="1033462" cy="0"/>
          </a:xfrm>
          <a:prstGeom prst="line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</p:spPr>
      </p:sp>
      <p:sp>
        <p:nvSpPr>
          <p:cNvPr id="41992" name="稻壳儿小白白(http://dwz.cn/Wu2UP)"/>
          <p:cNvSpPr txBox="1"/>
          <p:nvPr/>
        </p:nvSpPr>
        <p:spPr>
          <a:xfrm>
            <a:off x="930275" y="1697038"/>
            <a:ext cx="2201863" cy="1292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我觉得每一次实践都是一次宝贵的经验，在本次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WDNMD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冲刺中，项目的开发提升了每个人各方面的技能点，包括文档编写，项目环境的配置，应用的技术架构，以及相应的框架应用都得到了很大的提升。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 txBox="1"/>
          <p:nvPr/>
        </p:nvSpPr>
        <p:spPr>
          <a:xfrm>
            <a:off x="1485900" y="4873625"/>
            <a:ext cx="2439988" cy="1477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在进行团队项目的过程中，我懂得了沟通的重要性，好的沟通可以使项目的进展更快，效率更高，同时要及时修改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，否则项目容易崩溃。根据系统设计文档来进行开发，更好理解。下阶段将会着重学习较高深的部分，使用好的算法优化代码，使项目更高效，简洁。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95" name="稻壳儿小白白(http://dwz.cn/Wu2UP)"/>
          <p:cNvSpPr txBox="1"/>
          <p:nvPr/>
        </p:nvSpPr>
        <p:spPr>
          <a:xfrm>
            <a:off x="8593138" y="4557713"/>
            <a:ext cx="2349500" cy="1477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>
              <a:buFont typeface="Arial" panose="020B0604020202020204" pitchFamily="34" charset="0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此次团队项目确实是让我收益良多。我在之前的学习生活中从未意识到沟通协作的重要性，只知道单枪匹马的蛮干。但是经过这次的项目，我渐渐意识到了团队的重要性。并且，我在此次项目的过程中学会了许多新知识，在不断实践的过程中我慢慢找到了提高效率的方法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97" name="稻壳儿小白白(http://dwz.cn/Wu2UP)"/>
          <p:cNvSpPr/>
          <p:nvPr/>
        </p:nvSpPr>
        <p:spPr>
          <a:xfrm flipH="1">
            <a:off x="7372350" y="4560888"/>
            <a:ext cx="1033463" cy="0"/>
          </a:xfrm>
          <a:prstGeom prst="line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</p:spPr>
      </p:sp>
      <p:pic>
        <p:nvPicPr>
          <p:cNvPr id="41998" name="图片 35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9" name="文本框 36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自我总结</a:t>
            </a:r>
            <a:endParaRPr lang="zh-CN" altLang="en-US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文本框 3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98205" y="40690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朱晓晖20167005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5900" y="43770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陈琛20177671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89000" y="132905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800">
                <a:latin typeface="+mn-ea"/>
                <a:ea typeface="+mn-ea"/>
                <a:cs typeface="+mn-ea"/>
              </a:rPr>
              <a:t>彭倡科</a:t>
            </a:r>
            <a:r>
              <a:rPr lang="en-US" sz="1800">
                <a:latin typeface="+mn-ea"/>
                <a:ea typeface="+mn-ea"/>
                <a:cs typeface="+mn-ea"/>
              </a:rPr>
              <a:t> 20177675</a:t>
            </a:r>
            <a:endParaRPr lang="zh-CN" altLang="en-US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稻壳儿小白白(http://dwz.cn/Wu2UP)"/>
          <p:cNvSpPr>
            <a:spLocks noEditPoints="1"/>
          </p:cNvSpPr>
          <p:nvPr/>
        </p:nvSpPr>
        <p:spPr>
          <a:xfrm rot="-1550821">
            <a:off x="2386013" y="2041525"/>
            <a:ext cx="1627188" cy="3757613"/>
          </a:xfrm>
          <a:custGeom>
            <a:avLst/>
            <a:gdLst/>
            <a:ahLst/>
            <a:cxnLst>
              <a:cxn ang="0">
                <a:pos x="0" y="805203"/>
              </a:cxn>
              <a:cxn ang="0">
                <a:pos x="484282" y="1284490"/>
              </a:cxn>
              <a:cxn ang="0">
                <a:pos x="590824" y="1274904"/>
              </a:cxn>
              <a:cxn ang="0">
                <a:pos x="590824" y="1418691"/>
              </a:cxn>
              <a:cxn ang="0">
                <a:pos x="707051" y="1476205"/>
              </a:cxn>
              <a:cxn ang="0">
                <a:pos x="707051" y="2664838"/>
              </a:cxn>
              <a:cxn ang="0">
                <a:pos x="590824" y="2722352"/>
              </a:cxn>
              <a:cxn ang="0">
                <a:pos x="590824" y="3613827"/>
              </a:cxn>
              <a:cxn ang="0">
                <a:pos x="726423" y="3757613"/>
              </a:cxn>
              <a:cxn ang="0">
                <a:pos x="900764" y="3757613"/>
              </a:cxn>
              <a:cxn ang="0">
                <a:pos x="1036363" y="3613827"/>
              </a:cxn>
              <a:cxn ang="0">
                <a:pos x="1036363" y="3422112"/>
              </a:cxn>
              <a:cxn ang="0">
                <a:pos x="1385046" y="3422112"/>
              </a:cxn>
              <a:cxn ang="0">
                <a:pos x="1520645" y="3287911"/>
              </a:cxn>
              <a:cxn ang="0">
                <a:pos x="1385046" y="3153711"/>
              </a:cxn>
              <a:cxn ang="0">
                <a:pos x="1036363" y="3153711"/>
              </a:cxn>
              <a:cxn ang="0">
                <a:pos x="1036363" y="3077025"/>
              </a:cxn>
              <a:cxn ang="0">
                <a:pos x="1385046" y="3077025"/>
              </a:cxn>
              <a:cxn ang="0">
                <a:pos x="1520645" y="2942824"/>
              </a:cxn>
              <a:cxn ang="0">
                <a:pos x="1385046" y="2808624"/>
              </a:cxn>
              <a:cxn ang="0">
                <a:pos x="1036363" y="2808624"/>
              </a:cxn>
              <a:cxn ang="0">
                <a:pos x="1036363" y="2712767"/>
              </a:cxn>
              <a:cxn ang="0">
                <a:pos x="920136" y="2655252"/>
              </a:cxn>
              <a:cxn ang="0">
                <a:pos x="920136" y="1495377"/>
              </a:cxn>
              <a:cxn ang="0">
                <a:pos x="1036363" y="1437862"/>
              </a:cxn>
              <a:cxn ang="0">
                <a:pos x="1036363" y="1274904"/>
              </a:cxn>
              <a:cxn ang="0">
                <a:pos x="1133220" y="1284490"/>
              </a:cxn>
              <a:cxn ang="0">
                <a:pos x="1627187" y="805203"/>
              </a:cxn>
              <a:cxn ang="0">
                <a:pos x="1278504" y="345087"/>
              </a:cxn>
              <a:cxn ang="0">
                <a:pos x="813594" y="0"/>
              </a:cxn>
              <a:cxn ang="0">
                <a:pos x="348683" y="345087"/>
              </a:cxn>
              <a:cxn ang="0">
                <a:pos x="0" y="805203"/>
              </a:cxn>
              <a:cxn ang="0">
                <a:pos x="813594" y="297158"/>
              </a:cxn>
              <a:cxn ang="0">
                <a:pos x="1036363" y="517630"/>
              </a:cxn>
              <a:cxn ang="0">
                <a:pos x="1026678" y="594316"/>
              </a:cxn>
              <a:cxn ang="0">
                <a:pos x="1249447" y="833960"/>
              </a:cxn>
              <a:cxn ang="0">
                <a:pos x="1016992" y="1064018"/>
              </a:cxn>
              <a:cxn ang="0">
                <a:pos x="813594" y="958575"/>
              </a:cxn>
              <a:cxn ang="0">
                <a:pos x="610195" y="1064018"/>
              </a:cxn>
              <a:cxn ang="0">
                <a:pos x="368054" y="833960"/>
              </a:cxn>
              <a:cxn ang="0">
                <a:pos x="600509" y="594316"/>
              </a:cxn>
              <a:cxn ang="0">
                <a:pos x="590824" y="517630"/>
              </a:cxn>
              <a:cxn ang="0">
                <a:pos x="813594" y="297158"/>
              </a:cxn>
              <a:cxn ang="0">
                <a:pos x="813594" y="297158"/>
              </a:cxn>
              <a:cxn ang="0">
                <a:pos x="813594" y="297158"/>
              </a:cxn>
            </a:cxnLst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4034" name="稻壳儿小白白(http://dwz.cn/Wu2UP)"/>
          <p:cNvSpPr/>
          <p:nvPr/>
        </p:nvSpPr>
        <p:spPr>
          <a:xfrm rot="1568449">
            <a:off x="3321050" y="3441700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p>
            <a:pPr algn="ctr"/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/>
          <p:nvPr/>
        </p:nvSpPr>
        <p:spPr>
          <a:xfrm rot="1568449">
            <a:off x="3306763" y="3367088"/>
            <a:ext cx="2784475" cy="998538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/>
            <a:r>
              <a:rPr lang="zh-CN" altLang="en-US" b="1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代码规范 </a:t>
            </a:r>
            <a:endParaRPr lang="en-US" altLang="zh-CN" b="1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稻壳儿小白白(http://dwz.cn/Wu2UP)"/>
          <p:cNvSpPr/>
          <p:nvPr/>
        </p:nvSpPr>
        <p:spPr>
          <a:xfrm rot="-3831552">
            <a:off x="3551238" y="3268663"/>
            <a:ext cx="260350" cy="2603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/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7" name="稻壳儿小白白(http://dwz.cn/Wu2UP)"/>
          <p:cNvSpPr/>
          <p:nvPr/>
        </p:nvSpPr>
        <p:spPr>
          <a:xfrm rot="-3831552">
            <a:off x="3225800" y="2673350"/>
            <a:ext cx="82550" cy="1044575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p>
            <a:pPr algn="ctr"/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8" name="稻壳儿小白白(http://dwz.cn/Wu2UP)"/>
          <p:cNvSpPr/>
          <p:nvPr/>
        </p:nvSpPr>
        <p:spPr>
          <a:xfrm rot="140878">
            <a:off x="3740150" y="250507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p>
            <a:pPr algn="ctr"/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3" name="稻壳儿小白白(http://dwz.cn/Wu2UP)"/>
          <p:cNvSpPr/>
          <p:nvPr/>
        </p:nvSpPr>
        <p:spPr>
          <a:xfrm rot="140878">
            <a:off x="3695700" y="2447925"/>
            <a:ext cx="2786063" cy="998538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/>
            <a:r>
              <a:rPr lang="zh-CN" altLang="en-US" b="1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代码复审质量 </a:t>
            </a:r>
            <a:endParaRPr lang="en-US" altLang="zh-CN" b="1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40" name="稻壳儿小白白(http://dwz.cn/Wu2UP)"/>
          <p:cNvSpPr/>
          <p:nvPr/>
        </p:nvSpPr>
        <p:spPr>
          <a:xfrm rot="-5259122">
            <a:off x="3840163" y="2800350"/>
            <a:ext cx="260350" cy="2603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/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41" name="稻壳儿小白白(http://dwz.cn/Wu2UP)"/>
          <p:cNvSpPr/>
          <p:nvPr/>
        </p:nvSpPr>
        <p:spPr>
          <a:xfrm rot="-5259122">
            <a:off x="3465513" y="2389188"/>
            <a:ext cx="82550" cy="1041400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p>
            <a:pPr algn="ctr"/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42" name="稻壳儿小白白(http://dwz.cn/Wu2UP)"/>
          <p:cNvSpPr/>
          <p:nvPr/>
        </p:nvSpPr>
        <p:spPr>
          <a:xfrm rot="-1053712">
            <a:off x="3568700" y="161448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p>
            <a:pPr algn="ctr"/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/>
          <p:nvPr/>
        </p:nvSpPr>
        <p:spPr>
          <a:xfrm rot="-1053712">
            <a:off x="3505200" y="1576388"/>
            <a:ext cx="2784475" cy="998538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/>
            <a:r>
              <a:rPr lang="zh-CN" altLang="en-US" b="1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代码质量 </a:t>
            </a:r>
            <a:endParaRPr lang="en-US" altLang="zh-CN" b="1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44" name="稻壳儿小白白(http://dwz.cn/Wu2UP)"/>
          <p:cNvSpPr/>
          <p:nvPr/>
        </p:nvSpPr>
        <p:spPr>
          <a:xfrm rot="-6453712">
            <a:off x="3709988" y="2309813"/>
            <a:ext cx="260350" cy="2603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/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45" name="稻壳儿小白白(http://dwz.cn/Wu2UP)"/>
          <p:cNvSpPr/>
          <p:nvPr/>
        </p:nvSpPr>
        <p:spPr>
          <a:xfrm rot="-6453712">
            <a:off x="3357563" y="2057400"/>
            <a:ext cx="82550" cy="1042988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p>
            <a:pPr algn="ctr"/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46" name="稻壳儿小白白(http://dwz.cn/Wu2UP)"/>
          <p:cNvSpPr/>
          <p:nvPr/>
        </p:nvSpPr>
        <p:spPr>
          <a:xfrm rot="-3425314" flipH="1">
            <a:off x="123825" y="416877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p>
            <a:pPr algn="ctr"/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/>
          <p:nvPr/>
        </p:nvSpPr>
        <p:spPr>
          <a:xfrm rot="-3425314" flipH="1">
            <a:off x="98425" y="4097338"/>
            <a:ext cx="2786063" cy="998538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/>
            <a:r>
              <a:rPr lang="zh-CN" altLang="en-US" b="1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程序架构 </a:t>
            </a:r>
            <a:endParaRPr lang="en-US" altLang="zh-CN" b="1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48" name="稻壳儿小白白(http://dwz.cn/Wu2UP)"/>
          <p:cNvSpPr/>
          <p:nvPr/>
        </p:nvSpPr>
        <p:spPr>
          <a:xfrm rot="1974686" flipH="1">
            <a:off x="1992313" y="3543300"/>
            <a:ext cx="260350" cy="2603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/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49" name="稻壳儿小白白(http://dwz.cn/Wu2UP)"/>
          <p:cNvSpPr/>
          <p:nvPr/>
        </p:nvSpPr>
        <p:spPr>
          <a:xfrm rot="1974686" flipH="1">
            <a:off x="2332038" y="2763838"/>
            <a:ext cx="84137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 w="9525">
            <a:noFill/>
          </a:ln>
        </p:spPr>
        <p:txBody>
          <a:bodyPr anchor="ctr"/>
          <a:p>
            <a:pPr algn="ctr"/>
            <a:endParaRPr lang="en-US" altLang="zh-CN" sz="1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54" name="稻壳儿小白白(http://dwz.cn/Wu2UP)"/>
          <p:cNvSpPr/>
          <p:nvPr/>
        </p:nvSpPr>
        <p:spPr>
          <a:xfrm>
            <a:off x="7543800" y="646113"/>
            <a:ext cx="638175" cy="638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algn="ctr" fontAlgn="base"/>
            <a:endParaRPr lang="en-US" altLang="zh-CN" sz="24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051" name="稻壳儿小白白(http://dwz.cn/Wu2UP)"/>
          <p:cNvPicPr/>
          <p:nvPr/>
        </p:nvPicPr>
        <p:blipFill>
          <a:blip r:embed="rId1"/>
          <a:stretch>
            <a:fillRect/>
          </a:stretch>
        </p:blipFill>
        <p:spPr>
          <a:xfrm>
            <a:off x="7650163" y="750888"/>
            <a:ext cx="403225" cy="354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56" name="稻壳儿小白白(http://dwz.cn/Wu2UP)"/>
          <p:cNvSpPr/>
          <p:nvPr/>
        </p:nvSpPr>
        <p:spPr>
          <a:xfrm>
            <a:off x="7543800" y="1663700"/>
            <a:ext cx="638175" cy="638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algn="ctr" fontAlgn="base"/>
            <a:endParaRPr lang="en-US" altLang="zh-CN" sz="24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53" name="稻壳儿小白白(http://dwz.cn/Wu2UP)"/>
          <p:cNvSpPr>
            <a:spLocks noEditPoints="1"/>
          </p:cNvSpPr>
          <p:nvPr/>
        </p:nvSpPr>
        <p:spPr>
          <a:xfrm>
            <a:off x="7648575" y="1773238"/>
            <a:ext cx="454025" cy="376237"/>
          </a:xfrm>
          <a:custGeom>
            <a:avLst/>
            <a:gdLst/>
            <a:ahLst/>
            <a:cxnLst>
              <a:cxn ang="0">
                <a:pos x="411312" y="123825"/>
              </a:cxn>
              <a:cxn ang="0">
                <a:pos x="386000" y="149225"/>
              </a:cxn>
              <a:cxn ang="0">
                <a:pos x="411312" y="176213"/>
              </a:cxn>
              <a:cxn ang="0">
                <a:pos x="438205" y="149225"/>
              </a:cxn>
              <a:cxn ang="0">
                <a:pos x="411312" y="123825"/>
              </a:cxn>
              <a:cxn ang="0">
                <a:pos x="42713" y="123825"/>
              </a:cxn>
              <a:cxn ang="0">
                <a:pos x="17402" y="149225"/>
              </a:cxn>
              <a:cxn ang="0">
                <a:pos x="42713" y="176213"/>
              </a:cxn>
              <a:cxn ang="0">
                <a:pos x="68025" y="149225"/>
              </a:cxn>
              <a:cxn ang="0">
                <a:pos x="42713" y="123825"/>
              </a:cxn>
              <a:cxn ang="0">
                <a:pos x="335377" y="77788"/>
              </a:cxn>
              <a:cxn ang="0">
                <a:pos x="297410" y="115888"/>
              </a:cxn>
              <a:cxn ang="0">
                <a:pos x="335377" y="153988"/>
              </a:cxn>
              <a:cxn ang="0">
                <a:pos x="373345" y="115888"/>
              </a:cxn>
              <a:cxn ang="0">
                <a:pos x="335377" y="77788"/>
              </a:cxn>
              <a:cxn ang="0">
                <a:pos x="454025" y="311150"/>
              </a:cxn>
              <a:cxn ang="0">
                <a:pos x="409730" y="311150"/>
              </a:cxn>
              <a:cxn ang="0">
                <a:pos x="409730" y="230188"/>
              </a:cxn>
              <a:cxn ang="0">
                <a:pos x="400238" y="192088"/>
              </a:cxn>
              <a:cxn ang="0">
                <a:pos x="411312" y="190500"/>
              </a:cxn>
              <a:cxn ang="0">
                <a:pos x="454025" y="233363"/>
              </a:cxn>
              <a:cxn ang="0">
                <a:pos x="454025" y="311150"/>
              </a:cxn>
              <a:cxn ang="0">
                <a:pos x="118648" y="77788"/>
              </a:cxn>
              <a:cxn ang="0">
                <a:pos x="80680" y="115888"/>
              </a:cxn>
              <a:cxn ang="0">
                <a:pos x="118648" y="153988"/>
              </a:cxn>
              <a:cxn ang="0">
                <a:pos x="156615" y="115888"/>
              </a:cxn>
              <a:cxn ang="0">
                <a:pos x="118648" y="77788"/>
              </a:cxn>
              <a:cxn ang="0">
                <a:pos x="42713" y="190500"/>
              </a:cxn>
              <a:cxn ang="0">
                <a:pos x="53787" y="192088"/>
              </a:cxn>
              <a:cxn ang="0">
                <a:pos x="44295" y="230188"/>
              </a:cxn>
              <a:cxn ang="0">
                <a:pos x="44295" y="311150"/>
              </a:cxn>
              <a:cxn ang="0">
                <a:pos x="0" y="311150"/>
              </a:cxn>
              <a:cxn ang="0">
                <a:pos x="0" y="233363"/>
              </a:cxn>
              <a:cxn ang="0">
                <a:pos x="42713" y="190500"/>
              </a:cxn>
              <a:cxn ang="0">
                <a:pos x="227803" y="0"/>
              </a:cxn>
              <a:cxn ang="0">
                <a:pos x="170853" y="57150"/>
              </a:cxn>
              <a:cxn ang="0">
                <a:pos x="227803" y="114300"/>
              </a:cxn>
              <a:cxn ang="0">
                <a:pos x="283172" y="57150"/>
              </a:cxn>
              <a:cxn ang="0">
                <a:pos x="227803" y="0"/>
              </a:cxn>
              <a:cxn ang="0">
                <a:pos x="397074" y="339725"/>
              </a:cxn>
              <a:cxn ang="0">
                <a:pos x="329049" y="339725"/>
              </a:cxn>
              <a:cxn ang="0">
                <a:pos x="329049" y="217488"/>
              </a:cxn>
              <a:cxn ang="0">
                <a:pos x="317976" y="171450"/>
              </a:cxn>
              <a:cxn ang="0">
                <a:pos x="335377" y="168275"/>
              </a:cxn>
              <a:cxn ang="0">
                <a:pos x="397074" y="230188"/>
              </a:cxn>
              <a:cxn ang="0">
                <a:pos x="397074" y="339725"/>
              </a:cxn>
              <a:cxn ang="0">
                <a:pos x="124976" y="217488"/>
              </a:cxn>
              <a:cxn ang="0">
                <a:pos x="124976" y="339725"/>
              </a:cxn>
              <a:cxn ang="0">
                <a:pos x="58533" y="339725"/>
              </a:cxn>
              <a:cxn ang="0">
                <a:pos x="58533" y="230188"/>
              </a:cxn>
              <a:cxn ang="0">
                <a:pos x="118648" y="168275"/>
              </a:cxn>
              <a:cxn ang="0">
                <a:pos x="136049" y="171450"/>
              </a:cxn>
              <a:cxn ang="0">
                <a:pos x="124976" y="217488"/>
              </a:cxn>
              <a:cxn ang="0">
                <a:pos x="139213" y="376238"/>
              </a:cxn>
              <a:cxn ang="0">
                <a:pos x="316394" y="376238"/>
              </a:cxn>
              <a:cxn ang="0">
                <a:pos x="316394" y="217488"/>
              </a:cxn>
              <a:cxn ang="0">
                <a:pos x="227803" y="128588"/>
              </a:cxn>
              <a:cxn ang="0">
                <a:pos x="139213" y="217488"/>
              </a:cxn>
              <a:cxn ang="0">
                <a:pos x="139213" y="376238"/>
              </a:cxn>
            </a:cxnLst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9958" name="稻壳儿小白白(http://dwz.cn/Wu2UP)"/>
          <p:cNvSpPr/>
          <p:nvPr/>
        </p:nvSpPr>
        <p:spPr>
          <a:xfrm>
            <a:off x="7543800" y="2690813"/>
            <a:ext cx="638175" cy="638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algn="ctr" fontAlgn="base"/>
            <a:endParaRPr lang="en-US" altLang="zh-CN" sz="24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55" name="稻壳儿小白白(http://dwz.cn/Wu2UP)"/>
          <p:cNvSpPr>
            <a:spLocks noEditPoints="1"/>
          </p:cNvSpPr>
          <p:nvPr/>
        </p:nvSpPr>
        <p:spPr>
          <a:xfrm>
            <a:off x="7685088" y="2870200"/>
            <a:ext cx="347662" cy="274638"/>
          </a:xfrm>
          <a:custGeom>
            <a:avLst/>
            <a:gdLst/>
            <a:ahLst/>
            <a:cxnLst>
              <a:cxn ang="0">
                <a:pos x="346816" y="261922"/>
              </a:cxn>
              <a:cxn ang="0">
                <a:pos x="346816" y="38992"/>
              </a:cxn>
              <a:cxn ang="0">
                <a:pos x="334128" y="27125"/>
              </a:cxn>
              <a:cxn ang="0">
                <a:pos x="177638" y="27125"/>
              </a:cxn>
              <a:cxn ang="0">
                <a:pos x="169179" y="14410"/>
              </a:cxn>
              <a:cxn ang="0">
                <a:pos x="169179" y="12715"/>
              </a:cxn>
              <a:cxn ang="0">
                <a:pos x="155644" y="0"/>
              </a:cxn>
              <a:cxn ang="0">
                <a:pos x="72747" y="0"/>
              </a:cxn>
              <a:cxn ang="0">
                <a:pos x="59213" y="12715"/>
              </a:cxn>
              <a:cxn ang="0">
                <a:pos x="59213" y="14410"/>
              </a:cxn>
              <a:cxn ang="0">
                <a:pos x="50754" y="27125"/>
              </a:cxn>
              <a:cxn ang="0">
                <a:pos x="50754" y="27125"/>
              </a:cxn>
              <a:cxn ang="0">
                <a:pos x="38911" y="38992"/>
              </a:cxn>
              <a:cxn ang="0">
                <a:pos x="38911" y="103413"/>
              </a:cxn>
              <a:cxn ang="0">
                <a:pos x="11843" y="103413"/>
              </a:cxn>
              <a:cxn ang="0">
                <a:pos x="4229" y="116975"/>
              </a:cxn>
              <a:cxn ang="0">
                <a:pos x="32144" y="261922"/>
              </a:cxn>
              <a:cxn ang="0">
                <a:pos x="44832" y="274637"/>
              </a:cxn>
              <a:cxn ang="0">
                <a:pos x="340895" y="274637"/>
              </a:cxn>
              <a:cxn ang="0">
                <a:pos x="346816" y="261922"/>
              </a:cxn>
              <a:cxn ang="0">
                <a:pos x="331590" y="122061"/>
              </a:cxn>
              <a:cxn ang="0">
                <a:pos x="331590" y="267856"/>
              </a:cxn>
              <a:cxn ang="0">
                <a:pos x="303676" y="111889"/>
              </a:cxn>
              <a:cxn ang="0">
                <a:pos x="291833" y="104260"/>
              </a:cxn>
              <a:cxn ang="0">
                <a:pos x="54137" y="104260"/>
              </a:cxn>
              <a:cxn ang="0">
                <a:pos x="54137" y="54249"/>
              </a:cxn>
              <a:cxn ang="0">
                <a:pos x="331590" y="54249"/>
              </a:cxn>
              <a:cxn ang="0">
                <a:pos x="331590" y="122061"/>
              </a:cxn>
            </a:cxnLst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9960" name="稻壳儿小白白(http://dwz.cn/Wu2UP)"/>
          <p:cNvSpPr/>
          <p:nvPr/>
        </p:nvSpPr>
        <p:spPr>
          <a:xfrm>
            <a:off x="7543800" y="3711575"/>
            <a:ext cx="638175" cy="638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algn="ctr" fontAlgn="base"/>
            <a:endParaRPr lang="en-US" altLang="zh-CN" sz="24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57" name="稻壳儿小白白(http://dwz.cn/Wu2UP)"/>
          <p:cNvSpPr/>
          <p:nvPr/>
        </p:nvSpPr>
        <p:spPr>
          <a:xfrm>
            <a:off x="7761288" y="3919538"/>
            <a:ext cx="36512" cy="34925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58" name="稻壳儿小白白(http://dwz.cn/Wu2UP)"/>
          <p:cNvSpPr/>
          <p:nvPr/>
        </p:nvSpPr>
        <p:spPr>
          <a:xfrm>
            <a:off x="7832725" y="3865563"/>
            <a:ext cx="61913" cy="571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/>
          <p:nvPr/>
        </p:nvSpPr>
        <p:spPr>
          <a:xfrm>
            <a:off x="7935913" y="3921125"/>
            <a:ext cx="38100" cy="33338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60" name="稻壳儿小白白(http://dwz.cn/Wu2UP)"/>
          <p:cNvSpPr/>
          <p:nvPr/>
        </p:nvSpPr>
        <p:spPr>
          <a:xfrm>
            <a:off x="7750175" y="4135438"/>
            <a:ext cx="228600" cy="57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61" name="稻壳儿小白白(http://dwz.cn/Wu2UP)"/>
          <p:cNvSpPr/>
          <p:nvPr/>
        </p:nvSpPr>
        <p:spPr>
          <a:xfrm>
            <a:off x="7994650" y="3903663"/>
            <a:ext cx="63500" cy="55562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62" name="稻壳儿小白白(http://dwz.cn/Wu2UP)"/>
          <p:cNvSpPr/>
          <p:nvPr/>
        </p:nvSpPr>
        <p:spPr>
          <a:xfrm>
            <a:off x="7678738" y="3903663"/>
            <a:ext cx="63500" cy="571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/>
          <p:nvPr/>
        </p:nvSpPr>
        <p:spPr>
          <a:xfrm>
            <a:off x="7721600" y="3932238"/>
            <a:ext cx="293688" cy="192087"/>
          </a:xfrm>
          <a:custGeom>
            <a:avLst/>
            <a:gdLst/>
            <a:ahLst/>
            <a:cxnLst>
              <a:cxn ang="0">
                <a:pos x="268224" y="33002"/>
              </a:cxn>
              <a:cxn ang="0">
                <a:pos x="224934" y="71927"/>
              </a:cxn>
              <a:cxn ang="0">
                <a:pos x="228330" y="32156"/>
              </a:cxn>
              <a:cxn ang="0">
                <a:pos x="214749" y="30463"/>
              </a:cxn>
              <a:cxn ang="0">
                <a:pos x="188436" y="63465"/>
              </a:cxn>
              <a:cxn ang="0">
                <a:pos x="154483" y="10154"/>
              </a:cxn>
              <a:cxn ang="0">
                <a:pos x="129019" y="10154"/>
              </a:cxn>
              <a:cxn ang="0">
                <a:pos x="95915" y="62619"/>
              </a:cxn>
              <a:cxn ang="0">
                <a:pos x="72998" y="30463"/>
              </a:cxn>
              <a:cxn ang="0">
                <a:pos x="60265" y="30463"/>
              </a:cxn>
              <a:cxn ang="0">
                <a:pos x="61963" y="74466"/>
              </a:cxn>
              <a:cxn ang="0">
                <a:pos x="19523" y="33002"/>
              </a:cxn>
              <a:cxn ang="0">
                <a:pos x="0" y="39772"/>
              </a:cxn>
              <a:cxn ang="0">
                <a:pos x="27162" y="192088"/>
              </a:cxn>
              <a:cxn ang="0">
                <a:pos x="255492" y="192088"/>
              </a:cxn>
              <a:cxn ang="0">
                <a:pos x="293688" y="44003"/>
              </a:cxn>
              <a:cxn ang="0">
                <a:pos x="268224" y="33002"/>
              </a:cxn>
            </a:cxnLst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064" name="稻壳儿小白白(http://dwz.cn/Wu2UP)"/>
          <p:cNvSpPr txBox="1"/>
          <p:nvPr/>
        </p:nvSpPr>
        <p:spPr>
          <a:xfrm>
            <a:off x="8370888" y="617538"/>
            <a:ext cx="1258887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代码质量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65" name="稻壳儿小白白(http://dwz.cn/Wu2UP)"/>
          <p:cNvSpPr txBox="1"/>
          <p:nvPr/>
        </p:nvSpPr>
        <p:spPr>
          <a:xfrm>
            <a:off x="8370888" y="901700"/>
            <a:ext cx="2386012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应该进行合理的代码复查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66" name="稻壳儿小白白(http://dwz.cn/Wu2UP)"/>
          <p:cNvSpPr txBox="1"/>
          <p:nvPr/>
        </p:nvSpPr>
        <p:spPr>
          <a:xfrm>
            <a:off x="8370888" y="1673225"/>
            <a:ext cx="1258887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代码复审质量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67" name="稻壳儿小白白(http://dwz.cn/Wu2UP)"/>
          <p:cNvSpPr txBox="1"/>
          <p:nvPr/>
        </p:nvSpPr>
        <p:spPr>
          <a:xfrm>
            <a:off x="8370888" y="1955800"/>
            <a:ext cx="2386012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应结合自我复审、同伴复审、团队复审等方式进行有效的代码复审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68" name="稻壳儿小白白(http://dwz.cn/Wu2UP)"/>
          <p:cNvSpPr txBox="1"/>
          <p:nvPr/>
        </p:nvSpPr>
        <p:spPr>
          <a:xfrm>
            <a:off x="8370888" y="2725738"/>
            <a:ext cx="1258887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代码规范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69" name="稻壳儿小白白(http://dwz.cn/Wu2UP)"/>
          <p:cNvSpPr txBox="1"/>
          <p:nvPr/>
        </p:nvSpPr>
        <p:spPr>
          <a:xfrm>
            <a:off x="8370888" y="3009900"/>
            <a:ext cx="3006725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熟悉主流的代码规范，制定自身遵循的代码规范，同时也可以适当借助一些编译器第三方插件进行代码规范审查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070" name="稻壳儿小白白(http://dwz.cn/Wu2UP)"/>
          <p:cNvSpPr txBox="1"/>
          <p:nvPr/>
        </p:nvSpPr>
        <p:spPr>
          <a:xfrm>
            <a:off x="8370888" y="3743325"/>
            <a:ext cx="1258887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程序架构升级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71" name="稻壳儿小白白(http://dwz.cn/Wu2UP)"/>
          <p:cNvSpPr txBox="1"/>
          <p:nvPr/>
        </p:nvSpPr>
        <p:spPr>
          <a:xfrm>
            <a:off x="8370888" y="4025900"/>
            <a:ext cx="3505200" cy="11074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后端：后端可以使用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SpringMVC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作为控制层框架，提高编码效率和提高运行性能。以代码简洁程度和执行效率来衡量质量提高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6025" eaLnBrk="0" hangingPunct="0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前端：前端可以使用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bootstrap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的组件开发，可以将代）来优化界面提升用户体验。以界面美观程度和用户体验来衡量质量的提高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4072" name="图片 57" descr="E:\壁纸\微信图片_2018101323421319.jpg微信图片_2018101323421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77" name="文本框 59"/>
          <p:cNvSpPr txBox="1"/>
          <p:nvPr/>
        </p:nvSpPr>
        <p:spPr>
          <a:xfrm>
            <a:off x="971550" y="269875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项目总结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74" name="文本框 6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979" name="稻壳儿小白白(http://dwz.cn/Wu2UP)"/>
          <p:cNvSpPr/>
          <p:nvPr/>
        </p:nvSpPr>
        <p:spPr>
          <a:xfrm>
            <a:off x="7543800" y="5360988"/>
            <a:ext cx="638175" cy="6381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algn="ctr" fontAlgn="base"/>
            <a:endParaRPr lang="en-US" altLang="zh-CN" sz="24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76" name="稻壳儿小白白(http://dwz.cn/Wu2UP)"/>
          <p:cNvSpPr/>
          <p:nvPr/>
        </p:nvSpPr>
        <p:spPr>
          <a:xfrm>
            <a:off x="7761288" y="5568950"/>
            <a:ext cx="36512" cy="34925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77" name="稻壳儿小白白(http://dwz.cn/Wu2UP)"/>
          <p:cNvSpPr/>
          <p:nvPr/>
        </p:nvSpPr>
        <p:spPr>
          <a:xfrm>
            <a:off x="7832725" y="5514975"/>
            <a:ext cx="61913" cy="571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78" name="稻壳儿小白白(http://dwz.cn/Wu2UP)"/>
          <p:cNvSpPr/>
          <p:nvPr/>
        </p:nvSpPr>
        <p:spPr>
          <a:xfrm>
            <a:off x="7935913" y="5570538"/>
            <a:ext cx="38100" cy="3333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79" name="稻壳儿小白白(http://dwz.cn/Wu2UP)"/>
          <p:cNvSpPr/>
          <p:nvPr/>
        </p:nvSpPr>
        <p:spPr>
          <a:xfrm>
            <a:off x="7750175" y="5784850"/>
            <a:ext cx="228600" cy="57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80" name="稻壳儿小白白(http://dwz.cn/Wu2UP)"/>
          <p:cNvSpPr/>
          <p:nvPr/>
        </p:nvSpPr>
        <p:spPr>
          <a:xfrm>
            <a:off x="7994650" y="5553075"/>
            <a:ext cx="63500" cy="5556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81" name="稻壳儿小白白(http://dwz.cn/Wu2UP)"/>
          <p:cNvSpPr/>
          <p:nvPr/>
        </p:nvSpPr>
        <p:spPr>
          <a:xfrm>
            <a:off x="7678738" y="5553075"/>
            <a:ext cx="63500" cy="571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lIns="121920" tIns="60960" rIns="121920" bIns="60960" anchor="t"/>
          <a:p>
            <a:endParaRPr lang="en-US" altLang="zh-CN" sz="2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82" name="稻壳儿小白白(http://dwz.cn/Wu2UP)"/>
          <p:cNvSpPr/>
          <p:nvPr/>
        </p:nvSpPr>
        <p:spPr>
          <a:xfrm>
            <a:off x="7721600" y="5581650"/>
            <a:ext cx="293688" cy="192088"/>
          </a:xfrm>
          <a:custGeom>
            <a:avLst/>
            <a:gdLst/>
            <a:ahLst/>
            <a:cxnLst>
              <a:cxn ang="0">
                <a:pos x="268224" y="33002"/>
              </a:cxn>
              <a:cxn ang="0">
                <a:pos x="224934" y="71927"/>
              </a:cxn>
              <a:cxn ang="0">
                <a:pos x="228330" y="32156"/>
              </a:cxn>
              <a:cxn ang="0">
                <a:pos x="214749" y="30463"/>
              </a:cxn>
              <a:cxn ang="0">
                <a:pos x="188436" y="63465"/>
              </a:cxn>
              <a:cxn ang="0">
                <a:pos x="154483" y="10154"/>
              </a:cxn>
              <a:cxn ang="0">
                <a:pos x="129019" y="10154"/>
              </a:cxn>
              <a:cxn ang="0">
                <a:pos x="95915" y="62619"/>
              </a:cxn>
              <a:cxn ang="0">
                <a:pos x="72998" y="30463"/>
              </a:cxn>
              <a:cxn ang="0">
                <a:pos x="60265" y="30463"/>
              </a:cxn>
              <a:cxn ang="0">
                <a:pos x="61963" y="74466"/>
              </a:cxn>
              <a:cxn ang="0">
                <a:pos x="19523" y="33002"/>
              </a:cxn>
              <a:cxn ang="0">
                <a:pos x="0" y="39772"/>
              </a:cxn>
              <a:cxn ang="0">
                <a:pos x="27162" y="192088"/>
              </a:cxn>
              <a:cxn ang="0">
                <a:pos x="255492" y="192088"/>
              </a:cxn>
              <a:cxn ang="0">
                <a:pos x="293688" y="44003"/>
              </a:cxn>
              <a:cxn ang="0">
                <a:pos x="268224" y="33002"/>
              </a:cxn>
            </a:cxnLst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083" name="稻壳儿小白白(http://dwz.cn/Wu2UP)"/>
          <p:cNvSpPr txBox="1"/>
          <p:nvPr/>
        </p:nvSpPr>
        <p:spPr>
          <a:xfrm>
            <a:off x="8370888" y="5478463"/>
            <a:ext cx="147955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项目管理的提高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84" name="稻壳儿小白白(http://dwz.cn/Wu2UP)"/>
          <p:cNvSpPr txBox="1"/>
          <p:nvPr/>
        </p:nvSpPr>
        <p:spPr>
          <a:xfrm>
            <a:off x="8370888" y="5762625"/>
            <a:ext cx="3006725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用看板将每个人每天的工作和贡献记录下来，清楚的看到项目的进度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7195" y="31178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遇到的错误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502920" y="791210"/>
            <a:ext cx="9495790" cy="5631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加入购物车时，连续加两次相同商品时，发生报错。</a:t>
            </a:r>
            <a:endParaRPr lang="zh-CN" altLang="en-US"/>
          </a:p>
          <a:p>
            <a:pPr algn="l"/>
            <a:r>
              <a:rPr lang="zh-CN" altLang="en-US"/>
              <a:t>原因：</a:t>
            </a:r>
            <a:r>
              <a:rPr lang="en-US" altLang="zh-CN"/>
              <a:t>sql</a:t>
            </a:r>
            <a:r>
              <a:rPr lang="zh-CN" altLang="en-US"/>
              <a:t>语法</a:t>
            </a:r>
            <a:r>
              <a:rPr lang="zh-CN" altLang="en-US"/>
              <a:t>错误</a:t>
            </a:r>
            <a:endParaRPr lang="zh-CN" altLang="en-US"/>
          </a:p>
          <a:p>
            <a:pPr algn="l"/>
            <a:r>
              <a:rPr lang="zh-CN" altLang="en-US"/>
              <a:t>sql = "select product_price,cart_product_quantity from `shopcart` where product_id=？"+pid;</a:t>
            </a:r>
            <a:endParaRPr lang="zh-CN" altLang="en-US"/>
          </a:p>
          <a:p>
            <a:pPr algn="l"/>
            <a:r>
              <a:rPr lang="zh-CN" altLang="en-US"/>
              <a:t>修改</a:t>
            </a:r>
            <a:endParaRPr lang="zh-CN" altLang="en-US"/>
          </a:p>
          <a:p>
            <a:pPr algn="l"/>
            <a:r>
              <a:rPr lang="zh-CN" altLang="en-US"/>
              <a:t>sql = "select product_price,cart_product_quantity from `shopcart` where product_id="+pid;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添加不同商品生成订单表时，只显示之前购买商品的</a:t>
            </a:r>
            <a:r>
              <a:rPr lang="zh-CN" altLang="en-US"/>
              <a:t>第一行数据。</a:t>
            </a:r>
            <a:endParaRPr lang="zh-CN" altLang="en-US"/>
          </a:p>
          <a:p>
            <a:pPr algn="l"/>
            <a:r>
              <a:rPr lang="zh-CN" altLang="en-US"/>
              <a:t>第一次分析：没清除数据库</a:t>
            </a:r>
            <a:r>
              <a:rPr lang="zh-CN" altLang="en-US"/>
              <a:t>缓存数据</a:t>
            </a:r>
            <a:endParaRPr lang="zh-CN" altLang="en-US"/>
          </a:p>
          <a:p>
            <a:pPr algn="l"/>
            <a:r>
              <a:rPr lang="zh-CN" altLang="en-US"/>
              <a:t>修改</a:t>
            </a:r>
            <a:endParaRPr lang="zh-CN" altLang="en-US"/>
          </a:p>
          <a:p>
            <a:pPr algn="l"/>
            <a:r>
              <a:rPr lang="zh-CN" altLang="en-US"/>
              <a:t>sql = "delete from `shopcart`";</a:t>
            </a:r>
            <a:endParaRPr lang="zh-CN" altLang="en-US"/>
          </a:p>
          <a:p>
            <a:pPr algn="l"/>
            <a:r>
              <a:rPr lang="zh-CN" altLang="en-US"/>
              <a:t>		stmt = conn.prepareStatement(sql);</a:t>
            </a:r>
            <a:endParaRPr lang="zh-CN" altLang="en-US"/>
          </a:p>
          <a:p>
            <a:pPr algn="l"/>
            <a:r>
              <a:rPr lang="zh-CN" altLang="en-US"/>
              <a:t>		stmt.executeUpdate();</a:t>
            </a:r>
            <a:endParaRPr lang="zh-CN" altLang="en-US"/>
          </a:p>
          <a:p>
            <a:pPr algn="l"/>
            <a:r>
              <a:rPr lang="zh-CN" altLang="en-US"/>
              <a:t>再次添加两件不同商品进入购物车，生成订单时，依旧只显示第一件商品信息</a:t>
            </a:r>
            <a:endParaRPr lang="zh-CN" altLang="en-US"/>
          </a:p>
          <a:p>
            <a:pPr algn="l"/>
            <a:r>
              <a:rPr lang="zh-CN" altLang="en-US"/>
              <a:t>再分析：可能是表不能循环添加数据，当前循环只定位到第一行，不能更新到下一行数据</a:t>
            </a:r>
            <a:endParaRPr lang="zh-CN" altLang="en-US"/>
          </a:p>
          <a:p>
            <a:pPr algn="l"/>
            <a:r>
              <a:rPr lang="zh-CN" altLang="en-US"/>
              <a:t>修改</a:t>
            </a:r>
            <a:endParaRPr lang="zh-CN" altLang="en-US"/>
          </a:p>
          <a:p>
            <a:pPr algn="l"/>
            <a:r>
              <a:rPr lang="zh-CN" altLang="en-US"/>
              <a:t>while(rs2.next()){</a:t>
            </a:r>
            <a:endParaRPr lang="zh-CN" altLang="en-US"/>
          </a:p>
          <a:p>
            <a:pPr algn="l"/>
            <a:r>
              <a:rPr lang="zh-CN" altLang="en-US"/>
              <a:t>					pronum=rs2.getInt(1);</a:t>
            </a:r>
            <a:endParaRPr lang="zh-CN" altLang="en-US"/>
          </a:p>
          <a:p>
            <a:pPr algn="l"/>
            <a:r>
              <a:rPr lang="zh-CN" altLang="en-US"/>
              <a:t>				}</a:t>
            </a:r>
            <a:endParaRPr lang="zh-CN" altLang="en-US"/>
          </a:p>
          <a:p>
            <a:pPr algn="l"/>
            <a:r>
              <a:rPr lang="zh-CN" altLang="en-US"/>
              <a:t>成功！</a:t>
            </a:r>
            <a:endParaRPr lang="zh-CN" altLang="en-US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78280" y="1862455"/>
          <a:ext cx="9264015" cy="4104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88005"/>
                <a:gridCol w="3088005"/>
                <a:gridCol w="3088005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预期计划</a:t>
                      </a:r>
                      <a:endParaRPr lang="zh-CN" altLang="en-US"/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徐磊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实现购物车和订单功能，购买界面设计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实现管理员，购物车，订单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宋奇盾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用户登录注册功能实现，性能优化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实现登录注册功能，实现</a:t>
                      </a:r>
                      <a:r>
                        <a:rPr lang="en-US" altLang="zh-CN"/>
                        <a:t>Ajax</a:t>
                      </a:r>
                      <a:r>
                        <a:rPr lang="zh-CN" altLang="en-US"/>
                        <a:t>异步刷新提示错误信息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习文斌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博客园和文档</a:t>
                      </a:r>
                      <a:r>
                        <a:rPr lang="zh-CN" altLang="en-US"/>
                        <a:t>撰写，代码静态检查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博客园撰写</a:t>
                      </a:r>
                      <a:endParaRPr lang="zh-CN" altLang="en-US"/>
                    </a:p>
                  </a:txBody>
                  <a:tcPr/>
                </a:tc>
              </a:tr>
              <a:tr h="652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罗逸凡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数据库建表，数据库连接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数据库建表以及连接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彭倡科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用户登录注册界面设计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用户与管理员登录注册设计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陈琛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github</a:t>
                      </a:r>
                      <a:r>
                        <a:rPr lang="zh-CN" altLang="en-US" sz="1800">
                          <a:sym typeface="+mn-ea"/>
                        </a:rPr>
                        <a:t>上传代码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上传</a:t>
                      </a:r>
                      <a:r>
                        <a:rPr lang="en-US" altLang="zh-CN"/>
                        <a:t>GitHub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朱晓晖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查阅资料，提供意见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查阅资料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框 13"/>
          <p:cNvSpPr txBox="1"/>
          <p:nvPr/>
        </p:nvSpPr>
        <p:spPr>
          <a:xfrm>
            <a:off x="2903538" y="4643438"/>
            <a:ext cx="606425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48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项目展示</a:t>
            </a:r>
            <a:endParaRPr lang="zh-CN" altLang="en-US" sz="48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2" name="图片 1" descr="E:\壁纸\5aa5f63ce7bce72567569a2a.jpg5aa5f63ce7bce72567569a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3000000">
            <a:off x="4359275" y="1189038"/>
            <a:ext cx="315277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3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990" name="文本框 19"/>
          <p:cNvSpPr txBox="1"/>
          <p:nvPr/>
        </p:nvSpPr>
        <p:spPr>
          <a:xfrm>
            <a:off x="4818063" y="5475288"/>
            <a:ext cx="2235200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120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简单却不简单</a:t>
            </a:r>
            <a:endParaRPr lang="zh-CN" altLang="en-US" sz="120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1" descr="5aa5f63ce7bce72567569a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3720000">
            <a:off x="4522788" y="1212850"/>
            <a:ext cx="2894012" cy="2573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13"/>
          <p:cNvSpPr txBox="1"/>
          <p:nvPr/>
        </p:nvSpPr>
        <p:spPr>
          <a:xfrm>
            <a:off x="1993900" y="4416425"/>
            <a:ext cx="82042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algn="ctr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48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目标计划安排与资源安排</a:t>
            </a:r>
            <a:endParaRPr kumimoji="0" lang="zh-CN" altLang="en-US" sz="48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7" name="文本框 2"/>
          <p:cNvSpPr txBox="1"/>
          <p:nvPr/>
        </p:nvSpPr>
        <p:spPr>
          <a:xfrm>
            <a:off x="5130800" y="13128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25" name="文本框 19"/>
          <p:cNvSpPr txBox="1"/>
          <p:nvPr/>
        </p:nvSpPr>
        <p:spPr>
          <a:xfrm>
            <a:off x="4881563" y="5199063"/>
            <a:ext cx="22352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algn="ctr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1200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当初的目标实现了吗</a:t>
            </a:r>
            <a:endParaRPr kumimoji="0" lang="zh-CN" altLang="en-US" sz="1200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稻壳儿小白白(http://dwz.cn/Wu2UP)"/>
          <p:cNvSpPr/>
          <p:nvPr/>
        </p:nvSpPr>
        <p:spPr>
          <a:xfrm flipV="1">
            <a:off x="1533525" y="3571875"/>
            <a:ext cx="9166225" cy="0"/>
          </a:xfrm>
          <a:prstGeom prst="line">
            <a:avLst/>
          </a:prstGeom>
          <a:ln w="12700" cap="flat" cmpd="sng">
            <a:solidFill>
              <a:srgbClr val="ADBACA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0" name="稻壳儿小白白(http://dwz.cn/Wu2UP)"/>
          <p:cNvSpPr/>
          <p:nvPr/>
        </p:nvSpPr>
        <p:spPr>
          <a:xfrm flipV="1">
            <a:off x="5872163" y="1700213"/>
            <a:ext cx="0" cy="4021137"/>
          </a:xfrm>
          <a:prstGeom prst="line">
            <a:avLst/>
          </a:prstGeom>
          <a:ln w="12700" cap="flat" cmpd="sng">
            <a:solidFill>
              <a:srgbClr val="ADBACA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1" name="稻壳儿小白白(http://dwz.cn/Wu2UP)"/>
          <p:cNvSpPr/>
          <p:nvPr/>
        </p:nvSpPr>
        <p:spPr>
          <a:xfrm>
            <a:off x="1506538" y="204152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2" name="稻壳儿小白白(http://dwz.cn/Wu2UP)"/>
          <p:cNvSpPr/>
          <p:nvPr/>
        </p:nvSpPr>
        <p:spPr>
          <a:xfrm>
            <a:off x="6270625" y="200183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/>
          <p:nvPr/>
        </p:nvSpPr>
        <p:spPr>
          <a:xfrm>
            <a:off x="1506538" y="431641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/>
          <p:nvPr/>
        </p:nvSpPr>
        <p:spPr>
          <a:xfrm>
            <a:off x="6270625" y="427672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/>
          <p:nvPr/>
        </p:nvSpPr>
        <p:spPr>
          <a:xfrm>
            <a:off x="1778000" y="4627563"/>
            <a:ext cx="347663" cy="349250"/>
          </a:xfrm>
          <a:custGeom>
            <a:avLst/>
            <a:gdLst/>
            <a:ahLst/>
            <a:cxnLst>
              <a:cxn ang="0">
                <a:pos x="139895728" y="0"/>
              </a:cxn>
              <a:cxn ang="0">
                <a:pos x="209843592" y="58823159"/>
              </a:cxn>
              <a:cxn ang="0">
                <a:pos x="279790249" y="0"/>
              </a:cxn>
              <a:cxn ang="0">
                <a:pos x="419685978" y="52940479"/>
              </a:cxn>
              <a:cxn ang="0">
                <a:pos x="419685978" y="158822650"/>
              </a:cxn>
              <a:cxn ang="0">
                <a:pos x="326422964" y="132352411"/>
              </a:cxn>
              <a:cxn ang="0">
                <a:pos x="326422964" y="423526259"/>
              </a:cxn>
              <a:cxn ang="0">
                <a:pos x="93263014" y="423526259"/>
              </a:cxn>
              <a:cxn ang="0">
                <a:pos x="93263014" y="132352411"/>
              </a:cxn>
              <a:cxn ang="0">
                <a:pos x="0" y="158822650"/>
              </a:cxn>
              <a:cxn ang="0">
                <a:pos x="0" y="52940479"/>
              </a:cxn>
              <a:cxn ang="0">
                <a:pos x="139895728" y="0"/>
              </a:cxn>
            </a:cxnLst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6" name="稻壳儿小白白(http://dwz.cn/Wu2UP)"/>
          <p:cNvSpPr>
            <a:spLocks noEditPoints="1"/>
          </p:cNvSpPr>
          <p:nvPr/>
        </p:nvSpPr>
        <p:spPr>
          <a:xfrm>
            <a:off x="6545263" y="2286000"/>
            <a:ext cx="365125" cy="341313"/>
          </a:xfrm>
          <a:custGeom>
            <a:avLst/>
            <a:gdLst/>
            <a:ahLst/>
            <a:cxnLst>
              <a:cxn ang="0">
                <a:pos x="391410361" y="281260067"/>
              </a:cxn>
              <a:cxn ang="0">
                <a:pos x="344322579" y="101078272"/>
              </a:cxn>
              <a:cxn ang="0">
                <a:pos x="119188445" y="52736489"/>
              </a:cxn>
              <a:cxn ang="0">
                <a:pos x="47086569" y="4394707"/>
              </a:cxn>
              <a:cxn ang="0">
                <a:pos x="17657008" y="19043329"/>
              </a:cxn>
              <a:cxn ang="0">
                <a:pos x="89758885" y="83499442"/>
              </a:cxn>
              <a:cxn ang="0">
                <a:pos x="194233157" y="364759509"/>
              </a:cxn>
              <a:cxn ang="0">
                <a:pos x="442911181" y="380873839"/>
              </a:cxn>
              <a:cxn ang="0">
                <a:pos x="391410361" y="281260067"/>
              </a:cxn>
              <a:cxn ang="0">
                <a:pos x="356095131" y="339856973"/>
              </a:cxn>
              <a:cxn ang="0">
                <a:pos x="353152297" y="341321472"/>
              </a:cxn>
              <a:cxn ang="0">
                <a:pos x="350208249" y="339856973"/>
              </a:cxn>
              <a:cxn ang="0">
                <a:pos x="233962638" y="202156543"/>
              </a:cxn>
              <a:cxn ang="0">
                <a:pos x="155975092" y="109867686"/>
              </a:cxn>
              <a:cxn ang="0">
                <a:pos x="155975092" y="104007270"/>
              </a:cxn>
              <a:cxn ang="0">
                <a:pos x="160389344" y="104007270"/>
              </a:cxn>
              <a:cxn ang="0">
                <a:pos x="261920781" y="178717296"/>
              </a:cxn>
              <a:cxn ang="0">
                <a:pos x="357566549" y="335462266"/>
              </a:cxn>
              <a:cxn ang="0">
                <a:pos x="356095131" y="339856973"/>
              </a:cxn>
            </a:cxnLst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7" name="稻壳儿小白白(http://dwz.cn/Wu2UP)"/>
          <p:cNvSpPr>
            <a:spLocks noEditPoints="1"/>
          </p:cNvSpPr>
          <p:nvPr/>
        </p:nvSpPr>
        <p:spPr>
          <a:xfrm>
            <a:off x="6596063" y="4541838"/>
            <a:ext cx="327025" cy="349250"/>
          </a:xfrm>
          <a:custGeom>
            <a:avLst/>
            <a:gdLst/>
            <a:ahLst/>
            <a:cxnLst>
              <a:cxn ang="0">
                <a:pos x="370963058" y="282350435"/>
              </a:cxn>
              <a:cxn ang="0">
                <a:pos x="345838055" y="307350914"/>
              </a:cxn>
              <a:cxn ang="0">
                <a:pos x="345838055" y="310291648"/>
              </a:cxn>
              <a:cxn ang="0">
                <a:pos x="297066349" y="342644567"/>
              </a:cxn>
              <a:cxn ang="0">
                <a:pos x="236470683" y="352938953"/>
              </a:cxn>
              <a:cxn ang="0">
                <a:pos x="218735960" y="274997995"/>
              </a:cxn>
              <a:cxn ang="0">
                <a:pos x="215779362" y="177940450"/>
              </a:cxn>
              <a:cxn ang="0">
                <a:pos x="285242389" y="177940450"/>
              </a:cxn>
              <a:cxn ang="0">
                <a:pos x="311845691" y="172057770"/>
              </a:cxn>
              <a:cxn ang="0">
                <a:pos x="328103332" y="180881183"/>
              </a:cxn>
              <a:cxn ang="0">
                <a:pos x="348794653" y="160292411"/>
              </a:cxn>
              <a:cxn ang="0">
                <a:pos x="328103332" y="139704851"/>
              </a:cxn>
              <a:cxn ang="0">
                <a:pos x="310367392" y="148528264"/>
              </a:cxn>
              <a:cxn ang="0">
                <a:pos x="214301063" y="148528264"/>
              </a:cxn>
              <a:cxn ang="0">
                <a:pos x="212823980" y="99999491"/>
              </a:cxn>
              <a:cxn ang="0">
                <a:pos x="249771726" y="51470719"/>
              </a:cxn>
              <a:cxn ang="0">
                <a:pos x="198044638" y="0"/>
              </a:cxn>
              <a:cxn ang="0">
                <a:pos x="146316334" y="51470719"/>
              </a:cxn>
              <a:cxn ang="0">
                <a:pos x="183265296" y="99999491"/>
              </a:cxn>
              <a:cxn ang="0">
                <a:pos x="181786997" y="148528264"/>
              </a:cxn>
              <a:cxn ang="0">
                <a:pos x="85720668" y="148528264"/>
              </a:cxn>
              <a:cxn ang="0">
                <a:pos x="67984729" y="139704851"/>
              </a:cxn>
              <a:cxn ang="0">
                <a:pos x="47294623" y="160292411"/>
              </a:cxn>
              <a:cxn ang="0">
                <a:pos x="67984729" y="180881183"/>
              </a:cxn>
              <a:cxn ang="0">
                <a:pos x="84242369" y="172057770"/>
              </a:cxn>
              <a:cxn ang="0">
                <a:pos x="112323970" y="177940450"/>
              </a:cxn>
              <a:cxn ang="0">
                <a:pos x="180308699" y="177940450"/>
              </a:cxn>
              <a:cxn ang="0">
                <a:pos x="177353316" y="274997995"/>
              </a:cxn>
              <a:cxn ang="0">
                <a:pos x="161095676" y="351467980"/>
              </a:cxn>
              <a:cxn ang="0">
                <a:pos x="87198967" y="333821154"/>
              </a:cxn>
              <a:cxn ang="0">
                <a:pos x="50250005" y="311762621"/>
              </a:cxn>
              <a:cxn ang="0">
                <a:pos x="51728304" y="307350914"/>
              </a:cxn>
              <a:cxn ang="0">
                <a:pos x="25125003" y="282350435"/>
              </a:cxn>
              <a:cxn ang="0">
                <a:pos x="0" y="307350914"/>
              </a:cxn>
              <a:cxn ang="0">
                <a:pos x="25125003" y="333821154"/>
              </a:cxn>
              <a:cxn ang="0">
                <a:pos x="31036982" y="332350181"/>
              </a:cxn>
              <a:cxn ang="0">
                <a:pos x="70941327" y="363232127"/>
              </a:cxn>
              <a:cxn ang="0">
                <a:pos x="150750015" y="401467726"/>
              </a:cxn>
              <a:cxn ang="0">
                <a:pos x="199521721" y="423526259"/>
              </a:cxn>
              <a:cxn ang="0">
                <a:pos x="245338045" y="401467726"/>
              </a:cxn>
              <a:cxn ang="0">
                <a:pos x="325146734" y="363232127"/>
              </a:cxn>
              <a:cxn ang="0">
                <a:pos x="365051078" y="332350181"/>
              </a:cxn>
              <a:cxn ang="0">
                <a:pos x="370963058" y="333821154"/>
              </a:cxn>
              <a:cxn ang="0">
                <a:pos x="397566359" y="307350914"/>
              </a:cxn>
              <a:cxn ang="0">
                <a:pos x="370963058" y="282350435"/>
              </a:cxn>
              <a:cxn ang="0">
                <a:pos x="169963038" y="51470719"/>
              </a:cxn>
              <a:cxn ang="0">
                <a:pos x="198044638" y="23529506"/>
              </a:cxn>
              <a:cxn ang="0">
                <a:pos x="224646724" y="51470719"/>
              </a:cxn>
              <a:cxn ang="0">
                <a:pos x="198044638" y="77940958"/>
              </a:cxn>
              <a:cxn ang="0">
                <a:pos x="169963038" y="51470719"/>
              </a:cxn>
            </a:cxnLst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7178" name="稻壳儿小白白(http://dwz.cn/Wu2UP)"/>
          <p:cNvPicPr/>
          <p:nvPr/>
        </p:nvPicPr>
        <p:blipFill>
          <a:blip r:embed="rId1"/>
          <a:stretch>
            <a:fillRect/>
          </a:stretch>
        </p:blipFill>
        <p:spPr>
          <a:xfrm>
            <a:off x="1773238" y="2322513"/>
            <a:ext cx="347662" cy="347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稻壳儿小白白(http://dwz.cn/Wu2UP)"/>
          <p:cNvSpPr/>
          <p:nvPr/>
        </p:nvSpPr>
        <p:spPr>
          <a:xfrm>
            <a:off x="2630488" y="2259013"/>
            <a:ext cx="2843212" cy="10334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当下大学生在生活中总是会遇到各式各样的购鞋问题，学生常常没有合适的方式快速获得优质的购物体验。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0" name="稻壳儿小白白(http://dwz.cn/Wu2UP)"/>
          <p:cNvSpPr txBox="1"/>
          <p:nvPr/>
        </p:nvSpPr>
        <p:spPr>
          <a:xfrm>
            <a:off x="2630488" y="1878013"/>
            <a:ext cx="1293812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软件开发背景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1" name="稻壳儿小白白(http://dwz.cn/Wu2UP)"/>
          <p:cNvSpPr/>
          <p:nvPr/>
        </p:nvSpPr>
        <p:spPr>
          <a:xfrm>
            <a:off x="7421563" y="2259013"/>
            <a:ext cx="2843212" cy="10334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对于购物问题，一些学生不好意思对软件商提出问题，百度知乎回复时间慢而且有可能“沉”了，石沉大海，杳无音信。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2" name="稻壳儿小白白(http://dwz.cn/Wu2UP)"/>
          <p:cNvSpPr txBox="1"/>
          <p:nvPr/>
        </p:nvSpPr>
        <p:spPr>
          <a:xfrm>
            <a:off x="7421563" y="1878013"/>
            <a:ext cx="1976437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软件解决的用户痛楚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3" name="稻壳儿小白白(http://dwz.cn/Wu2UP)"/>
          <p:cNvSpPr/>
          <p:nvPr/>
        </p:nvSpPr>
        <p:spPr>
          <a:xfrm>
            <a:off x="2630488" y="4391025"/>
            <a:ext cx="2843212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软件前期主要面向千金难求一鞋的学生党</a:t>
            </a: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4" name="稻壳儿小白白(http://dwz.cn/Wu2UP)"/>
          <p:cNvSpPr txBox="1"/>
          <p:nvPr/>
        </p:nvSpPr>
        <p:spPr>
          <a:xfrm>
            <a:off x="2630488" y="4010025"/>
            <a:ext cx="1293812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软件面向用户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5" name="稻壳儿小白白(http://dwz.cn/Wu2UP)"/>
          <p:cNvSpPr/>
          <p:nvPr/>
        </p:nvSpPr>
        <p:spPr>
          <a:xfrm>
            <a:off x="7421563" y="4391025"/>
            <a:ext cx="2843212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用户注册、登录、查看商品、加入购物车、计算总价、虚拟用户充值、购买后生成订单、评价</a:t>
            </a: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6" name="稻壳儿小白白(http://dwz.cn/Wu2UP)"/>
          <p:cNvSpPr txBox="1"/>
          <p:nvPr/>
        </p:nvSpPr>
        <p:spPr>
          <a:xfrm>
            <a:off x="7421563" y="4010025"/>
            <a:ext cx="1293812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软件主要功能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187" name="图片 41" descr="E:\壁纸\微信图片_2018101323421319.jpg微信图片_2018101323421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5" name="文本框 42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最初的目标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89" name="文本框 43"/>
          <p:cNvSpPr txBox="1"/>
          <p:nvPr/>
        </p:nvSpPr>
        <p:spPr>
          <a:xfrm>
            <a:off x="261938" y="174625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稻壳儿小白白(http://dwz.cn/Wu2UP)"/>
          <p:cNvSpPr>
            <a:spLocks noChangeAspect="1"/>
          </p:cNvSpPr>
          <p:nvPr/>
        </p:nvSpPr>
        <p:spPr>
          <a:xfrm>
            <a:off x="6529388" y="2806700"/>
            <a:ext cx="1938337" cy="1908175"/>
          </a:xfrm>
          <a:custGeom>
            <a:avLst/>
            <a:gdLst/>
            <a:ahLst/>
            <a:cxnLst>
              <a:cxn ang="0">
                <a:pos x="1938337" y="987447"/>
              </a:cxn>
              <a:cxn ang="0">
                <a:pos x="1777923" y="1174262"/>
              </a:cxn>
              <a:cxn ang="0">
                <a:pos x="106943" y="1908175"/>
              </a:cxn>
              <a:cxn ang="0">
                <a:pos x="26736" y="1881487"/>
              </a:cxn>
              <a:cxn ang="0">
                <a:pos x="0" y="1801424"/>
              </a:cxn>
              <a:cxn ang="0">
                <a:pos x="80207" y="1441139"/>
              </a:cxn>
              <a:cxn ang="0">
                <a:pos x="668392" y="974103"/>
              </a:cxn>
              <a:cxn ang="0">
                <a:pos x="280725" y="587131"/>
              </a:cxn>
              <a:cxn ang="0">
                <a:pos x="387667" y="106751"/>
              </a:cxn>
              <a:cxn ang="0">
                <a:pos x="481242" y="13344"/>
              </a:cxn>
              <a:cxn ang="0">
                <a:pos x="588185" y="40032"/>
              </a:cxn>
              <a:cxn ang="0">
                <a:pos x="1844762" y="813977"/>
              </a:cxn>
              <a:cxn ang="0">
                <a:pos x="1938337" y="987447"/>
              </a:cxn>
            </a:cxnLst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32BB9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8" name="稻壳儿小白白(http://dwz.cn/Wu2UP)"/>
          <p:cNvSpPr/>
          <p:nvPr/>
        </p:nvSpPr>
        <p:spPr>
          <a:xfrm>
            <a:off x="5530850" y="3046413"/>
            <a:ext cx="1481138" cy="1458912"/>
          </a:xfrm>
          <a:custGeom>
            <a:avLst/>
            <a:gdLst/>
            <a:ahLst/>
            <a:cxnLst>
              <a:cxn ang="0">
                <a:pos x="1481138" y="754961"/>
              </a:cxn>
              <a:cxn ang="0">
                <a:pos x="1358561" y="897792"/>
              </a:cxn>
              <a:cxn ang="0">
                <a:pos x="81718" y="1458912"/>
              </a:cxn>
              <a:cxn ang="0">
                <a:pos x="20429" y="1438508"/>
              </a:cxn>
              <a:cxn ang="0">
                <a:pos x="0" y="1377295"/>
              </a:cxn>
              <a:cxn ang="0">
                <a:pos x="61288" y="1101836"/>
              </a:cxn>
              <a:cxn ang="0">
                <a:pos x="510737" y="744759"/>
              </a:cxn>
              <a:cxn ang="0">
                <a:pos x="214510" y="448896"/>
              </a:cxn>
              <a:cxn ang="0">
                <a:pos x="296228" y="81617"/>
              </a:cxn>
              <a:cxn ang="0">
                <a:pos x="367731" y="10202"/>
              </a:cxn>
              <a:cxn ang="0">
                <a:pos x="449449" y="30607"/>
              </a:cxn>
              <a:cxn ang="0">
                <a:pos x="1409635" y="622333"/>
              </a:cxn>
              <a:cxn ang="0">
                <a:pos x="1481138" y="754961"/>
              </a:cxn>
            </a:cxnLst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117A6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9" name="稻壳儿小白白(http://dwz.cn/Wu2UP)"/>
          <p:cNvSpPr/>
          <p:nvPr/>
        </p:nvSpPr>
        <p:spPr>
          <a:xfrm>
            <a:off x="4611688" y="3165475"/>
            <a:ext cx="1295400" cy="1265238"/>
          </a:xfrm>
          <a:custGeom>
            <a:avLst/>
            <a:gdLst/>
            <a:ahLst/>
            <a:cxnLst>
              <a:cxn ang="0">
                <a:pos x="1295400" y="653026"/>
              </a:cxn>
              <a:cxn ang="0">
                <a:pos x="1193400" y="775468"/>
              </a:cxn>
              <a:cxn ang="0">
                <a:pos x="81600" y="1265238"/>
              </a:cxn>
              <a:cxn ang="0">
                <a:pos x="20400" y="1255034"/>
              </a:cxn>
              <a:cxn ang="0">
                <a:pos x="10200" y="1204017"/>
              </a:cxn>
              <a:cxn ang="0">
                <a:pos x="61200" y="959132"/>
              </a:cxn>
              <a:cxn ang="0">
                <a:pos x="397800" y="632619"/>
              </a:cxn>
              <a:cxn ang="0">
                <a:pos x="193800" y="387734"/>
              </a:cxn>
              <a:cxn ang="0">
                <a:pos x="265200" y="61221"/>
              </a:cxn>
              <a:cxn ang="0">
                <a:pos x="326400" y="10204"/>
              </a:cxn>
              <a:cxn ang="0">
                <a:pos x="397800" y="20407"/>
              </a:cxn>
              <a:cxn ang="0">
                <a:pos x="1234200" y="530584"/>
              </a:cxn>
              <a:cxn ang="0">
                <a:pos x="1295400" y="653026"/>
              </a:cxn>
            </a:cxnLst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32BB9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0" name="稻壳儿小白白(http://dwz.cn/Wu2UP)"/>
          <p:cNvSpPr/>
          <p:nvPr/>
        </p:nvSpPr>
        <p:spPr>
          <a:xfrm>
            <a:off x="3889375" y="3292475"/>
            <a:ext cx="1028700" cy="1041400"/>
          </a:xfrm>
          <a:custGeom>
            <a:avLst/>
            <a:gdLst/>
            <a:ahLst/>
            <a:cxnLst>
              <a:cxn ang="0">
                <a:pos x="152777" y="316504"/>
              </a:cxn>
              <a:cxn ang="0">
                <a:pos x="213888" y="51049"/>
              </a:cxn>
              <a:cxn ang="0">
                <a:pos x="264814" y="10210"/>
              </a:cxn>
              <a:cxn ang="0">
                <a:pos x="325925" y="20420"/>
              </a:cxn>
              <a:cxn ang="0">
                <a:pos x="967589" y="418602"/>
              </a:cxn>
              <a:cxn ang="0">
                <a:pos x="1028700" y="520700"/>
              </a:cxn>
              <a:cxn ang="0">
                <a:pos x="957404" y="643218"/>
              </a:cxn>
              <a:cxn ang="0">
                <a:pos x="61111" y="1041400"/>
              </a:cxn>
              <a:cxn ang="0">
                <a:pos x="20370" y="1031190"/>
              </a:cxn>
              <a:cxn ang="0">
                <a:pos x="0" y="990351"/>
              </a:cxn>
              <a:cxn ang="0">
                <a:pos x="50926" y="786155"/>
              </a:cxn>
              <a:cxn ang="0">
                <a:pos x="152777" y="316504"/>
              </a:cxn>
            </a:cxnLst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117A6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1" name="稻壳儿小白白(http://dwz.cn/Wu2UP)"/>
          <p:cNvSpPr/>
          <p:nvPr/>
        </p:nvSpPr>
        <p:spPr>
          <a:xfrm>
            <a:off x="7864475" y="3209925"/>
            <a:ext cx="2549525" cy="287338"/>
          </a:xfrm>
          <a:custGeom>
            <a:avLst/>
            <a:gdLst/>
            <a:ahLst/>
            <a:cxnLst>
              <a:cxn ang="0">
                <a:pos x="0" y="287338"/>
              </a:cxn>
              <a:cxn ang="0">
                <a:pos x="273163" y="0"/>
              </a:cxn>
              <a:cxn ang="0">
                <a:pos x="2549525" y="0"/>
              </a:cxn>
            </a:cxnLst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prstDash val="solid"/>
            <a:round/>
            <a:headEnd type="oval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" name="稻壳儿小白白(http://dwz.cn/Wu2UP)"/>
          <p:cNvSpPr/>
          <p:nvPr/>
        </p:nvSpPr>
        <p:spPr>
          <a:xfrm flipH="1">
            <a:off x="1617663" y="3517900"/>
            <a:ext cx="2551112" cy="287338"/>
          </a:xfrm>
          <a:custGeom>
            <a:avLst/>
            <a:gdLst/>
            <a:ahLst/>
            <a:cxnLst>
              <a:cxn ang="0">
                <a:pos x="0" y="287338"/>
              </a:cxn>
              <a:cxn ang="0">
                <a:pos x="273333" y="0"/>
              </a:cxn>
              <a:cxn ang="0">
                <a:pos x="2551112" y="0"/>
              </a:cxn>
            </a:cxnLst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prstDash val="solid"/>
            <a:round/>
            <a:headEnd type="oval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3" name="稻壳儿小白白(http://dwz.cn/Wu2UP)"/>
          <p:cNvSpPr/>
          <p:nvPr/>
        </p:nvSpPr>
        <p:spPr>
          <a:xfrm>
            <a:off x="6272213" y="2509838"/>
            <a:ext cx="673100" cy="1001712"/>
          </a:xfrm>
          <a:custGeom>
            <a:avLst/>
            <a:gdLst/>
            <a:ahLst/>
            <a:cxnLst>
              <a:cxn ang="0">
                <a:pos x="0" y="1001712"/>
              </a:cxn>
              <a:cxn ang="0">
                <a:pos x="105584" y="540397"/>
              </a:cxn>
              <a:cxn ang="0">
                <a:pos x="673100" y="0"/>
              </a:cxn>
            </a:cxnLst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prstDash val="solid"/>
            <a:round/>
            <a:headEnd type="oval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4" name="稻壳儿小白白(http://dwz.cn/Wu2UP)"/>
          <p:cNvSpPr/>
          <p:nvPr/>
        </p:nvSpPr>
        <p:spPr>
          <a:xfrm flipH="1">
            <a:off x="4559300" y="2501900"/>
            <a:ext cx="673100" cy="1003300"/>
          </a:xfrm>
          <a:custGeom>
            <a:avLst/>
            <a:gdLst/>
            <a:ahLst/>
            <a:cxnLst>
              <a:cxn ang="0">
                <a:pos x="0" y="1003300"/>
              </a:cxn>
              <a:cxn ang="0">
                <a:pos x="105584" y="541254"/>
              </a:cxn>
              <a:cxn ang="0">
                <a:pos x="673100" y="0"/>
              </a:cxn>
            </a:cxnLst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prstDash val="solid"/>
            <a:round/>
            <a:headEnd type="oval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5" name="稻壳儿小白白(http://dwz.cn/Wu2UP)"/>
          <p:cNvSpPr>
            <a:spLocks noChangeAspect="1" noEditPoints="1"/>
          </p:cNvSpPr>
          <p:nvPr/>
        </p:nvSpPr>
        <p:spPr>
          <a:xfrm>
            <a:off x="4333875" y="3675063"/>
            <a:ext cx="225425" cy="241300"/>
          </a:xfrm>
          <a:custGeom>
            <a:avLst/>
            <a:gdLst/>
            <a:ahLst/>
            <a:cxnLst>
              <a:cxn ang="0">
                <a:pos x="40169" y="1805"/>
              </a:cxn>
              <a:cxn ang="0">
                <a:pos x="37171" y="1805"/>
              </a:cxn>
              <a:cxn ang="0">
                <a:pos x="0" y="95678"/>
              </a:cxn>
              <a:cxn ang="0">
                <a:pos x="38970" y="134189"/>
              </a:cxn>
              <a:cxn ang="0">
                <a:pos x="77340" y="95678"/>
              </a:cxn>
              <a:cxn ang="0">
                <a:pos x="40169" y="1805"/>
              </a:cxn>
              <a:cxn ang="0">
                <a:pos x="187654" y="1805"/>
              </a:cxn>
              <a:cxn ang="0">
                <a:pos x="185256" y="1805"/>
              </a:cxn>
              <a:cxn ang="0">
                <a:pos x="147486" y="95678"/>
              </a:cxn>
              <a:cxn ang="0">
                <a:pos x="186455" y="134189"/>
              </a:cxn>
              <a:cxn ang="0">
                <a:pos x="225425" y="95678"/>
              </a:cxn>
              <a:cxn ang="0">
                <a:pos x="187654" y="1805"/>
              </a:cxn>
              <a:cxn ang="0">
                <a:pos x="110914" y="108314"/>
              </a:cxn>
              <a:cxn ang="0">
                <a:pos x="73743" y="202788"/>
              </a:cxn>
              <a:cxn ang="0">
                <a:pos x="112713" y="241300"/>
              </a:cxn>
              <a:cxn ang="0">
                <a:pos x="151682" y="202788"/>
              </a:cxn>
              <a:cxn ang="0">
                <a:pos x="113912" y="108314"/>
              </a:cxn>
              <a:cxn ang="0">
                <a:pos x="110914" y="108314"/>
              </a:cxn>
            </a:cxnLst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6" name="稻壳儿小白白(http://dwz.cn/Wu2UP)"/>
          <p:cNvSpPr>
            <a:spLocks noChangeAspect="1"/>
          </p:cNvSpPr>
          <p:nvPr/>
        </p:nvSpPr>
        <p:spPr>
          <a:xfrm>
            <a:off x="7526338" y="3676650"/>
            <a:ext cx="242887" cy="250825"/>
          </a:xfrm>
          <a:custGeom>
            <a:avLst/>
            <a:gdLst/>
            <a:ahLst/>
            <a:cxnLst>
              <a:cxn ang="0">
                <a:pos x="91304" y="250825"/>
              </a:cxn>
              <a:cxn ang="0">
                <a:pos x="70916" y="241110"/>
              </a:cxn>
              <a:cxn ang="0">
                <a:pos x="7978" y="157207"/>
              </a:cxn>
              <a:cxn ang="0">
                <a:pos x="12410" y="122763"/>
              </a:cxn>
              <a:cxn ang="0">
                <a:pos x="46982" y="128062"/>
              </a:cxn>
              <a:cxn ang="0">
                <a:pos x="88645" y="182820"/>
              </a:cxn>
              <a:cxn ang="0">
                <a:pos x="194132" y="15014"/>
              </a:cxn>
              <a:cxn ang="0">
                <a:pos x="227817" y="7065"/>
              </a:cxn>
              <a:cxn ang="0">
                <a:pos x="235795" y="41510"/>
              </a:cxn>
              <a:cxn ang="0">
                <a:pos x="111693" y="239344"/>
              </a:cxn>
              <a:cxn ang="0">
                <a:pos x="92191" y="250825"/>
              </a:cxn>
              <a:cxn ang="0">
                <a:pos x="91304" y="250825"/>
              </a:cxn>
            </a:cxnLst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7" name="稻壳儿小白白(http://dwz.cn/Wu2UP)"/>
          <p:cNvSpPr>
            <a:spLocks noEditPoints="1"/>
          </p:cNvSpPr>
          <p:nvPr/>
        </p:nvSpPr>
        <p:spPr>
          <a:xfrm>
            <a:off x="5181600" y="3694113"/>
            <a:ext cx="258763" cy="222250"/>
          </a:xfrm>
          <a:custGeom>
            <a:avLst/>
            <a:gdLst/>
            <a:ahLst/>
            <a:cxnLst>
              <a:cxn ang="0">
                <a:pos x="249778" y="0"/>
              </a:cxn>
              <a:cxn ang="0">
                <a:pos x="46721" y="0"/>
              </a:cxn>
              <a:cxn ang="0">
                <a:pos x="37736" y="9035"/>
              </a:cxn>
              <a:cxn ang="0">
                <a:pos x="37736" y="38849"/>
              </a:cxn>
              <a:cxn ang="0">
                <a:pos x="8985" y="38849"/>
              </a:cxn>
              <a:cxn ang="0">
                <a:pos x="0" y="47883"/>
              </a:cxn>
              <a:cxn ang="0">
                <a:pos x="0" y="197857"/>
              </a:cxn>
              <a:cxn ang="0">
                <a:pos x="24259" y="222250"/>
              </a:cxn>
              <a:cxn ang="0">
                <a:pos x="46721" y="222250"/>
              </a:cxn>
              <a:cxn ang="0">
                <a:pos x="216534" y="222250"/>
              </a:cxn>
              <a:cxn ang="0">
                <a:pos x="249778" y="222250"/>
              </a:cxn>
              <a:cxn ang="0">
                <a:pos x="258763" y="213215"/>
              </a:cxn>
              <a:cxn ang="0">
                <a:pos x="258763" y="9035"/>
              </a:cxn>
              <a:cxn ang="0">
                <a:pos x="249778" y="0"/>
              </a:cxn>
              <a:cxn ang="0">
                <a:pos x="243489" y="206891"/>
              </a:cxn>
              <a:cxn ang="0">
                <a:pos x="216534" y="206891"/>
              </a:cxn>
              <a:cxn ang="0">
                <a:pos x="46721" y="206891"/>
              </a:cxn>
              <a:cxn ang="0">
                <a:pos x="24259" y="206891"/>
              </a:cxn>
              <a:cxn ang="0">
                <a:pos x="15274" y="197857"/>
              </a:cxn>
              <a:cxn ang="0">
                <a:pos x="15274" y="54207"/>
              </a:cxn>
              <a:cxn ang="0">
                <a:pos x="37736" y="54207"/>
              </a:cxn>
              <a:cxn ang="0">
                <a:pos x="37736" y="193339"/>
              </a:cxn>
              <a:cxn ang="0">
                <a:pos x="53010" y="193339"/>
              </a:cxn>
              <a:cxn ang="0">
                <a:pos x="53010" y="54207"/>
              </a:cxn>
              <a:cxn ang="0">
                <a:pos x="53010" y="54207"/>
              </a:cxn>
              <a:cxn ang="0">
                <a:pos x="53010" y="38849"/>
              </a:cxn>
              <a:cxn ang="0">
                <a:pos x="53010" y="15359"/>
              </a:cxn>
              <a:cxn ang="0">
                <a:pos x="243489" y="15359"/>
              </a:cxn>
              <a:cxn ang="0">
                <a:pos x="243489" y="206891"/>
              </a:cxn>
            </a:cxnLst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8" name="稻壳儿小白白(http://dwz.cn/Wu2UP)"/>
          <p:cNvSpPr/>
          <p:nvPr/>
        </p:nvSpPr>
        <p:spPr>
          <a:xfrm>
            <a:off x="5254625" y="3730625"/>
            <a:ext cx="68263" cy="68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9" name="稻壳儿小白白(http://dwz.cn/Wu2UP)"/>
          <p:cNvSpPr/>
          <p:nvPr/>
        </p:nvSpPr>
        <p:spPr>
          <a:xfrm>
            <a:off x="5345113" y="3740150"/>
            <a:ext cx="57150" cy="11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0" name="稻壳儿小白白(http://dwz.cn/Wu2UP)"/>
          <p:cNvSpPr/>
          <p:nvPr/>
        </p:nvSpPr>
        <p:spPr>
          <a:xfrm>
            <a:off x="5345113" y="3775075"/>
            <a:ext cx="57150" cy="11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1" name="稻壳儿小白白(http://dwz.cn/Wu2UP)"/>
          <p:cNvSpPr/>
          <p:nvPr/>
        </p:nvSpPr>
        <p:spPr>
          <a:xfrm>
            <a:off x="5254625" y="3822700"/>
            <a:ext cx="147638" cy="11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2" name="稻壳儿小白白(http://dwz.cn/Wu2UP)"/>
          <p:cNvSpPr/>
          <p:nvPr/>
        </p:nvSpPr>
        <p:spPr>
          <a:xfrm>
            <a:off x="5254625" y="3859213"/>
            <a:ext cx="147638" cy="11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3" name="稻壳儿小白白(http://dwz.cn/Wu2UP)"/>
          <p:cNvSpPr/>
          <p:nvPr/>
        </p:nvSpPr>
        <p:spPr>
          <a:xfrm>
            <a:off x="6272213" y="3654425"/>
            <a:ext cx="301625" cy="300038"/>
          </a:xfrm>
          <a:prstGeom prst="ellipse">
            <a:avLst/>
          </a:prstGeom>
          <a:noFill/>
          <a:ln w="30163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96" tIns="40148" rIns="80296" bIns="40148" anchor="t"/>
          <a:p>
            <a:endParaRPr lang="zh-CN" altLang="en-US" sz="15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4" name="稻壳儿小白白(http://dwz.cn/Wu2UP)"/>
          <p:cNvSpPr/>
          <p:nvPr/>
        </p:nvSpPr>
        <p:spPr>
          <a:xfrm>
            <a:off x="6318250" y="3694113"/>
            <a:ext cx="155575" cy="141287"/>
          </a:xfrm>
          <a:custGeom>
            <a:avLst/>
            <a:gdLst/>
            <a:ahLst/>
            <a:cxnLst>
              <a:cxn ang="0">
                <a:pos x="13101" y="53592"/>
              </a:cxn>
              <a:cxn ang="0">
                <a:pos x="47491" y="120175"/>
              </a:cxn>
              <a:cxn ang="0">
                <a:pos x="93345" y="138039"/>
              </a:cxn>
              <a:cxn ang="0">
                <a:pos x="88432" y="131543"/>
              </a:cxn>
              <a:cxn ang="0">
                <a:pos x="78606" y="123423"/>
              </a:cxn>
              <a:cxn ang="0">
                <a:pos x="73693" y="108807"/>
              </a:cxn>
              <a:cxn ang="0">
                <a:pos x="58955" y="103935"/>
              </a:cxn>
              <a:cxn ang="0">
                <a:pos x="73693" y="84447"/>
              </a:cxn>
              <a:cxn ang="0">
                <a:pos x="116272" y="53592"/>
              </a:cxn>
              <a:cxn ang="0">
                <a:pos x="70418" y="4872"/>
              </a:cxn>
              <a:cxn ang="0">
                <a:pos x="9826" y="22736"/>
              </a:cxn>
              <a:cxn ang="0">
                <a:pos x="13101" y="53592"/>
              </a:cxn>
            </a:cxnLst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5" name="稻壳儿小白白(http://dwz.cn/Wu2UP)"/>
          <p:cNvSpPr/>
          <p:nvPr/>
        </p:nvSpPr>
        <p:spPr>
          <a:xfrm>
            <a:off x="6402388" y="3803650"/>
            <a:ext cx="117475" cy="138113"/>
          </a:xfrm>
          <a:custGeom>
            <a:avLst/>
            <a:gdLst/>
            <a:ahLst/>
            <a:cxnLst>
              <a:cxn ang="0">
                <a:pos x="19311" y="51995"/>
              </a:cxn>
              <a:cxn ang="0">
                <a:pos x="19311" y="73119"/>
              </a:cxn>
              <a:cxn ang="0">
                <a:pos x="40231" y="94242"/>
              </a:cxn>
              <a:cxn ang="0">
                <a:pos x="30576" y="129989"/>
              </a:cxn>
              <a:cxn ang="0">
                <a:pos x="72416" y="107241"/>
              </a:cxn>
              <a:cxn ang="0">
                <a:pos x="106210" y="60120"/>
              </a:cxn>
              <a:cxn ang="0">
                <a:pos x="86899" y="38997"/>
              </a:cxn>
              <a:cxn ang="0">
                <a:pos x="38622" y="17873"/>
              </a:cxn>
              <a:cxn ang="0">
                <a:pos x="19311" y="51995"/>
              </a:cxn>
            </a:cxnLst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6" name="稻壳儿小白白(http://dwz.cn/Wu2UP)"/>
          <p:cNvSpPr/>
          <p:nvPr/>
        </p:nvSpPr>
        <p:spPr>
          <a:xfrm>
            <a:off x="6465888" y="3660775"/>
            <a:ext cx="103187" cy="193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17" y="48826"/>
              </a:cxn>
              <a:cxn ang="0">
                <a:pos x="75343" y="87886"/>
              </a:cxn>
              <a:cxn ang="0">
                <a:pos x="88446" y="131829"/>
              </a:cxn>
              <a:cxn ang="0">
                <a:pos x="85170" y="180655"/>
              </a:cxn>
              <a:cxn ang="0">
                <a:pos x="103187" y="183910"/>
              </a:cxn>
            </a:cxnLst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7" name="稻壳儿小白白(http://dwz.cn/Wu2UP)"/>
          <p:cNvSpPr txBox="1"/>
          <p:nvPr/>
        </p:nvSpPr>
        <p:spPr>
          <a:xfrm>
            <a:off x="3751263" y="1830388"/>
            <a:ext cx="2344737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前后端接口设计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8" name="稻壳儿小白白(http://dwz.cn/Wu2UP)"/>
          <p:cNvSpPr txBox="1"/>
          <p:nvPr/>
        </p:nvSpPr>
        <p:spPr>
          <a:xfrm>
            <a:off x="3756025" y="2116138"/>
            <a:ext cx="233997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前端人员先编写页面，前后端交互成员编写前后端交互接口，后端实现，双方相应进行单元测试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39" name="稻壳儿小白白(http://dwz.cn/Wu2UP)"/>
          <p:cNvSpPr txBox="1"/>
          <p:nvPr/>
        </p:nvSpPr>
        <p:spPr>
          <a:xfrm>
            <a:off x="6391275" y="1830388"/>
            <a:ext cx="25495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前后端接口交互测试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0" name="稻壳儿小白白(http://dwz.cn/Wu2UP)"/>
          <p:cNvSpPr txBox="1"/>
          <p:nvPr/>
        </p:nvSpPr>
        <p:spPr>
          <a:xfrm>
            <a:off x="6396038" y="2116138"/>
            <a:ext cx="1566862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每日的代码编写测试完成后进行前后端交互测试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1" name="稻壳儿小白白(http://dwz.cn/Wu2UP)"/>
          <p:cNvSpPr txBox="1"/>
          <p:nvPr/>
        </p:nvSpPr>
        <p:spPr>
          <a:xfrm>
            <a:off x="9091613" y="3449638"/>
            <a:ext cx="20796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每日站立时会议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2" name="稻壳儿小白白(http://dwz.cn/Wu2UP)"/>
          <p:cNvSpPr txBox="1"/>
          <p:nvPr/>
        </p:nvSpPr>
        <p:spPr>
          <a:xfrm>
            <a:off x="9096375" y="3735388"/>
            <a:ext cx="1566863" cy="738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每天晚上进行每日的站立时会议，分析每日任务出现的问题以及进行组员之间的交流。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3" name="稻壳儿小白白(http://dwz.cn/Wu2UP)"/>
          <p:cNvSpPr txBox="1"/>
          <p:nvPr/>
        </p:nvSpPr>
        <p:spPr>
          <a:xfrm>
            <a:off x="758825" y="3651250"/>
            <a:ext cx="1473200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按计划安排任务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4" name="稻壳儿小白白(http://dwz.cn/Wu2UP)"/>
          <p:cNvSpPr txBox="1"/>
          <p:nvPr/>
        </p:nvSpPr>
        <p:spPr>
          <a:xfrm>
            <a:off x="763588" y="3937000"/>
            <a:ext cx="1566862" cy="3698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主要参照之前的计划安排进行美如计划的安排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5" name="稻壳儿小白白(http://dwz.cn/Wu2UP)"/>
          <p:cNvSpPr/>
          <p:nvPr/>
        </p:nvSpPr>
        <p:spPr>
          <a:xfrm>
            <a:off x="1255713" y="5440363"/>
            <a:ext cx="9529762" cy="5635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需要改进的地方：前后端接口应该提早设计，能适当减轻前端的压力，并且后端也不用等待接口设计完成再开始着手实现。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246" name="图片 39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24" name="文本框 40"/>
          <p:cNvSpPr txBox="1"/>
          <p:nvPr/>
        </p:nvSpPr>
        <p:spPr>
          <a:xfrm>
            <a:off x="987425" y="266700"/>
            <a:ext cx="225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Tx/>
            </a:pP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每日计划安排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48" name="文本框 41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稻壳儿小白白(http://dwz.cn/Wu2UP)"/>
          <p:cNvSpPr/>
          <p:nvPr/>
        </p:nvSpPr>
        <p:spPr>
          <a:xfrm>
            <a:off x="1266825" y="1579563"/>
            <a:ext cx="862013" cy="8620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ru-RU" altLang="en-US" sz="24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6" name="稻壳儿小白白(http://dwz.cn/Wu2UP)"/>
          <p:cNvSpPr/>
          <p:nvPr/>
        </p:nvSpPr>
        <p:spPr>
          <a:xfrm>
            <a:off x="3279775" y="1579563"/>
            <a:ext cx="862013" cy="8620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ru-RU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7" name="稻壳儿小白白(http://dwz.cn/Wu2UP)"/>
          <p:cNvSpPr/>
          <p:nvPr/>
        </p:nvSpPr>
        <p:spPr>
          <a:xfrm>
            <a:off x="5422900" y="1579563"/>
            <a:ext cx="862013" cy="8620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ru-RU" altLang="en-US" sz="24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8" name="稻壳儿小白白(http://dwz.cn/Wu2UP)"/>
          <p:cNvSpPr/>
          <p:nvPr/>
        </p:nvSpPr>
        <p:spPr>
          <a:xfrm>
            <a:off x="7720013" y="1579563"/>
            <a:ext cx="860425" cy="8620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ru-RU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/>
          <p:nvPr/>
        </p:nvSpPr>
        <p:spPr>
          <a:xfrm>
            <a:off x="1282700" y="3941763"/>
            <a:ext cx="862013" cy="8620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defTabSz="913130" fontAlgn="base">
              <a:buFont typeface="Arial" panose="020B0604020202020204" pitchFamily="34" charset="0"/>
            </a:pPr>
            <a:endParaRPr lang="ru-RU" altLang="en-US" sz="28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/>
          <p:nvPr/>
        </p:nvSpPr>
        <p:spPr>
          <a:xfrm>
            <a:off x="3275013" y="3941763"/>
            <a:ext cx="862013" cy="8620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endParaRPr lang="ru-RU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/>
          <p:nvPr/>
        </p:nvSpPr>
        <p:spPr>
          <a:xfrm>
            <a:off x="9855200" y="1824038"/>
            <a:ext cx="384175" cy="355600"/>
          </a:xfrm>
          <a:custGeom>
            <a:avLst/>
            <a:gdLst/>
            <a:ahLst/>
            <a:cxnLst>
              <a:cxn ang="0">
                <a:pos x="183931681" y="0"/>
              </a:cxn>
              <a:cxn ang="0">
                <a:pos x="183931681" y="0"/>
              </a:cxn>
              <a:cxn ang="0">
                <a:pos x="183931681" y="0"/>
              </a:cxn>
              <a:cxn ang="0">
                <a:pos x="49094571" y="55482761"/>
              </a:cxn>
              <a:cxn ang="0">
                <a:pos x="55317874" y="99175757"/>
              </a:cxn>
              <a:cxn ang="0">
                <a:pos x="0" y="166448282"/>
              </a:cxn>
              <a:cxn ang="0">
                <a:pos x="79519236" y="221237331"/>
              </a:cxn>
              <a:cxn ang="0">
                <a:pos x="159730319" y="184479784"/>
              </a:cxn>
              <a:cxn ang="0">
                <a:pos x="159730319" y="172690020"/>
              </a:cxn>
              <a:cxn ang="0">
                <a:pos x="183931681" y="147723069"/>
              </a:cxn>
              <a:cxn ang="0">
                <a:pos x="208824059" y="172690020"/>
              </a:cxn>
              <a:cxn ang="0">
                <a:pos x="183931681" y="196963259"/>
              </a:cxn>
              <a:cxn ang="0">
                <a:pos x="79519236" y="246204282"/>
              </a:cxn>
              <a:cxn ang="0">
                <a:pos x="79519236" y="257994879"/>
              </a:cxn>
              <a:cxn ang="0">
                <a:pos x="183931681" y="295445305"/>
              </a:cxn>
              <a:cxn ang="0">
                <a:pos x="183931681" y="295445305"/>
              </a:cxn>
              <a:cxn ang="0">
                <a:pos x="282119992" y="257994879"/>
              </a:cxn>
              <a:cxn ang="0">
                <a:pos x="313236504" y="55482761"/>
              </a:cxn>
              <a:cxn ang="0">
                <a:pos x="183931681" y="0"/>
              </a:cxn>
              <a:cxn ang="0">
                <a:pos x="24893210" y="160206544"/>
              </a:cxn>
              <a:cxn ang="0">
                <a:pos x="24893210" y="160206544"/>
              </a:cxn>
              <a:cxn ang="0">
                <a:pos x="61541176" y="123448997"/>
              </a:cxn>
              <a:cxn ang="0">
                <a:pos x="73295933" y="196963259"/>
              </a:cxn>
              <a:cxn ang="0">
                <a:pos x="24893210" y="160206544"/>
              </a:cxn>
              <a:cxn ang="0">
                <a:pos x="183931681" y="92240308"/>
              </a:cxn>
              <a:cxn ang="0">
                <a:pos x="183931681" y="92240308"/>
              </a:cxn>
              <a:cxn ang="0">
                <a:pos x="73295933" y="55482761"/>
              </a:cxn>
              <a:cxn ang="0">
                <a:pos x="183931681" y="24966951"/>
              </a:cxn>
              <a:cxn ang="0">
                <a:pos x="287652279" y="55482761"/>
              </a:cxn>
              <a:cxn ang="0">
                <a:pos x="183931681" y="92240308"/>
              </a:cxn>
            </a:cxnLst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3" name="稻壳儿小白白(http://dwz.cn/Wu2UP)"/>
          <p:cNvSpPr/>
          <p:nvPr/>
        </p:nvSpPr>
        <p:spPr>
          <a:xfrm>
            <a:off x="1527175" y="1825625"/>
            <a:ext cx="341313" cy="361950"/>
          </a:xfrm>
          <a:custGeom>
            <a:avLst/>
            <a:gdLst/>
            <a:ahLst/>
            <a:cxnLst>
              <a:cxn ang="0">
                <a:pos x="178974857" y="281180359"/>
              </a:cxn>
              <a:cxn ang="0">
                <a:pos x="178974857" y="281180359"/>
              </a:cxn>
              <a:cxn ang="0">
                <a:pos x="191509973" y="293584618"/>
              </a:cxn>
              <a:cxn ang="0">
                <a:pos x="259060740" y="299787578"/>
              </a:cxn>
              <a:cxn ang="0">
                <a:pos x="272292668" y="287382489"/>
              </a:cxn>
              <a:cxn ang="0">
                <a:pos x="272292668" y="232249036"/>
              </a:cxn>
              <a:cxn ang="0">
                <a:pos x="185242832" y="226046907"/>
              </a:cxn>
              <a:cxn ang="0">
                <a:pos x="178974857" y="281180359"/>
              </a:cxn>
              <a:cxn ang="0">
                <a:pos x="12535116" y="232249036"/>
              </a:cxn>
              <a:cxn ang="0">
                <a:pos x="12535116" y="232249036"/>
              </a:cxn>
              <a:cxn ang="0">
                <a:pos x="12535116" y="287382489"/>
              </a:cxn>
              <a:cxn ang="0">
                <a:pos x="24374255" y="299787578"/>
              </a:cxn>
              <a:cxn ang="0">
                <a:pos x="92620999" y="293584618"/>
              </a:cxn>
              <a:cxn ang="0">
                <a:pos x="105156115" y="281180359"/>
              </a:cxn>
              <a:cxn ang="0">
                <a:pos x="98888974" y="226046907"/>
              </a:cxn>
              <a:cxn ang="0">
                <a:pos x="12535116" y="232249036"/>
              </a:cxn>
              <a:cxn ang="0">
                <a:pos x="0" y="141279213"/>
              </a:cxn>
              <a:cxn ang="0">
                <a:pos x="0" y="141279213"/>
              </a:cxn>
              <a:cxn ang="0">
                <a:pos x="6267975" y="201925762"/>
              </a:cxn>
              <a:cxn ang="0">
                <a:pos x="92620999" y="189520673"/>
              </a:cxn>
              <a:cxn ang="0">
                <a:pos x="92620999" y="135076253"/>
              </a:cxn>
              <a:cxn ang="0">
                <a:pos x="92620999" y="128874124"/>
              </a:cxn>
              <a:cxn ang="0">
                <a:pos x="142065486" y="79943631"/>
              </a:cxn>
              <a:cxn ang="0">
                <a:pos x="191509973" y="128874124"/>
              </a:cxn>
              <a:cxn ang="0">
                <a:pos x="191509973" y="135076253"/>
              </a:cxn>
              <a:cxn ang="0">
                <a:pos x="185242832" y="189520673"/>
              </a:cxn>
              <a:cxn ang="0">
                <a:pos x="277863831" y="201925762"/>
              </a:cxn>
              <a:cxn ang="0">
                <a:pos x="284130972" y="141279213"/>
              </a:cxn>
              <a:cxn ang="0">
                <a:pos x="284130972" y="128874124"/>
              </a:cxn>
              <a:cxn ang="0">
                <a:pos x="142065486" y="0"/>
              </a:cxn>
              <a:cxn ang="0">
                <a:pos x="0" y="128874124"/>
              </a:cxn>
              <a:cxn ang="0">
                <a:pos x="0" y="141279213"/>
              </a:cxn>
            </a:cxnLst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5" name="稻壳儿小白白(http://dwz.cn/Wu2UP)"/>
          <p:cNvSpPr/>
          <p:nvPr/>
        </p:nvSpPr>
        <p:spPr>
          <a:xfrm>
            <a:off x="1528763" y="4233863"/>
            <a:ext cx="369887" cy="311150"/>
          </a:xfrm>
          <a:custGeom>
            <a:avLst/>
            <a:gdLst/>
            <a:ahLst/>
            <a:cxnLst>
              <a:cxn ang="0">
                <a:pos x="301204649" y="148218346"/>
              </a:cxn>
              <a:cxn ang="0">
                <a:pos x="301204649" y="148218346"/>
              </a:cxn>
              <a:cxn ang="0">
                <a:pos x="245683277" y="18788288"/>
              </a:cxn>
              <a:cxn ang="0">
                <a:pos x="221392365" y="0"/>
              </a:cxn>
              <a:cxn ang="0">
                <a:pos x="86058709" y="0"/>
              </a:cxn>
              <a:cxn ang="0">
                <a:pos x="55521372" y="18788288"/>
              </a:cxn>
              <a:cxn ang="0">
                <a:pos x="6246425" y="148218346"/>
              </a:cxn>
              <a:cxn ang="0">
                <a:pos x="0" y="178836174"/>
              </a:cxn>
              <a:cxn ang="0">
                <a:pos x="12492017" y="240071828"/>
              </a:cxn>
              <a:cxn ang="0">
                <a:pos x="31231292" y="258860116"/>
              </a:cxn>
              <a:cxn ang="0">
                <a:pos x="276913737" y="258860116"/>
              </a:cxn>
              <a:cxn ang="0">
                <a:pos x="294959057" y="240071828"/>
              </a:cxn>
              <a:cxn ang="0">
                <a:pos x="307451074" y="178836174"/>
              </a:cxn>
              <a:cxn ang="0">
                <a:pos x="301204649" y="148218346"/>
              </a:cxn>
              <a:cxn ang="0">
                <a:pos x="276913737" y="191361421"/>
              </a:cxn>
              <a:cxn ang="0">
                <a:pos x="276913737" y="191361421"/>
              </a:cxn>
              <a:cxn ang="0">
                <a:pos x="276913737" y="215717042"/>
              </a:cxn>
              <a:cxn ang="0">
                <a:pos x="258175294" y="234504496"/>
              </a:cxn>
              <a:cxn ang="0">
                <a:pos x="49275780" y="234504496"/>
              </a:cxn>
              <a:cxn ang="0">
                <a:pos x="31231292" y="215717042"/>
              </a:cxn>
              <a:cxn ang="0">
                <a:pos x="24290912" y="191361421"/>
              </a:cxn>
              <a:cxn ang="0">
                <a:pos x="43029355" y="172573133"/>
              </a:cxn>
              <a:cxn ang="0">
                <a:pos x="264421720" y="172573133"/>
              </a:cxn>
              <a:cxn ang="0">
                <a:pos x="276913737" y="191361421"/>
              </a:cxn>
            </a:cxnLst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6" name="稻壳儿小白白(http://dwz.cn/Wu2UP)"/>
          <p:cNvSpPr/>
          <p:nvPr/>
        </p:nvSpPr>
        <p:spPr>
          <a:xfrm>
            <a:off x="3512820" y="4233863"/>
            <a:ext cx="376238" cy="384175"/>
          </a:xfrm>
          <a:custGeom>
            <a:avLst/>
            <a:gdLst/>
            <a:ahLst/>
            <a:cxnLst>
              <a:cxn ang="0">
                <a:pos x="190537078" y="208133043"/>
              </a:cxn>
              <a:cxn ang="0">
                <a:pos x="190537078" y="208133043"/>
              </a:cxn>
              <a:cxn ang="0">
                <a:pos x="300702395" y="17978060"/>
              </a:cxn>
              <a:cxn ang="0">
                <a:pos x="300702395" y="12446605"/>
              </a:cxn>
              <a:cxn ang="0">
                <a:pos x="294466999" y="12446605"/>
              </a:cxn>
              <a:cxn ang="0">
                <a:pos x="110165317" y="123081521"/>
              </a:cxn>
              <a:cxn ang="0">
                <a:pos x="6235396" y="208133043"/>
              </a:cxn>
              <a:cxn ang="0">
                <a:pos x="24249871" y="226802950"/>
              </a:cxn>
              <a:cxn ang="0">
                <a:pos x="60972198" y="214356345"/>
              </a:cxn>
              <a:cxn ang="0">
                <a:pos x="104622465" y="257227614"/>
              </a:cxn>
              <a:cxn ang="0">
                <a:pos x="92150841" y="293875581"/>
              </a:cxn>
              <a:cxn ang="0">
                <a:pos x="104622465" y="312545488"/>
              </a:cxn>
              <a:cxn ang="0">
                <a:pos x="190537078" y="208133043"/>
              </a:cxn>
              <a:cxn ang="0">
                <a:pos x="208551554" y="103720598"/>
              </a:cxn>
              <a:cxn ang="0">
                <a:pos x="208551554" y="103720598"/>
              </a:cxn>
              <a:cxn ang="0">
                <a:pos x="208551554" y="67072631"/>
              </a:cxn>
              <a:cxn ang="0">
                <a:pos x="245273048" y="67072631"/>
              </a:cxn>
              <a:cxn ang="0">
                <a:pos x="245273048" y="103720598"/>
              </a:cxn>
              <a:cxn ang="0">
                <a:pos x="208551554" y="103720598"/>
              </a:cxn>
            </a:cxnLst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7" name="稻壳儿小白白(http://dwz.cn/Wu2UP)"/>
          <p:cNvSpPr/>
          <p:nvPr/>
        </p:nvSpPr>
        <p:spPr>
          <a:xfrm>
            <a:off x="5640388" y="1798638"/>
            <a:ext cx="428625" cy="412750"/>
          </a:xfrm>
          <a:custGeom>
            <a:avLst/>
            <a:gdLst/>
            <a:ahLst/>
            <a:cxnLst>
              <a:cxn ang="0">
                <a:pos x="54722512" y="231497219"/>
              </a:cxn>
              <a:cxn ang="0">
                <a:pos x="54722512" y="231497219"/>
              </a:cxn>
              <a:cxn ang="0">
                <a:pos x="12468410" y="322859183"/>
              </a:cxn>
              <a:cxn ang="0">
                <a:pos x="117065394" y="298129822"/>
              </a:cxn>
              <a:cxn ang="0">
                <a:pos x="110830773" y="237679352"/>
              </a:cxn>
              <a:cxn ang="0">
                <a:pos x="54722512" y="231497219"/>
              </a:cxn>
              <a:cxn ang="0">
                <a:pos x="343575813" y="12365095"/>
              </a:cxn>
              <a:cxn ang="0">
                <a:pos x="343575813" y="12365095"/>
              </a:cxn>
              <a:cxn ang="0">
                <a:pos x="135075135" y="158681655"/>
              </a:cxn>
              <a:cxn ang="0">
                <a:pos x="97669905" y="201271984"/>
              </a:cxn>
              <a:cxn ang="0">
                <a:pos x="103903694" y="206767030"/>
              </a:cxn>
              <a:cxn ang="0">
                <a:pos x="128840514" y="225314258"/>
              </a:cxn>
              <a:cxn ang="0">
                <a:pos x="141308924" y="243175226"/>
              </a:cxn>
              <a:cxn ang="0">
                <a:pos x="147543545" y="249357359"/>
              </a:cxn>
              <a:cxn ang="0">
                <a:pos x="190490105" y="212949991"/>
              </a:cxn>
              <a:cxn ang="0">
                <a:pos x="343575813" y="12365095"/>
              </a:cxn>
            </a:cxnLst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8" name="稻壳儿小白白(http://dwz.cn/Wu2UP)"/>
          <p:cNvSpPr/>
          <p:nvPr/>
        </p:nvSpPr>
        <p:spPr>
          <a:xfrm>
            <a:off x="7943850" y="1835150"/>
            <a:ext cx="412750" cy="376238"/>
          </a:xfrm>
          <a:custGeom>
            <a:avLst/>
            <a:gdLst/>
            <a:ahLst/>
            <a:cxnLst>
              <a:cxn ang="0">
                <a:pos x="170356126" y="189844534"/>
              </a:cxn>
              <a:cxn ang="0">
                <a:pos x="170356126" y="189844534"/>
              </a:cxn>
              <a:cxn ang="0">
                <a:pos x="250361527" y="159359267"/>
              </a:cxn>
              <a:cxn ang="0">
                <a:pos x="232429740" y="104622465"/>
              </a:cxn>
              <a:cxn ang="0">
                <a:pos x="170356126" y="128873168"/>
              </a:cxn>
              <a:cxn ang="0">
                <a:pos x="115869804" y="104622465"/>
              </a:cxn>
              <a:cxn ang="0">
                <a:pos x="91730158" y="159359267"/>
              </a:cxn>
              <a:cxn ang="0">
                <a:pos x="170356126" y="189844534"/>
              </a:cxn>
              <a:cxn ang="0">
                <a:pos x="170356126" y="73443822"/>
              </a:cxn>
              <a:cxn ang="0">
                <a:pos x="170356126" y="73443822"/>
              </a:cxn>
              <a:cxn ang="0">
                <a:pos x="213117691" y="60972198"/>
              </a:cxn>
              <a:cxn ang="0">
                <a:pos x="195875205" y="11779080"/>
              </a:cxn>
              <a:cxn ang="0">
                <a:pos x="170356126" y="0"/>
              </a:cxn>
              <a:cxn ang="0">
                <a:pos x="146216480" y="11779080"/>
              </a:cxn>
              <a:cxn ang="0">
                <a:pos x="128284693" y="60972198"/>
              </a:cxn>
              <a:cxn ang="0">
                <a:pos x="170356126" y="73443822"/>
              </a:cxn>
              <a:cxn ang="0">
                <a:pos x="323469767" y="208552386"/>
              </a:cxn>
              <a:cxn ang="0">
                <a:pos x="323469767" y="208552386"/>
              </a:cxn>
              <a:cxn ang="0">
                <a:pos x="256569386" y="184301683"/>
              </a:cxn>
              <a:cxn ang="0">
                <a:pos x="262776415" y="202316158"/>
              </a:cxn>
              <a:cxn ang="0">
                <a:pos x="170356126" y="239038485"/>
              </a:cxn>
              <a:cxn ang="0">
                <a:pos x="79316100" y="202316158"/>
              </a:cxn>
              <a:cxn ang="0">
                <a:pos x="85523129" y="184301683"/>
              </a:cxn>
              <a:cxn ang="0">
                <a:pos x="17932617" y="208552386"/>
              </a:cxn>
              <a:cxn ang="0">
                <a:pos x="17932617" y="239038485"/>
              </a:cxn>
              <a:cxn ang="0">
                <a:pos x="140009451" y="300703227"/>
              </a:cxn>
              <a:cxn ang="0">
                <a:pos x="201392933" y="300703227"/>
              </a:cxn>
              <a:cxn ang="0">
                <a:pos x="323469767" y="239038485"/>
              </a:cxn>
              <a:cxn ang="0">
                <a:pos x="323469767" y="208552386"/>
              </a:cxn>
            </a:cxnLst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9" name="稻壳儿小白白(http://dwz.cn/Wu2UP)"/>
          <p:cNvSpPr/>
          <p:nvPr/>
        </p:nvSpPr>
        <p:spPr>
          <a:xfrm>
            <a:off x="3562350" y="1835150"/>
            <a:ext cx="277813" cy="339725"/>
          </a:xfrm>
          <a:custGeom>
            <a:avLst/>
            <a:gdLst/>
            <a:ahLst/>
            <a:cxnLst>
              <a:cxn ang="0">
                <a:pos x="114170426" y="0"/>
              </a:cxn>
              <a:cxn ang="0">
                <a:pos x="114170426" y="0"/>
              </a:cxn>
              <a:cxn ang="0">
                <a:pos x="0" y="42776278"/>
              </a:cxn>
              <a:cxn ang="0">
                <a:pos x="23785574" y="250446267"/>
              </a:cxn>
              <a:cxn ang="0">
                <a:pos x="114170426" y="281493311"/>
              </a:cxn>
              <a:cxn ang="0">
                <a:pos x="204556103" y="250446267"/>
              </a:cxn>
              <a:cxn ang="0">
                <a:pos x="228341677" y="42776278"/>
              </a:cxn>
              <a:cxn ang="0">
                <a:pos x="114170426" y="0"/>
              </a:cxn>
              <a:cxn ang="0">
                <a:pos x="114170426" y="73823322"/>
              </a:cxn>
              <a:cxn ang="0">
                <a:pos x="114170426" y="73823322"/>
              </a:cxn>
              <a:cxn ang="0">
                <a:pos x="23785574" y="48985189"/>
              </a:cxn>
              <a:cxn ang="0">
                <a:pos x="114170426" y="24837303"/>
              </a:cxn>
              <a:cxn ang="0">
                <a:pos x="204556103" y="48985189"/>
              </a:cxn>
              <a:cxn ang="0">
                <a:pos x="114170426" y="73823322"/>
              </a:cxn>
            </a:cxnLst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80" name="稻壳儿小白白(http://dwz.cn/Wu2UP)"/>
          <p:cNvSpPr txBox="1"/>
          <p:nvPr/>
        </p:nvSpPr>
        <p:spPr>
          <a:xfrm>
            <a:off x="528638" y="2659063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6.24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/>
          <p:nvPr/>
        </p:nvSpPr>
        <p:spPr>
          <a:xfrm>
            <a:off x="1079500" y="3009900"/>
            <a:ext cx="138430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制作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登录注册界面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 txBox="1"/>
          <p:nvPr/>
        </p:nvSpPr>
        <p:spPr>
          <a:xfrm>
            <a:off x="2551113" y="2659063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6.25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/>
          <p:nvPr/>
        </p:nvSpPr>
        <p:spPr>
          <a:xfrm>
            <a:off x="3092450" y="3009900"/>
            <a:ext cx="1384300" cy="4057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实现登录注册功能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数据库建立用户表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4" name="稻壳儿小白白(http://dwz.cn/Wu2UP)"/>
          <p:cNvSpPr txBox="1"/>
          <p:nvPr/>
        </p:nvSpPr>
        <p:spPr>
          <a:xfrm>
            <a:off x="4692650" y="2659063"/>
            <a:ext cx="2338388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6.26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5" name="稻壳儿小白白(http://dwz.cn/Wu2UP)"/>
          <p:cNvSpPr txBox="1"/>
          <p:nvPr/>
        </p:nvSpPr>
        <p:spPr>
          <a:xfrm>
            <a:off x="5243513" y="3009900"/>
            <a:ext cx="1384300" cy="5905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实现数据库连表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建立商品表，订单表，购物车表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6" name="稻壳儿小白白(http://dwz.cn/Wu2UP)"/>
          <p:cNvSpPr txBox="1"/>
          <p:nvPr/>
        </p:nvSpPr>
        <p:spPr>
          <a:xfrm>
            <a:off x="6977063" y="2659063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6.27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7" name="稻壳儿小白白(http://dwz.cn/Wu2UP)"/>
          <p:cNvSpPr txBox="1"/>
          <p:nvPr/>
        </p:nvSpPr>
        <p:spPr>
          <a:xfrm>
            <a:off x="7526338" y="3009900"/>
            <a:ext cx="138430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实现商品界面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8" name="稻壳儿小白白(http://dwz.cn/Wu2UP)"/>
          <p:cNvSpPr txBox="1"/>
          <p:nvPr/>
        </p:nvSpPr>
        <p:spPr>
          <a:xfrm>
            <a:off x="8910638" y="2670175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6.28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89" name="稻壳儿小白白(http://dwz.cn/Wu2UP)"/>
          <p:cNvSpPr txBox="1"/>
          <p:nvPr/>
        </p:nvSpPr>
        <p:spPr>
          <a:xfrm>
            <a:off x="9461500" y="3019425"/>
            <a:ext cx="138430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实现购物车界面和部分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90" name="稻壳儿小白白(http://dwz.cn/Wu2UP)"/>
          <p:cNvSpPr txBox="1"/>
          <p:nvPr/>
        </p:nvSpPr>
        <p:spPr>
          <a:xfrm>
            <a:off x="544513" y="5037138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6.29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91" name="稻壳儿小白白(http://dwz.cn/Wu2UP)"/>
          <p:cNvSpPr txBox="1"/>
          <p:nvPr/>
        </p:nvSpPr>
        <p:spPr>
          <a:xfrm>
            <a:off x="1167130" y="5386388"/>
            <a:ext cx="138430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实现虚拟用户充值，和生成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订单功能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92" name="稻壳儿小白白(http://dwz.cn/Wu2UP)"/>
          <p:cNvSpPr txBox="1"/>
          <p:nvPr/>
        </p:nvSpPr>
        <p:spPr>
          <a:xfrm>
            <a:off x="2544763" y="5037138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6.30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93" name="稻壳儿小白白(http://dwz.cn/Wu2UP)"/>
          <p:cNvSpPr txBox="1"/>
          <p:nvPr/>
        </p:nvSpPr>
        <p:spPr>
          <a:xfrm>
            <a:off x="3095625" y="5386388"/>
            <a:ext cx="138430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购物车和订单</a:t>
            </a: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功能完善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296" name="图片 41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4" name="文本框 44"/>
          <p:cNvSpPr txBox="1"/>
          <p:nvPr/>
        </p:nvSpPr>
        <p:spPr>
          <a:xfrm>
            <a:off x="987425" y="266700"/>
            <a:ext cx="36131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en-US" altLang="zh-CN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WDNMD</a:t>
            </a: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七日预期冲刺计划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98" name="文本框 47"/>
          <p:cNvSpPr txBox="1"/>
          <p:nvPr/>
        </p:nvSpPr>
        <p:spPr>
          <a:xfrm>
            <a:off x="311150" y="215900"/>
            <a:ext cx="627063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02" name="稻壳儿小白白(http://dwz.cn/Wu2UP)"/>
          <p:cNvSpPr/>
          <p:nvPr/>
        </p:nvSpPr>
        <p:spPr>
          <a:xfrm>
            <a:off x="7943850" y="4197350"/>
            <a:ext cx="412750" cy="376238"/>
          </a:xfrm>
          <a:custGeom>
            <a:avLst/>
            <a:gdLst/>
            <a:ahLst/>
            <a:cxnLst>
              <a:cxn ang="0">
                <a:pos x="170356126" y="189844534"/>
              </a:cxn>
              <a:cxn ang="0">
                <a:pos x="170356126" y="189844534"/>
              </a:cxn>
              <a:cxn ang="0">
                <a:pos x="250361527" y="159359267"/>
              </a:cxn>
              <a:cxn ang="0">
                <a:pos x="232429740" y="104622465"/>
              </a:cxn>
              <a:cxn ang="0">
                <a:pos x="170356126" y="128873168"/>
              </a:cxn>
              <a:cxn ang="0">
                <a:pos x="115869804" y="104622465"/>
              </a:cxn>
              <a:cxn ang="0">
                <a:pos x="91730158" y="159359267"/>
              </a:cxn>
              <a:cxn ang="0">
                <a:pos x="170356126" y="189844534"/>
              </a:cxn>
              <a:cxn ang="0">
                <a:pos x="170356126" y="73443822"/>
              </a:cxn>
              <a:cxn ang="0">
                <a:pos x="170356126" y="73443822"/>
              </a:cxn>
              <a:cxn ang="0">
                <a:pos x="213117691" y="60972198"/>
              </a:cxn>
              <a:cxn ang="0">
                <a:pos x="195875205" y="11779080"/>
              </a:cxn>
              <a:cxn ang="0">
                <a:pos x="170356126" y="0"/>
              </a:cxn>
              <a:cxn ang="0">
                <a:pos x="146216480" y="11779080"/>
              </a:cxn>
              <a:cxn ang="0">
                <a:pos x="128284693" y="60972198"/>
              </a:cxn>
              <a:cxn ang="0">
                <a:pos x="170356126" y="73443822"/>
              </a:cxn>
              <a:cxn ang="0">
                <a:pos x="323469767" y="208552386"/>
              </a:cxn>
              <a:cxn ang="0">
                <a:pos x="323469767" y="208552386"/>
              </a:cxn>
              <a:cxn ang="0">
                <a:pos x="256569386" y="184301683"/>
              </a:cxn>
              <a:cxn ang="0">
                <a:pos x="262776415" y="202316158"/>
              </a:cxn>
              <a:cxn ang="0">
                <a:pos x="170356126" y="239038485"/>
              </a:cxn>
              <a:cxn ang="0">
                <a:pos x="79316100" y="202316158"/>
              </a:cxn>
              <a:cxn ang="0">
                <a:pos x="85523129" y="184301683"/>
              </a:cxn>
              <a:cxn ang="0">
                <a:pos x="17932617" y="208552386"/>
              </a:cxn>
              <a:cxn ang="0">
                <a:pos x="17932617" y="239038485"/>
              </a:cxn>
              <a:cxn ang="0">
                <a:pos x="140009451" y="300703227"/>
              </a:cxn>
              <a:cxn ang="0">
                <a:pos x="201392933" y="300703227"/>
              </a:cxn>
              <a:cxn ang="0">
                <a:pos x="323469767" y="239038485"/>
              </a:cxn>
              <a:cxn ang="0">
                <a:pos x="323469767" y="208552386"/>
              </a:cxn>
            </a:cxnLst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07" name="稻壳儿小白白(http://dwz.cn/Wu2UP)"/>
          <p:cNvSpPr/>
          <p:nvPr/>
        </p:nvSpPr>
        <p:spPr>
          <a:xfrm>
            <a:off x="11156950" y="1546225"/>
            <a:ext cx="412750" cy="369888"/>
          </a:xfrm>
          <a:custGeom>
            <a:avLst/>
            <a:gdLst/>
            <a:ahLst/>
            <a:cxnLst>
              <a:cxn ang="0">
                <a:pos x="305537980" y="48581956"/>
              </a:cxn>
              <a:cxn ang="0">
                <a:pos x="305537980" y="48581956"/>
              </a:cxn>
              <a:cxn ang="0">
                <a:pos x="293813222" y="48581956"/>
              </a:cxn>
              <a:cxn ang="0">
                <a:pos x="293813222" y="307452738"/>
              </a:cxn>
              <a:cxn ang="0">
                <a:pos x="305537980" y="307452738"/>
              </a:cxn>
              <a:cxn ang="0">
                <a:pos x="342092515" y="276221362"/>
              </a:cxn>
              <a:cxn ang="0">
                <a:pos x="342092515" y="86058942"/>
              </a:cxn>
              <a:cxn ang="0">
                <a:pos x="305537980" y="48581956"/>
              </a:cxn>
              <a:cxn ang="0">
                <a:pos x="0" y="86058942"/>
              </a:cxn>
              <a:cxn ang="0">
                <a:pos x="0" y="86058942"/>
              </a:cxn>
              <a:cxn ang="0">
                <a:pos x="0" y="276221362"/>
              </a:cxn>
              <a:cxn ang="0">
                <a:pos x="36554535" y="307452738"/>
              </a:cxn>
              <a:cxn ang="0">
                <a:pos x="48968594" y="307452738"/>
              </a:cxn>
              <a:cxn ang="0">
                <a:pos x="48968594" y="48581956"/>
              </a:cxn>
              <a:cxn ang="0">
                <a:pos x="36554535" y="48581956"/>
              </a:cxn>
              <a:cxn ang="0">
                <a:pos x="0" y="86058942"/>
              </a:cxn>
              <a:cxn ang="0">
                <a:pos x="232429740" y="18044536"/>
              </a:cxn>
              <a:cxn ang="0">
                <a:pos x="232429740" y="18044536"/>
              </a:cxn>
              <a:cxn ang="0">
                <a:pos x="171046258" y="0"/>
              </a:cxn>
              <a:cxn ang="0">
                <a:pos x="110352076" y="18044536"/>
              </a:cxn>
              <a:cxn ang="0">
                <a:pos x="110352076" y="48581956"/>
              </a:cxn>
              <a:cxn ang="0">
                <a:pos x="73798371" y="48581956"/>
              </a:cxn>
              <a:cxn ang="0">
                <a:pos x="73798371" y="307452738"/>
              </a:cxn>
              <a:cxn ang="0">
                <a:pos x="268983445" y="307452738"/>
              </a:cxn>
              <a:cxn ang="0">
                <a:pos x="268983445" y="48581956"/>
              </a:cxn>
              <a:cxn ang="0">
                <a:pos x="232429740" y="48581956"/>
              </a:cxn>
              <a:cxn ang="0">
                <a:pos x="232429740" y="18044536"/>
              </a:cxn>
              <a:cxn ang="0">
                <a:pos x="207599962" y="48581956"/>
              </a:cxn>
              <a:cxn ang="0">
                <a:pos x="207599962" y="48581956"/>
              </a:cxn>
              <a:cxn ang="0">
                <a:pos x="134491722" y="48581956"/>
              </a:cxn>
              <a:cxn ang="0">
                <a:pos x="134491722" y="30537420"/>
              </a:cxn>
              <a:cxn ang="0">
                <a:pos x="171046258" y="18044536"/>
              </a:cxn>
              <a:cxn ang="0">
                <a:pos x="207599962" y="30537420"/>
              </a:cxn>
              <a:cxn ang="0">
                <a:pos x="207599962" y="48581956"/>
              </a:cxn>
            </a:cxnLst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08" name="稻壳儿小白白(http://dwz.cn/Wu2UP)"/>
          <p:cNvSpPr/>
          <p:nvPr/>
        </p:nvSpPr>
        <p:spPr>
          <a:xfrm>
            <a:off x="9653588" y="1574800"/>
            <a:ext cx="860425" cy="8620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defTabSz="913130" fontAlgn="base">
              <a:buFont typeface="Arial" panose="020B0604020202020204" pitchFamily="34" charset="0"/>
            </a:pPr>
            <a:endParaRPr lang="ru-RU" altLang="en-US" sz="2400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09" name="稻壳儿小白白(http://dwz.cn/Wu2UP)"/>
          <p:cNvSpPr/>
          <p:nvPr/>
        </p:nvSpPr>
        <p:spPr>
          <a:xfrm>
            <a:off x="9877425" y="1808163"/>
            <a:ext cx="412750" cy="369887"/>
          </a:xfrm>
          <a:custGeom>
            <a:avLst/>
            <a:gdLst/>
            <a:ahLst/>
            <a:cxnLst>
              <a:cxn ang="0">
                <a:pos x="305537980" y="48581825"/>
              </a:cxn>
              <a:cxn ang="0">
                <a:pos x="305537980" y="48581825"/>
              </a:cxn>
              <a:cxn ang="0">
                <a:pos x="293813222" y="48581825"/>
              </a:cxn>
              <a:cxn ang="0">
                <a:pos x="293813222" y="307451907"/>
              </a:cxn>
              <a:cxn ang="0">
                <a:pos x="305537980" y="307451907"/>
              </a:cxn>
              <a:cxn ang="0">
                <a:pos x="342092515" y="276220615"/>
              </a:cxn>
              <a:cxn ang="0">
                <a:pos x="342092515" y="86058709"/>
              </a:cxn>
              <a:cxn ang="0">
                <a:pos x="305537980" y="48581825"/>
              </a:cxn>
              <a:cxn ang="0">
                <a:pos x="0" y="86058709"/>
              </a:cxn>
              <a:cxn ang="0">
                <a:pos x="0" y="86058709"/>
              </a:cxn>
              <a:cxn ang="0">
                <a:pos x="0" y="276220615"/>
              </a:cxn>
              <a:cxn ang="0">
                <a:pos x="36554535" y="307451907"/>
              </a:cxn>
              <a:cxn ang="0">
                <a:pos x="48968594" y="307451907"/>
              </a:cxn>
              <a:cxn ang="0">
                <a:pos x="48968594" y="48581825"/>
              </a:cxn>
              <a:cxn ang="0">
                <a:pos x="36554535" y="48581825"/>
              </a:cxn>
              <a:cxn ang="0">
                <a:pos x="0" y="86058709"/>
              </a:cxn>
              <a:cxn ang="0">
                <a:pos x="232429740" y="18044487"/>
              </a:cxn>
              <a:cxn ang="0">
                <a:pos x="232429740" y="18044487"/>
              </a:cxn>
              <a:cxn ang="0">
                <a:pos x="171046258" y="0"/>
              </a:cxn>
              <a:cxn ang="0">
                <a:pos x="110352076" y="18044487"/>
              </a:cxn>
              <a:cxn ang="0">
                <a:pos x="110352076" y="48581825"/>
              </a:cxn>
              <a:cxn ang="0">
                <a:pos x="73798371" y="48581825"/>
              </a:cxn>
              <a:cxn ang="0">
                <a:pos x="73798371" y="307451907"/>
              </a:cxn>
              <a:cxn ang="0">
                <a:pos x="268983445" y="307451907"/>
              </a:cxn>
              <a:cxn ang="0">
                <a:pos x="268983445" y="48581825"/>
              </a:cxn>
              <a:cxn ang="0">
                <a:pos x="232429740" y="48581825"/>
              </a:cxn>
              <a:cxn ang="0">
                <a:pos x="232429740" y="18044487"/>
              </a:cxn>
              <a:cxn ang="0">
                <a:pos x="207599962" y="48581825"/>
              </a:cxn>
              <a:cxn ang="0">
                <a:pos x="207599962" y="48581825"/>
              </a:cxn>
              <a:cxn ang="0">
                <a:pos x="134491722" y="48581825"/>
              </a:cxn>
              <a:cxn ang="0">
                <a:pos x="134491722" y="30537338"/>
              </a:cxn>
              <a:cxn ang="0">
                <a:pos x="171046258" y="18044487"/>
              </a:cxn>
              <a:cxn ang="0">
                <a:pos x="207599962" y="30537338"/>
              </a:cxn>
              <a:cxn ang="0">
                <a:pos x="207599962" y="48581825"/>
              </a:cxn>
            </a:cxnLst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稻壳儿小白白(http://dwz.cn/Wu2UP)"/>
          <p:cNvSpPr/>
          <p:nvPr/>
        </p:nvSpPr>
        <p:spPr>
          <a:xfrm>
            <a:off x="827088" y="1420813"/>
            <a:ext cx="2438400" cy="3408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个人系统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登录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注册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退出登录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4" name="稻壳儿小白白(http://dwz.cn/Wu2UP)"/>
          <p:cNvSpPr/>
          <p:nvPr/>
        </p:nvSpPr>
        <p:spPr>
          <a:xfrm>
            <a:off x="3556000" y="1420813"/>
            <a:ext cx="2438400" cy="3408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商品</a:t>
            </a: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系统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查看商品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加入购物车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5" name="稻壳儿小白白(http://dwz.cn/Wu2UP)"/>
          <p:cNvSpPr/>
          <p:nvPr/>
        </p:nvSpPr>
        <p:spPr>
          <a:xfrm>
            <a:off x="6197600" y="1420813"/>
            <a:ext cx="2438400" cy="3408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支付</a:t>
            </a: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系统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计算加入总价</a:t>
            </a: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查看余额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充值余额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生成订单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稻壳儿小白白(http://dwz.cn/Wu2UP)"/>
          <p:cNvSpPr/>
          <p:nvPr/>
        </p:nvSpPr>
        <p:spPr>
          <a:xfrm>
            <a:off x="8839200" y="1420813"/>
            <a:ext cx="2438400" cy="3408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评论系统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发表对商品</a:t>
            </a: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评论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r>
              <a:rPr lang="zh-CN" altLang="en-US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展示评论</a:t>
            </a:r>
            <a:endParaRPr lang="en-US" altLang="zh-CN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fontAlgn="base">
              <a:buFont typeface="Arial" panose="020B0604020202020204" pitchFamily="34" charset="0"/>
            </a:pPr>
            <a:endParaRPr lang="zh-CN" altLang="en-US" strike="noStrike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317" name="图片 22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文本框 23"/>
          <p:cNvSpPr txBox="1"/>
          <p:nvPr/>
        </p:nvSpPr>
        <p:spPr>
          <a:xfrm>
            <a:off x="987425" y="266700"/>
            <a:ext cx="27924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项目已完成的功能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9" name="文本框 24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20" name="文本框 1"/>
          <p:cNvSpPr txBox="1"/>
          <p:nvPr/>
        </p:nvSpPr>
        <p:spPr>
          <a:xfrm>
            <a:off x="3856038" y="57404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21" name="文本框 2"/>
          <p:cNvSpPr txBox="1"/>
          <p:nvPr/>
        </p:nvSpPr>
        <p:spPr>
          <a:xfrm>
            <a:off x="1285875" y="5280025"/>
            <a:ext cx="9545638" cy="9239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经验与教训：目标定的较大，最后作出的产品可能差强人意，不能够给用户较好的体验。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	  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选择较小的目标，实现独特的功能。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41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文本框 44"/>
          <p:cNvSpPr txBox="1"/>
          <p:nvPr/>
        </p:nvSpPr>
        <p:spPr>
          <a:xfrm>
            <a:off x="987425" y="266700"/>
            <a:ext cx="25860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</a:pPr>
            <a:r>
              <a:rPr kumimoji="0" lang="en-US" altLang="zh-CN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α</a:t>
            </a:r>
            <a:r>
              <a:rPr kumimoji="0" lang="zh-CN" altLang="en-US" sz="24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计划安排</a:t>
            </a:r>
            <a:endParaRPr kumimoji="0" lang="zh-CN" altLang="en-US" sz="24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3" name="文本框 47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364" name="文本框 1"/>
          <p:cNvSpPr txBox="1"/>
          <p:nvPr/>
        </p:nvSpPr>
        <p:spPr>
          <a:xfrm>
            <a:off x="2357438" y="2206625"/>
            <a:ext cx="46037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97255" y="931863"/>
          <a:ext cx="4559564" cy="5505450"/>
        </p:xfrm>
        <a:graphic>
          <a:graphicData uri="http://schemas.openxmlformats.org/drawingml/2006/table">
            <a:tbl>
              <a:tblPr/>
              <a:tblGrid>
                <a:gridCol w="1383665"/>
                <a:gridCol w="3175899"/>
              </a:tblGrid>
              <a:tr h="4690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>
                          <a:effectLst/>
                        </a:rPr>
                        <a:t>6.24</a:t>
                      </a:r>
                      <a:endParaRPr lang="en-US" altLang="zh-CN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>
                          <a:effectLst/>
                        </a:rPr>
                        <a:t>制作</a:t>
                      </a:r>
                      <a:r>
                        <a:rPr lang="zh-CN" altLang="en-US" sz="1400">
                          <a:effectLst/>
                        </a:rPr>
                        <a:t>登录注册界面</a:t>
                      </a:r>
                      <a:endParaRPr lang="en-US" altLang="zh-CN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0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>
                          <a:effectLst/>
                        </a:rPr>
                        <a:t>6.25</a:t>
                      </a:r>
                      <a:endParaRPr lang="en-US" altLang="zh-CN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solidFill>
                            <a:srgbClr val="44546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实现登录注册功和</a:t>
                      </a:r>
                      <a:r>
                        <a:rPr lang="zh-CN" altLang="en-US" sz="1400" dirty="0">
                          <a:solidFill>
                            <a:srgbClr val="44546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数据库建立用户表</a:t>
                      </a:r>
                      <a:endParaRPr lang="zh-CN" alt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0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>
                          <a:effectLst/>
                        </a:rPr>
                        <a:t>6.26</a:t>
                      </a:r>
                      <a:endParaRPr lang="en-US" altLang="zh-CN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1216025">
                        <a:spcBef>
                          <a:spcPct val="20000"/>
                        </a:spcBef>
                        <a:buFont typeface="Arial" panose="020B0604020202020204" pitchFamily="34" charset="0"/>
                      </a:pPr>
                      <a:r>
                        <a:rPr lang="zh-CN" altLang="en-US" sz="1400" dirty="0">
                          <a:solidFill>
                            <a:srgbClr val="44546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实现数据库连表建立商品表，订单表和</a:t>
                      </a:r>
                      <a:r>
                        <a:rPr lang="zh-CN" altLang="en-US" sz="1400" dirty="0">
                          <a:solidFill>
                            <a:srgbClr val="44546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购物车表</a:t>
                      </a:r>
                      <a:endParaRPr lang="zh-CN" altLang="en-US" sz="140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857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>
                          <a:effectLst/>
                        </a:rPr>
                        <a:t>6.27</a:t>
                      </a:r>
                      <a:endParaRPr lang="en-US" altLang="zh-CN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solidFill>
                            <a:srgbClr val="44546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实现商品界面</a:t>
                      </a:r>
                      <a:endParaRPr lang="zh-CN" altLang="en-US" sz="1400">
                        <a:effectLst/>
                        <a:ea typeface="微软雅黑" panose="020B0503020204020204" pitchFamily="34" charset="-122"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0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>
                          <a:effectLst/>
                        </a:rPr>
                        <a:t>6.28</a:t>
                      </a:r>
                      <a:endParaRPr lang="en-US" altLang="zh-CN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solidFill>
                            <a:srgbClr val="44546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实现购物车界面和部分功能</a:t>
                      </a:r>
                      <a:endParaRPr lang="zh-CN" altLang="en-US" sz="1400" dirty="0">
                        <a:solidFill>
                          <a:srgbClr val="445469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endParaRPr lang="zh-CN" altLang="en-US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857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>
                          <a:effectLst/>
                        </a:rPr>
                        <a:t>6.29</a:t>
                      </a:r>
                      <a:endParaRPr lang="en-US" altLang="zh-CN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solidFill>
                            <a:srgbClr val="44546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实现虚拟用户充值，和生成订单功能</a:t>
                      </a:r>
                      <a:endParaRPr lang="zh-CN" altLang="en-US" sz="1400" dirty="0">
                        <a:solidFill>
                          <a:srgbClr val="445469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endParaRPr lang="zh-CN" altLang="en-US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857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1400">
                          <a:effectLst/>
                        </a:rPr>
                        <a:t>6.30</a:t>
                      </a:r>
                      <a:endParaRPr lang="en-US" altLang="zh-CN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900" b="0" i="0" spc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>
                          <a:solidFill>
                            <a:srgbClr val="44546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购物车和订单功能完善</a:t>
                      </a:r>
                      <a:endParaRPr lang="zh-CN" altLang="en-US" sz="1400" dirty="0">
                        <a:solidFill>
                          <a:srgbClr val="445469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</a:pPr>
                      <a:endParaRPr lang="zh-CN" altLang="en-US" sz="1400">
                        <a:effectLst/>
                      </a:endParaRPr>
                    </a:p>
                  </a:txBody>
                  <a:tcPr marL="23606" marR="23606" marT="23604" marB="17704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00" name="文本框 3"/>
          <p:cNvSpPr txBox="1"/>
          <p:nvPr/>
        </p:nvSpPr>
        <p:spPr>
          <a:xfrm>
            <a:off x="6445250" y="928688"/>
            <a:ext cx="4305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计划完成度：总体完成了计划的所有内容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401" name="文本框 4"/>
          <p:cNvSpPr txBox="1"/>
          <p:nvPr/>
        </p:nvSpPr>
        <p:spPr>
          <a:xfrm>
            <a:off x="6445250" y="1431925"/>
            <a:ext cx="46751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任务交付件：测试结果满足任务文档的代码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402" name="文本框 5"/>
          <p:cNvSpPr txBox="1"/>
          <p:nvPr/>
        </p:nvSpPr>
        <p:spPr>
          <a:xfrm>
            <a:off x="6445250" y="2916238"/>
            <a:ext cx="4564063" cy="2030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任务意外：问题推荐算法一开始觉得建立模型，建立聚类模型够了，但是后来发现建立模型需要大量的数据，更常用的是协同过滤。当时没有考虑到推荐算法的实现比较困难，不能在规定时间内完成，没有考虑到的原因是没有仔细考虑算法的实现，而按照之前写的其他的功能模块的经验来分配时间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403" name="文本框 6"/>
          <p:cNvSpPr txBox="1"/>
          <p:nvPr/>
        </p:nvSpPr>
        <p:spPr>
          <a:xfrm>
            <a:off x="6445250" y="5005388"/>
            <a:ext cx="4564063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任务缓冲：在预留的冲刺末尾缓冲时间中，及时发现了订单展示的问题并解决，并完善了购物车功能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404" name="文本框 3"/>
          <p:cNvSpPr txBox="1"/>
          <p:nvPr/>
        </p:nvSpPr>
        <p:spPr>
          <a:xfrm>
            <a:off x="6445250" y="1933575"/>
            <a:ext cx="4375150" cy="92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解决团队对计划的不同意见：在团队中进行讨论，列举支持的理由，然后团队中投票决定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8" name="稻壳儿小白白(http://dwz.cn/Wu2UP)"/>
          <p:cNvSpPr txBox="1"/>
          <p:nvPr/>
        </p:nvSpPr>
        <p:spPr>
          <a:xfrm>
            <a:off x="6694488" y="2039938"/>
            <a:ext cx="5141913" cy="7385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R="0" defTabSz="1216025">
              <a:spcBef>
                <a:spcPct val="20000"/>
              </a:spcBef>
              <a:buClrTx/>
              <a:buSzTx/>
              <a:buFontTx/>
            </a:pPr>
            <a:r>
              <a:rPr kumimoji="0" lang="zh-CN" altLang="en-US" sz="48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认识不足</a:t>
            </a:r>
            <a:r>
              <a:rPr kumimoji="0" lang="zh-CN" altLang="en-US" sz="4800" b="1" kern="1200" cap="none" spc="0" normalizeH="0" baseline="0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并改进</a:t>
            </a:r>
            <a:endParaRPr kumimoji="0" lang="zh-CN" altLang="en-US" sz="4800" b="1" kern="1200" cap="none" spc="0" normalizeH="0" baseline="0" noProof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86" name="稻壳儿小白白(http://dwz.cn/Wu2UP)"/>
          <p:cNvSpPr/>
          <p:nvPr/>
        </p:nvSpPr>
        <p:spPr>
          <a:xfrm>
            <a:off x="6694488" y="2997200"/>
            <a:ext cx="4503737" cy="21539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 eaLnBrk="0" hangingPunct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管理员功能暂未实现，只能通过数据库添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加商品，注册时未能用到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Ajax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异步刷新来提示用户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6025" eaLnBrk="0" hangingPunct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6025" eaLnBrk="0" hangingPunct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制定计划时应给出一个冲刺的原型，方便制定计划、接口，以及前端设计页面。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6025" eaLnBrk="0" hangingPunct="0"/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6025" eaLnBrk="0" hangingPunct="0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进一步从用户角度出发，实现功能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6387" name="图片 25" descr="E:\壁纸\微信图片_2018101323421319.jpg微信图片_2018101323421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71450"/>
            <a:ext cx="725487" cy="64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04" name="文本框 34"/>
          <p:cNvSpPr txBox="1"/>
          <p:nvPr/>
        </p:nvSpPr>
        <p:spPr>
          <a:xfrm>
            <a:off x="987425" y="266700"/>
            <a:ext cx="2882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</a:t>
            </a:r>
            <a:r>
              <a:rPr lang="zh-CN" altLang="en-US" sz="2400" b="1" noProof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计划改进</a:t>
            </a:r>
            <a:endParaRPr lang="zh-CN" altLang="en-US" sz="2400" b="1" noProof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文本框 35"/>
          <p:cNvSpPr txBox="1"/>
          <p:nvPr/>
        </p:nvSpPr>
        <p:spPr>
          <a:xfrm>
            <a:off x="2619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6.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tags/tag1.xml><?xml version="1.0" encoding="utf-8"?>
<p:tagLst xmlns:p="http://schemas.openxmlformats.org/presentationml/2006/main">
  <p:tag name="KSO_WM_UNIT_TABLE_BEAUTIFY" val="{5a35505d-01ad-425e-af2c-5b74a812cf0b}"/>
</p:tagLst>
</file>

<file path=ppt/tags/tag2.xml><?xml version="1.0" encoding="utf-8"?>
<p:tagLst xmlns:p="http://schemas.openxmlformats.org/presentationml/2006/main">
  <p:tag name="KSO_WM_UNIT_TABLE_BEAUTIFY" val="smartTable{fbfe3441-637d-49be-a8a0-469024397e15}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4255</Words>
  <Application>WPS 演示</Application>
  <PresentationFormat>宽屏</PresentationFormat>
  <Paragraphs>518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等线</vt:lpstr>
      <vt:lpstr>Impact</vt:lpstr>
      <vt:lpstr>Arial Unicode MS</vt:lpstr>
      <vt:lpstr>-apple-system</vt:lpstr>
      <vt:lpstr>Segoe Print</vt:lpstr>
      <vt:lpstr>仿宋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石三</cp:lastModifiedBy>
  <cp:revision>556</cp:revision>
  <dcterms:created xsi:type="dcterms:W3CDTF">2015-07-10T05:07:00Z</dcterms:created>
  <dcterms:modified xsi:type="dcterms:W3CDTF">2020-07-04T15:07:03Z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