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6" r:id="rId9"/>
    <p:sldId id="267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Sampling and Link Prediction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Sassan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Owssia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neighbors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0374" y="2889114"/>
            <a:ext cx="36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AUC   0.644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00494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attachment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0374" y="2889114"/>
            <a:ext cx="36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AUC   0.694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004940" cy="3328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3765" y="4007796"/>
            <a:ext cx="269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5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>
                <a:latin typeface="Rockwell" panose="02060603020205020403" pitchFamily="18" charset="0"/>
              </a:rPr>
              <a:t>Sampling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Link prediction methods based on similarity measures are computationally heavy and take too long to run. One way to adress this issue is to sample the data in to a managable size.</a:t>
            </a:r>
          </a:p>
          <a:p>
            <a:pPr marL="0" indent="0">
              <a:buNone/>
            </a:pPr>
            <a:r>
              <a:rPr lang="de-DE" dirty="0" smtClean="0"/>
              <a:t>Best Performing Methods</a:t>
            </a:r>
          </a:p>
          <a:p>
            <a:r>
              <a:rPr lang="de-DE" dirty="0" smtClean="0"/>
              <a:t>Forest Fire</a:t>
            </a:r>
          </a:p>
          <a:p>
            <a:r>
              <a:rPr lang="de-DE" dirty="0" smtClean="0"/>
              <a:t>Random Walk Samplimg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345" y="62354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9345" y="6334780"/>
            <a:ext cx="949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Jure </a:t>
            </a:r>
            <a:r>
              <a:rPr lang="en-US" sz="1400" i="1" dirty="0" err="1"/>
              <a:t>Leskovec</a:t>
            </a:r>
            <a:r>
              <a:rPr lang="en-US" sz="1400" i="1" dirty="0"/>
              <a:t> and Christos </a:t>
            </a:r>
            <a:r>
              <a:rPr lang="en-US" sz="1400" i="1" dirty="0" err="1"/>
              <a:t>Faloutsos</a:t>
            </a:r>
            <a:r>
              <a:rPr lang="en-US" sz="1400" i="1" dirty="0"/>
              <a:t>. 2006. Sampling from large graphs. In Proceedings of the 12th ACM SIGKDD international conference on Knowledge discovery and data mining (KDD '06). Association for Computing Machinery, New York, NY, USA, 631–636.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Takes a Seed node and starts “Burning” links with a constant probability. If a link get’s burned the succeeding node has chance to burn its links. The model will eventually die out. </a:t>
            </a:r>
          </a:p>
          <a:p>
            <a:pPr marL="0" indent="0">
              <a:buNone/>
            </a:pPr>
            <a:r>
              <a:rPr lang="en-US" dirty="0" smtClean="0"/>
              <a:t>This Method compared to other high performing sampling methods such as RWs has a significantly shorter running time.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4715" y="6334780"/>
            <a:ext cx="889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J. </a:t>
            </a:r>
            <a:r>
              <a:rPr lang="en-US" sz="1400" i="1" dirty="0" err="1"/>
              <a:t>Leskovec</a:t>
            </a:r>
            <a:r>
              <a:rPr lang="en-US" sz="1400" i="1" dirty="0"/>
              <a:t>, J. Kleinberg, and C. </a:t>
            </a:r>
            <a:r>
              <a:rPr lang="en-US" sz="1400" i="1" dirty="0" err="1"/>
              <a:t>Faloutsos</a:t>
            </a:r>
            <a:r>
              <a:rPr lang="en-US" sz="1400" i="1" dirty="0"/>
              <a:t>. Graphs over time: Densification laws, shrinking diameters and possible explanations. In ACM SIGKDD, 2005.</a:t>
            </a:r>
          </a:p>
        </p:txBody>
      </p:sp>
    </p:spTree>
    <p:extLst>
      <p:ext uri="{BB962C8B-B14F-4D97-AF65-F5344CB8AC3E}">
        <p14:creationId xmlns:p14="http://schemas.microsoft.com/office/powerpoint/2010/main" val="80362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8" y="3596638"/>
            <a:ext cx="9906000" cy="3125175"/>
          </a:xfrm>
        </p:spPr>
      </p:pic>
      <p:sp>
        <p:nvSpPr>
          <p:cNvPr id="5" name="TextBox 4"/>
          <p:cNvSpPr txBox="1"/>
          <p:nvPr/>
        </p:nvSpPr>
        <p:spPr>
          <a:xfrm flipH="1">
            <a:off x="1102299" y="3411973"/>
            <a:ext cx="77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Forest Fire Sample: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102298" y="537065"/>
            <a:ext cx="77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7" y="791908"/>
            <a:ext cx="9887120" cy="29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102299" y="3411973"/>
            <a:ext cx="77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Forest Fire Sample: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1102298" y="537065"/>
            <a:ext cx="77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Data: </a:t>
            </a:r>
            <a:endParaRPr lang="en-US" dirty="0"/>
          </a:p>
        </p:txBody>
      </p:sp>
      <p:sp>
        <p:nvSpPr>
          <p:cNvPr id="3" name="AutoShape 2" descr="data:image/png;base64,iVBORw0KGgoAAAANSUhEUgAAA4EAAAGiCAYAAABZDcN9AAAABHNCSVQICAgIfAhkiAAAAAlwSFlzAAALEgAACxIB0t1+/AAAADh0RVh0U29mdHdhcmUAbWF0cGxvdGxpYiB2ZXJzaW9uMy4yLjIsIGh0dHA6Ly9tYXRwbG90bGliLm9yZy+WH4yJAAAgAElEQVR4nO3df5xcZX33//cnmw3dYLuREL1lkQQLxoKouYlYmt73V61fg2g0X1AqxrtK0dzibauWO20oPiq05iaa1harYKMC3m1EEfmmROgdFfAXQkswRYwai8ivRSUQsgqsstl87j/ODDk7e87MOTPnzDlzzuv5eOQBc82ZM9fM2d1r3nP9MncXAAAAAKAe5hRdAQAAAABA/xACAQAAAKBGCIEAAAAAUCOEQAAAAACoEUIgAAAAANQIIRAAAAAAaoQQCAA1YGanm9mNZrbPzH5lZj80sw+b2RGN+5eYmZvZazJ+3lea2XsyPmcudU3wvIeY2f80s51m9riZPWFmt5nZuWY2ksPzHWpmnzWzRxqv962N8reb2Y/NbL+ZfbWb98PMrjCzHVnXuXHuzK85ACBbc4uuAAAgX2b2N5LeI+lySX8r6eeSjpP0DklHS/r/cnz6V0p6vaS/y/CcP5F0sqQfZHjOthoh70uSTlDwWr7ZuOtkSX8mab+kizN+2nMkrZL0B5LGJf3IzP6TpEslfVTS5yU9qu7ej7+SlHlwbcjjmgMAMkQIBIAKM7NVkv5E0tnuflnorq+Z2WYFH9gHhpn9mrv/UtKtfX7qD0j6z5Je4u7fDZV/xcw+Jul5OTzn8yTtdvcvNAvM7HclDUm6zN2/Ezo21fvh7j/KpooAgEHEcFAAqLb3Svp2SwCUJLn7tLv/S9wDG0MM39VSdoGZPRy6vcDMPmlmD5rZL83sPjP7RPNYSedKWtw4l5vZFaHH/hcz+1pjWOUjZvYJM/v10P1vbTzmpMawx0lJ66KGP5rZPWb212b2XjN7wMwebQylXNBS/xeY2bcadd1lZqea2Y5wvSLeh/mS/rukj7cEwOb7uNfdvxU6/kVmdkPjdT1qZlvM7Jkt5/w1M/uQmd3fGJ57h5mdGn49ks6WtCz03l0g6RuNQ+5oDhGNGw7aGDZ6Z+O1/szMrjaz0cZ9s4aDmtlRjfdsb6Pu281saej+5vOcYWb/YGYTjff6QjOb0zjmArW55gCAcqAnEAAqysyGJf2OpL/J8Wk+3HiO90r6qaRnS/qvjfs+KelYSS/XwSGnexp1WyHpK5K2Khg6uFDSRklPb9wOu1LSJZIulLSvTV3OkPQdSWslHdmo2/+S9M7Gc86XtL1RzzMl/ZqC4bFPlzQr3IWcKOlQSf+nzTFqPMciSV+V9H1Jb5L0tMbr+rKZLXf3JxuHXi3pJEnvl/SjRt2vbRzz7wrerw9Ieo6ksxqPeUDSQ5I+JmmNpLsbjz00oh7vk/SXCt63dZLmS3p1oz4TEccfpmCI6yMKhgk/IWm9gp7O57r7ZOjwD0n6goLr9HuS/kLSLklXqc01BwCUByEQAKproaRDJN2X43OcJOlj7v65UNk/SZK7P2BmP5H0K3dvHa64UdK33P33mwVmNi7pBjN7fkuP20fc/eLQcUti6jIlabW7728cd5ykN6oRAhWEqYWSlrv7eOOYH0n61w6vcazx3yTv47mN/6509583nuM/FAzXPF3SlWb2ewoC2Uvd/WuN479kZs+VdL6kN7j7TjPbI+mZ4ffOzL7X+N/vNN8jM5sRAhu9n38u6e/c/U9Cd13Tpt7vVRAmX+TuexvnuVnSPZL+UEHwbPq6uzdf55fN7BRJp0m6qsM1BwCUBMNBAaD6PMdz/7uCIZrvbISYjho9cidLusrM5jb/KeiJmlLQ8xZ2XcK63NQMgA3fk/SMRo+oJL1Y0u3NAChJ7v5vkn6W8PxJ3seTJH2pGQAbz/GvCsLU7zaKXqGgN/Lmltd/g6TlCevSzskKFn25PMVjXiHpy5J+HqrPLyTdHlGnL7Xc/p6CnlcAwIAgBAJAdT0i6VeSjsrxOd6lYEjnX0jabWb/YWZv7PCYpytY3OQSBaGv+e9XkoYVDCkNSxrSWoeKPinJFPSGStJ/UvTQxE7DFZuhMcn7+CxF1/dnkg5r/P/hjbpMtfy7QLNfezcWNv77kxSPOVzS70fU6WURdYp6n38tfTUBAEVhOCgAVJS7TzWG9K2U9L4uTvErSfNayp7e8hz7JP2xpD82sxdI+lNJW8zsO+7+PUXbp6BX7QJJ10fc/2DL7ax6Mn8qaWlE+aIOj9sh6XEF7+NXOhz7E0nPiCh/poJeNUnaqyBYru5wrm490vjvsyQ93O7AkL2SrlWwdUSrX2RRKQBAedATCADV9neSlpvZW1rvMLM5jflccR6Q9Fvh4xUsBBKpsWXBOgVtS3PLhFm9RO7+uII5ckvdfUfEv9YQmJXbJJ1oZs05fjKzkxQEtFiNRVH+QdI5jXmGM1iwQurJjZv/KmllyyqnL5a0RAf3FrxBQU/gY1Gvv/uX95RbJE1KmnXN27hB0vGSdkXUaXfK56dnEABKjp5AAKgwd99mZh+W9KnGipz/LOkxBSHtHQrmqsWtevn/S/ofZrZTwUqUb5P0G+EDzOybjeO+q6DH7u0Kes3+rXHIDyQ908ze2jjmYXe/R0GP4Q1mdkDBSpm/UDDc8tWSznf3H/b62iNcrqBH9ItmdqGCeXMXKhgOeqDDY9+nYL7fzWb2t5JubpS/RNIfKVjo5hYFK5KeI2m7mX1QB1cHvVPBippSMPduu4JFVT6oYGXN35D0Ikm/5u7n9fIi3X2fmf2VpA1mNk9Bb+shCt7bC8NzIkM+LOnNkm40s79X0FP5TEn/j6RvuvuVKaoQd80BACVBCASAinP3c83sWwrm731GQfi5R8Hwv79u89ALFQxt/ICC3p2PKggs/yN0zC2S3qqgp2ta0k5Jr3L3Bxr3X6VgXtmHFAy7/LSkt7r7N83svzae4x8VzBG8V0EgTToHMBV3f6LR83mppM8peA/+tFG3n7d5qNx90sxeoSDwvVnB9glS8H58SEFPodx9j5m9TMG2HFcqeN+ul/Te5vYQ7u5mdpqCFTzfoyD87lWwyM7fZ/RaLzKzvZLerWCPw0clfV0xQzvd/WEz+21JGxRsm7FAwdDWbyrYdiONyGue/lUAAPJi7nkuGgcAQHmZ2dGSfihprbunWU0TAICBRQgEANSGmZ2nYOGZexX0wJ0naVTS88LbOgAAUGUMBwUA1IlLer+kIxSsfvoNSf+TAAgAqBN6AgEAAACgRtgiAgAAAABqhBAIAAAAADVCCAQAAACAGiEEAgAAAECNEAIBAAAAoEYIgQAAAABQI4RAAAAAAKgRQiAAAAAA1AghEAAAAABqhBAIAAAAADVCCAQAAACAGiEEAgAAoDLMbJeZvTTBcW5mx/ShSkDpEAKBkohqjMzsAjP7p6LqBABAEczsq2b2qJkd0uG4K8zsA+Eydz/e3b+aawWBAUcIBGrGzOYWXQcAAOKY2RJJ/0WSS3ptm+OG+lQloHIIgcCAMLPDzeyLZrbPzPaa2TfMbE7jviPM7AtmtsfMfmxmfxx63AVmdrWZ/ZOZ/VzSW83sJDPbYWY/N7OfmdmHC3thAADM9AeSbpV0haS3NAsbvX6Xmtn1Zva4pLMlrZH0p2b2mJltaxx3j5m9ovH/Q2b252b2IzP7hZndbmbPbn1CMzvEzP7azO5rtIsfN7ORxn2x7S8wqOgRAAbHuZIekLSocfu3JXmjIdom6Z8lnSnpSElfMbPd7r69cezrJL1BQcN6iKQbJV3s7v9oZk+T9Pz+vQwAANr6A0kflvSvkm41s2e6+88a971J0qmSXiNpnqTfkfSAu78v5lx/oqBtPFXSDyW9QNITEcdtlPSbkl4kaUrSZyT9haTzFNP+9vD6gMLxLQYwOKYkPUvSYnefcvdvuLtLerGkRe7+l+7+pLvfLekTkt4Yeuwt7r7V3Q+4+2TjXMeY2eHu/pi739r3VwMAQAsz+11JiyVd5e63S/qRguDX9M/ufnOjPftlglO+TdL73H23B+5w90dantMkrZX0Xnff6+6/kPS/dLAdjWt/gYFFCATKY1rScEvZsILGR5I2SbpL0pfM7G4zW98oXyzpiMYwlX1mtk/Sn0t6Zug897ec92xJz5X0AzO7zcxek+ULAQCgS2+R9CV3f7hx+zMKDQnV7Pask2crCJLtLJI0X9LtoXb0/+hgz19c+wsMLIaDAuVxn6Qlkr4fKjtawfAVNb6ZPFfSuWb2fEk3mtltChrEH7v7sW3OPeMbS3f/D0lnNoaSnibpajNb6O6PZ/ViAABIozEH7wxJQ2b200bxIZIWmNkLG7dbe+A69cjdr2CY53fbHPOwpElJx7v7eOudce2vu9/Q4bmB0qInECiPz0l6n5kdaWZzGpPaV0m6WpLM7DVmdkxj2MqEgp7DA5L+TdIvzOzPzGykMQn++Wb24rgnMrM3m9kidz8gaV+j+ECeLw4AgA5WK2jbjlMwN+9Fkn5L0jcUzBOM8jNJz2lzzk9K+iszO9YCLzCzheEDGm3hJyT9rZk9Q5LMbMzMVjb+P679BQYWIRAoj7+U9C1J35T0qKQPSVrj7s1vL4+V9BVJj0m6RdIl7n6Tu08rmCD/Ikk/VvCN5icljbZ5rlMk7TKzxyRdLOmNjbmCAAAU5S2SLnf3+9z9p81/kj6qYBXQqBFsn5J0XGMY59aI+z8s6SpJX5L088bxIxHH/ZmCIZ+3NlbS/oqkpY37Itvfbl8kUAbGvFYAAAAAqA96AgEAAACgRgiBAAAAAFAjhEAAAAAAqBFCIAAAAADUCCEQAAAAAGqk9JvFm9lzJJ0vadTdX5/kMYcffrgvWbIk13oBAIp3++23P+zui4quR1HStpG0jwBQH+3ayEJCoJldpmBfs4fc/fmh8lMU7Fk2JOmT7r7R3e+WdLaZXZ30/EuWLNGOHTuyrjYAoGTM7N6i65C1PNtI2kcAqI92bWRRw0GvULBZ9VPMbEjSxyS9StJxks40s+P6XzUAAAp1hWgjAQA5KiQEuvvXJe1tKT5J0l3ufre7Pynps5Je1/fKAQBQINpIAEDeyrQwzJik+0O3H5A0ZmYLzezjkpaZ2XlxDzaztWa2w8x27NmzJ++6AgDQT123kbSPAIBWpV8Yxt0fkfSOBMdtlrRZkpYvX+551wsAgKIlaSNpHwEArcrUEzgu6dmh20c2ygAAqDvaSABAZsoUAm+TdKyZHW1m8yS9UdK1BdcJAIAyoI0EAGSmkBBoZldKukXSUjN7wMzOdvf9kt4labuk70u6yt13pTzvKjPbPDExkX2lAQDogzzaSNpHAECYuVdvesDy5cudfZAAoPrM7HZ3X150PQYF7SMA1Ee7NrJMw0EBAAAAADkjBAIAAABAjVQqBDLnAQCA2WgfAQBhlQqB7r7N3deOjo4WXRUAAEqD9hEAEFapEAgAAAAAaI8QCAAAAAA1UqkQyJwHAABmo30EAIRVKgQy5wEAgNloHwEAYZUKgQAAAACA9giBAAAAAFAjhEAAAAAAqBFCIAAAAADUSKVCIKufAQAwG+0jACCsUiGQ1c8AAJiN9hEAEFapEAgAAAAAaI8QCAAAAAA1QggEAAAAgBohBAIAAABAjVQqBLL6GQAAs9E+AgDCKhUCWf0MAIDZaB8BAGGVCoEAAAAAgPYIgQAAAABQI4RAAAAAAKgRQiAAAAAA1AghEAAAAABqhBAIAAAAADVSqRDIPkgAAMxG+wgACKtUCGQfJAAAZqN9BACEVSoEAgAAAADaIwQCAAAAQI0QAgEAAACgRgiBAAAAAFAjhEAAAAAAqBFCIAAAAADUCCEQAAAAAGqEEAgAAAAANVKpEGhmq8xs88TERNFVAQCgNGgfAQBhlQqB7r7N3deOjo4WXRUAAEqD9hEAEFapEAgAAAAAaI8QCAAAAAA1QggEAAAAgBohBAIAAABAjRACAQAAAKBGCIEAAAAAUCOEQAAAAACoEUIgAAAAANQIIRAAAAAAaoQQCAAAAAA1QggEAAAAgBohBAIAAABAjVQqBJrZKjPbPDExUXRVAAAoDdpHAEBYpUKgu29z97Wjo6NFVwUAgNKgfQQAhFUqBAIAAAAA2iMEAgAAAECNEAIBAAAAoEYIgQAAAABQI4RAAAAAAKgRQiAAAAAA1AghEAAAAABqhBAIAAAAADVCCAQAAACAGiEEAgAAAECNEAIBAAAAoEYIgQAAAABQI4RAAAAAAKgRQiAAAAAA1AghEAAAAABqhBAIAAAAADVCCAQAAACAGiEEAgAAAECNEAIBAAAAoEbmFl2BTszsUEmXSHpS0lfdfUvBVQIAoBRoIwEA3SikJ9DMLjOzh8zsuy3lp5jZbjO7y8zWN4pPk3S1u79d0mv7XlkAAPqINhIAkLeihoNeIemUcIGZDUn6mKRXSTpO0plmdpykIyXd3zhsuo91BACgCFeINhIAkKNCQqC7f13S3pbikyTd5e53u/uTkj4r6XWSHlDQyElt6mtma81sh5nt2LNnTx7VBgAgd1m3kbSPAIBWZVoYZkwHv82UgoZtTNI1kk43s0slbYt7sLtvdvfl7r580aJF+dYUAID+6rqNpH0EALQq/cIw7v64pLOKrgcAAGVDGwkA6EaZegLHJT07dPvIRhkAAHVHGwkAyEyZQuBtko41s6PNbJ6kN0q6Ns0JzGyVmW2emJjIpYIAABSkpzaS9hEAEFbUFhFXSrpF0lIze8DMznb3/ZLeJWm7pO9Lusrdd6U5r7tvc/e1o6Oj2VcaAIA+yKONpH0EAIQVMifQ3c+MKb9e0vV9rg4AAKVBGwkAyFuZhoMCAAAAAHJWqRDInAcAAGajfQQAhFUqBDLnAQCA2WgfAQBhlQqBAAAAAID2CIEAAAAAUCOEQAAAAACokUqFQCa+AwAwG+0jACCsUiGQie8AAMxG+wgACKtUCAQAAAAAtEcIBAAAAIAaIQQCAAAAQI1UKgQy8R0AgNloHwEAYZUKgUx8BwBgNtpHAEBYpUIgAAAAAKA9QiAAAAAA1AghEAAAAABqhBAIAAAAADUyt+gKlM2S9dfNKrtn46sLqAmQn607x7Vp+249uG9SRywY0bqVS7V62VjR1QIAAEAfVKonsNclsKMCYLtyYBBt3Tmu8665U+P7JuWSxvdN6rxr7tTWneNFVw1ATtgiAgAQVqkQyBLYQGebtu/W5NT0jLLJqWlt2r67oBoByBvtIwAgrFIhEEBnD+6bTFUOAACAaiEEAjVzxIKRVOUAAACoFkIgUDPrVi7VyPDQjLKR4SGtW7m0oBoBAACgnwiBIXGrgLI6KKpk9bIxXXTaCRpbMCKTNLZgRBeddgKrgwIAANQEW0S0IPChDlYvGyP0AQAA1FSlegJZAhsAgNloHwEAYZUKgSyBDQDAbLSPAICwSoVAAAAAAEB7zAlsseYTt+jmH+196vaK3zxMW95+coE1AgAAAIDs0BMY0hoAJenmH+3Vmk/cUlCNAAAAACBbhMCQ1gDYqRwAAAAABg0hEAAAAABqhBAIAAAAADVCCAQAAACAGiEEAgAAAECNEAIBAAAAoEYqFQLNbJWZbZ6YmCi6KgAAlAbtIwAgrFIh0N23ufva0dHRoqsCRNq6c1wrNt6oo9dfpxUbb9TWneNFVwlADdA+AgDC5hZdAaAutu4c13nX3KnJqWlJ0vi+SZ13zZ2SpNXLxoqsGgAAAGqkUj2BQJlt2r77qQDYNDk1rU3bdxdUIwAAANQRPYE1tnXnuDZt360H903qiAUjWrdyKT1SOXpw32SqcgAAACAP9ATWVHNo4vi+SbkODk1kjlp+jlgwkqocAAAAyAMhsKYYmth/L3veolTlAAAAQB4IgTU1HjMEMa4cvbvpB3tSlQMAAAB5IAQCfcKcQAAAAJQBIRDoE+YEAgAAoAwIgTU1ZJaqHL1bt3KpRoaHZpSNDA9p3cqlBdUIAAAAdUQIrKnnLJqfqhy9W71sTBeddoLGFozIJI0tGNFFp53AthwAAADoK/YJrKkf7Xk8VTmysXrZGKEPAAAAhaInsKYOeLpyAAAAANVQqRBoZqvMbPPExETRVQEAoDRoHwEAYZUKge6+zd3Xjo6OFl0VpLB157hWbLxRR6+/Tis23qitO8eLrhIAVArtIwAgjDmBKNTWneNad/UdmpoOxqGO75vUuqvvkCTmzgEAAAA5qFRPIAbPhdt2PRUAm6amXRdu21VQjQAAAIBqIwSiUI8+MZWqHAAAAEBvCIEAAAAAUCOEQAAAAACoEUJgTc0bslTleXn6/OFU5QAAAAB6QwisqeGh6EsfV56X9686XsMtwXN4yPT+Vcf3tR4AAABAXbBFRE09/uR0qvK8NLeB2LR9tx7cN6kjFoxo3cqlbA8BAAAA5IQQiFrYunOcoIm+4GcNAACUHSEQhdq6c1znXXOnJqeCHsjxfZM675o7JWW3WXw/ngOQ+FkDAACDgTmBKNSm7buf+sDcNDk1rU3bdw/UcwASP2sAAGAwEAJRqAf3TaYqL+tzABI/awAAYDAQAlGoBTFbQcSVd+OIBSOpyoFu8bMGAAAGASEQhXJPV96NdSuXamR4aEbZyPCQ1q1cmt2TAOJnDQAADAYWhkGhJianUpV3I+ttKFj9EXHY8gQAAAyCtiHQzBZJWuTu32spP07SHnffk2flUH2jI8PaFxH4RkeyGw4qBR/Os/ggzuqP6CSrnzUAAIC8dBoO+veSDo8oXyjp4uyrg7oxS1deNFZ/BAAAwKDrNBz0GHf/emuhu3/DzC7NqU6okUefiB72GVferayGcLL6IwAAAAZdp57AX29zX7bj9WKY2XPM7FNmdnU/ng/9NRTT5RdX3o3mEM7xfZNyHRzCuXXneOpz9br649ad41qx8UYdvf46rdh4Y1d1AIAm2sga27JFWrJEmjMn+O+WLUXXCMAA6RQC7zKzU1sLzexVku7udHIzu8zMHjKz77aUn2Jmu83sLjNb3+4c7n63u5/d6bkwmKZjlgGNK+9GlkM4e1n9McswCmDw0Uaia1u2SGvXSvfeGyynfe+9wW2CIICEOg0HfY+k68zsDEm3N8qWSzpZ0msSnP8KSR+V9L+bBWY2JOljkv5fSQ9Ius3MrpU0JOmilsf/obs/lOB5MKDGFoxoPGIo5ViG+6plOYSzl9Uf24VRFhIBaukK0UaiG+efLz3xxMyyJ54IytesKaZOAAZKpxDokv5Q0rGSnt8o+5qkT0iajnvQUw92/7qZLWkpPknSXe5+tySZ2Wclvc7dL1KyYIkKWbdyqdZdfYempg/2/A0PWab7qh0REzS73cC729UfmU8IIIw2El2777505QDQotNw0L+TNOHul7v7uY1/l0maaNzXjTFJ94duP9Aoi2RmC83s45KWmdl5bY5ba2Y7zGzHnj3sXDFIpqe97e1elWUD717nEwKohczbSNrHCjrqqHTlANCiUwh8prvf2VrYKFuSS41mP9cj7v4Od//Nxjehccdtdvfl7r580aJF/agaMnDBtbt0oKXsQKM8K6uXjen0E8eeWmxmyEynn9j/vdxe9rzon8u4cgDoJEkbSftYQRs2SPPnzyybPz8oB4AEOg0HXdDmvm67L8YlPTt0+8hGGWooaqP4duXd2LpzXF+4ffypxWam3fWF28e1fPFhfQ2CN/0g+hv4uPJuJN0KI6stMwBkjjYSnTXn/Z1/fjAE9KijggDIfEAACXUKgTvM7O3u/olwoZm9TQcXiknrNknHmtnRChq2N0p6U5fnAjrKekGWbgNU3nMCm6uPNl9rc/VRSTPql/Q4AIWgjUQya9YQ+gB0rdNw0PdIOsvMvmpmf9P49zVJZ0t6d6eTm9mVkm6RtNTMHjCzs919v6R3Sdou6fuSrnL3TMb+mdkqM9s8MTGRxelQEVmGr162ech7TmDSrTCy3DIDQPf62UbSPgIAwtqGQHf/mbv/jqQLJd3T+Hehu5/s7j/tdHJ3P9Pdn+Xuw+5+pLt/qlF+vbs/tzGHIbMB7O6+zd3Xjo6OZnVKVMCC+cOpytvpJUDlvUBN0rDLKqVAOfSzjaR9BACEdRoOKkly95sk3ZRzXYBc/HIqejeTuPJ2eglQvewxmMSC+cN69InZcylbw27WW2YAAABgsCQKgUBe+rFZ/ORU6/qj7cvbGRmeoyciHjcy3GlkdaDbPQaTSBp2161cOmNOoFTMlhkAAAAoRrJPrgOCOQ+DZ8nC6LAXV160yf0xgTKmvJ+Sht2ybJkBoH9oHwEAYZUKgcx5GDy33v1oqvKiecw+9nHlZRS3ZUaSxW3SPs+KjTfq6PXXacXGGzM/P4DkaB8BAGEMB0WhpmPSU1z5oMtzf75D5s7RryJ6JA+ZO/O7nqy3zIjCNhQAAADlVameQCCKpSzPSy/bSyTxZMyQ1NbyqDmY7cq7wTYUAAAA5VWpEMicB0T5nd88LFV5O3EL1iRZyCbvYBTXd9pa3pwL2CquvBtsQwGUC+0jACCsUiGQOQ+Ics8j0cEjrrydlz1vUarysG6DUdZz6/oxBDduuwm2oQCKQfsIAAirVAgEomTZK/XFO36Sqjysm2CUxxDSXnozk1q3cqlGhodmlPWyDQWLzAAAAGSHEIjKy7JXat/k7M3Y25WHddOLmMcQ0nUrl2p4aObQz+EhmxXQkgSvuGM6bUORJtTlPZcSAACgblgdFJVXls3Rb/rBnlTlUrpezKfPH9ajT8wOo0+fPzz7BK0jP1tuJ1ndc+vOca37/B2aOuBPHbPu83c8dY6obSiWLw7mYaZZObQfq5kCAADUCT2BqLwsN0ePDFRtysO6GZaaphfz/auOj+zhe/+q42eUbdq++6ng1jR1wGf0Libpgbzg2l2R57ng2l1tH5+2d5NFZgAAALJVqRDI6meIkuXm6K9+wbNSlYd1Myw1zdy61cvGtOn1L9TYghGZgjl+m17/wllhN0moSnJMu6Gx7R6fNtSxyAzQO9pHAEBYpUIgq58hSpbz6roZ0tnUzWIpq5eN6aLTTpgR7C467YTYXszVy8Z08/qX68cbX62b17888rgFMb2W4fIkx7QzOhJ93OjIcOpQlwdzjgoAACAASURBVPUiM0Ad0T4CAMKYE4jKy3Jz9F7O1Qxkm7bv1oP7JnXEghGtW7m047DU1cu6G7oaJ24niHD5L1tCc1R5qjmIDWbt52hu3Tke+/4ked/aPR4AAAABQiAqzxS9kXo3W6MPmUXup5d0o/WsA12rJCEoyQqnk1MHIo8Jl79/1fFad/Udmpo++H405yC+93P/Hv0cT0zFhjqp/YIxnd63JIvZAAAAgBCIGojbAr2brdH7sdF6q6S9W1t3js8IZeP7JrXu6mC1zvDxvQbZpnY9dBdu2xXZS9gcThoV6lZsvLGnVUBZRRQAACAZQiCQQjdDIHuRpnfrwm27ZvTKSdLUtOvCbbtmHJskyCZ9nXE9dEmGnLZKu2BMaziOG5LLKqIAAAAzVWphGFY/Q966CTe9SLOoTVRoiyqP6/ELlyfdbiJOkiGnrdIsGBO1gXxcPyariAK0jwCAmSoVAln9DFEWxKxUGVfezkRMiIkr71Uee+Ql6QlMut1EnCRBs1WaVUCjwnFcDn/Z8xa1r2wCW3eOa8XGG3X0+uu0YuONXW0vAhSJ9hEAEMZwUFTe8Uf8um7+0d7I8rTihh3m1ds0OjIc2XsWtQXDgphjW8PuWMxrGGt5Db0sYtPN3Mk0q4CmWdk1yfYd7eZdsuAMAAComkr1BAJRbr370VTl7axbuTRymGRee9bFdZxFlV/w2uM1PKelbnNMF7x25hDOfuy71xooO5U3JdnnUEq3iE2nXtOtO8e17vN3zBhauu7zdzzV25flPpMAAABlQAhE5WW+omfrw/JbGFT7Yub5RZWvXjamTW9oGcL5htlDONNuQN+NvINmmmvXqZf2gmt3aepAy4I6B1wXXLtLUj5DcgEAAIrEcFAghU3bd0cGhry2IVgQs0rngpjVSJMO4cx7v8I0Qzu7ETekNUqnOYGdFrHJcghwlpvZZ3kuAABQL4RAIIV+9wr1ezXSLOUZNNetXDpjnp4kmaI7ZZPMCUz7XN30amY5t5B5igAAoBcMBwVSSLONQRb6vRrpoFi9bEynnzj21NzAIbPYUbmdAnrcHo9PD21s3zp89vQTx7Rp++5Uq4VmObeQeYoAAKAXleoJNLNVklYdc8wxRVcFFZVVr1BSea1G2o+hhJ1W3Ozl+bfuHNcXbh9/am7gtHtsT2Cn9+r9q47Xuqvv0NT0wUe37okY7tXsthcuy15k5ikiLdpHAEBYpUKgu2+TtG358uVvL7ouqKZe57qlDT8ve94i/dOt90WWd2vrzvEZoWd836TWXX2HpOyGErYLSpJ6HsoYt09gaxBMEtDTXtN2vXDt6p820Mf9rGzdOa45ZpGL4+TVI43BR/sIAAirVAgEyqybHqS4+Wy9zHO7cNuuGb1ekjQ17bpw267MQmCn4YrdhKiwuB4vVzBcM21ATzN/sdteuDS9yHE/Kzvu3TujBzQszx5pAABQLYRAIIVeFuTopgcpj2F/UauNtivvRjf1TvOa4nrVxhaM6Ob1L098nm50O0Q3TY9j3M/Klf96f2QAHDLLfJsPAABQXYRAIIVuhwJK3QWjrIYQ9lu7rS3mz5vb8zzHfs/NzOq5k/Y4xv1MxO2PeMCdAAgAABJjdVAghV565rpZWTTNpuvNXsrxfZNyHeylbF25csFI9GqYceXdaLe1RRYbyfdjw/sinzvuZ6K5Gmrc8Vt3jmvFxhtTrVraSR7nBAAAxaInEEhheMj05PTshDM8FP3hPKybHqQshhC29lJe8Nrjte7zd8zY9H54jumC1x6vrLTb2iKrjeTz3vC+yOeO+1k5/cQxfeH28cifoTz2DmQ/QgAAqokQCKQQFQDblYd1G356HULYWp5VCGun0zDWIgPcIGh3jZYvPiyyfMXGGyO/BDj3qu5Xfo37YqGXcwIAgOIRAoGKSDN/sKierKquXpnHXMy4axRX3m4eYbe9d2nOWZb5qAAAoDPmBAJ9knTOXtTjkszJymKuXVaKnLPXb91e16y1m1sa3p4jj3OW5T0AAADJVCoEmtkqM9s8MTFRdFWAWTrtnRclzYfrsgWv1cvGdPP6l+vHG1+tm9e/vJIBUOruuuYh6kuAsG62FUl6zrK8B4hH+wgACKvUcFB33yZp2/Lly99edF2AVlFDNduVS+m3pGCuXf/lsZdjN5rX/dyr7ojcSiLNFhxpz1mW9wDxaB8BAGGV6gkEymxOzAKiceVSd8ER/dXN1h95Wb1sTH9zxgszHRac5Jxleg8AAEBnhECgTw7ELCAaVy7F7wsXV47+K9NcTCmfYcGdzlm29wAAALRXqeGgQNVEDcFrV84Kjf3Xjy03uqlT6/P3+rPRbqhxGd8D5GTLFun886X77pOOOkrasEFas6boWgEAUiIEAiU2FrPtw1jEMDs29i5O0XMxOwW8fvxsFP0eoA+2bJHWrpWeeCK4fe+9wW2JICgRkAEMFIaDAiW2ZGH0nKqo8iJWaEy6fQXy02kF2a07x3XuVXeweid6d/75BwNg0xNPBOV1t2WLdNZZQTB2D/571llBOQCUECEQKLFb7340cXm/V2hkb7hyaBf+m9cobvgwq3cilXvvTVc+iN75TmnuXMks+O8735nsce9+tzQ1NbNsaioo79aWLdKSJdKcOcF/CZQAMkQIBPrk6fOHU5VL6eYE9nuFRvaGK4d24T/qGoWxeidSGYrZMzKufNC8853SpZdK043fmenp4HaSIPjII+nKO2kOvQ33LK5dSxBEtaT9ooMvRjJFCAT65NUveFaqckmKWwM0qnzdyqUabtlvYniO5bZCI3vDlUO78N/uWrB6J1KbjvlCIa48b1l/IPyHf0hXnieG3qLq0n7RwRcjmSMEAn3yxTt+kqpckubPi/6GPa78QIfbWWJvuHJotz1D3LUYMtPpJ45p0/bdhcznZC4pepbHHLwDMX8x48p70WnY6X33RT8uXJ5VCKZ3Bf22ZYv0lrek+6KDL0YyRwisqWOfcWiq8rzMjdkpPa58kO2bnEpVLkmPPxn9DXtU+YXbdmm6ZdPB6QOuC7ftSlHL5Ngbrhza7eEXd43OfMmz9YXbxwuZz8lcUmQijzl4/ZJk2Olhh0U/tlneqVckabCjdwX91vyZixtBkOQLkCTlrc/JFx2zEAJr6uHHnkxVnpenHRK9S0lcedHismlemTXNZvGPPhEdJuPKe5XHpuTozuplY7p5/cv1442v1s3rX/7UNYi7Rjf9YE9h8zmZS4pMZD0Hr58uvTRdeZR2vSJpgh29K+i3qJ+5sKOOyqa8aRC/6OhTaC3nJ+2CLBgZjuyVWTASv3DHoOp3YIgzEdMLFldetAPR67TElvcq7Wbx/cbecOUXdY3e+7l/jzy2H/M5mUsKJLB3b/vydr0i7YJd676FvfSuAN1o97M1f36wv2aUDRtm7lPa6fimNL8PZdDH/Vgr1RNoZqvMbPPExERXj7/gtcfPekPmNMqRj9GYgB1XPshiOvViy6XoTeHjytMsIoN6K3I+J3NJi9Fr+4g+69Tr0e7+NMGu294VxGPoYXtxP1tDQ9LmzfFBZ82a4P7Fi4MPTosXtz++adC+6Ohj73ylQqC7b3P3taOjo12fY2jI2t5GtroJRmV8jiTiOu/adeql2Sw+7jTl6DNEP3VaeKXI+ZzMJS1GFu0j+uiYY9qXb9gwe2uOoaGgvF2waw0op54a9KaEJeldQbRBHHrYbxs2RP/MffrTnQPdmjXSPfcEizXdc0+ynrFB+6Kjj6G1UiGwV5u279bU9MyPzFPTXsm5Kv2e2xanH8NSuwlfeUjTq9eUZrP4bs6P6kmy8EqR8zmZS4raOzRmAbZw+U03RR/TLL/55tkLa0xPB+VxH7JPPXV2QPn0p4NVGtP2ruRpkHvSmGPZWbc9et2K+30o6xcdfQytzAkMGY+ZkxJXPsje9JKj9E+3zv5W4U0v6e83I0NmkfPb4hZEKetzJLFu5VKdd82dMxbF6NQDkmZO4Muetyjymr7seYu6qG0yW3eOa9P23Xpw36SOWDCidSuX8mG+YO0WXglfmyLnczKXFJVjFv3NYlQ7E7coRri803YV7fY0vOSSIAxu3hwEw6GhIOhdf310QLn++qBXpQhbtgQB6b77gg+5p54aBNM+zIfKxaANPSzKmjX9u57N5wn/nG3YUN6fp27nPnaBnsCQNCsxDroPrD5Bb/7to556bUNmevNvH6UPrD6hr/Xox8InWT5HL71tefeA3PSDPanKe8VS/+XEwitAAdIMOcnim/52IXHLliBIhbeg+PSng0AVpaiAErXX46WXlrsnrVMvZRmGHg5yT2pekgwjLcv71seeUnoCQ8q+EmPWPrD6hL6HvlZjC0Yie1qzHMKY5XN005sXlmcPSJoP/1n04CXtcUJ/HRHz887CK0AHaXrzWh16qPT449HlrTZsCMJPeJ/D4eHsvumPG5I4NBS9N9v8+cGG9c1ew7Vrg97EvEXt9RinDD1pSVZt7GMvTtd1xGxle9/61FNKT2AIc6r6rx+LRKxbuVTDLZMdh+dYV89R5vlMSVddzKoHjx6ncmLhFaBLvUwgTzLEs905W2/Pifl4FlceFtfjF7c59+OPt9+4Pi9p9nRs9qQV2VuTZL5fv+e7dVNHzFbT940QGMKHp/7rW6hq/SK3hxG+cRtz5+Hp86O3yogqj5v711qe1WbdLPVfTmX+ogIotYUL05WHpQmQ7363tH//zLL9+4Pypk5zAtvVtXXV0G7EzTksQrMnreiVN5PO9+tmBcusMCexOzV93wiBIXx4KkbeoWqQV3199Quelbg86ZzArHrw+NKkvPr5RQVQGb/4RbrybsX1gIXLO+1tdMYZ0fefcUZ8j18acSE0S097WnT53LkHg2xzUZs1a4rvrelmvl+/ey7LMCdxENX0fSMEtuDDU/912tOsV4M8bDHNYi9JX2dWPXh8aQKgUp58Ml15njr1LF51VfT9V10VDEGMkraHMO/wcsgh0eX7989e1GbLluJ7a9JuNVBEz+WgbYdQFjV93wiBKFQ/VphcEDOkMq68TNIE2KThLssePL40AYACtOtNjPtAu3bt7PJ28g4ve/cmO67Z21d0b03a+X5F9FwWPSexCFn0ttbxfRMhEAXLan5aO7+aih4aE1deJml67ZKGO3rwAKBASeYe9rIwTNwH2ksumV1+zjnJegjzCC9pwtt995WjtybNfL+iei6LnJPYb1n2ttbpfWsgBKJQ/Riq+cRU9NyGuPIySdNrlybc0YMHABk67rjk5RdfHGwJETY8HJQ39bIwjBT/gba1/JJLguGW4WAY5957sx0iGhXq4uZCHnXU4PXWFN1zWQdFzxMdcIRAFIoVJttL22tHuAOAAvzsZ8nL16yR3va2mYufvO1tM8NMXBhrlicJkkm1BsN2q6FmOUR0zZpg0Zfw+/Dyl7fv7Ruk3poy9FxWXdHzRAccIRCF6scKkwtGYuYExpSXDcEOAEouyYqfTVu2BL1vUYufNJ16avT5muVr1kiXXz6zV+zyy/sbinrtcYl6H265JQiGZevt62be2aD1XA4ielt7Yp5kE9QBs3z5ct+xY0fR1UBCW3eOa9P23Xpw36SOWDCidSuXZhp0tu4c17rP36GpAwd/1ofnmDa94YUEKmDAmdnt7r686HoMip7ax7ihelKyDdWzlEddejlnmscuWRK9ofvixUHvVtJjurFlSxDc7rsv+KC8YcPsUDJnTvL30Kz77STyeo1Za847Cw87nD+fQFcGXJuO2rWRhEDUQt5BE0AxCIHpVCYEHn54dC/bwoXSww93d85eXl+a+sSFrHCgSnJMWkk/MMeFsyi9BLY8XmMeBiWs1lWSLzZqrF0byXBQ1AJDKgEAubn4YmnevJll8+ZFz9FLMoQtj2FuSRfRiJrLNjw8+/X1Or+t7EP5mkNA4wIx887KYZDmiZYMIRBALrbuHNeKjTfq6PXXacXGGzPd+xFAzcXtMZd077kohx6arjxszRrpsstmzv+67LLoD6RJFgxJckzaeWpJF9GImst2+eWzX1+vQ+7KvHBKeOuBOGUJq0CX5hZdAQDVs3XnuM675s6n9oAc3zep8665U5LohQXQu8MOix5+edhh3Z8zbjhou2GiYWvWJAtFzWPaDWHrdEzr0M7map3hx7Y66qjoUBMVZuJeS5a9LEneh6JE9ZqGlSWsAj2gJxBA5jZt3/1UAGyanJrWpu27C6oRgEr5xS/SlSfx2GPpynvR6xC2bvZHK2PPW1mH8rUb6lnFVT67Wf0UA6/0PYFmtlrSqyX9hqRPufuXCq4SgA4e3DeZqhxAd2rbRj75ZLryQdOppy9umGK74Ytl7nkrm7he0youBtNNrzIqIdeeQDO7zMweMrPvtpSfYma7zewuM1vf7hzuvtXd3y7pHZJ+P8/6AsjGEQtGUpUDdUQbiVidevqGhmY/pl15U1l73sqmjL2meemmVxmVkPdw0CsknRIuMLMhSR+T9CpJx0k608yOM7MTzOyLLf+eEXro+xqPA1By61Yu1cjwzA8jI8NDWrdyaUE1AkrpCtFGIkqnRVymp6Pvjytvh6GAs9Vpo/ekCwahcnINge7+dUmtS3WdJOkud7/b3Z+U9FlJr3P3O939NS3/HrLAByX9i7t/O+65zGytme0wsx179uzJ70UB6Gj1sjFddNoJGlswIpM0tmBEF512AovCACH9aiNpH/skyzDVafuEOTEf3+LK44RXwXQ/OBSQIFifXtOyb9WB3BQxJ3BM0v2h2w9Iekmb4/9I0iskjZrZMe7+8aiD3H2zpM1SsBluRnUF0KXVy8YIfUB6mbeRtI99kPW8qg0bojd2bw5HjNtMPe0m6+2GAlY19GCmTj9rqKzSrw7q7h9x9xPd/R1xARAAgDqijSyJrOdV9Ws4IkMBUaehr5ihiBA4LunZodtHNsoAAKg72siiHHJIuvKwtGEqydDRdsMRFy6MPm9ceRyGAkKqz9BXzFBECLxN0rFmdrSZzZP0RknXZnFiM1tlZpsnJiayOB0AAP2WSxtZufZx3rx05UkMD6crD4vbpD6qfMsW6ayzZs7DO+usdPPwLr54dr2Gh4PyNOq0CibQDwO00FLeW0RcKekWSUvN7AEzO9vd90t6l6Ttkr4v6Sp335XF87n7NndfOzo6msXpAADITT/byMq1j/v3pytPol+bxb/73dLU1MyyqamgPKk1a6TLL585hO/yy9P34DAUsPoGKJQMvAFbaMncqzdHfPny5b5jx46iqwEAyJmZ3e7uy4uux6DoqX00i7+v358l8qhLL+dM89ikx27Zwsbu6E3rgkVS0NObRdDn53O2JUuC4Ndq8eJgmG0B2rWRpV8YBgAAoNS63bw9Tj97FOgpKr9ur1FeG8EPWI9X3wzYQkuVCoGVm/MAAEAGaB8TiOuha9dz15Tl5u1Sfh/eW/Fhvvx6uUZ5hZJ+/XwOmgFbaKlSIbBycx4AAMgA7WMCcUM+kwwvXbw4eXmSlT2TfHjPogevlw/z9CD2Ry/XKK9QMmA9Xn0zYAstVSoEAgAA9N2ppyYvv/jiIDiFzZkzc2XPTquNduodShrQ0nyYD5/z8MNnr3BKD2I+eglceYWSAevx6psBW2iJEAgAADrrZbhk1V1/fbryuXPb3+6kXe9QmuGDrQEhrrz1nI88MnuFU4YD5qOXwJVXKBmwHq++GqA9F1kdFAAwsFgdNB1WB83pnGkem2QFwTlzop/TLPhw2e7+o45KvkLh0FBwvlZz5syczxhX57j6ITt5rvDZa71YHbT0arM6KBPfAQCYjfaxRJIM7+vU+9Pu/jTDB+MCW2t50rledR8OmIeyDjEcoB4vRKtUCGTiOwAAs9E+lkin+X5S0Ksyb97M++fNOzjcrt0cxCTnb0q6tUWScNfNcEAWl0mGwIUcVCoEAgCAGmgNSJ3K89a60Eu78l/+MvrY1vLW4Z7h22nnIMZZuzZZedQcsHnzghVNu+2dYnsKoFCEQAAAMFiefDJded5GRpKXP/549LHh8vPPn73wytTUwYVX2g353Ls3+r6o8hUrohepWbFiZlnUkMTLLpMefrj73in2mgMKRQgEAABIOjQySmuY6VTeSad5fe2GfKZZTfL886X9+2eW7d8fHcSyHpLIXnNAoSoVApn4DgDAbLSPCbz0penKw7LeN62X86VZvr/IIMZec0ChKhUCmfgOAMBstI8J3HVXuvKwrPdN63S+dkM+06wmmVcQS7LgC3vNAYWqVAgEAADoStw+eEn2x1uzRnrLWw4OHR0aCm53O2RyzRrp5JNnlp188sHzdQpvSYdu5hHEki74UtatD4CaIAQCAAD0Midwyxbp058+uMH69HRwu9uVLt/5TumGG2aW3XBDUC5lF97yCGJpFnxh6wOgMIRAAAAwWM45J115Es0Al7Q8LE3wSRI2N2+OPqZZnmV4yzqI9dKjCqBvCIEAAGCwXHJJEPjCwy/POSco79bixenKw9IssJIkbCY5ppvw1o/N2XvpUQXQN4RAAAAweC65JNjOwD34by8BUOptiGWaBVaShM08glS/NmfvpUcVQN9UKgSyBDYAALNVsn3MulerlyGWaQJkkmPXro1+nrjyJPq1OXsvPaoA+qZSIZAlsAEAmK1y7WNevVrdzo9LEyCTHJvHcNc0Q1Z7Cdhs/QAMBHP3ouuQueXLl/uOHTuKrgYAIGdmdru7Ly+6HoOip/bx8MOlRx6ZXb5wofTww71VLK0lS6IXGlm8OAhvmC3pe9YM2OFew/nz0y08s2VL0MN4333BkNgNG1j5EyhAuzayUj2BAAAgJxdfLA0PzywbHg7K+y1NrxYCSXvoshg2ytYPQOkRAgEAQGdr1kiXXz5zGOPllxfzAT/NQiwIJB2ySsAGaoEQCAAAkilLDw/zzrqT5PoRsIFaIAQCAIDBkuVm6ZiJgA3UwtyiKwAAAJDamjWEvjw031MWdgEqrVIh0MxWSVp1zDHHFF0VAABKg/YRqRCwgcqr1HDQyu2DBABABmgfAQBhlQqBAAAAAID2CIEAAAAAUCOEQAAAAACoEUIgAAAAANQIIRAAAAAAaoQQCAAAAAA1QggEAAAAgBohBAIAAABAjVQqBJrZKjPbPDExUXRVAAAoDdpHAEBYpUKgu29z97Wjo6NFVwUAgNKgfQQAhFUqBAIAAAAA2iMEAgAAAECNEAIBAAAAoEYIgQAAAABQI4RAAAAAAKgRQiAAAAAA1AghEAAAAABqhBAIAAAAADVCCAQAAACAGiEEAgAAAECNEAIBAAAAoEYIgQAAAABQI5UKgWa2ysw2T0xMFF0VAABKg/YRABBWqRDo7tvcfe3o6GjRVQEAoDRoHwEAYZUKgQAAAACA9giBAAAAAFAjhEAAAAAAqBFCIAAAAADUCCEQAAAAAGqEEAgAAAAANUIIBAAAAIAaIQQCAAAAQI0QAgEAAACgRgiBAAAAAFAjhEAAAAAAqBFCIAAAAADUCCEQAAAAAGqEEAgAAAAANUIIBAAAAIAaIQQCAAAAQI0QAgEAAACgRgiBAAAAAFAjpQ+BZvZbZvZxM7vazM4puj4AAJQFbSQAoBu5hkAzu8zMHjKz77aUn2Jmu83sLjNb3+4c7v59d3+HpDMkrcizvgAA9AttJACgKHn3BF4h6ZRwgZkNSfqYpFdJOk7SmWZ2nJmdYGZfbPn3jMZjXivpOknX51xfAAD65QrRRgIACjA3z5O7+9fNbElL8UmS7nL3uyXJzD4r6XXufpGk18Sc51pJ15rZdZI+k1+NAQDoD9pIAEBRcg2BMcYk3R+6/YCkl8QdbGYvlXSapEPU5ltOM1sraW3j5mNmtrtNHUYlTXSo5+GSHu5wTFUkeT/6oR/1yPI5ejlXN49N85ikx/K7MFNZfhek/OtSld+FxV0+b1ll3kYmbB/jrkNceZn+LuTxu9Kvn+kkx3Y6pt39aa5rma6pVK7rmvZxXNd4XNf+Xtf4NtLdc/0naYmk74Zuv17SJ0O3/5ukj+Zdj5Y6bU5wzI5+1qnIf0nej6rUI8vn6OVc3Tw2zWOSHsvvQn4/H2WvS11+F8r+ryxtZNx72qa8NH8X8vh56NfPdMK/wW2PaXd/mutapmtatuua9nFcV67rIFzXIlYHHZf07NDtIxtl/bStz89XdmV5P/pRjyyfo5dzdfPYNI9JemxZrn1ZlOn9yLsudfldGDRFtZFx7+kgvNd51LFfP9NJju10TLv7ua7ZnDPt47iu8biu6e/L5bpaI03mpjHf4Yvu/vzG7bmSfijp9xQ0bLdJepO778q1IimZ2Q53X150PYCi8bsA5Ic2EmXBNa0mrms1ZXFd894i4kpJt0haamYPmNnZ7r5f0rskbZf0fUlXla1xa9hcdAWAkuB3AcgBbSRKhmtaTVzXaur5uubeEwgAAAAAKI8i5gQCAAAAAApCCAQAAACAGiEEAgAAAECNEAITMrNDzezTZvYJM1tTdH2AopjZc8zsU2Z2ddF1AVA82sdq4m99NZnZ6sbv6ufM7JVF1wfZMLPfMrOPm9nVZnZOksfUOgSa2WVm9pCZfbel/BQz221md5nZ+kbxaZKudve3S3pt3ysL5CjN74K73+3uZxdTUwD9QPtYTfytr6aU13Vr43f1HZJ+v4j6IpmU1/X77v4OSWdIWpHk/LUOgZKukHRKuMDMhiR9TNKrJB0n6UwzO07Bhr33Nw6b7mMdgX64Qsl/FwBU3xWifayiK8Tf+iq6Qumv6/sa96O8rlCK62pmr5V0naTrk5y81iHQ3b8uaW9L8UmS7mp8A/akpM9Kep2kBxQ0dFLN3zdUT8rfBQAVR/tYTfytr6Y019UCH5T0L+7+7X7XFcml/X1192vd/VWSEg3L54/1bGM6+I2mFDRuY5KukXS6mV0qaVsRFQP6LPJ3wcwWmtnHJS0zs/OKqRqAAtA+VhN/66sp7vf1jyS9QtLrzewdRVQMkSSRSQAAA4hJREFUPYn7fX2pmX3EzP5BCXsC5+ZRuypy98clnVV0PYCiufsjCuYSAADtY0Xxt76a3P0jkj5SdD2QLXf/qqSvpnkMPYGzjUt6duj2kY0yoG74XQAQxt+EauK6VhPXtZoyu66EwNluk3SsmR1tZvMkvVHStQXXCSgCvwsAwvibUE1c12riulZTZte11iHQzK6UdIukpWb2gJmd7e77Jb1L0nZJ35d0lbvvKrKeQN74XQAQxt+EauK6VhPXtZryvq7m7tnVFgAAAABQarXuCQQAAACAuiEEAgAAAECNEAIBAAAAoEYIgQAAAABQI4RAAAAAAKgRQiAAAAAA1MjcoisAQDKzaUl3ShqWtF/S/5b0t+5+oNCKAQBQINpHIB+EQKAcJt39RZJkZs+Q9BlJvyHp/b2e2MyG3H261/MAAFAA2kcgBwwHBUrG3R+StFbSuywwZGabzOw2M/uOmf13STKzOWZ2iZn9wMy+bGbXm9nrG/fdY2YfNLNvS3qDmb3SzG4xs2+b2efN7GmN4040s6+Z2e1mtt3MnlXYCwcAoA3aRyA7hECghNz9bklDkp4h6WxJE+7+YkkvlvR2Mzta0mmSlkg6TtJ/k3Ryy2kecff/LOkrkt4n6RWN2zsk/YmZDUv6e0mvd/cTJV0maUPerw0AgG7RPgLZYDgoUH6vlPSC5reYkkYlHSvpdyV9vjEv4qdmdlPL4z7X+O9vK2gIbzYzSZon6RZJSyU9X9KXG+VDkn6S4+sAACBLtI9AlwiBQAmZ2XMkTUt6SJJJ+iN3395yzKkdTvN481BJX3b3M1sef4KkXe7e+g0pAAClRPsIZIPhoEDJmNkiSR+X9FF3d0nbJZ3TGJ4iM3uumR0q6WZJpzfmPjxT0ktjTnmrpBVmdkzj8Yea2XMl7Za0yMxObpQPm9nxeb42AAC6RfsIZIeeQKAcRszs33VwCex/lPThxn2fVDC34dsWjEvZI2m1pC9I+j1J35N0v6RvS5poPbG77zGzt0q60swOaRS/z91/2BhC8xEzG1Xw9+DvJO3K5RUCAJAe7SOQAwu+SAEwiMzsae7+mJktlPRvkla4+0+LrhcAAEWifQTaoycQGGxfNLMFCiaz/xUNHAAAkmgfgbboCQQAAACAGmFhGAAAAACoEUIgAAAAANQIIRAAAAAAaoQQCAAAAAA1QggEAAAAgBohBAIAAABAjfxf/yJ7Ujww3Q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7" y="591558"/>
            <a:ext cx="9887120" cy="3026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7" y="3781305"/>
            <a:ext cx="9887120" cy="29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 is clear that despite the small sample size of 5 percent of the graph size, the forest fire sample’s preserved the degree and cluster coefficient distributions.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54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15605"/>
            <a:ext cx="9905999" cy="307559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Jaccar</a:t>
            </a:r>
            <a:r>
              <a:rPr lang="en-US" dirty="0" smtClean="0"/>
              <a:t>	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Adamic</a:t>
            </a:r>
            <a:r>
              <a:rPr lang="en-US" dirty="0" smtClean="0"/>
              <a:t>/Adar</a:t>
            </a:r>
          </a:p>
          <a:p>
            <a:r>
              <a:rPr lang="en-US" dirty="0" smtClean="0"/>
              <a:t>Common Neighbor</a:t>
            </a:r>
          </a:p>
          <a:p>
            <a:r>
              <a:rPr lang="en-US" dirty="0" err="1" smtClean="0"/>
              <a:t>Preferntial</a:t>
            </a:r>
            <a:r>
              <a:rPr lang="en-US" dirty="0" smtClean="0"/>
              <a:t> attachment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Jaccard</a:t>
            </a:r>
            <a:r>
              <a:rPr lang="en-US" dirty="0" smtClean="0"/>
              <a:t> link prediction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004940" cy="3328158"/>
          </a:xfrm>
        </p:spPr>
      </p:pic>
      <p:sp>
        <p:nvSpPr>
          <p:cNvPr id="7" name="TextBox 6"/>
          <p:cNvSpPr txBox="1"/>
          <p:nvPr/>
        </p:nvSpPr>
        <p:spPr>
          <a:xfrm>
            <a:off x="7130374" y="2889114"/>
            <a:ext cx="36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AUC   0.626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0004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Adamic</a:t>
            </a:r>
            <a:r>
              <a:rPr lang="en-US" dirty="0" smtClean="0"/>
              <a:t> </a:t>
            </a:r>
            <a:r>
              <a:rPr lang="en-US" dirty="0" err="1" smtClean="0"/>
              <a:t>adar</a:t>
            </a:r>
            <a:r>
              <a:rPr lang="en-US" dirty="0" smtClean="0"/>
              <a:t> link prediction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30374" y="2889114"/>
            <a:ext cx="368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AUC   0.624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97088"/>
            <a:ext cx="500494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9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251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Sampling and Link Prediction</vt:lpstr>
      <vt:lpstr>Sampling</vt:lpstr>
      <vt:lpstr>Forest Fire</vt:lpstr>
      <vt:lpstr>PowerPoint Presentation</vt:lpstr>
      <vt:lpstr>PowerPoint Presentation</vt:lpstr>
      <vt:lpstr>PowerPoint Presentation</vt:lpstr>
      <vt:lpstr>Link Prediction</vt:lpstr>
      <vt:lpstr>Jaccard link prediction</vt:lpstr>
      <vt:lpstr>Adamic adar link prediction</vt:lpstr>
      <vt:lpstr>Common neighbors</vt:lpstr>
      <vt:lpstr>Preferential attachment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2020-12-12T11:48:39Z</dcterms:created>
  <dcterms:modified xsi:type="dcterms:W3CDTF">2020-12-12T13:35:20Z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