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2" name="Title 1"/>
          <p:cNvSpPr>
            <a:spLocks noGrp="1"/>
          </p:cNvSpPr>
          <p:nvPr>
            <p:ph type="ctrTitle"/>
          </p:nvPr>
        </p:nvSpPr>
        <p:spPr>
          <a:xfrm>
            <a:off x="1774423" y="802298"/>
            <a:ext cx="8637073" cy="2920713"/>
          </a:xfrm>
        </p:spPr>
        <p:txBody>
          <a:bodyPr anchor="b" bIns="0">
            <a:normAutofit/>
          </a:bodyPr>
          <a:lstStyle>
            <a:lvl1pPr algn="ctr">
              <a:defRPr sz="6600"/>
            </a:lvl1pPr>
          </a:lstStyle>
          <a:p>
            <a:r>
              <a:rPr lang="en-US"/>
              <a:t>Click to edit Master title style</a:t>
            </a:r>
            <a:endParaRPr dirty="0" lang="en-US"/>
          </a:p>
        </p:txBody>
      </p:sp>
      <p:sp>
        <p:nvSpPr>
          <p:cNvPr id="1048583" name="Subtitle 2"/>
          <p:cNvSpPr>
            <a:spLocks noGrp="1"/>
          </p:cNvSpPr>
          <p:nvPr>
            <p:ph type="subTitle" idx="1"/>
          </p:nvPr>
        </p:nvSpPr>
        <p:spPr>
          <a:xfrm>
            <a:off x="1774424" y="3724074"/>
            <a:ext cx="8637072" cy="977621"/>
          </a:xfrm>
        </p:spPr>
        <p:txBody>
          <a:bodyPr bIns="91440" tIns="91440">
            <a:normAutofit/>
          </a:bodyPr>
          <a:lstStyle>
            <a:lvl1pPr algn="ctr"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85" name="Footer Placeholder 4"/>
          <p:cNvSpPr>
            <a:spLocks noGrp="1"/>
          </p:cNvSpPr>
          <p:nvPr>
            <p:ph type="ftr" sz="quarter" idx="11"/>
          </p:nvPr>
        </p:nvSpPr>
        <p:spPr>
          <a:xfrm>
            <a:off x="1451579" y="329307"/>
            <a:ext cx="5626774" cy="309201"/>
          </a:xfrm>
        </p:spPr>
        <p:txBody>
          <a:bodyPr/>
          <a:p>
            <a:endParaRPr lang="en-US"/>
          </a:p>
        </p:txBody>
      </p:sp>
      <p:sp>
        <p:nvSpPr>
          <p:cNvPr id="1048586" name="Slide Number Placeholder 5"/>
          <p:cNvSpPr>
            <a:spLocks noGrp="1"/>
          </p:cNvSpPr>
          <p:nvPr>
            <p:ph type="sldNum" sz="quarter" idx="12"/>
          </p:nvPr>
        </p:nvSpPr>
        <p:spPr>
          <a:xfrm>
            <a:off x="476834" y="798973"/>
            <a:ext cx="811019" cy="503578"/>
          </a:xfrm>
        </p:spPr>
        <p:txBody>
          <a:bodyPr/>
          <a:p>
            <a:fld id="{1FF2647E-6BB9-4034-9443-8C00CD6AA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40" name="Vertical Title 1"/>
          <p:cNvSpPr>
            <a:spLocks noGrp="1"/>
          </p:cNvSpPr>
          <p:nvPr>
            <p:ph type="title" orient="vert"/>
          </p:nvPr>
        </p:nvSpPr>
        <p:spPr>
          <a:xfrm>
            <a:off x="9127052" y="798973"/>
            <a:ext cx="1615742" cy="4659889"/>
          </a:xfrm>
        </p:spPr>
        <p:txBody>
          <a:bodyPr vert="eaVert"/>
          <a:lstStyle>
            <a:lvl1pPr algn="l"/>
          </a:lstStyle>
          <a:p>
            <a:r>
              <a:rPr lang="en-US"/>
              <a:t>Click to edit Master title style</a:t>
            </a:r>
            <a:endParaRPr dirty="0" lang="en-US"/>
          </a:p>
        </p:txBody>
      </p:sp>
      <p:sp>
        <p:nvSpPr>
          <p:cNvPr id="1048641" name="Vertical Text Placeholder 2"/>
          <p:cNvSpPr>
            <a:spLocks noGrp="1"/>
          </p:cNvSpPr>
          <p:nvPr>
            <p:ph type="body" orient="vert" idx="1"/>
          </p:nvPr>
        </p:nvSpPr>
        <p:spPr>
          <a:xfrm>
            <a:off x="1444672" y="798973"/>
            <a:ext cx="7518654"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6" name=""/>
        <p:cNvGrpSpPr/>
        <p:nvPr/>
      </p:nvGrpSpPr>
      <p:grpSpPr>
        <a:xfrm>
          <a:off x="0" y="0"/>
          <a:ext cx="0" cy="0"/>
          <a:chOff x="0" y="0"/>
          <a:chExt cx="0" cy="0"/>
        </a:xfrm>
      </p:grpSpPr>
      <p:sp>
        <p:nvSpPr>
          <p:cNvPr id="1048658"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dirty="0" lang="en-US"/>
          </a:p>
        </p:txBody>
      </p:sp>
      <p:sp>
        <p:nvSpPr>
          <p:cNvPr id="1048659" name="Text Placeholder 2"/>
          <p:cNvSpPr>
            <a:spLocks noGrp="1"/>
          </p:cNvSpPr>
          <p:nvPr>
            <p:ph type="body" idx="1"/>
          </p:nvPr>
        </p:nvSpPr>
        <p:spPr>
          <a:xfrm>
            <a:off x="1774423" y="3725137"/>
            <a:ext cx="8643154" cy="1093987"/>
          </a:xfrm>
        </p:spPr>
        <p:txBody>
          <a:bodyPr tIns="91440">
            <a:normAutofit/>
          </a:bodyPr>
          <a:lstStyle>
            <a:lvl1pPr algn="ctr"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01B80417-7551-4BB7-AB9B-BE9FDD7F5C86}" type="datetimeFigureOut">
              <a:rPr lang="en-US" smtClean="0"/>
              <a:t>4/5/2024</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7" name=""/>
        <p:cNvGrpSpPr/>
        <p:nvPr/>
      </p:nvGrpSpPr>
      <p:grpSpPr>
        <a:xfrm>
          <a:off x="0" y="0"/>
          <a:ext cx="0" cy="0"/>
          <a:chOff x="0" y="0"/>
          <a:chExt cx="0" cy="0"/>
        </a:xfrm>
      </p:grpSpPr>
      <p:sp>
        <p:nvSpPr>
          <p:cNvPr id="1048663" name="Title 1"/>
          <p:cNvSpPr>
            <a:spLocks noGrp="1"/>
          </p:cNvSpPr>
          <p:nvPr>
            <p:ph type="title"/>
          </p:nvPr>
        </p:nvSpPr>
        <p:spPr>
          <a:xfrm>
            <a:off x="1449217" y="804889"/>
            <a:ext cx="9293577" cy="1059305"/>
          </a:xfrm>
        </p:spPr>
        <p:txBody>
          <a:bodyPr/>
          <a:p>
            <a:r>
              <a:rPr lang="en-US"/>
              <a:t>Click to edit Master title style</a:t>
            </a:r>
            <a:endParaRPr dirty="0" lang="en-US"/>
          </a:p>
        </p:txBody>
      </p:sp>
      <p:sp>
        <p:nvSpPr>
          <p:cNvPr id="1048664" name="Content Placeholder 2"/>
          <p:cNvSpPr>
            <a:spLocks noGrp="1"/>
          </p:cNvSpPr>
          <p:nvPr>
            <p:ph sz="half" idx="1"/>
          </p:nvPr>
        </p:nvSpPr>
        <p:spPr>
          <a:xfrm>
            <a:off x="1447331" y="2010878"/>
            <a:ext cx="4488654"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Content Placeholder 3"/>
          <p:cNvSpPr>
            <a:spLocks noGrp="1"/>
          </p:cNvSpPr>
          <p:nvPr>
            <p:ph sz="half" idx="2"/>
          </p:nvPr>
        </p:nvSpPr>
        <p:spPr>
          <a:xfrm>
            <a:off x="6254140" y="2017343"/>
            <a:ext cx="4488654"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8" name=""/>
        <p:cNvGrpSpPr/>
        <p:nvPr/>
      </p:nvGrpSpPr>
      <p:grpSpPr>
        <a:xfrm>
          <a:off x="0" y="0"/>
          <a:ext cx="0" cy="0"/>
          <a:chOff x="0" y="0"/>
          <a:chExt cx="0" cy="0"/>
        </a:xfrm>
      </p:grpSpPr>
      <p:sp>
        <p:nvSpPr>
          <p:cNvPr id="1048669" name="Title 1"/>
          <p:cNvSpPr>
            <a:spLocks noGrp="1"/>
          </p:cNvSpPr>
          <p:nvPr>
            <p:ph type="title"/>
          </p:nvPr>
        </p:nvSpPr>
        <p:spPr>
          <a:xfrm>
            <a:off x="1447191" y="804163"/>
            <a:ext cx="9295603" cy="1056319"/>
          </a:xfrm>
        </p:spPr>
        <p:txBody>
          <a:bodyPr/>
          <a:p>
            <a:r>
              <a:rPr lang="en-US"/>
              <a:t>Click to edit Master title style</a:t>
            </a:r>
            <a:endParaRPr dirty="0" lang="en-US"/>
          </a:p>
        </p:txBody>
      </p:sp>
      <p:sp>
        <p:nvSpPr>
          <p:cNvPr id="1048670" name="Text Placeholder 2"/>
          <p:cNvSpPr>
            <a:spLocks noGrp="1"/>
          </p:cNvSpPr>
          <p:nvPr>
            <p:ph type="body" idx="1"/>
          </p:nvPr>
        </p:nvSpPr>
        <p:spPr>
          <a:xfrm>
            <a:off x="1447191" y="2019549"/>
            <a:ext cx="4488794"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1447191" y="2824269"/>
            <a:ext cx="4488794"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6256025" y="2023003"/>
            <a:ext cx="4488794"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3" name="Content Placeholder 5"/>
          <p:cNvSpPr>
            <a:spLocks noGrp="1"/>
          </p:cNvSpPr>
          <p:nvPr>
            <p:ph sz="quarter" idx="4"/>
          </p:nvPr>
        </p:nvSpPr>
        <p:spPr>
          <a:xfrm>
            <a:off x="6256025" y="2821491"/>
            <a:ext cx="4488794"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01B80417-7551-4BB7-AB9B-BE9FDD7F5C86}" type="datetimeFigureOut">
              <a:rPr lang="en-US" smtClean="0"/>
              <a:t>4/5/2024</a:t>
            </a:fld>
            <a:endParaRPr lang="en-US"/>
          </a:p>
        </p:txBody>
      </p:sp>
      <p:sp>
        <p:nvSpPr>
          <p:cNvPr id="1048675" name="Footer Placeholder 7"/>
          <p:cNvSpPr>
            <a:spLocks noGrp="1"/>
          </p:cNvSpPr>
          <p:nvPr>
            <p:ph type="ftr" sz="quarter" idx="11"/>
          </p:nvPr>
        </p:nvSpPr>
        <p:spPr/>
        <p:txBody>
          <a:bodyPr/>
          <a:p>
            <a:endParaRPr lang="en-US"/>
          </a:p>
        </p:txBody>
      </p:sp>
      <p:sp>
        <p:nvSpPr>
          <p:cNvPr id="1048676" name="Slide Number Placeholder 8"/>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01B80417-7551-4BB7-AB9B-BE9FDD7F5C86}" type="datetimeFigureOut">
              <a:rPr lang="en-US" smtClean="0"/>
              <a:t>4/5/2024</a:t>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9" name=""/>
        <p:cNvGrpSpPr/>
        <p:nvPr/>
      </p:nvGrpSpPr>
      <p:grpSpPr>
        <a:xfrm>
          <a:off x="0" y="0"/>
          <a:ext cx="0" cy="0"/>
          <a:chOff x="0" y="0"/>
          <a:chExt cx="0" cy="0"/>
        </a:xfrm>
      </p:grpSpPr>
      <p:sp>
        <p:nvSpPr>
          <p:cNvPr id="1048677" name="Date Placeholder 1"/>
          <p:cNvSpPr>
            <a:spLocks noGrp="1"/>
          </p:cNvSpPr>
          <p:nvPr>
            <p:ph type="dt" sz="half" idx="10"/>
          </p:nvPr>
        </p:nvSpPr>
        <p:spPr/>
        <p:txBody>
          <a:bodyPr/>
          <a:p>
            <a:fld id="{01B80417-7551-4BB7-AB9B-BE9FDD7F5C86}" type="datetimeFigureOut">
              <a:rPr lang="en-US" smtClean="0"/>
              <a:t>4/5/2024</a:t>
            </a:fld>
            <a:endParaRPr lang="en-US"/>
          </a:p>
        </p:txBody>
      </p:sp>
      <p:sp>
        <p:nvSpPr>
          <p:cNvPr id="1048678" name="Footer Placeholder 2"/>
          <p:cNvSpPr>
            <a:spLocks noGrp="1"/>
          </p:cNvSpPr>
          <p:nvPr>
            <p:ph type="ftr" sz="quarter" idx="11"/>
          </p:nvPr>
        </p:nvSpPr>
        <p:spPr/>
        <p:txBody>
          <a:bodyPr/>
          <a:p>
            <a:endParaRPr lang="en-US"/>
          </a:p>
        </p:txBody>
      </p:sp>
      <p:sp>
        <p:nvSpPr>
          <p:cNvPr id="1048679" name="Slide Number Placeholder 3"/>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dirty="0" lang="en-US"/>
          </a:p>
        </p:txBody>
      </p:sp>
      <p:sp>
        <p:nvSpPr>
          <p:cNvPr id="1048681" name="Content Placeholder 2"/>
          <p:cNvSpPr>
            <a:spLocks noGrp="1"/>
          </p:cNvSpPr>
          <p:nvPr>
            <p:ph idx="1"/>
          </p:nvPr>
        </p:nvSpPr>
        <p:spPr>
          <a:xfrm>
            <a:off x="473032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Text Placeholder 3"/>
          <p:cNvSpPr>
            <a:spLocks noGrp="1"/>
          </p:cNvSpPr>
          <p:nvPr>
            <p:ph type="body" sz="half" idx="2"/>
          </p:nvPr>
        </p:nvSpPr>
        <p:spPr>
          <a:xfrm>
            <a:off x="1444671" y="3205491"/>
            <a:ext cx="2961967"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p>
            <a:fld id="{01B80417-7551-4BB7-AB9B-BE9FDD7F5C86}" type="datetimeFigureOut">
              <a:rPr lang="en-US" smtClean="0"/>
              <a:t>4/5/2024</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grpSp>
        <p:nvGrpSpPr>
          <p:cNvPr id="64" name="Group 8"/>
          <p:cNvGrpSpPr/>
          <p:nvPr/>
        </p:nvGrpSpPr>
        <p:grpSpPr>
          <a:xfrm>
            <a:off x="7477387" y="482170"/>
            <a:ext cx="4074533" cy="5149101"/>
            <a:chOff x="7477387" y="482170"/>
            <a:chExt cx="4074533" cy="5149101"/>
          </a:xfrm>
        </p:grpSpPr>
        <p:sp>
          <p:nvSpPr>
            <p:cNvPr id="1048645" name="Rectangle 17"/>
            <p:cNvSpPr/>
            <p:nvPr/>
          </p:nvSpPr>
          <p:spPr>
            <a:xfrm>
              <a:off x="7477387" y="482170"/>
              <a:ext cx="4074533"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646" name="Rectangle 18"/>
            <p:cNvSpPr/>
            <p:nvPr/>
          </p:nvSpPr>
          <p:spPr>
            <a:xfrm>
              <a:off x="7790446" y="812506"/>
              <a:ext cx="3450289" cy="4466452"/>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47"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lvl="0"/>
            <a:r>
              <a:rPr lang="en-US"/>
              <a:t>Click icon to add picture</a:t>
            </a:r>
            <a:endParaRPr dirty="0" lang="en-US"/>
          </a:p>
        </p:txBody>
      </p:sp>
      <p:sp>
        <p:nvSpPr>
          <p:cNvPr id="1048649" name="Text Placeholder 3"/>
          <p:cNvSpPr>
            <a:spLocks noGrp="1"/>
          </p:cNvSpPr>
          <p:nvPr>
            <p:ph type="body" sz="half" idx="2"/>
          </p:nvPr>
        </p:nvSpPr>
        <p:spPr>
          <a:xfrm>
            <a:off x="1450329" y="3059600"/>
            <a:ext cx="5524404" cy="2090134"/>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a:xfrm>
            <a:off x="1447382" y="5469856"/>
            <a:ext cx="5527351" cy="320123"/>
          </a:xfrm>
        </p:spPr>
        <p:txBody>
          <a:bodyPr/>
          <a:lstStyle>
            <a:lvl1pPr algn="l"/>
          </a:lstStyle>
          <a:p>
            <a:fld id="{01B80417-7551-4BB7-AB9B-BE9FDD7F5C86}" type="datetimeFigureOut">
              <a:rPr lang="en-US" smtClean="0"/>
              <a:t>4/5/2024</a:t>
            </a:fld>
            <a:endParaRPr lang="en-US"/>
          </a:p>
        </p:txBody>
      </p:sp>
      <p:sp>
        <p:nvSpPr>
          <p:cNvPr id="1048651" name="Footer Placeholder 5"/>
          <p:cNvSpPr>
            <a:spLocks noGrp="1"/>
          </p:cNvSpPr>
          <p:nvPr>
            <p:ph type="ftr" sz="quarter" idx="11"/>
          </p:nvPr>
        </p:nvSpPr>
        <p:spPr>
          <a:xfrm>
            <a:off x="1447382" y="318640"/>
            <a:ext cx="5541004" cy="320931"/>
          </a:xfrm>
        </p:spPr>
        <p:txBody>
          <a:bodyPr/>
          <a:p>
            <a:endParaRPr lang="en-US"/>
          </a:p>
        </p:txBody>
      </p:sp>
      <p:sp>
        <p:nvSpPr>
          <p:cNvPr id="1048652" name="Slide Number Placeholder 6"/>
          <p:cNvSpPr>
            <a:spLocks noGrp="1"/>
          </p:cNvSpPr>
          <p:nvPr>
            <p:ph type="sldNum" sz="quarter" idx="12"/>
          </p:nvPr>
        </p:nvSpPr>
        <p:spPr/>
        <p:txBody>
          <a:bodyPr/>
          <a:p>
            <a:fld id="{1FF2647E-6BB9-4034-9443-8C00CD6AA4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1451579" y="804519"/>
            <a:ext cx="9291215" cy="1049235"/>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451579" y="2015732"/>
            <a:ext cx="929121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242079"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1048579" name="Footer Placeholder 4"/>
          <p:cNvSpPr>
            <a:spLocks noGrp="1"/>
          </p:cNvSpPr>
          <p:nvPr>
            <p:ph type="ftr" sz="quarter" idx="3"/>
          </p:nvPr>
        </p:nvSpPr>
        <p:spPr>
          <a:xfrm>
            <a:off x="1451579" y="329307"/>
            <a:ext cx="5626774"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1FF2647E-6BB9-4034-9443-8C00CD6AA4BC}" type="slidenum">
              <a:rPr lang="en-US" smtClean="0"/>
              <a:t>‹#›</a:t>
            </a:fld>
            <a:endParaRPr lang="en-US"/>
          </a:p>
        </p:txBody>
      </p:sp>
      <p:sp>
        <p:nvSpPr>
          <p:cNvPr id="1048581" name="Rectangle 8"/>
          <p:cNvSpPr/>
          <p:nvPr/>
        </p:nvSpPr>
        <p:spPr>
          <a:xfrm>
            <a:off x="0" y="3622291"/>
            <a:ext cx="12192000" cy="2505984"/>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9"/>
          <p:cNvPicPr>
            <a:picLocks noChangeAspect="1"/>
          </p:cNvPicPr>
          <p:nvPr/>
        </p:nvPicPr>
        <p:blipFill rotWithShape="1">
          <a:blip xmlns:r="http://schemas.openxmlformats.org/officeDocument/2006/relationships" r:embed="rId12"/>
          <a:srcRect t="1538" b="-1538"/>
          <a:stretch>
            <a:fillRect/>
          </a:stretch>
        </p:blipFill>
        <p:spPr>
          <a:xfrm>
            <a:off x="0" y="6129338"/>
            <a:ext cx="12192000" cy="742950"/>
          </a:xfrm>
          <a:prstGeom prst="rect"/>
        </p:spPr>
      </p:pic>
      <p:cxnSp>
        <p:nvCxnSpPr>
          <p:cNvPr id="3145728" name="Straight Connector 11"/>
          <p:cNvCxnSpPr>
            <a:cxnSpLocks/>
          </p:cNvCxnSpPr>
          <p:nvPr/>
        </p:nvCxnSpPr>
        <p:spPr>
          <a:xfrm>
            <a:off x="0" y="6138142"/>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grouplens.org/datasets/movielens/" TargetMode="Externa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7" name="Title 1"/>
          <p:cNvSpPr>
            <a:spLocks noGrp="1"/>
          </p:cNvSpPr>
          <p:nvPr>
            <p:ph type="ctrTitle"/>
          </p:nvPr>
        </p:nvSpPr>
        <p:spPr>
          <a:xfrm>
            <a:off x="1504336" y="1450931"/>
            <a:ext cx="5211095" cy="836287"/>
          </a:xfrm>
        </p:spPr>
        <p:txBody>
          <a:bodyPr>
            <a:normAutofit/>
          </a:bodyPr>
          <a:p>
            <a:r>
              <a:rPr b="1" dirty="0" sz="2400" lang="en-US">
                <a:solidFill>
                  <a:schemeClr val="accent1">
                    <a:lumMod val="75000"/>
                  </a:schemeClr>
                </a:solidFill>
                <a:latin typeface="Rockwell"/>
                <a:cs typeface="Arial"/>
              </a:rPr>
              <a:t>PRESENTED BY:</a:t>
            </a:r>
          </a:p>
        </p:txBody>
      </p:sp>
      <p:sp>
        <p:nvSpPr>
          <p:cNvPr id="1048588" name="Subtitle 2"/>
          <p:cNvSpPr>
            <a:spLocks noGrp="1"/>
          </p:cNvSpPr>
          <p:nvPr>
            <p:ph type="subTitle" idx="1"/>
          </p:nvPr>
        </p:nvSpPr>
        <p:spPr>
          <a:xfrm>
            <a:off x="3779205" y="2646652"/>
            <a:ext cx="8760542" cy="2129774"/>
          </a:xfrm>
        </p:spPr>
        <p:txBody>
          <a:bodyPr anchor="t" bIns="91440" lIns="91440" rIns="91440" rtlCol="0" tIns="91440" vert="horz">
            <a:noAutofit/>
          </a:bodyPr>
          <a:p>
            <a:pPr algn="l"/>
            <a:r>
              <a:rPr dirty="0" sz="2000" lang="en-US">
                <a:latin typeface="Arial"/>
                <a:cs typeface="Arial"/>
              </a:rPr>
              <a:t>S</a:t>
            </a:r>
            <a:r>
              <a:rPr dirty="0" sz="2000" lang="en-US">
                <a:latin typeface="Arial"/>
                <a:cs typeface="Arial"/>
              </a:rPr>
              <a:t>A</a:t>
            </a:r>
            <a:r>
              <a:rPr dirty="0" sz="2000" lang="en-US">
                <a:latin typeface="Arial"/>
                <a:cs typeface="Arial"/>
              </a:rPr>
              <a:t>S</a:t>
            </a:r>
            <a:r>
              <a:rPr dirty="0" sz="2000" lang="en-US">
                <a:latin typeface="Arial"/>
                <a:cs typeface="Arial"/>
              </a:rPr>
              <a:t>A</a:t>
            </a:r>
            <a:r>
              <a:rPr dirty="0" sz="2000" lang="en-US">
                <a:latin typeface="Arial"/>
                <a:cs typeface="Arial"/>
              </a:rPr>
              <a:t>N</a:t>
            </a:r>
            <a:r>
              <a:rPr dirty="0" sz="2000" lang="en-US">
                <a:latin typeface="Arial"/>
                <a:cs typeface="Arial"/>
              </a:rPr>
              <a:t>I</a:t>
            </a:r>
            <a:r>
              <a:rPr dirty="0" sz="2000" lang="en-US">
                <a:latin typeface="Arial"/>
                <a:cs typeface="Arial"/>
              </a:rPr>
              <a:t>Y</a:t>
            </a:r>
            <a:r>
              <a:rPr dirty="0" sz="2000" lang="en-US">
                <a:latin typeface="Arial"/>
                <a:cs typeface="Arial"/>
              </a:rPr>
              <a:t>A</a:t>
            </a:r>
            <a:r>
              <a:rPr dirty="0" sz="2000" lang="en-US">
                <a:latin typeface="Arial"/>
                <a:cs typeface="Arial"/>
              </a:rPr>
              <a:t> </a:t>
            </a:r>
            <a:r>
              <a:rPr dirty="0" sz="2000" lang="en-US">
                <a:latin typeface="Arial"/>
                <a:cs typeface="Arial"/>
              </a:rPr>
              <a:t>S</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B. </a:t>
            </a:r>
            <a:r>
              <a:rPr dirty="0" sz="2000" lang="en-US">
                <a:latin typeface="Arial"/>
                <a:cs typeface="Arial"/>
              </a:rPr>
              <a:t>T</a:t>
            </a:r>
            <a:r>
              <a:rPr dirty="0" sz="2000" lang="en-US">
                <a:latin typeface="Arial"/>
                <a:cs typeface="Arial"/>
              </a:rPr>
              <a:t>e</a:t>
            </a:r>
            <a:r>
              <a:rPr dirty="0" sz="2000" lang="en-US">
                <a:latin typeface="Arial"/>
                <a:cs typeface="Arial"/>
              </a:rPr>
              <a:t>C</a:t>
            </a:r>
            <a:r>
              <a:rPr dirty="0" sz="2000" lang="en-US">
                <a:latin typeface="Arial"/>
                <a:cs typeface="Arial"/>
              </a:rPr>
              <a:t>H</a:t>
            </a:r>
            <a:r>
              <a:rPr dirty="0" sz="2000" lang="en-US">
                <a:latin typeface="Arial"/>
                <a:cs typeface="Arial"/>
              </a:rPr>
              <a:t> </a:t>
            </a:r>
            <a:r>
              <a:rPr dirty="0" sz="2000" lang="en-US">
                <a:latin typeface="Arial"/>
                <a:cs typeface="Arial"/>
              </a:rPr>
              <a:t>-</a:t>
            </a:r>
            <a:r>
              <a:rPr dirty="0" sz="2000" lang="en-US">
                <a:latin typeface="Arial"/>
                <a:cs typeface="Arial"/>
              </a:rPr>
              <a:t> </a:t>
            </a:r>
            <a:r>
              <a:rPr dirty="0" sz="2000" lang="en-US">
                <a:latin typeface="Arial"/>
                <a:cs typeface="Arial"/>
              </a:rPr>
              <a:t>I</a:t>
            </a:r>
            <a:r>
              <a:rPr dirty="0" sz="2000" lang="en-US">
                <a:latin typeface="Arial"/>
                <a:cs typeface="Arial"/>
              </a:rPr>
              <a:t>N</a:t>
            </a:r>
            <a:r>
              <a:rPr dirty="0" sz="2000" lang="en-US">
                <a:latin typeface="Arial"/>
                <a:cs typeface="Arial"/>
              </a:rPr>
              <a:t>F</a:t>
            </a:r>
            <a:r>
              <a:rPr dirty="0" sz="2000" lang="en-US">
                <a:latin typeface="Arial"/>
                <a:cs typeface="Arial"/>
              </a:rPr>
              <a:t>ORMATION </a:t>
            </a:r>
            <a:r>
              <a:rPr dirty="0" sz="2000" lang="en-US">
                <a:latin typeface="Arial"/>
                <a:cs typeface="Arial"/>
              </a:rPr>
              <a:t>TECHNOLOGY </a:t>
            </a:r>
            <a:r>
              <a:rPr dirty="0" sz="2000" lang="en-US">
                <a:latin typeface="Arial"/>
                <a:cs typeface="Arial"/>
              </a:rPr>
              <a:t>(3</a:t>
            </a:r>
            <a:r>
              <a:rPr baseline="30000" dirty="0" sz="2000" lang="en-US">
                <a:latin typeface="Arial"/>
                <a:cs typeface="Arial"/>
              </a:rPr>
              <a:t>rd</a:t>
            </a:r>
            <a:r>
              <a:rPr dirty="0" sz="2000" lang="en-US">
                <a:latin typeface="Arial"/>
                <a:cs typeface="Arial"/>
              </a:rPr>
              <a:t> year)</a:t>
            </a:r>
            <a:endParaRPr altLang="en-US" lang="zh-CN"/>
          </a:p>
          <a:p>
            <a:pPr algn="l"/>
            <a:r>
              <a:rPr dirty="0" sz="2000" lang="en-US">
                <a:latin typeface="Arial"/>
                <a:cs typeface="Arial"/>
              </a:rPr>
              <a:t>REG NO .: 422521</a:t>
            </a:r>
            <a:r>
              <a:rPr dirty="0" sz="2000" lang="en-US">
                <a:latin typeface="Arial"/>
                <a:cs typeface="Arial"/>
              </a:rPr>
              <a:t>2</a:t>
            </a:r>
            <a:r>
              <a:rPr dirty="0" sz="2000" lang="en-US">
                <a:latin typeface="Arial"/>
                <a:cs typeface="Arial"/>
              </a:rPr>
              <a:t>0</a:t>
            </a:r>
            <a:r>
              <a:rPr dirty="0" sz="2000" lang="en-US">
                <a:latin typeface="Arial"/>
                <a:cs typeface="Arial"/>
              </a:rPr>
              <a:t>5</a:t>
            </a:r>
            <a:r>
              <a:rPr dirty="0" sz="2000" lang="en-US">
                <a:latin typeface="Arial"/>
                <a:cs typeface="Arial"/>
              </a:rPr>
              <a:t>0</a:t>
            </a:r>
            <a:r>
              <a:rPr dirty="0" sz="2000" lang="en-US">
                <a:latin typeface="Arial"/>
                <a:cs typeface="Arial"/>
              </a:rPr>
              <a:t>3</a:t>
            </a:r>
            <a:r>
              <a:rPr dirty="0" sz="2000" lang="en-US">
                <a:latin typeface="Arial"/>
                <a:cs typeface="Arial"/>
              </a:rPr>
              <a:t>9</a:t>
            </a:r>
            <a:endParaRPr dirty="0" sz="2000" lang="en-US">
              <a:latin typeface="Arial" panose="020B0604020202020204" pitchFamily="34" charset="0"/>
              <a:cs typeface="Arial" panose="020B0604020202020204" pitchFamily="34" charset="0"/>
            </a:endParaRPr>
          </a:p>
          <a:p>
            <a:pPr algn="l"/>
            <a:r>
              <a:rPr dirty="0" sz="2000" lang="en-US">
                <a:latin typeface="Arial"/>
                <a:cs typeface="Arial"/>
              </a:rPr>
              <a:t>University college of engineering ,Villupuram.</a:t>
            </a:r>
          </a:p>
          <a:p>
            <a:pPr algn="l"/>
            <a:r>
              <a:rPr dirty="0" sz="2000" lang="en-US">
                <a:latin typeface="Arial"/>
                <a:cs typeface="Arial"/>
              </a:rPr>
              <a:t>NM </a:t>
            </a:r>
            <a:r>
              <a:rPr dirty="0" sz="2000" lang="en-US" err="1">
                <a:latin typeface="Arial"/>
                <a:cs typeface="Arial"/>
              </a:rPr>
              <a:t>iD</a:t>
            </a:r>
            <a:r>
              <a:rPr dirty="0" sz="2000" lang="en-US">
                <a:latin typeface="Arial"/>
                <a:cs typeface="Arial"/>
              </a:rPr>
              <a:t> . : </a:t>
            </a:r>
            <a:r>
              <a:rPr dirty="0" sz="2000" lang="en-US">
                <a:latin typeface="Arial"/>
                <a:cs typeface="Arial"/>
              </a:rPr>
              <a:t>F157D6F7370C1EEBC8D424608211B379</a:t>
            </a:r>
            <a:endParaRPr dirty="0" sz="2000" lang="en-US">
              <a:latin typeface="Rockwell"/>
              <a:cs typeface="Arial"/>
            </a:endParaRPr>
          </a:p>
        </p:txBody>
      </p:sp>
      <p:sp>
        <p:nvSpPr>
          <p:cNvPr id="1048589" name="Hexagon 3"/>
          <p:cNvSpPr/>
          <p:nvPr/>
        </p:nvSpPr>
        <p:spPr>
          <a:xfrm>
            <a:off x="1966452" y="1720645"/>
            <a:ext cx="717754" cy="570271"/>
          </a:xfrm>
          <a:prstGeom prst="hexag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Hexagon 4"/>
          <p:cNvSpPr/>
          <p:nvPr/>
        </p:nvSpPr>
        <p:spPr>
          <a:xfrm>
            <a:off x="1189703" y="1199535"/>
            <a:ext cx="580103" cy="510733"/>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
        <p:nvSpPr>
          <p:cNvPr id="1048591" name="Hexagon 5"/>
          <p:cNvSpPr/>
          <p:nvPr/>
        </p:nvSpPr>
        <p:spPr>
          <a:xfrm>
            <a:off x="2133600" y="5697136"/>
            <a:ext cx="766916" cy="664336"/>
          </a:xfrm>
          <a:prstGeom prst="hexagon"/>
        </p:spPr>
        <p:style>
          <a:lnRef idx="2">
            <a:schemeClr val="accent2">
              <a:shade val="15000"/>
            </a:schemeClr>
          </a:lnRef>
          <a:fillRef idx="1">
            <a:schemeClr val="accent2"/>
          </a:fillRef>
          <a:effectRef idx="0">
            <a:schemeClr val="accent2"/>
          </a:effectRef>
          <a:fontRef idx="minor">
            <a:schemeClr val="lt1"/>
          </a:fontRef>
        </p:style>
        <p:txBody>
          <a:bodyPr anchor="ctr" rtlCol="0"/>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Title 1"/>
          <p:cNvSpPr>
            <a:spLocks noGrp="1"/>
          </p:cNvSpPr>
          <p:nvPr>
            <p:ph type="title"/>
          </p:nvPr>
        </p:nvSpPr>
        <p:spPr>
          <a:xfrm>
            <a:off x="502674" y="186293"/>
            <a:ext cx="10616033" cy="991726"/>
          </a:xfrm>
        </p:spPr>
        <p:txBody>
          <a:bodyPr/>
          <a:p>
            <a:pPr algn="l"/>
            <a:r>
              <a:rPr b="1" dirty="0" lang="en-US">
                <a:solidFill>
                  <a:schemeClr val="accent1">
                    <a:lumMod val="75000"/>
                  </a:schemeClr>
                </a:solidFill>
                <a:latin typeface="Rockwell"/>
                <a:cs typeface="Arial"/>
              </a:rPr>
              <a:t>THE WOW IN OUR SOLUTION:</a:t>
            </a:r>
          </a:p>
        </p:txBody>
      </p:sp>
      <p:sp>
        <p:nvSpPr>
          <p:cNvPr id="1048611" name="Content Placeholder 2"/>
          <p:cNvSpPr>
            <a:spLocks noGrp="1"/>
          </p:cNvSpPr>
          <p:nvPr>
            <p:ph idx="1"/>
          </p:nvPr>
        </p:nvSpPr>
        <p:spPr>
          <a:xfrm>
            <a:off x="660825" y="1175790"/>
            <a:ext cx="10081969" cy="3729838"/>
          </a:xfrm>
        </p:spPr>
        <p:txBody>
          <a:bodyPr>
            <a:noAutofit/>
          </a:bodyPr>
          <a:p>
            <a:pPr indent="-342900" marL="342900">
              <a:buFont typeface="Wingdings" panose="020B0604020202020204" pitchFamily="34" charset="0"/>
              <a:buChar char="v"/>
            </a:pPr>
            <a:r>
              <a:rPr b="1" dirty="0" lang="en-US">
                <a:solidFill>
                  <a:schemeClr val="tx1">
                    <a:lumMod val="85000"/>
                  </a:schemeClr>
                </a:solidFill>
                <a:latin typeface="Arial"/>
                <a:cs typeface="Arial"/>
              </a:rPr>
              <a:t>Specific Architecture Choice</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Unveiling User Preferences with Multi-Layer Architecture:</a:t>
            </a:r>
            <a:endParaRPr lang="en-US"/>
          </a:p>
          <a:p>
            <a:pPr indent="0" marL="0">
              <a:buNone/>
            </a:pPr>
            <a:r>
              <a:rPr dirty="0" lang="en-US">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dirty="0" lang="en-US">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Ratings: Enriching Recommendations with Extra Data:</a:t>
            </a:r>
          </a:p>
          <a:p>
            <a:pPr indent="0" marL="0">
              <a:buNone/>
            </a:pPr>
            <a:endParaRPr dirty="0" lang="en-US">
              <a:solidFill>
                <a:schemeClr val="tx1">
                  <a:lumMod val="85000"/>
                </a:schemeClr>
              </a:solidFill>
              <a:latin typeface="Arial"/>
              <a:cs typeface="Arial"/>
            </a:endParaRPr>
          </a:p>
        </p:txBody>
      </p:sp>
      <p:sp>
        <p:nvSpPr>
          <p:cNvPr id="1048612" name="TextBox 3"/>
          <p:cNvSpPr txBox="1"/>
          <p:nvPr/>
        </p:nvSpPr>
        <p:spPr>
          <a:xfrm>
            <a:off x="667580" y="4901728"/>
            <a:ext cx="10075654" cy="1015663"/>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dirty="0" lang="en-US">
              <a:solidFill>
                <a:schemeClr val="tx1">
                  <a:lumMod val="8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3" name="Content Placeholder 2"/>
          <p:cNvSpPr>
            <a:spLocks noGrp="1"/>
          </p:cNvSpPr>
          <p:nvPr>
            <p:ph idx="1"/>
          </p:nvPr>
        </p:nvSpPr>
        <p:spPr>
          <a:xfrm>
            <a:off x="675202" y="737418"/>
            <a:ext cx="11404686" cy="969405"/>
          </a:xfrm>
        </p:spPr>
        <p:txBody>
          <a:bodyPr>
            <a:normAutofit/>
          </a:bodyPr>
          <a:p>
            <a:pPr indent="-457200" marL="457200">
              <a:buFont typeface="Wingdings" panose="020B0604020202020204" pitchFamily="34" charset="0"/>
              <a:buChar char="v"/>
            </a:pPr>
            <a:r>
              <a:rPr b="1" dirty="0" lang="en-US">
                <a:solidFill>
                  <a:schemeClr val="tx1">
                    <a:lumMod val="85000"/>
                  </a:schemeClr>
                </a:solidFill>
                <a:latin typeface="Arial"/>
                <a:cs typeface="Arial"/>
              </a:rPr>
              <a:t>Incorporation of Additional Data Sources</a:t>
            </a:r>
            <a:r>
              <a:rPr dirty="0" lang="en-US">
                <a:solidFill>
                  <a:schemeClr val="tx1">
                    <a:lumMod val="85000"/>
                  </a:schemeClr>
                </a:solidFill>
                <a:latin typeface="Arial"/>
                <a:cs typeface="Arial"/>
              </a:rPr>
              <a:t> - </a:t>
            </a:r>
            <a:r>
              <a:rPr dirty="0" i="1" lang="en-US">
                <a:solidFill>
                  <a:schemeClr val="tx1">
                    <a:lumMod val="85000"/>
                  </a:schemeClr>
                </a:solidFill>
                <a:latin typeface="Arial"/>
                <a:cs typeface="Arial"/>
              </a:rPr>
              <a:t>Beyond </a:t>
            </a:r>
            <a:r>
              <a:rPr dirty="0" i="1" lang="en-US" err="1">
                <a:solidFill>
                  <a:schemeClr val="tx1">
                    <a:lumMod val="85000"/>
                  </a:schemeClr>
                </a:solidFill>
                <a:latin typeface="Arial"/>
                <a:cs typeface="Arial"/>
              </a:rPr>
              <a:t>Ratings:Enriching</a:t>
            </a:r>
            <a:r>
              <a:rPr dirty="0" i="1" lang="en-US">
                <a:solidFill>
                  <a:schemeClr val="tx1">
                    <a:lumMod val="85000"/>
                  </a:schemeClr>
                </a:solidFill>
                <a:latin typeface="Arial"/>
                <a:cs typeface="Arial"/>
              </a:rPr>
              <a:t> Recommendations with Extra Data:</a:t>
            </a:r>
            <a:endParaRPr dirty="0" lang="en-US">
              <a:solidFill>
                <a:schemeClr val="tx1">
                  <a:lumMod val="85000"/>
                </a:schemeClr>
              </a:solidFill>
              <a:latin typeface="Arial"/>
              <a:cs typeface="Arial"/>
            </a:endParaRPr>
          </a:p>
          <a:p>
            <a:pPr indent="0" marL="0">
              <a:buNone/>
            </a:pPr>
            <a:endParaRPr dirty="0" lang="en-US"/>
          </a:p>
        </p:txBody>
      </p:sp>
      <p:sp>
        <p:nvSpPr>
          <p:cNvPr id="1048614" name="TextBox 1"/>
          <p:cNvSpPr txBox="1"/>
          <p:nvPr/>
        </p:nvSpPr>
        <p:spPr>
          <a:xfrm>
            <a:off x="1337023" y="1828798"/>
            <a:ext cx="9773727" cy="39497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dirty="0" sz="2000" lang="en-US">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dirty="0" sz="2000" lang="en-US">
              <a:latin typeface="Arial"/>
              <a:cs typeface="Arial"/>
            </a:endParaRPr>
          </a:p>
          <a:p>
            <a:pPr>
              <a:lnSpc>
                <a:spcPct val="120000"/>
              </a:lnSpc>
              <a:spcBef>
                <a:spcPts val="1000"/>
              </a:spcBef>
            </a:pPr>
            <a:r>
              <a:rPr dirty="0" sz="2000" lang="en-US">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dirty="0" sz="2000" lang="en-US">
                <a:solidFill>
                  <a:schemeClr val="tx1">
                    <a:lumMod val="85000"/>
                  </a:schemeClr>
                </a:solidFill>
                <a:latin typeface="Arial"/>
                <a:cs typeface="Arial"/>
              </a:rPr>
              <a:t>This comprehensive approach leads to more insightful and well-rounded recommendations.</a:t>
            </a:r>
          </a:p>
          <a:p>
            <a:pPr algn="l"/>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5" name="Title 1"/>
          <p:cNvSpPr>
            <a:spLocks noGrp="1"/>
          </p:cNvSpPr>
          <p:nvPr>
            <p:ph type="title"/>
          </p:nvPr>
        </p:nvSpPr>
        <p:spPr>
          <a:xfrm>
            <a:off x="603315" y="-117987"/>
            <a:ext cx="10139479" cy="1241555"/>
          </a:xfrm>
        </p:spPr>
        <p:txBody>
          <a:bodyPr/>
          <a:p>
            <a:pPr algn="l"/>
            <a:r>
              <a:rPr b="1" dirty="0" lang="en-US">
                <a:solidFill>
                  <a:schemeClr val="accent1">
                    <a:lumMod val="75000"/>
                  </a:schemeClr>
                </a:solidFill>
                <a:latin typeface="Rockwell"/>
                <a:cs typeface="Arial"/>
              </a:rPr>
              <a:t>MODELING</a:t>
            </a:r>
          </a:p>
        </p:txBody>
      </p:sp>
      <p:sp>
        <p:nvSpPr>
          <p:cNvPr id="1048616" name="Content Placeholder 2"/>
          <p:cNvSpPr>
            <a:spLocks noGrp="1"/>
          </p:cNvSpPr>
          <p:nvPr>
            <p:ph idx="1"/>
          </p:nvPr>
        </p:nvSpPr>
        <p:spPr>
          <a:xfrm>
            <a:off x="607026" y="905867"/>
            <a:ext cx="11275289" cy="5091069"/>
          </a:xfrm>
        </p:spPr>
        <p:txBody>
          <a:bodyPr>
            <a:noAutofit/>
          </a:bodyPr>
          <a:p>
            <a:pPr indent="0" marL="0">
              <a:buNone/>
            </a:pPr>
            <a:r>
              <a:rPr b="1" dirty="0" lang="en-US">
                <a:solidFill>
                  <a:schemeClr val="tx1">
                    <a:lumMod val="85000"/>
                  </a:schemeClr>
                </a:solidFill>
                <a:latin typeface="Arial"/>
                <a:cs typeface="Arial"/>
              </a:rPr>
              <a:t>Dataset Description:</a:t>
            </a:r>
            <a:r>
              <a:rPr dirty="0" lang="en-US">
                <a:solidFill>
                  <a:schemeClr val="tx1">
                    <a:lumMod val="85000"/>
                  </a:schemeClr>
                </a:solidFill>
                <a:latin typeface="Arial"/>
                <a:cs typeface="Arial"/>
              </a:rPr>
              <a:t> The </a:t>
            </a:r>
            <a:r>
              <a:rPr dirty="0" lang="en-US">
                <a:solidFill>
                  <a:schemeClr val="tx1">
                    <a:lumMod val="85000"/>
                  </a:schemeClr>
                </a:solidFill>
                <a:latin typeface="Arial"/>
                <a:cs typeface="Arial"/>
                <a:hlinkClick r:id="rId1"/>
              </a:rPr>
              <a:t>MovieLens</a:t>
            </a:r>
            <a:r>
              <a:rPr dirty="0" lang="en-US">
                <a:solidFill>
                  <a:schemeClr val="tx1">
                    <a:lumMod val="85000"/>
                  </a:schemeClr>
                </a:solidFill>
                <a:latin typeface="Arial"/>
                <a:cs typeface="Arial"/>
              </a:rPr>
              <a:t> 100k dataset serves as a cornerstone for developing and evaluating recommender systems.  Curated by the </a:t>
            </a:r>
            <a:r>
              <a:rPr dirty="0" lang="en-US" err="1">
                <a:solidFill>
                  <a:schemeClr val="tx1">
                    <a:lumMod val="85000"/>
                  </a:schemeClr>
                </a:solidFill>
                <a:latin typeface="Arial"/>
                <a:cs typeface="Arial"/>
              </a:rPr>
              <a:t>GroupLens</a:t>
            </a:r>
            <a:r>
              <a:rPr dirty="0" lang="en-US">
                <a:solidFill>
                  <a:schemeClr val="tx1">
                    <a:lumMod val="85000"/>
                  </a:schemeClr>
                </a:solidFill>
                <a:latin typeface="Arial"/>
                <a:cs typeface="Arial"/>
              </a:rPr>
              <a:t> research group at the University of Minnesota.</a:t>
            </a:r>
          </a:p>
          <a:p>
            <a:pPr indent="0" marL="0">
              <a:buNone/>
            </a:pPr>
            <a:r>
              <a:rPr b="1" dirty="0" lang="en-US">
                <a:solidFill>
                  <a:schemeClr val="tx1">
                    <a:lumMod val="85000"/>
                  </a:schemeClr>
                </a:solidFill>
                <a:latin typeface="Arial"/>
                <a:cs typeface="Arial"/>
              </a:rPr>
              <a:t>Key Characteristics:</a:t>
            </a:r>
            <a:endParaRPr b="1" dirty="0" lang="en-US">
              <a:solidFill>
                <a:schemeClr val="tx1">
                  <a:lumMod val="85000"/>
                </a:schemeClr>
              </a:solidFill>
              <a:latin typeface="Arial"/>
              <a:ea typeface="+mn-lt"/>
              <a:cs typeface="Arial"/>
            </a:endParaRPr>
          </a:p>
          <a:p>
            <a:pPr indent="0" marL="0">
              <a:buNone/>
            </a:pPr>
            <a:r>
              <a:rPr dirty="0" lang="en-US">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Data Format: Split into 4 files: ratings, tags, movies, and links. </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Anonymized and Development focus: Protects user privacy.</a:t>
            </a:r>
            <a:endParaRPr dirty="0" lang="en-US">
              <a:solidFill>
                <a:schemeClr val="tx1">
                  <a:lumMod val="85000"/>
                </a:schemeClr>
              </a:solidFill>
              <a:latin typeface="Arial"/>
              <a:cs typeface="Arial"/>
            </a:endParaRPr>
          </a:p>
          <a:p>
            <a:pPr>
              <a:buNone/>
            </a:pPr>
            <a:r>
              <a:rPr dirty="0" lang="en-US">
                <a:solidFill>
                  <a:schemeClr val="tx1">
                    <a:lumMod val="85000"/>
                  </a:schemeClr>
                </a:solidFill>
                <a:latin typeface="Arial"/>
                <a:ea typeface="+mn-lt"/>
                <a:cs typeface="+mn-lt"/>
              </a:rPr>
              <a:t>This dataset offers a rich resource for exploring user preferences and building personalized movie recommendation models.</a:t>
            </a:r>
            <a:endParaRPr dirty="0" lang="en-US">
              <a:solidFill>
                <a:schemeClr val="tx1">
                  <a:lumMod val="85000"/>
                </a:schemeClr>
              </a:solidFill>
              <a:latin typeface="Arial"/>
              <a:cs typeface="Arial"/>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7" name="Content Placeholder 2"/>
          <p:cNvSpPr>
            <a:spLocks noGrp="1"/>
          </p:cNvSpPr>
          <p:nvPr>
            <p:ph idx="1"/>
          </p:nvPr>
        </p:nvSpPr>
        <p:spPr>
          <a:xfrm>
            <a:off x="1451579" y="108155"/>
            <a:ext cx="9291215" cy="5978013"/>
          </a:xfrm>
        </p:spPr>
        <p:txBody>
          <a:bodyPr>
            <a:noAutofit/>
          </a:bodyPr>
          <a:p>
            <a:pPr indent="0" marL="0">
              <a:buNone/>
            </a:pPr>
            <a:r>
              <a:rPr b="1" dirty="0" lang="en-US">
                <a:solidFill>
                  <a:schemeClr val="tx1">
                    <a:lumMod val="85000"/>
                  </a:schemeClr>
                </a:solidFill>
                <a:latin typeface="Arial"/>
                <a:cs typeface="Arial"/>
              </a:rPr>
              <a:t>1. Library </a:t>
            </a:r>
            <a:r>
              <a:rPr b="1" lang="en-US" err="1">
                <a:solidFill>
                  <a:schemeClr val="tx1">
                    <a:lumMod val="85000"/>
                  </a:schemeClr>
                </a:solidFill>
                <a:latin typeface="Arial"/>
                <a:cs typeface="Arial"/>
              </a:rPr>
              <a:t>Imports:pandas</a:t>
            </a:r>
            <a:r>
              <a:rPr b="1" dirty="0" lang="en-US">
                <a:solidFill>
                  <a:schemeClr val="tx1">
                    <a:lumMod val="85000"/>
                  </a:schemeClr>
                </a:solidFill>
                <a:latin typeface="Arial"/>
                <a:cs typeface="Arial"/>
              </a:rPr>
              <a:t>: </a:t>
            </a:r>
            <a:endParaRPr b="1" dirty="0" lang="en-US" u="sng">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dirty="0" lang="en-US" err="1">
                <a:solidFill>
                  <a:schemeClr val="tx1">
                    <a:lumMod val="85000"/>
                  </a:schemeClr>
                </a:solidFill>
                <a:latin typeface="Arial" panose="020B0604020202020204" pitchFamily="34" charset="0"/>
                <a:cs typeface="Arial" panose="020B0604020202020204" pitchFamily="34" charset="0"/>
              </a:rPr>
              <a:t>files.sklearn.model_selection</a:t>
            </a:r>
            <a:r>
              <a:rPr dirty="0" lang="en-US">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dirty="0" lang="en-US" err="1">
                <a:solidFill>
                  <a:schemeClr val="tx1">
                    <a:lumMod val="85000"/>
                  </a:schemeClr>
                </a:solidFill>
                <a:latin typeface="Arial" panose="020B0604020202020204" pitchFamily="34" charset="0"/>
                <a:cs typeface="Arial" panose="020B0604020202020204" pitchFamily="34" charset="0"/>
              </a:rPr>
              <a:t>sets.keras</a:t>
            </a:r>
            <a:r>
              <a:rPr dirty="0" lang="en-US">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dirty="0" lang="en-US" err="1">
                <a:solidFill>
                  <a:schemeClr val="tx1">
                    <a:lumMod val="85000"/>
                  </a:schemeClr>
                </a:solidFill>
                <a:latin typeface="Arial" panose="020B0604020202020204" pitchFamily="34" charset="0"/>
                <a:cs typeface="Arial" panose="020B0604020202020204" pitchFamily="34" charset="0"/>
              </a:rPr>
              <a:t>model.numpy</a:t>
            </a:r>
            <a:r>
              <a:rPr dirty="0" lang="en-US">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indent="0" marL="0">
              <a:buNone/>
            </a:pPr>
            <a:r>
              <a:rPr b="1" dirty="0" lang="en-US">
                <a:solidFill>
                  <a:schemeClr val="tx1">
                    <a:lumMod val="85000"/>
                  </a:schemeClr>
                </a:solidFill>
                <a:latin typeface="Arial"/>
                <a:cs typeface="Arial"/>
              </a:rPr>
              <a:t>2. Data Loading and Preprocessing: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dirty="0" lang="en-US" err="1">
                <a:solidFill>
                  <a:schemeClr val="tx1">
                    <a:lumMod val="85000"/>
                  </a:schemeClr>
                </a:solidFill>
                <a:latin typeface="Arial" panose="020B0604020202020204" pitchFamily="34" charset="0"/>
                <a:cs typeface="Arial" panose="020B0604020202020204" pitchFamily="34" charset="0"/>
              </a:rPr>
              <a:t>pandas.read_csv</a:t>
            </a:r>
            <a:r>
              <a:rPr dirty="0" lang="en-US">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8" name="Content Placeholder 2"/>
          <p:cNvSpPr>
            <a:spLocks noGrp="1"/>
          </p:cNvSpPr>
          <p:nvPr>
            <p:ph idx="1"/>
          </p:nvPr>
        </p:nvSpPr>
        <p:spPr>
          <a:xfrm>
            <a:off x="594133" y="324465"/>
            <a:ext cx="10355139" cy="5259868"/>
          </a:xfrm>
        </p:spPr>
        <p:txBody>
          <a:bodyPr>
            <a:normAutofit/>
          </a:bodyPr>
          <a:p>
            <a:pPr indent="0" marL="0">
              <a:buNone/>
            </a:pPr>
            <a:r>
              <a:rPr b="1" dirty="0" sz="3200" lang="en-US">
                <a:solidFill>
                  <a:schemeClr val="tx1">
                    <a:lumMod val="85000"/>
                  </a:schemeClr>
                </a:solidFill>
                <a:latin typeface="Arial"/>
                <a:cs typeface="Arial"/>
              </a:rPr>
              <a:t>3. Model Parameter Definition:</a:t>
            </a:r>
          </a:p>
          <a:p>
            <a:pPr indent="0" marL="0">
              <a:buNone/>
            </a:pPr>
            <a:r>
              <a:rPr dirty="0" sz="3200" lang="en-US">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dirty="0" sz="3200" lang="en-US" err="1">
                <a:solidFill>
                  <a:schemeClr val="tx1">
                    <a:lumMod val="85000"/>
                  </a:schemeClr>
                </a:solidFill>
                <a:latin typeface="Arial" panose="020B0604020202020204" pitchFamily="34" charset="0"/>
                <a:cs typeface="Arial" panose="020B0604020202020204" pitchFamily="34" charset="0"/>
              </a:rPr>
              <a:t>n_users</a:t>
            </a:r>
            <a:r>
              <a:rPr dirty="0" sz="3200" lang="en-US">
                <a:solidFill>
                  <a:schemeClr val="tx1">
                    <a:lumMod val="85000"/>
                  </a:schemeClr>
                </a:solidFill>
                <a:latin typeface="Arial" panose="020B0604020202020204" pitchFamily="34" charset="0"/>
                <a:cs typeface="Arial" panose="020B0604020202020204" pitchFamily="34" charset="0"/>
              </a:rPr>
              <a:t>) and movies (</a:t>
            </a:r>
            <a:r>
              <a:rPr dirty="0" sz="3200" lang="en-US" err="1">
                <a:solidFill>
                  <a:schemeClr val="tx1">
                    <a:lumMod val="85000"/>
                  </a:schemeClr>
                </a:solidFill>
                <a:latin typeface="Arial" panose="020B0604020202020204" pitchFamily="34" charset="0"/>
                <a:cs typeface="Arial" panose="020B0604020202020204" pitchFamily="34" charset="0"/>
              </a:rPr>
              <a:t>n_movies</a:t>
            </a:r>
            <a:r>
              <a:rPr dirty="0" sz="3200" lang="en-US">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indent="0" marL="0">
              <a:buNone/>
            </a:pPr>
            <a:r>
              <a:rPr b="1" dirty="0" sz="2900" lang="en-US">
                <a:solidFill>
                  <a:schemeClr val="tx1">
                    <a:lumMod val="85000"/>
                  </a:schemeClr>
                </a:solidFill>
                <a:latin typeface="Arial"/>
                <a:cs typeface="Arial"/>
              </a:rPr>
              <a:t>4. Deep Matrix Factorization Model Construction:</a:t>
            </a:r>
          </a:p>
          <a:p>
            <a:pPr indent="0" marL="0">
              <a:buNone/>
            </a:pPr>
            <a:r>
              <a:rPr b="1" dirty="0" sz="2900" i="1" lang="en-US">
                <a:solidFill>
                  <a:schemeClr val="tx1">
                    <a:lumMod val="85000"/>
                  </a:schemeClr>
                </a:solidFill>
                <a:latin typeface="Arial"/>
                <a:cs typeface="Arial"/>
              </a:rPr>
              <a:t>Input Layers:</a:t>
            </a:r>
          </a:p>
          <a:p>
            <a:pPr>
              <a:buFont typeface="Wingdings" panose="020B0604020202020204" pitchFamily="34" charset="0"/>
              <a:buChar char="v"/>
            </a:pPr>
            <a:r>
              <a:rPr b="1" sz="2900" lang="en-US" err="1">
                <a:solidFill>
                  <a:schemeClr val="tx1">
                    <a:lumMod val="85000"/>
                  </a:schemeClr>
                </a:solidFill>
                <a:latin typeface="Arial"/>
                <a:cs typeface="Arial"/>
              </a:rPr>
              <a:t>user_input</a:t>
            </a:r>
            <a:r>
              <a:rPr b="1" dirty="0" sz="2900" lang="en-US">
                <a:solidFill>
                  <a:schemeClr val="tx1">
                    <a:lumMod val="85000"/>
                  </a:schemeClr>
                </a:solidFill>
                <a:latin typeface="Arial"/>
                <a:cs typeface="Arial"/>
              </a:rPr>
              <a:t>: </a:t>
            </a:r>
            <a:r>
              <a:rPr dirty="0" sz="2900" lang="en-US">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b="1" sz="2900" lang="en-US" err="1">
                <a:solidFill>
                  <a:schemeClr val="tx1">
                    <a:lumMod val="85000"/>
                  </a:schemeClr>
                </a:solidFill>
                <a:latin typeface="Arial"/>
                <a:cs typeface="Arial"/>
              </a:rPr>
              <a:t>movie_input</a:t>
            </a:r>
            <a:r>
              <a:rPr b="1" dirty="0" sz="2900" lang="en-US">
                <a:solidFill>
                  <a:schemeClr val="tx1">
                    <a:lumMod val="85000"/>
                  </a:schemeClr>
                </a:solidFill>
                <a:latin typeface="Arial"/>
                <a:cs typeface="Arial"/>
              </a:rPr>
              <a:t>:</a:t>
            </a:r>
            <a:r>
              <a:rPr dirty="0" sz="2900" lang="en-US">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b="1" dirty="0" sz="2900" lang="en-US">
                <a:solidFill>
                  <a:schemeClr val="tx1">
                    <a:lumMod val="85000"/>
                  </a:schemeClr>
                </a:solidFill>
                <a:latin typeface="Arial"/>
                <a:cs typeface="Arial"/>
              </a:rPr>
              <a:t>Embedding Layers: </a:t>
            </a:r>
            <a:r>
              <a:rPr dirty="0" sz="2900" lang="en-US">
                <a:solidFill>
                  <a:schemeClr val="tx1">
                    <a:lumMod val="85000"/>
                  </a:schemeClr>
                </a:solidFill>
                <a:latin typeface="Arial"/>
                <a:cs typeface="Arial"/>
              </a:rPr>
              <a:t>Embedding(</a:t>
            </a:r>
            <a:r>
              <a:rPr dirty="0" sz="2900" lang="en-US" err="1">
                <a:solidFill>
                  <a:schemeClr val="tx1">
                    <a:lumMod val="85000"/>
                  </a:schemeClr>
                </a:solidFill>
                <a:latin typeface="Arial"/>
                <a:cs typeface="Arial"/>
              </a:rPr>
              <a:t>n_users</a:t>
            </a:r>
            <a:r>
              <a:rPr dirty="0" sz="2900" lang="en-US">
                <a:solidFill>
                  <a:schemeClr val="tx1">
                    <a:lumMod val="85000"/>
                  </a:schemeClr>
                </a:solidFill>
                <a:latin typeface="Arial"/>
                <a:cs typeface="Arial"/>
              </a:rPr>
              <a:t>, </a:t>
            </a:r>
            <a:r>
              <a:rPr dirty="0" sz="2900" lang="en-US" err="1">
                <a:solidFill>
                  <a:schemeClr val="tx1">
                    <a:lumMod val="85000"/>
                  </a:schemeClr>
                </a:solidFill>
                <a:latin typeface="Arial"/>
                <a:cs typeface="Arial"/>
              </a:rPr>
              <a:t>embedding_size</a:t>
            </a:r>
            <a:r>
              <a:rPr dirty="0" sz="2900" lang="en-US">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Content Placeholder 2"/>
          <p:cNvSpPr>
            <a:spLocks noGrp="1"/>
          </p:cNvSpPr>
          <p:nvPr>
            <p:ph idx="1"/>
          </p:nvPr>
        </p:nvSpPr>
        <p:spPr>
          <a:xfrm>
            <a:off x="703957" y="383458"/>
            <a:ext cx="10038837" cy="5407742"/>
          </a:xfrm>
        </p:spPr>
        <p:txBody>
          <a:bodyPr/>
          <a:p>
            <a:pPr>
              <a:buFont typeface="Wingdings" panose="020B0604020202020204" pitchFamily="34" charset="0"/>
              <a:buChar char="v"/>
            </a:pPr>
            <a:r>
              <a:rPr b="1" dirty="0" sz="2000" lang="en-US">
                <a:solidFill>
                  <a:schemeClr val="tx1">
                    <a:lumMod val="85000"/>
                  </a:schemeClr>
                </a:solidFill>
                <a:latin typeface="Arial"/>
                <a:cs typeface="Arial"/>
              </a:rPr>
              <a:t>Interaction Layer</a:t>
            </a:r>
            <a:r>
              <a:rPr dirty="0" sz="2000" lang="en-US">
                <a:solidFill>
                  <a:schemeClr val="tx1">
                    <a:lumMod val="85000"/>
                  </a:schemeClr>
                </a:solidFill>
                <a:latin typeface="Arial"/>
                <a:cs typeface="Arial"/>
              </a:rPr>
              <a:t>:</a:t>
            </a:r>
            <a:r>
              <a:rPr dirty="0" lang="en-US">
                <a:solidFill>
                  <a:schemeClr val="tx1">
                    <a:lumMod val="85000"/>
                  </a:schemeClr>
                </a:solidFill>
                <a:latin typeface="Arial"/>
                <a:cs typeface="Arial"/>
              </a:rPr>
              <a:t> </a:t>
            </a:r>
            <a:r>
              <a:rPr dirty="0" sz="2000" lang="en-US">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indent="0" marL="0">
              <a:buNone/>
            </a:pPr>
            <a:r>
              <a:rPr b="1" dirty="0" sz="2000" i="1" lang="en-US">
                <a:solidFill>
                  <a:schemeClr val="tx1">
                    <a:lumMod val="85000"/>
                  </a:schemeClr>
                </a:solidFill>
                <a:latin typeface="Arial"/>
                <a:cs typeface="Arial"/>
              </a:rPr>
              <a:t>Hidden Layers </a:t>
            </a:r>
            <a:r>
              <a:rPr b="1" dirty="0" i="1" lang="en-US">
                <a:solidFill>
                  <a:schemeClr val="tx1">
                    <a:lumMod val="85000"/>
                  </a:schemeClr>
                </a:solidFill>
                <a:latin typeface="Arial"/>
                <a:cs typeface="Arial"/>
              </a:rPr>
              <a:t>:</a:t>
            </a:r>
            <a:endParaRPr b="1" dirty="0" sz="2000" i="1" lang="en-US">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b="1" dirty="0" sz="2000" lang="en-US">
                <a:solidFill>
                  <a:schemeClr val="tx1">
                    <a:lumMod val="85000"/>
                  </a:schemeClr>
                </a:solidFill>
                <a:latin typeface="Arial"/>
                <a:cs typeface="Arial"/>
              </a:rPr>
              <a:t>Dense(64,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 </a:t>
            </a:r>
            <a:r>
              <a:rPr dirty="0" sz="2000" lang="en-US">
                <a:solidFill>
                  <a:schemeClr val="tx1">
                    <a:lumMod val="85000"/>
                  </a:schemeClr>
                </a:solidFill>
                <a:latin typeface="Arial"/>
                <a:cs typeface="Arial"/>
              </a:rPr>
              <a:t>Introduces a hidden layer with 64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b="1" dirty="0" sz="2000" lang="en-US">
                <a:solidFill>
                  <a:schemeClr val="tx1">
                    <a:lumMod val="85000"/>
                  </a:schemeClr>
                </a:solidFill>
                <a:latin typeface="Arial"/>
                <a:cs typeface="Arial"/>
              </a:rPr>
              <a:t>Dense(32, activation='</a:t>
            </a:r>
            <a:r>
              <a:rPr b="1" sz="2000" lang="en-US" err="1">
                <a:solidFill>
                  <a:schemeClr val="tx1">
                    <a:lumMod val="85000"/>
                  </a:schemeClr>
                </a:solidFill>
                <a:latin typeface="Arial"/>
                <a:cs typeface="Arial"/>
              </a:rPr>
              <a:t>relu</a:t>
            </a:r>
            <a:r>
              <a:rPr b="1" dirty="0" sz="2000" lang="en-US">
                <a:solidFill>
                  <a:schemeClr val="tx1">
                    <a:lumMod val="85000"/>
                  </a:schemeClr>
                </a:solidFill>
                <a:latin typeface="Arial"/>
                <a:cs typeface="Arial"/>
              </a:rPr>
              <a:t>'):</a:t>
            </a:r>
            <a:r>
              <a:rPr dirty="0" sz="2000" lang="en-US">
                <a:solidFill>
                  <a:schemeClr val="tx1">
                    <a:lumMod val="85000"/>
                  </a:schemeClr>
                </a:solidFill>
                <a:latin typeface="Arial"/>
                <a:cs typeface="Arial"/>
              </a:rPr>
              <a:t> Adds another hidden layer with 32 neurons and the </a:t>
            </a:r>
            <a:r>
              <a:rPr sz="2000" lang="en-US" err="1">
                <a:solidFill>
                  <a:schemeClr val="tx1">
                    <a:lumMod val="85000"/>
                  </a:schemeClr>
                </a:solidFill>
                <a:latin typeface="Arial"/>
                <a:cs typeface="Arial"/>
              </a:rPr>
              <a:t>ReLU</a:t>
            </a:r>
            <a:r>
              <a:rPr dirty="0" sz="2000" lang="en-US">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b="1" dirty="0" sz="2000" lang="en-US">
                <a:solidFill>
                  <a:schemeClr val="tx1">
                    <a:lumMod val="85000"/>
                  </a:schemeClr>
                </a:solidFill>
                <a:latin typeface="Arial"/>
                <a:cs typeface="Arial"/>
              </a:rPr>
              <a:t>Output </a:t>
            </a:r>
            <a:r>
              <a:rPr b="1" sz="2000" lang="en-US" err="1">
                <a:solidFill>
                  <a:schemeClr val="tx1">
                    <a:lumMod val="85000"/>
                  </a:schemeClr>
                </a:solidFill>
                <a:latin typeface="Arial"/>
                <a:cs typeface="Arial"/>
              </a:rPr>
              <a:t>Layer:Dense</a:t>
            </a:r>
            <a:r>
              <a:rPr b="1" dirty="0" sz="2000" lang="en-US">
                <a:solidFill>
                  <a:schemeClr val="tx1">
                    <a:lumMod val="85000"/>
                  </a:schemeClr>
                </a:solidFill>
                <a:latin typeface="Arial"/>
                <a:cs typeface="Arial"/>
              </a:rPr>
              <a:t>(1):</a:t>
            </a:r>
            <a:r>
              <a:rPr dirty="0" sz="2000" lang="en-US">
                <a:solidFill>
                  <a:schemeClr val="tx1">
                    <a:lumMod val="85000"/>
                  </a:schemeClr>
                </a:solidFill>
                <a:latin typeface="Arial"/>
                <a:cs typeface="Arial"/>
              </a:rPr>
              <a:t> Defines an output layer with a single neuron to predict the rating for a specific user-movie interaction.</a:t>
            </a:r>
            <a:endParaRPr dirty="0" lang="en-US">
              <a:solidFill>
                <a:schemeClr val="tx1">
                  <a:lumMod val="85000"/>
                </a:schemeClr>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0" name="Content Placeholder 2"/>
          <p:cNvSpPr>
            <a:spLocks noGrp="1"/>
          </p:cNvSpPr>
          <p:nvPr>
            <p:ph idx="1"/>
          </p:nvPr>
        </p:nvSpPr>
        <p:spPr>
          <a:xfrm>
            <a:off x="531428" y="316302"/>
            <a:ext cx="10987743" cy="5869858"/>
          </a:xfrm>
        </p:spPr>
        <p:txBody>
          <a:bodyPr>
            <a:normAutofit lnSpcReduction="10000"/>
          </a:bodyPr>
          <a:p>
            <a:pPr indent="0" marL="0">
              <a:buNone/>
            </a:pPr>
            <a:r>
              <a:rPr b="1" dirty="0" lang="en-US">
                <a:solidFill>
                  <a:schemeClr val="tx1">
                    <a:lumMod val="85000"/>
                  </a:schemeClr>
                </a:solidFill>
                <a:latin typeface="Arial"/>
                <a:cs typeface="Arial"/>
              </a:rPr>
              <a:t>5. Model Compilation: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Specifies the loss function (loss='</a:t>
            </a:r>
            <a:r>
              <a:rPr dirty="0" lang="en-US" err="1">
                <a:solidFill>
                  <a:schemeClr val="tx1">
                    <a:lumMod val="85000"/>
                  </a:schemeClr>
                </a:solidFill>
                <a:latin typeface="Arial" panose="020B0604020202020204" pitchFamily="34" charset="0"/>
                <a:cs typeface="Arial" panose="020B0604020202020204" pitchFamily="34" charset="0"/>
              </a:rPr>
              <a:t>mean_squared_error</a:t>
            </a:r>
            <a:r>
              <a:rPr dirty="0" lang="en-US">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dirty="0" lang="en-US" err="1">
                <a:solidFill>
                  <a:schemeClr val="tx1">
                    <a:lumMod val="85000"/>
                  </a:schemeClr>
                </a:solidFill>
                <a:latin typeface="Arial" panose="020B0604020202020204" pitchFamily="34" charset="0"/>
                <a:cs typeface="Arial" panose="020B0604020202020204" pitchFamily="34" charset="0"/>
              </a:rPr>
              <a:t>adam</a:t>
            </a:r>
            <a:r>
              <a:rPr dirty="0" lang="en-US">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indent="0" marL="0">
              <a:buNone/>
            </a:pPr>
            <a:r>
              <a:rPr b="1" dirty="0" lang="en-US">
                <a:solidFill>
                  <a:schemeClr val="tx1">
                    <a:lumMod val="85000"/>
                  </a:schemeClr>
                </a:solidFill>
                <a:latin typeface="Arial"/>
                <a:cs typeface="Arial"/>
              </a:rPr>
              <a:t>6. Model Training:</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b="1" dirty="0" lang="en-US">
                <a:solidFill>
                  <a:schemeClr val="tx1">
                    <a:lumMod val="85000"/>
                  </a:schemeClr>
                </a:solidFill>
                <a:latin typeface="Arial"/>
                <a:cs typeface="Arial"/>
              </a:rPr>
              <a:t>Training data:</a:t>
            </a:r>
            <a:r>
              <a:rPr dirty="0" lang="en-US">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dirty="0" lang="en-US">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b="1" dirty="0" lang="en-US">
                <a:solidFill>
                  <a:schemeClr val="tx1">
                    <a:lumMod val="85000"/>
                  </a:schemeClr>
                </a:solidFill>
                <a:latin typeface="Arial"/>
                <a:cs typeface="Arial"/>
              </a:rPr>
              <a:t>Number of epochs (epochs=5):</a:t>
            </a:r>
            <a:r>
              <a:rPr dirty="0" lang="en-US">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b="1" dirty="0" lang="en-US">
                <a:solidFill>
                  <a:schemeClr val="tx1">
                    <a:lumMod val="85000"/>
                  </a:schemeClr>
                </a:solidFill>
                <a:latin typeface="Arial"/>
                <a:cs typeface="Arial"/>
              </a:rPr>
              <a:t>Batch size (</a:t>
            </a:r>
            <a:r>
              <a:rPr b="1" lang="en-US" err="1">
                <a:solidFill>
                  <a:schemeClr val="tx1">
                    <a:lumMod val="85000"/>
                  </a:schemeClr>
                </a:solidFill>
                <a:latin typeface="Arial"/>
                <a:cs typeface="Arial"/>
              </a:rPr>
              <a:t>batch_size</a:t>
            </a:r>
            <a:r>
              <a:rPr b="1" dirty="0" lang="en-US">
                <a:solidFill>
                  <a:schemeClr val="tx1">
                    <a:lumMod val="85000"/>
                  </a:schemeClr>
                </a:solidFill>
                <a:latin typeface="Arial"/>
                <a:cs typeface="Arial"/>
              </a:rPr>
              <a:t>=128):</a:t>
            </a:r>
            <a:r>
              <a:rPr dirty="0" lang="en-US">
                <a:solidFill>
                  <a:schemeClr val="tx1">
                    <a:lumMod val="85000"/>
                  </a:schemeClr>
                </a:solidFill>
                <a:latin typeface="Arial"/>
                <a:cs typeface="Arial"/>
              </a:rPr>
              <a:t> Number of samples processed before updating model weights.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1" name="Content Placeholder 2"/>
          <p:cNvSpPr>
            <a:spLocks noGrp="1"/>
          </p:cNvSpPr>
          <p:nvPr>
            <p:ph idx="1"/>
          </p:nvPr>
        </p:nvSpPr>
        <p:spPr>
          <a:xfrm>
            <a:off x="545806" y="442452"/>
            <a:ext cx="10196988" cy="5260258"/>
          </a:xfrm>
        </p:spPr>
        <p:txBody>
          <a:bodyPr>
            <a:normAutofit/>
          </a:bodyPr>
          <a:p>
            <a:pPr>
              <a:buFont typeface="Wingdings" panose="020B0604020202020204" pitchFamily="34" charset="0"/>
              <a:buChar char="v"/>
            </a:pPr>
            <a:r>
              <a:rPr b="1" dirty="0" lang="en-US">
                <a:solidFill>
                  <a:schemeClr val="tx1">
                    <a:lumMod val="85000"/>
                  </a:schemeClr>
                </a:solidFill>
                <a:latin typeface="Arial"/>
                <a:cs typeface="Arial"/>
              </a:rPr>
              <a:t>Early stopping (</a:t>
            </a:r>
            <a:r>
              <a:rPr b="1" lang="en-US" err="1">
                <a:solidFill>
                  <a:schemeClr val="tx1">
                    <a:lumMod val="85000"/>
                  </a:schemeClr>
                </a:solidFill>
                <a:latin typeface="Arial"/>
                <a:cs typeface="Arial"/>
              </a:rPr>
              <a:t>EarlyStopping</a:t>
            </a:r>
            <a:r>
              <a:rPr b="1" dirty="0" lang="en-US">
                <a:solidFill>
                  <a:schemeClr val="tx1">
                    <a:lumMod val="85000"/>
                  </a:schemeClr>
                </a:solidFill>
                <a:latin typeface="Arial"/>
                <a:cs typeface="Arial"/>
              </a:rPr>
              <a:t>(patience=3, </a:t>
            </a:r>
            <a:r>
              <a:rPr b="1" lang="en-US" err="1">
                <a:solidFill>
                  <a:schemeClr val="tx1">
                    <a:lumMod val="85000"/>
                  </a:schemeClr>
                </a:solidFill>
                <a:latin typeface="Arial"/>
                <a:cs typeface="Arial"/>
              </a:rPr>
              <a:t>restore_best_weights</a:t>
            </a:r>
            <a:r>
              <a:rPr b="1" dirty="0" lang="en-US">
                <a:solidFill>
                  <a:schemeClr val="tx1">
                    <a:lumMod val="85000"/>
                  </a:schemeClr>
                </a:solidFill>
                <a:latin typeface="Arial"/>
                <a:cs typeface="Arial"/>
              </a:rPr>
              <a:t>=True)):</a:t>
            </a:r>
            <a:r>
              <a:rPr dirty="0" lang="en-US">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7. Model Evaluation: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Calculates the test loss (</a:t>
            </a:r>
            <a:r>
              <a:rPr dirty="0" lang="en-US" err="1">
                <a:solidFill>
                  <a:schemeClr val="tx1">
                    <a:lumMod val="85000"/>
                  </a:schemeClr>
                </a:solidFill>
                <a:latin typeface="Arial" panose="020B0604020202020204" pitchFamily="34" charset="0"/>
                <a:cs typeface="Arial" panose="020B0604020202020204" pitchFamily="34" charset="0"/>
              </a:rPr>
              <a:t>model.evaluate</a:t>
            </a:r>
            <a:r>
              <a:rPr dirty="0" lang="en-US">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indent="0" marL="0">
              <a:buNone/>
            </a:pPr>
            <a:r>
              <a:rPr b="1" dirty="0" lang="en-US">
                <a:solidFill>
                  <a:schemeClr val="tx1">
                    <a:lumMod val="85000"/>
                  </a:schemeClr>
                </a:solidFill>
                <a:latin typeface="Arial"/>
                <a:cs typeface="Arial"/>
              </a:rPr>
              <a:t>8. Recommendation Function Implementation: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Defines a function named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Creates a list encompassing all movie IDs.</a:t>
            </a:r>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Content Placeholder 2"/>
          <p:cNvSpPr>
            <a:spLocks noGrp="1"/>
          </p:cNvSpPr>
          <p:nvPr>
            <p:ph idx="1"/>
          </p:nvPr>
        </p:nvSpPr>
        <p:spPr>
          <a:xfrm>
            <a:off x="689580" y="1139428"/>
            <a:ext cx="10498912" cy="5103295"/>
          </a:xfrm>
        </p:spPr>
        <p:txBody>
          <a:bodyPr/>
          <a:p>
            <a:pPr indent="0" marL="0">
              <a:buNone/>
            </a:pPr>
            <a:r>
              <a:rPr dirty="0" lang="en-US">
                <a:solidFill>
                  <a:schemeClr val="tx1">
                    <a:lumMod val="85000"/>
                  </a:schemeClr>
                </a:solidFill>
                <a:latin typeface="Arial"/>
                <a:cs typeface="Arial"/>
              </a:rPr>
              <a:t>Constructs a NumPy array by replicating the user ID for all movie IDs, essentially predicting ratings for every movie for that user.</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dirty="0" lang="en-US" err="1">
                <a:solidFill>
                  <a:schemeClr val="tx1">
                    <a:lumMod val="85000"/>
                  </a:schemeClr>
                </a:solidFill>
                <a:latin typeface="Arial" panose="020B0604020202020204" pitchFamily="34" charset="0"/>
                <a:cs typeface="Arial" panose="020B0604020202020204" pitchFamily="34" charset="0"/>
              </a:rPr>
              <a:t>user.Sorts</a:t>
            </a:r>
            <a:r>
              <a:rPr dirty="0" lang="en-US">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Selects the top </a:t>
            </a:r>
            <a:r>
              <a:rPr dirty="0" lang="en-US" err="1">
                <a:solidFill>
                  <a:schemeClr val="tx1">
                    <a:lumMod val="85000"/>
                  </a:schemeClr>
                </a:solidFill>
                <a:latin typeface="Arial" panose="020B0604020202020204" pitchFamily="34" charset="0"/>
                <a:cs typeface="Arial" panose="020B0604020202020204" pitchFamily="34" charset="0"/>
              </a:rPr>
              <a:t>n_recommendations</a:t>
            </a:r>
            <a:r>
              <a:rPr dirty="0" lang="en-US">
                <a:solidFill>
                  <a:schemeClr val="tx1">
                    <a:lumMod val="85000"/>
                  </a:schemeClr>
                </a:solidFill>
                <a:latin typeface="Arial" panose="020B0604020202020204" pitchFamily="34" charset="0"/>
                <a:cs typeface="Arial" panose="020B0604020202020204" pitchFamily="34" charset="0"/>
              </a:rPr>
              <a:t> movie IDs from the sorted list.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indent="0" marL="0">
              <a:buNone/>
            </a:pPr>
            <a:r>
              <a:rPr b="1" dirty="0" lang="en-US">
                <a:solidFill>
                  <a:schemeClr val="tx1">
                    <a:lumMod val="85000"/>
                  </a:schemeClr>
                </a:solidFill>
                <a:latin typeface="Arial"/>
                <a:cs typeface="Arial"/>
              </a:rPr>
              <a:t>9. User Recommendation Demonstration: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Illustrates how to employ the </a:t>
            </a:r>
            <a:r>
              <a:rPr dirty="0" lang="en-US" err="1">
                <a:solidFill>
                  <a:schemeClr val="tx1">
                    <a:lumMod val="85000"/>
                  </a:schemeClr>
                </a:solidFill>
                <a:latin typeface="Arial" panose="020B0604020202020204" pitchFamily="34" charset="0"/>
                <a:cs typeface="Arial" panose="020B0604020202020204" pitchFamily="34" charset="0"/>
              </a:rPr>
              <a:t>get_recommendations</a:t>
            </a:r>
            <a:r>
              <a:rPr dirty="0" lang="en-US">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Content Placeholder 2"/>
          <p:cNvSpPr>
            <a:spLocks noGrp="1"/>
          </p:cNvSpPr>
          <p:nvPr>
            <p:ph idx="1"/>
          </p:nvPr>
        </p:nvSpPr>
        <p:spPr>
          <a:xfrm>
            <a:off x="473919" y="1225042"/>
            <a:ext cx="11419062" cy="1746620"/>
          </a:xfrm>
        </p:spPr>
        <p:txBody>
          <a:bodyPr>
            <a:normAutofit/>
          </a:bodyPr>
          <a:p>
            <a:pPr indent="0" marL="0">
              <a:buNone/>
            </a:pPr>
            <a:r>
              <a:rPr dirty="0" lang="en-US">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dirty="0" lang="en-US">
                <a:solidFill>
                  <a:schemeClr val="tx1">
                    <a:lumMod val="85000"/>
                  </a:schemeClr>
                </a:solidFill>
                <a:latin typeface="Arial"/>
                <a:cs typeface="Arial"/>
              </a:rPr>
              <a:t> RMSE of 0.9317 is the square root of the MSE, providing the error in the same unit as the ratings (typically 1 to 5 stars).</a:t>
            </a:r>
          </a:p>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p:txBody>
      </p:sp>
      <p:sp>
        <p:nvSpPr>
          <p:cNvPr id="1048624" name="TextBox 3"/>
          <p:cNvSpPr txBox="1"/>
          <p:nvPr/>
        </p:nvSpPr>
        <p:spPr>
          <a:xfrm>
            <a:off x="467311" y="431827"/>
            <a:ext cx="4482859"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RESULT</a:t>
            </a:r>
          </a:p>
        </p:txBody>
      </p:sp>
      <p:pic>
        <p:nvPicPr>
          <p:cNvPr id="2097159" name="Picture 4"/>
          <p:cNvPicPr>
            <a:picLocks noChangeAspect="1"/>
          </p:cNvPicPr>
          <p:nvPr/>
        </p:nvPicPr>
        <p:blipFill rotWithShape="1">
          <a:blip xmlns:r="http://schemas.openxmlformats.org/officeDocument/2006/relationships" r:embed="rId1"/>
          <a:srcRect l="-74" t="59184" r="249" b="2721"/>
          <a:stretch>
            <a:fillRect/>
          </a:stretch>
        </p:blipFill>
        <p:spPr>
          <a:xfrm>
            <a:off x="1274497" y="5436079"/>
            <a:ext cx="9639378" cy="895782"/>
          </a:xfrm>
          <a:prstGeom prst="rect"/>
        </p:spPr>
      </p:pic>
      <p:pic>
        <p:nvPicPr>
          <p:cNvPr id="2097160" name="Picture 5"/>
          <p:cNvPicPr>
            <a:picLocks noChangeAspect="1"/>
          </p:cNvPicPr>
          <p:nvPr/>
        </p:nvPicPr>
        <p:blipFill rotWithShape="1">
          <a:blip xmlns:r="http://schemas.openxmlformats.org/officeDocument/2006/relationships" r:embed="rId2"/>
          <a:srcRect l="235" t="39267" b="-575"/>
          <a:stretch>
            <a:fillRect/>
          </a:stretch>
        </p:blipFill>
        <p:spPr>
          <a:xfrm>
            <a:off x="1279585" y="2985688"/>
            <a:ext cx="9632870" cy="244228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Title 1"/>
          <p:cNvSpPr>
            <a:spLocks noGrp="1"/>
          </p:cNvSpPr>
          <p:nvPr>
            <p:ph type="title"/>
          </p:nvPr>
        </p:nvSpPr>
        <p:spPr>
          <a:xfrm>
            <a:off x="303522" y="1719069"/>
            <a:ext cx="11572547" cy="2975138"/>
          </a:xfrm>
        </p:spPr>
        <p:txBody>
          <a:bodyPr>
            <a:noAutofit/>
          </a:bodyPr>
          <a:p>
            <a:r>
              <a:rPr b="1" dirty="0" lang="en-US">
                <a:solidFill>
                  <a:schemeClr val="accent1">
                    <a:lumMod val="75000"/>
                  </a:schemeClr>
                </a:solidFill>
                <a:latin typeface="Arial"/>
                <a:cs typeface="Arial"/>
              </a:rPr>
              <a:t>Project TITLE:</a:t>
            </a:r>
            <a:br>
              <a:rPr b="1" dirty="0" lang="en-US">
                <a:solidFill>
                  <a:schemeClr val="tx1"/>
                </a:solidFill>
                <a:latin typeface="Arial"/>
                <a:cs typeface="Arial"/>
              </a:rPr>
            </a:br>
            <a:br>
              <a:rPr b="1" dirty="0" lang="en-US">
                <a:solidFill>
                  <a:schemeClr val="tx1"/>
                </a:solidFill>
                <a:latin typeface="Arial"/>
                <a:cs typeface="Arial"/>
              </a:rPr>
            </a:br>
            <a:r>
              <a:rPr b="1" dirty="0" lang="en-US">
                <a:solidFill>
                  <a:schemeClr val="tx1"/>
                </a:solidFill>
                <a:latin typeface="Arial"/>
                <a:cs typeface="Arial"/>
              </a:rPr>
              <a:t>       A Deep Learning Approach to   Movie Recommendation Systems using Matrix Factorization</a:t>
            </a:r>
            <a:endParaRPr dirty="0" lang="en-US">
              <a:solidFill>
                <a:schemeClr val="tx1"/>
              </a:solidFill>
            </a:endParaRPr>
          </a:p>
        </p:txBody>
      </p:sp>
      <p:pic>
        <p:nvPicPr>
          <p:cNvPr id="2097153" name="Graphic 3" descr="Stars with solid fill"/>
          <p:cNvPicPr>
            <a:picLocks noChangeAspect="1"/>
          </p:cNvPicPr>
          <p:nvPr/>
        </p:nvPicPr>
        <p:blipFill>
          <a:blip xmlns:r="http://schemas.openxmlformats.org/officeDocument/2006/relationships" r:embed="rId1"/>
          <a:stretch>
            <a:fillRect/>
          </a:stretch>
        </p:blipFill>
        <p:spPr>
          <a:xfrm>
            <a:off x="304800" y="4938252"/>
            <a:ext cx="914400" cy="914400"/>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25" name="Rectangle 10"/>
          <p:cNvSpPr>
            <a:spLocks noChangeAspect="1" noMove="1" noResize="1" noRot="1" noGrp="1" noAdjustHandles="1" noEditPoints="1" noChangeArrowheads="1" noChangeShapeType="1" noTextEdit="1"/>
          </p:cNvSpPr>
          <p:nvPr/>
        </p:nvSpPr>
        <p:spPr>
          <a:xfrm>
            <a:off x="0" y="0"/>
            <a:ext cx="12192000" cy="6858000"/>
          </a:xfrm>
          <a:prstGeom prst="rect"/>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6" name="Rectangle 12"/>
          <p:cNvSpPr>
            <a:spLocks noChangeAspect="1" noMove="1" noResize="1" noRot="1" noGrp="1" noAdjustHandles="1" noEditPoints="1" noChangeArrowheads="1" noChangeShapeType="1" noTextEdit="1"/>
          </p:cNvSpPr>
          <p:nvPr/>
        </p:nvSpPr>
        <p:spPr>
          <a:xfrm>
            <a:off x="461331" y="48006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5"/>
          <p:cNvPicPr>
            <a:picLocks noChangeAspect="1"/>
          </p:cNvPicPr>
          <p:nvPr/>
        </p:nvPicPr>
        <p:blipFill>
          <a:blip xmlns:r="http://schemas.openxmlformats.org/officeDocument/2006/relationships" r:embed="rId1"/>
          <a:stretch>
            <a:fillRect/>
          </a:stretch>
        </p:blipFill>
        <p:spPr>
          <a:xfrm>
            <a:off x="931948" y="643467"/>
            <a:ext cx="3236146" cy="2475653"/>
          </a:xfrm>
          <a:prstGeom prst="rect"/>
        </p:spPr>
      </p:pic>
      <p:sp>
        <p:nvSpPr>
          <p:cNvPr id="1048627" name="Rectangle 14"/>
          <p:cNvSpPr>
            <a:spLocks noChangeAspect="1" noMove="1" noResize="1" noRot="1" noGrp="1" noAdjustHandles="1" noEditPoints="1" noChangeArrowheads="1" noChangeShapeType="1" noTextEdit="1"/>
          </p:cNvSpPr>
          <p:nvPr/>
        </p:nvSpPr>
        <p:spPr>
          <a:xfrm>
            <a:off x="461331" y="3603670"/>
            <a:ext cx="4180332" cy="2788074"/>
          </a:xfrm>
          <a:prstGeom prst="rect"/>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2" name="Picture 4"/>
          <p:cNvPicPr>
            <a:picLocks noChangeAspect="1"/>
          </p:cNvPicPr>
          <p:nvPr/>
        </p:nvPicPr>
        <p:blipFill>
          <a:blip xmlns:r="http://schemas.openxmlformats.org/officeDocument/2006/relationships" r:embed="rId2"/>
          <a:stretch>
            <a:fillRect/>
          </a:stretch>
        </p:blipFill>
        <p:spPr>
          <a:xfrm>
            <a:off x="622549" y="3943174"/>
            <a:ext cx="3854945" cy="2081670"/>
          </a:xfrm>
          <a:prstGeom prst="rect"/>
        </p:spPr>
      </p:pic>
      <p:sp>
        <p:nvSpPr>
          <p:cNvPr id="1048628" name="Rectangle 16"/>
          <p:cNvSpPr>
            <a:spLocks noChangeAspect="1" noMove="1" noResize="1" noRot="1" noGrp="1" noAdjustHandles="1" noEditPoints="1" noChangeArrowheads="1" noChangeShapeType="1" noTextEdit="1"/>
          </p:cNvSpPr>
          <p:nvPr/>
        </p:nvSpPr>
        <p:spPr>
          <a:xfrm>
            <a:off x="4980596" y="487090"/>
            <a:ext cx="6741849" cy="5897880"/>
          </a:xfrm>
          <a:prstGeom prst="rect"/>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3"/>
          <p:cNvPicPr>
            <a:picLocks noChangeAspect="1"/>
          </p:cNvPicPr>
          <p:nvPr/>
        </p:nvPicPr>
        <p:blipFill>
          <a:blip xmlns:r="http://schemas.openxmlformats.org/officeDocument/2006/relationships" r:embed="rId3"/>
          <a:stretch>
            <a:fillRect/>
          </a:stretch>
        </p:blipFill>
        <p:spPr>
          <a:xfrm>
            <a:off x="5144764" y="888021"/>
            <a:ext cx="6410084" cy="5096017"/>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58" name=""/>
        <p:cNvGrpSpPr/>
        <p:nvPr/>
      </p:nvGrpSpPr>
      <p:grpSpPr>
        <a:xfrm>
          <a:off x="0" y="0"/>
          <a:ext cx="0" cy="0"/>
          <a:chOff x="0" y="0"/>
          <a:chExt cx="0" cy="0"/>
        </a:xfrm>
      </p:grpSpPr>
      <p:sp>
        <p:nvSpPr>
          <p:cNvPr id="1048629" name="TextBox 6"/>
          <p:cNvSpPr txBox="1"/>
          <p:nvPr/>
        </p:nvSpPr>
        <p:spPr>
          <a:xfrm>
            <a:off x="962750" y="1135199"/>
            <a:ext cx="4176815" cy="1049235"/>
          </a:xfrm>
          <a:prstGeom prst="rect"/>
        </p:spPr>
        <p:txBody>
          <a:bodyPr anchor="ctr" anchorCtr="0" bIns="45720" compatLnSpc="1" forceAA="0" fromWordArt="0" horzOverflow="overflow" lIns="91440" numCol="1" rIns="91440" rot="0" rtlCol="0" spcCol="0" spcFirstLastPara="0" tIns="45720" vert="horz" vertOverflow="overflow">
            <a:prstTxWarp prst="textNoShape"/>
            <a:normAutofit/>
          </a:bodyPr>
          <a:p>
            <a:pPr algn="ctr" defTabSz="914400">
              <a:lnSpc>
                <a:spcPct val="90000"/>
              </a:lnSpc>
              <a:spcBef>
                <a:spcPct val="0"/>
              </a:spcBef>
              <a:spcAft>
                <a:spcPts val="600"/>
              </a:spcAft>
            </a:pPr>
            <a:r>
              <a:rPr cap="all" dirty="0" sz="2000" lang="en-US">
                <a:latin typeface="Arial"/>
                <a:ea typeface="+mj-ea"/>
                <a:cs typeface="Arial"/>
              </a:rPr>
              <a:t>Model Performance Visualization:</a:t>
            </a:r>
          </a:p>
        </p:txBody>
      </p:sp>
      <p:sp>
        <p:nvSpPr>
          <p:cNvPr id="1048630" name="TextBox 5"/>
          <p:cNvSpPr txBox="1"/>
          <p:nvPr/>
        </p:nvSpPr>
        <p:spPr>
          <a:xfrm>
            <a:off x="1135280" y="2188260"/>
            <a:ext cx="4488816" cy="3450613"/>
          </a:xfrm>
          <a:prstGeom prst="rect"/>
        </p:spPr>
        <p:txBody>
          <a:bodyPr anchor="t" anchorCtr="0" bIns="45720" compatLnSpc="1" forceAA="0" fromWordArt="0" horzOverflow="overflow" lIns="91440" numCol="1" rIns="91440" rot="0" rtlCol="0" spcCol="0" spcFirstLastPara="0" tIns="45720" vert="horz" vertOverflow="overflow">
            <a:prstTxWarp prst="textNoShape"/>
            <a:normAutofit/>
          </a:bodyPr>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2097164" name="Picture 7"/>
          <p:cNvPicPr>
            <a:picLocks noChangeAspect="1"/>
          </p:cNvPicPr>
          <p:nvPr/>
        </p:nvPicPr>
        <p:blipFill>
          <a:blip xmlns:r="http://schemas.openxmlformats.org/officeDocument/2006/relationships" r:embed="rId1"/>
          <a:stretch>
            <a:fillRect/>
          </a:stretch>
        </p:blipFill>
        <p:spPr>
          <a:xfrm>
            <a:off x="6094411" y="1281999"/>
            <a:ext cx="4960442" cy="3707930"/>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1" name="Content Placeholder 2"/>
          <p:cNvSpPr>
            <a:spLocks noGrp="1"/>
          </p:cNvSpPr>
          <p:nvPr>
            <p:ph idx="1"/>
          </p:nvPr>
        </p:nvSpPr>
        <p:spPr>
          <a:xfrm>
            <a:off x="761466" y="413696"/>
            <a:ext cx="9291215" cy="3740803"/>
          </a:xfrm>
        </p:spPr>
        <p:txBody>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Interpretation: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indent="0" marL="0">
              <a:buNone/>
            </a:pPr>
            <a:r>
              <a:rPr b="1" dirty="0" lang="en-US">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indent="0" marL="0">
              <a:buNone/>
            </a:pPr>
            <a:endParaRPr b="1" dirty="0" lang="en-US">
              <a:solidFill>
                <a:schemeClr val="tx1">
                  <a:lumMod val="85000"/>
                </a:schemeClr>
              </a:solidFill>
              <a:latin typeface="Arial" panose="020B0604020202020204" pitchFamily="34" charset="0"/>
              <a:cs typeface="Arial" panose="020B0604020202020204" pitchFamily="34" charset="0"/>
            </a:endParaRPr>
          </a:p>
        </p:txBody>
      </p:sp>
      <p:sp>
        <p:nvSpPr>
          <p:cNvPr id="1048632" name="TextBox 1"/>
          <p:cNvSpPr txBox="1"/>
          <p:nvPr/>
        </p:nvSpPr>
        <p:spPr>
          <a:xfrm>
            <a:off x="762910" y="4303969"/>
            <a:ext cx="5072332" cy="1665199"/>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nSpc>
                <a:spcPct val="120000"/>
              </a:lnSpc>
              <a:spcBef>
                <a:spcPts val="1000"/>
              </a:spcBef>
            </a:pPr>
            <a:r>
              <a:rPr b="1" dirty="0" sz="2000" i="1" lang="en-US">
                <a:solidFill>
                  <a:schemeClr val="tx1">
                    <a:lumMod val="85000"/>
                  </a:schemeClr>
                </a:solidFill>
                <a:latin typeface="Arial"/>
                <a:cs typeface="Arial"/>
              </a:rPr>
              <a:t>Sample Output:</a:t>
            </a:r>
            <a:endParaRPr dirty="0" sz="2000" i="1" lang="en-US">
              <a:solidFill>
                <a:schemeClr val="tx1">
                  <a:lumMod val="85000"/>
                </a:schemeClr>
              </a:solidFill>
              <a:latin typeface="Arial"/>
              <a:cs typeface="Arial"/>
            </a:endParaRPr>
          </a:p>
          <a:p>
            <a:pPr>
              <a:lnSpc>
                <a:spcPct val="120000"/>
              </a:lnSpc>
              <a:spcBef>
                <a:spcPts val="1000"/>
              </a:spcBef>
            </a:pPr>
            <a:r>
              <a:rPr dirty="0" sz="2000" lang="en-US">
                <a:solidFill>
                  <a:schemeClr val="tx1">
                    <a:lumMod val="85000"/>
                  </a:schemeClr>
                </a:solidFill>
                <a:latin typeface="Arial"/>
                <a:cs typeface="Arial"/>
              </a:rPr>
              <a:t>This model outputs the top 5 movie recommendations for user ID 100. The first recommended movie ID is 318.</a:t>
            </a:r>
            <a:endParaRPr dirty="0" lang="en-US">
              <a:solidFill>
                <a:schemeClr val="tx1">
                  <a:lumMod val="85000"/>
                </a:schemeClr>
              </a:solidFill>
            </a:endParaRPr>
          </a:p>
        </p:txBody>
      </p:sp>
      <p:pic>
        <p:nvPicPr>
          <p:cNvPr id="2097165" name="Picture 4"/>
          <p:cNvPicPr>
            <a:picLocks noChangeAspect="1"/>
          </p:cNvPicPr>
          <p:nvPr/>
        </p:nvPicPr>
        <p:blipFill>
          <a:blip xmlns:r="http://schemas.openxmlformats.org/officeDocument/2006/relationships" r:embed="rId1"/>
          <a:stretch>
            <a:fillRect/>
          </a:stretch>
        </p:blipFill>
        <p:spPr>
          <a:xfrm>
            <a:off x="5400137" y="4285982"/>
            <a:ext cx="6035615" cy="1679095"/>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3" name="Content Placeholder 2"/>
          <p:cNvSpPr>
            <a:spLocks noGrp="1"/>
          </p:cNvSpPr>
          <p:nvPr>
            <p:ph idx="1"/>
          </p:nvPr>
        </p:nvSpPr>
        <p:spPr>
          <a:xfrm>
            <a:off x="1279051" y="1621396"/>
            <a:ext cx="10096346" cy="3614913"/>
          </a:xfrm>
        </p:spPr>
        <p:txBody>
          <a:bodyPr/>
          <a:p>
            <a:pPr indent="0" marL="0">
              <a:buNone/>
            </a:pPr>
            <a:endParaRPr dirty="0" lang="en-US">
              <a:solidFill>
                <a:schemeClr val="tx1">
                  <a:lumMod val="85000"/>
                </a:schemeClr>
              </a:solidFill>
              <a:latin typeface="Arial" panose="020B0604020202020204" pitchFamily="34" charset="0"/>
              <a:cs typeface="Arial" panose="020B0604020202020204" pitchFamily="34" charset="0"/>
            </a:endParaRP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1048634" name="TextBox 1"/>
          <p:cNvSpPr txBox="1"/>
          <p:nvPr/>
        </p:nvSpPr>
        <p:spPr>
          <a:xfrm>
            <a:off x="608464" y="965559"/>
            <a:ext cx="8062822" cy="584775"/>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b="1" dirty="0" sz="3200" lang="en-US">
                <a:solidFill>
                  <a:schemeClr val="accent1">
                    <a:lumMod val="75000"/>
                  </a:schemeClr>
                </a:solidFill>
                <a:latin typeface="Arial"/>
                <a:cs typeface="Arial"/>
              </a:rPr>
              <a:t>CONCLUSION:</a:t>
            </a:r>
            <a:endParaRPr b="1" dirty="0" sz="3200" lang="en-US">
              <a:solidFill>
                <a:schemeClr val="accent1">
                  <a:lumMod val="75000"/>
                </a:schemeClr>
              </a:solidFill>
            </a:endParaRPr>
          </a:p>
        </p:txBody>
      </p:sp>
      <p:sp>
        <p:nvSpPr>
          <p:cNvPr id="1048635" name="TextBox 3"/>
          <p:cNvSpPr txBox="1"/>
          <p:nvPr/>
        </p:nvSpPr>
        <p:spPr>
          <a:xfrm>
            <a:off x="9774569" y="6304891"/>
            <a:ext cx="2743200" cy="40011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sz="2000" lang="en-US"/>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8" name="TextBox 5"/>
          <p:cNvSpPr txBox="1"/>
          <p:nvPr/>
        </p:nvSpPr>
        <p:spPr>
          <a:xfrm>
            <a:off x="763656" y="647487"/>
            <a:ext cx="2743200" cy="64633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sz="3600" lang="en-US">
                <a:solidFill>
                  <a:schemeClr val="accent1">
                    <a:lumMod val="75000"/>
                  </a:schemeClr>
                </a:solidFill>
              </a:rPr>
              <a:t>AGENDA</a:t>
            </a:r>
          </a:p>
        </p:txBody>
      </p:sp>
      <p:pic>
        <p:nvPicPr>
          <p:cNvPr id="2097154" name="Content Placeholder 6" descr="Walk with solid fill"/>
          <p:cNvPicPr>
            <a:picLocks noChangeAspect="1" noGrp="1"/>
          </p:cNvPicPr>
          <p:nvPr>
            <p:ph idx="1"/>
          </p:nvPr>
        </p:nvPicPr>
        <p:blipFill>
          <a:blip xmlns:r="http://schemas.openxmlformats.org/officeDocument/2006/relationships" r:embed="rId6"/>
          <a:stretch>
            <a:fillRect/>
          </a:stretch>
        </p:blipFill>
        <p:spPr>
          <a:xfrm>
            <a:off x="503950" y="4851433"/>
            <a:ext cx="914400" cy="914400"/>
          </a:xfrm>
        </p:spPr>
      </p:pic>
      <p:pic>
        <p:nvPicPr>
          <p:cNvPr id="2097155" name="Graphic 10" descr="Back with solid fill"/>
          <p:cNvPicPr>
            <a:picLocks noChangeAspect="1"/>
          </p:cNvPicPr>
          <p:nvPr/>
        </p:nvPicPr>
        <p:blipFill>
          <a:blip xmlns:r="http://schemas.openxmlformats.org/officeDocument/2006/relationships" r:embed="rId7"/>
          <a:stretch>
            <a:fillRect/>
          </a:stretch>
        </p:blipFill>
        <p:spPr>
          <a:xfrm>
            <a:off x="1070534" y="4503617"/>
            <a:ext cx="695632" cy="695632"/>
          </a:xfrm>
          <a:prstGeom prst="rect"/>
        </p:spPr>
      </p:pic>
      <p:graphicFrame>
        <p:nvGraphicFramePr>
          <p:cNvPr id="4194304" name="TextBox 6"/>
          <p:cNvGraphicFramePr>
            <a:graphicFrameLocks/>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9" name="Title 1"/>
          <p:cNvSpPr>
            <a:spLocks noGrp="1"/>
          </p:cNvSpPr>
          <p:nvPr>
            <p:ph type="title"/>
          </p:nvPr>
        </p:nvSpPr>
        <p:spPr>
          <a:xfrm>
            <a:off x="1020259" y="473840"/>
            <a:ext cx="9722535" cy="1049235"/>
          </a:xfrm>
        </p:spPr>
        <p:txBody>
          <a:bodyPr/>
          <a:p>
            <a:pPr algn="l"/>
            <a:r>
              <a:rPr b="1" dirty="0" lang="en-US">
                <a:solidFill>
                  <a:schemeClr val="accent1">
                    <a:lumMod val="75000"/>
                  </a:schemeClr>
                </a:solidFill>
                <a:latin typeface="Rockwell"/>
                <a:cs typeface="Arial"/>
              </a:rPr>
              <a:t>PROBLEM STATEMENT</a:t>
            </a:r>
          </a:p>
        </p:txBody>
      </p:sp>
      <p:pic>
        <p:nvPicPr>
          <p:cNvPr id="2097156" name="Content Placeholder 4" descr="Lightbulb and gear with solid fill"/>
          <p:cNvPicPr>
            <a:picLocks noChangeAspect="1" noGrp="1"/>
          </p:cNvPicPr>
          <p:nvPr>
            <p:ph idx="1"/>
          </p:nvPr>
        </p:nvPicPr>
        <p:blipFill>
          <a:blip xmlns:r="http://schemas.openxmlformats.org/officeDocument/2006/relationships" r:embed="rId1"/>
          <a:stretch>
            <a:fillRect/>
          </a:stretch>
        </p:blipFill>
        <p:spPr>
          <a:xfrm>
            <a:off x="11277600" y="5245510"/>
            <a:ext cx="914400" cy="914400"/>
          </a:xfrm>
        </p:spPr>
      </p:pic>
      <p:sp>
        <p:nvSpPr>
          <p:cNvPr id="1048600" name="TextBox 5"/>
          <p:cNvSpPr txBox="1"/>
          <p:nvPr/>
        </p:nvSpPr>
        <p:spPr>
          <a:xfrm>
            <a:off x="2182761" y="1853754"/>
            <a:ext cx="8557659" cy="400110"/>
          </a:xfrm>
          <a:prstGeom prst="rect"/>
          <a:noFill/>
        </p:spPr>
        <p:txBody>
          <a:bodyPr rtlCol="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          </a:t>
            </a:r>
          </a:p>
        </p:txBody>
      </p:sp>
      <p:sp>
        <p:nvSpPr>
          <p:cNvPr id="1048601" name="TextBox 8"/>
          <p:cNvSpPr txBox="1"/>
          <p:nvPr/>
        </p:nvSpPr>
        <p:spPr>
          <a:xfrm>
            <a:off x="1018195" y="1853754"/>
            <a:ext cx="10239888" cy="3444241"/>
          </a:xfrm>
          <a:prstGeom prst="rect"/>
          <a:noFill/>
        </p:spPr>
        <p:txBody>
          <a:bodyPr anchor="t" bIns="45720" lIns="91440" rIns="91440" rtlCol="0" tIns="45720" wrap="square">
            <a:spAutoFit/>
          </a:bodyPr>
          <a:p>
            <a:r>
              <a:rPr dirty="0" sz="2000" lang="en-US">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dirty="0" sz="2000" lang="en-US">
              <a:solidFill>
                <a:schemeClr val="tx1">
                  <a:lumMod val="85000"/>
                </a:schemeClr>
              </a:solidFill>
              <a:latin typeface="Arial"/>
              <a:cs typeface="Arial"/>
            </a:endParaRPr>
          </a:p>
          <a:p>
            <a:r>
              <a:rPr dirty="0" sz="2000" lang="en-US">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sz="2000" lang="en-US">
              <a:solidFill>
                <a:schemeClr val="tx1">
                  <a:lumMod val="85000"/>
                </a:schemeClr>
              </a:solidFill>
              <a:latin typeface="Rockwe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2" name="Title 1"/>
          <p:cNvSpPr>
            <a:spLocks noGrp="1"/>
          </p:cNvSpPr>
          <p:nvPr>
            <p:ph type="title"/>
          </p:nvPr>
        </p:nvSpPr>
        <p:spPr>
          <a:xfrm>
            <a:off x="732712" y="344444"/>
            <a:ext cx="9966950" cy="1049235"/>
          </a:xfrm>
        </p:spPr>
        <p:txBody>
          <a:bodyPr/>
          <a:p>
            <a:pPr algn="l"/>
            <a:r>
              <a:rPr b="1" dirty="0" lang="en-US">
                <a:solidFill>
                  <a:schemeClr val="accent1">
                    <a:lumMod val="75000"/>
                  </a:schemeClr>
                </a:solidFill>
                <a:latin typeface="Rockwell"/>
                <a:cs typeface="Arial"/>
              </a:rPr>
              <a:t>PROJECT OVERVIEW</a:t>
            </a:r>
          </a:p>
        </p:txBody>
      </p:sp>
      <p:sp>
        <p:nvSpPr>
          <p:cNvPr id="1048603" name="Content Placeholder 2"/>
          <p:cNvSpPr>
            <a:spLocks noGrp="1"/>
          </p:cNvSpPr>
          <p:nvPr>
            <p:ph idx="1"/>
          </p:nvPr>
        </p:nvSpPr>
        <p:spPr>
          <a:xfrm>
            <a:off x="730339" y="1548860"/>
            <a:ext cx="10685817" cy="3764622"/>
          </a:xfrm>
        </p:spPr>
        <p:txBody>
          <a:bodyPr>
            <a:noAutofit/>
          </a:bodyPr>
          <a:p>
            <a:pPr indent="0" marL="0">
              <a:buNone/>
            </a:pPr>
            <a:r>
              <a:rPr dirty="0" lang="en-US">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indent="0" marL="0">
              <a:buNone/>
            </a:pPr>
            <a:r>
              <a:rPr b="1" dirty="0" lang="en-US">
                <a:solidFill>
                  <a:schemeClr val="tx1">
                    <a:lumMod val="85000"/>
                  </a:schemeClr>
                </a:solidFill>
                <a:latin typeface="Arial"/>
                <a:cs typeface="Arial"/>
              </a:rPr>
              <a:t>Collaborative filtering: </a:t>
            </a:r>
            <a:r>
              <a:rPr dirty="0" lang="en-US">
                <a:solidFill>
                  <a:schemeClr val="tx1">
                    <a:lumMod val="85000"/>
                  </a:schemeClr>
                </a:solidFill>
                <a:latin typeface="Arial"/>
                <a:cs typeface="Arial"/>
              </a:rPr>
              <a:t>Struggles with new users.</a:t>
            </a:r>
          </a:p>
          <a:p>
            <a:pPr indent="0" marL="0">
              <a:buNone/>
            </a:pPr>
            <a:r>
              <a:rPr b="1" dirty="0" lang="en-US">
                <a:solidFill>
                  <a:schemeClr val="tx1">
                    <a:lumMod val="85000"/>
                  </a:schemeClr>
                </a:solidFill>
                <a:latin typeface="Arial"/>
                <a:cs typeface="Arial"/>
              </a:rPr>
              <a:t>Content-based filtering:</a:t>
            </a:r>
            <a:r>
              <a:rPr dirty="0" lang="en-US">
                <a:solidFill>
                  <a:schemeClr val="tx1">
                    <a:lumMod val="85000"/>
                  </a:schemeClr>
                </a:solidFill>
                <a:latin typeface="Arial"/>
                <a:cs typeface="Arial"/>
              </a:rPr>
              <a:t> May overlook user preferences or inadequately represent new movies.</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indent="0" marL="0">
              <a:buNone/>
            </a:pPr>
            <a:r>
              <a:rPr b="1" dirty="0" lang="en-US">
                <a:solidFill>
                  <a:schemeClr val="tx1">
                    <a:lumMod val="85000"/>
                  </a:schemeClr>
                </a:solidFill>
                <a:latin typeface="Arial"/>
                <a:cs typeface="Arial"/>
              </a:rPr>
              <a:t>Deep Learning for Recommendations:</a:t>
            </a:r>
            <a:r>
              <a:rPr dirty="0" lang="en-US">
                <a:solidFill>
                  <a:schemeClr val="tx1">
                    <a:lumMod val="85000"/>
                  </a:schemeClr>
                </a:solidFill>
                <a:latin typeface="Arial"/>
                <a:cs typeface="Arial"/>
              </a:rPr>
              <a:t> Deep learning uncovers complex patterns in user data, enabling more accurate and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43" name=""/>
        <p:cNvGrpSpPr/>
        <p:nvPr/>
      </p:nvGrpSpPr>
      <p:grpSpPr>
        <a:xfrm>
          <a:off x="0" y="0"/>
          <a:ext cx="0" cy="0"/>
          <a:chOff x="0" y="0"/>
          <a:chExt cx="0" cy="0"/>
        </a:xfrm>
      </p:grpSpPr>
      <p:sp>
        <p:nvSpPr>
          <p:cNvPr id="1048604" name="Content Placeholder 2"/>
          <p:cNvSpPr>
            <a:spLocks noGrp="1"/>
          </p:cNvSpPr>
          <p:nvPr>
            <p:ph idx="1"/>
          </p:nvPr>
        </p:nvSpPr>
        <p:spPr>
          <a:xfrm>
            <a:off x="445164" y="362338"/>
            <a:ext cx="10870628" cy="2156649"/>
          </a:xfrm>
        </p:spPr>
        <p:txBody>
          <a:bodyPr>
            <a:normAutofit/>
          </a:bodyPr>
          <a:p>
            <a:pPr indent="0" marL="0">
              <a:lnSpc>
                <a:spcPct val="110000"/>
              </a:lnSpc>
              <a:buNone/>
            </a:pPr>
            <a:r>
              <a:rPr b="1" dirty="0" sz="1800" lang="en-US">
                <a:latin typeface="Arial"/>
                <a:cs typeface="Arial"/>
              </a:rPr>
              <a:t>Matrix Factorization: </a:t>
            </a:r>
            <a:r>
              <a:rPr dirty="0" sz="1800" lang="en-US">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indent="0" marL="0">
              <a:lnSpc>
                <a:spcPct val="110000"/>
              </a:lnSpc>
              <a:buNone/>
            </a:pPr>
            <a:r>
              <a:rPr b="1" dirty="0" sz="1800" lang="en-US">
                <a:latin typeface="Arial"/>
                <a:cs typeface="Arial"/>
              </a:rPr>
              <a:t>Project Objective:</a:t>
            </a:r>
            <a:r>
              <a:rPr dirty="0" sz="1800" lang="en-US">
                <a:latin typeface="Arial"/>
                <a:cs typeface="Arial"/>
              </a:rPr>
              <a:t> Build a movie recommender using deep Matrix Factorization, combining deep learning's pattern recognition and Matrix Factorization's efficiency for superior recommendations.</a:t>
            </a:r>
          </a:p>
          <a:p>
            <a:pPr indent="0" marL="0">
              <a:lnSpc>
                <a:spcPct val="110000"/>
              </a:lnSpc>
              <a:buNone/>
            </a:pPr>
            <a:endParaRPr sz="1700" lang="en-US">
              <a:latin typeface="Arial"/>
              <a:cs typeface="Arial"/>
            </a:endParaRPr>
          </a:p>
          <a:p>
            <a:pPr indent="0" marL="0">
              <a:lnSpc>
                <a:spcPct val="110000"/>
              </a:lnSpc>
              <a:buNone/>
            </a:pPr>
            <a:endParaRPr sz="1700" lang="en-US"/>
          </a:p>
        </p:txBody>
      </p:sp>
      <p:pic>
        <p:nvPicPr>
          <p:cNvPr id="2097157" name="Picture 1"/>
          <p:cNvPicPr>
            <a:picLocks noChangeAspect="1"/>
          </p:cNvPicPr>
          <p:nvPr/>
        </p:nvPicPr>
        <p:blipFill>
          <a:blip xmlns:r="http://schemas.openxmlformats.org/officeDocument/2006/relationships" r:embed="rId1"/>
          <a:stretch>
            <a:fillRect/>
          </a:stretch>
        </p:blipFill>
        <p:spPr>
          <a:xfrm>
            <a:off x="2537055" y="2386644"/>
            <a:ext cx="6307927" cy="318324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5" name="Title 1"/>
          <p:cNvSpPr>
            <a:spLocks noGrp="1"/>
          </p:cNvSpPr>
          <p:nvPr>
            <p:ph type="title"/>
          </p:nvPr>
        </p:nvSpPr>
        <p:spPr>
          <a:xfrm>
            <a:off x="445165" y="4266"/>
            <a:ext cx="10168233" cy="1229033"/>
          </a:xfrm>
        </p:spPr>
        <p:txBody>
          <a:bodyPr/>
          <a:p>
            <a:pPr algn="l"/>
            <a:r>
              <a:rPr b="1" dirty="0" lang="en-US">
                <a:solidFill>
                  <a:schemeClr val="accent1">
                    <a:lumMod val="75000"/>
                  </a:schemeClr>
                </a:solidFill>
                <a:latin typeface="Arial"/>
                <a:cs typeface="Arial"/>
              </a:rPr>
              <a:t>who are the end users</a:t>
            </a:r>
          </a:p>
        </p:txBody>
      </p:sp>
      <p:sp>
        <p:nvSpPr>
          <p:cNvPr id="1048606" name="Content Placeholder 2"/>
          <p:cNvSpPr>
            <a:spLocks noGrp="1"/>
          </p:cNvSpPr>
          <p:nvPr>
            <p:ph idx="1"/>
          </p:nvPr>
        </p:nvSpPr>
        <p:spPr>
          <a:xfrm>
            <a:off x="445164" y="974506"/>
            <a:ext cx="8802384" cy="4951915"/>
          </a:xfrm>
        </p:spPr>
        <p:txBody>
          <a:bodyPr>
            <a:noAutofit/>
          </a:bodyPr>
          <a:p>
            <a:pPr indent="0" marL="0">
              <a:buNone/>
            </a:pPr>
            <a:r>
              <a:rPr b="1" dirty="0" lang="en-US">
                <a:solidFill>
                  <a:schemeClr val="tx1">
                    <a:lumMod val="85000"/>
                  </a:schemeClr>
                </a:solidFill>
                <a:latin typeface="Arial"/>
                <a:cs typeface="Arial"/>
              </a:rPr>
              <a:t>Target Audience: </a:t>
            </a:r>
            <a:r>
              <a:rPr dirty="0" lang="en-US">
                <a:solidFill>
                  <a:schemeClr val="tx1">
                    <a:lumMod val="85000"/>
                  </a:schemeClr>
                </a:solidFill>
                <a:latin typeface="Arial"/>
                <a:cs typeface="Arial"/>
              </a:rPr>
              <a:t>This movie recommendation system is designed for users of streaming services, movie rental platforms, and other platforms offering a vast selection of </a:t>
            </a:r>
            <a:r>
              <a:rPr dirty="0" lang="en-US" err="1">
                <a:solidFill>
                  <a:schemeClr val="tx1">
                    <a:lumMod val="85000"/>
                  </a:schemeClr>
                </a:solidFill>
                <a:latin typeface="Arial"/>
                <a:cs typeface="Arial"/>
              </a:rPr>
              <a:t>movies.This</a:t>
            </a:r>
            <a:r>
              <a:rPr dirty="0" lang="en-US">
                <a:solidFill>
                  <a:schemeClr val="tx1">
                    <a:lumMod val="85000"/>
                  </a:schemeClr>
                </a:solidFill>
                <a:latin typeface="Arial"/>
                <a:cs typeface="Arial"/>
              </a:rPr>
              <a:t> encompasses a broad audience, including: </a:t>
            </a:r>
            <a:endParaRPr dirty="0" lang="en-US">
              <a:solidFill>
                <a:schemeClr val="tx1">
                  <a:lumMod val="85000"/>
                </a:schemeClr>
              </a:solidFill>
            </a:endParaRPr>
          </a:p>
          <a:p>
            <a:pPr indent="0" marL="0">
              <a:buNone/>
            </a:pPr>
            <a:r>
              <a:rPr b="1" dirty="0" lang="en-US">
                <a:solidFill>
                  <a:schemeClr val="tx1">
                    <a:lumMod val="85000"/>
                  </a:schemeClr>
                </a:solidFill>
                <a:latin typeface="Arial"/>
                <a:cs typeface="Arial"/>
              </a:rPr>
              <a:t>Movie Lovers: </a:t>
            </a:r>
            <a:r>
              <a:rPr dirty="0" lang="en-US">
                <a:solidFill>
                  <a:schemeClr val="tx1">
                    <a:lumMod val="85000"/>
                  </a:schemeClr>
                </a:solidFill>
                <a:latin typeface="Arial"/>
                <a:cs typeface="Arial"/>
              </a:rPr>
              <a:t>Avid movie watchers seeking personalized recommendations.</a:t>
            </a:r>
          </a:p>
          <a:p>
            <a:pPr indent="0" marL="0">
              <a:buNone/>
            </a:pPr>
            <a:r>
              <a:rPr b="1" dirty="0" lang="en-US">
                <a:solidFill>
                  <a:schemeClr val="tx1">
                    <a:lumMod val="85000"/>
                  </a:schemeClr>
                </a:solidFill>
                <a:latin typeface="Arial"/>
                <a:cs typeface="Arial"/>
              </a:rPr>
              <a:t>Casual Viewers: </a:t>
            </a:r>
            <a:r>
              <a:rPr dirty="0" lang="en-US">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indent="0" marL="0">
              <a:buNone/>
            </a:pPr>
            <a:r>
              <a:rPr b="1" dirty="0" lang="en-US">
                <a:solidFill>
                  <a:schemeClr val="tx1">
                    <a:lumMod val="85000"/>
                  </a:schemeClr>
                </a:solidFill>
                <a:latin typeface="Arial"/>
                <a:cs typeface="Arial"/>
              </a:rPr>
              <a:t>New Users: </a:t>
            </a:r>
            <a:r>
              <a:rPr dirty="0" lang="en-US">
                <a:solidFill>
                  <a:schemeClr val="tx1">
                    <a:lumMod val="85000"/>
                  </a:schemeClr>
                </a:solidFill>
                <a:latin typeface="Arial"/>
                <a:cs typeface="Arial"/>
              </a:rPr>
              <a:t>New platform users who need help finding content they like.</a:t>
            </a:r>
          </a:p>
          <a:p>
            <a:pPr indent="0" marL="0">
              <a:buNone/>
            </a:pPr>
            <a:r>
              <a:rPr dirty="0" lang="en-US">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dirty="0" lang="en-US">
              <a:solidFill>
                <a:schemeClr val="tx1">
                  <a:lumMod val="85000"/>
                </a:schemeClr>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9474680" y="1718093"/>
            <a:ext cx="2257245" cy="280358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7" name="Title 1"/>
          <p:cNvSpPr>
            <a:spLocks noGrp="1"/>
          </p:cNvSpPr>
          <p:nvPr>
            <p:ph type="title"/>
          </p:nvPr>
        </p:nvSpPr>
        <p:spPr>
          <a:xfrm>
            <a:off x="-371029" y="272557"/>
            <a:ext cx="11104515" cy="950261"/>
          </a:xfrm>
        </p:spPr>
        <p:txBody>
          <a:bodyPr>
            <a:normAutofit/>
          </a:bodyPr>
          <a:p>
            <a:pPr algn="l"/>
            <a:r>
              <a:rPr b="1" dirty="0" sz="3600" lang="en-US">
                <a:solidFill>
                  <a:schemeClr val="tx1">
                    <a:lumMod val="85000"/>
                  </a:schemeClr>
                </a:solidFill>
                <a:latin typeface="Arial"/>
                <a:cs typeface="Arial"/>
              </a:rPr>
              <a:t>        </a:t>
            </a:r>
            <a:r>
              <a:rPr b="1" dirty="0" sz="3600" lang="en-US">
                <a:solidFill>
                  <a:schemeClr val="accent1">
                    <a:lumMod val="75000"/>
                  </a:schemeClr>
                </a:solidFill>
                <a:latin typeface="Arial"/>
                <a:cs typeface="Arial"/>
              </a:rPr>
              <a:t>OUR SOLUTION AND ITS VALUE PROPOSITION</a:t>
            </a:r>
            <a:br>
              <a:rPr dirty="0" sz="3200" lang="en-US">
                <a:latin typeface="Arial" panose="020B0604020202020204" pitchFamily="34" charset="0"/>
                <a:cs typeface="Arial" panose="020B0604020202020204" pitchFamily="34" charset="0"/>
              </a:rPr>
            </a:br>
            <a:endParaRPr dirty="0" lang="en-US"/>
          </a:p>
        </p:txBody>
      </p:sp>
      <p:sp>
        <p:nvSpPr>
          <p:cNvPr id="1048608" name="Content Placeholder 2"/>
          <p:cNvSpPr>
            <a:spLocks noGrp="1"/>
          </p:cNvSpPr>
          <p:nvPr>
            <p:ph idx="1"/>
          </p:nvPr>
        </p:nvSpPr>
        <p:spPr>
          <a:xfrm>
            <a:off x="531429" y="1219944"/>
            <a:ext cx="10211365" cy="4246402"/>
          </a:xfrm>
        </p:spPr>
        <p:txBody>
          <a:bodyPr>
            <a:noAutofit/>
          </a:bodyPr>
          <a:p>
            <a:pPr indent="0" marL="0">
              <a:buNone/>
            </a:pPr>
            <a:r>
              <a:rPr dirty="0" lang="en-US" u="sng">
                <a:solidFill>
                  <a:schemeClr val="tx1">
                    <a:lumMod val="85000"/>
                  </a:schemeClr>
                </a:solidFill>
                <a:latin typeface="Arial"/>
                <a:cs typeface="Arial"/>
              </a:rPr>
              <a:t>Our Solution</a:t>
            </a:r>
            <a:r>
              <a:rPr dirty="0" lang="en-US">
                <a:solidFill>
                  <a:schemeClr val="tx1">
                    <a:lumMod val="85000"/>
                  </a:schemeClr>
                </a:solidFill>
                <a:latin typeface="Arial"/>
                <a:cs typeface="Arial"/>
              </a:rPr>
              <a:t> : "</a:t>
            </a:r>
            <a:r>
              <a:rPr b="1" dirty="0" i="1" lang="en-US">
                <a:solidFill>
                  <a:schemeClr val="tx1">
                    <a:lumMod val="85000"/>
                  </a:schemeClr>
                </a:solidFill>
                <a:latin typeface="Arial"/>
                <a:cs typeface="Arial"/>
              </a:rPr>
              <a:t>Deep Matrix Factorization for Movie Recommendations</a:t>
            </a:r>
            <a:r>
              <a:rPr dirty="0" lang="en-US">
                <a:solidFill>
                  <a:schemeClr val="tx1">
                    <a:lumMod val="85000"/>
                  </a:schemeClr>
                </a:solidFill>
                <a:latin typeface="Arial"/>
                <a:cs typeface="Arial"/>
              </a:rPr>
              <a:t>”</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indent="-342900" marL="342900">
              <a:buFont typeface="Wingdings" panose="020B0604020202020204" pitchFamily="34" charset="0"/>
              <a:buChar char="v"/>
            </a:pPr>
            <a:r>
              <a:rPr b="1" dirty="0" lang="en-US">
                <a:solidFill>
                  <a:schemeClr val="tx1">
                    <a:lumMod val="85000"/>
                  </a:schemeClr>
                </a:solidFill>
                <a:latin typeface="Arial"/>
                <a:cs typeface="Arial"/>
              </a:rPr>
              <a:t>User and Movie Embeddings</a:t>
            </a:r>
            <a:r>
              <a:rPr dirty="0" lang="en-US">
                <a:solidFill>
                  <a:schemeClr val="tx1">
                    <a:lumMod val="85000"/>
                  </a:schemeClr>
                </a:solidFill>
                <a:latin typeface="Arial"/>
                <a:cs typeface="Arial"/>
              </a:rPr>
              <a:t>: We create low-dimensional representations of      users and movies, capturing their essential characteristics and preferences.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Interaction Layer (Dot Product):</a:t>
            </a:r>
            <a:r>
              <a:rPr dirty="0" lang="en-US">
                <a:solidFill>
                  <a:schemeClr val="tx1">
                    <a:lumMod val="85000"/>
                  </a:schemeClr>
                </a:solidFill>
                <a:latin typeface="Arial"/>
                <a:cs typeface="Arial"/>
              </a:rPr>
              <a:t>This layer captures the interaction between users and movies. Users with similar embeddings are likely to enjoy movies with similar movie embeddings.</a:t>
            </a:r>
          </a:p>
          <a:p>
            <a:pPr indent="-342900" marL="342900">
              <a:buFont typeface="Wingdings" panose="020B0604020202020204" pitchFamily="34" charset="0"/>
              <a:buChar char="v"/>
            </a:pPr>
            <a:r>
              <a:rPr b="1" dirty="0" lang="en-US">
                <a:solidFill>
                  <a:schemeClr val="tx1">
                    <a:lumMod val="85000"/>
                  </a:schemeClr>
                </a:solidFill>
                <a:latin typeface="Arial"/>
                <a:cs typeface="Arial"/>
              </a:rPr>
              <a:t>Deep Hidden Layers </a:t>
            </a:r>
            <a:r>
              <a:rPr dirty="0" lang="en-US">
                <a:solidFill>
                  <a:schemeClr val="tx1">
                    <a:lumMod val="85000"/>
                  </a:schemeClr>
                </a:solidFill>
                <a:latin typeface="Arial"/>
                <a:cs typeface="Arial"/>
              </a:rPr>
              <a:t>:We can add hidden layers to learn even more complex relationships between users and movies, leading to even more accurate recommendations. </a:t>
            </a:r>
            <a:endParaRPr dirty="0" lang="en-US">
              <a:solidFill>
                <a:schemeClr val="tx1">
                  <a:lumMod val="8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9" name="Content Placeholder 2"/>
          <p:cNvSpPr>
            <a:spLocks noGrp="1"/>
          </p:cNvSpPr>
          <p:nvPr>
            <p:ph idx="1"/>
          </p:nvPr>
        </p:nvSpPr>
        <p:spPr>
          <a:xfrm>
            <a:off x="531429" y="580103"/>
            <a:ext cx="10211365" cy="4886242"/>
          </a:xfrm>
        </p:spPr>
        <p:txBody>
          <a:bodyPr/>
          <a:p>
            <a:pPr indent="-342900" marL="342900">
              <a:buFont typeface="Wingdings" panose="020B0604020202020204" pitchFamily="34" charset="0"/>
              <a:buChar char="v"/>
            </a:pPr>
            <a:r>
              <a:rPr dirty="0" lang="en-US">
                <a:solidFill>
                  <a:schemeClr val="tx1">
                    <a:lumMod val="85000"/>
                  </a:schemeClr>
                </a:solidFill>
                <a:latin typeface="Arial"/>
                <a:cs typeface="Arial"/>
              </a:rPr>
              <a:t>*</a:t>
            </a:r>
            <a:r>
              <a:rPr b="1" dirty="0" lang="en-US">
                <a:solidFill>
                  <a:schemeClr val="tx1">
                    <a:lumMod val="85000"/>
                  </a:schemeClr>
                </a:solidFill>
                <a:latin typeface="Arial"/>
                <a:cs typeface="Arial"/>
              </a:rPr>
              <a:t>Output Layer</a:t>
            </a:r>
            <a:r>
              <a:rPr dirty="0" lang="en-US">
                <a:solidFill>
                  <a:schemeClr val="tx1">
                    <a:lumMod val="85000"/>
                  </a:schemeClr>
                </a:solidFill>
                <a:latin typeface="Arial"/>
                <a:cs typeface="Arial"/>
              </a:rPr>
              <a:t>: This layer predicts how much a user would enjoy a movie based on their learned embedding and the movie's embedding.</a:t>
            </a:r>
            <a:endParaRPr lang="en-US"/>
          </a:p>
          <a:p>
            <a:pPr indent="-342900" marL="342900">
              <a:buFont typeface="Wingdings" panose="020B0604020202020204" pitchFamily="34" charset="0"/>
              <a:buChar char="v"/>
            </a:pPr>
            <a:endParaRPr dirty="0" lang="en-US">
              <a:solidFill>
                <a:schemeClr val="tx1">
                  <a:lumMod val="85000"/>
                </a:schemeClr>
              </a:solidFill>
              <a:latin typeface="Arial"/>
              <a:cs typeface="Arial"/>
            </a:endParaRPr>
          </a:p>
          <a:p>
            <a:pPr indent="0" marL="0">
              <a:buNone/>
            </a:pPr>
            <a:r>
              <a:rPr dirty="0" lang="en-US" u="sng">
                <a:solidFill>
                  <a:schemeClr val="tx1">
                    <a:lumMod val="85000"/>
                  </a:schemeClr>
                </a:solidFill>
                <a:latin typeface="Arial"/>
                <a:cs typeface="Arial"/>
              </a:rPr>
              <a:t>Value Proposition:</a:t>
            </a:r>
          </a:p>
          <a:p>
            <a:pPr indent="0" marL="0">
              <a:buNone/>
            </a:pPr>
            <a:r>
              <a:rPr dirty="0" lang="en-US">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indent="-342900" marL="342900">
              <a:buFont typeface="Wingdings" panose="020B0604020202020204" pitchFamily="34" charset="0"/>
              <a:buChar char="v"/>
            </a:pPr>
            <a:r>
              <a:rPr b="1" dirty="0" lang="en-US">
                <a:solidFill>
                  <a:schemeClr val="tx1">
                    <a:lumMod val="85000"/>
                  </a:schemeClr>
                </a:solidFill>
                <a:latin typeface="Arial"/>
                <a:cs typeface="Arial"/>
              </a:rPr>
              <a:t>Improved Accuracy &amp; Personalization</a:t>
            </a:r>
            <a:r>
              <a:rPr dirty="0" lang="en-US">
                <a:solidFill>
                  <a:schemeClr val="tx1">
                    <a:lumMod val="85000"/>
                  </a:schemeClr>
                </a:solidFill>
                <a:latin typeface="Arial"/>
                <a:cs typeface="Arial"/>
              </a:rPr>
              <a:t>: Deep learning captures complex user-movie relationships for highly personalized recommendations.</a:t>
            </a:r>
          </a:p>
          <a:p>
            <a:pPr indent="-342900" marL="342900">
              <a:buFont typeface="Wingdings" panose="020B0604020202020204" pitchFamily="34" charset="0"/>
              <a:buChar char="v"/>
            </a:pPr>
            <a:r>
              <a:rPr b="1" dirty="0" lang="en-US">
                <a:solidFill>
                  <a:schemeClr val="tx1">
                    <a:lumMod val="85000"/>
                  </a:schemeClr>
                </a:solidFill>
                <a:latin typeface="Arial"/>
                <a:cs typeface="Arial"/>
              </a:rPr>
              <a:t>Ability to Capture Complexities:</a:t>
            </a:r>
            <a:r>
              <a:rPr dirty="0" lang="en-US">
                <a:solidFill>
                  <a:schemeClr val="tx1">
                    <a:lumMod val="85000"/>
                  </a:schemeClr>
                </a:solidFill>
                <a:latin typeface="Arial"/>
                <a:cs typeface="Arial"/>
              </a:rPr>
              <a:t> Deep learning identifies subtle patterns and intricate relationships, leading to better recommendations.</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Ramya S</dc:title>
  <dc:creator>Ramya S</dc:creator>
  <cp:lastModifiedBy>Ramya S</cp:lastModifiedBy>
  <dcterms:created xsi:type="dcterms:W3CDTF">2024-04-03T05:22:14Z</dcterms:created>
  <dcterms:modified xsi:type="dcterms:W3CDTF">2024-04-11T05:36:50Z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64462ec966784a03bedd618cb79758b9</vt:lpwstr>
  </property>
</Properties>
</file>