
<file path=[Content_Types].xml><?xml version="1.0" encoding="utf-8"?>
<Types xmlns="http://schemas.openxmlformats.org/package/2006/content-types">
  <Default Extension="0" ContentType="image/pn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8"/>
  </p:notesMasterIdLst>
  <p:sldIdLst>
    <p:sldId id="256" r:id="rId3"/>
    <p:sldId id="257" r:id="rId4"/>
    <p:sldId id="264" r:id="rId5"/>
    <p:sldId id="265" r:id="rId6"/>
    <p:sldId id="258" r:id="rId7"/>
    <p:sldId id="260" r:id="rId8"/>
    <p:sldId id="259" r:id="rId9"/>
    <p:sldId id="270" r:id="rId10"/>
    <p:sldId id="272" r:id="rId11"/>
    <p:sldId id="271" r:id="rId12"/>
    <p:sldId id="261" r:id="rId13"/>
    <p:sldId id="267" r:id="rId14"/>
    <p:sldId id="266" r:id="rId15"/>
    <p:sldId id="268"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5C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84"/>
  </p:normalViewPr>
  <p:slideViewPr>
    <p:cSldViewPr snapToGrid="0">
      <p:cViewPr>
        <p:scale>
          <a:sx n="60" d="100"/>
          <a:sy n="60" d="100"/>
        </p:scale>
        <p:origin x="12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F01BB-69A0-430D-B8A5-4129D2E4D549}"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F1B75-A7FF-4957-A529-FB8FCCD457C4}" type="slidenum">
              <a:rPr lang="en-US" smtClean="0"/>
              <a:t>‹#›</a:t>
            </a:fld>
            <a:endParaRPr lang="en-US"/>
          </a:p>
        </p:txBody>
      </p:sp>
    </p:spTree>
    <p:extLst>
      <p:ext uri="{BB962C8B-B14F-4D97-AF65-F5344CB8AC3E}">
        <p14:creationId xmlns:p14="http://schemas.microsoft.com/office/powerpoint/2010/main" val="652846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F1B75-A7FF-4957-A529-FB8FCCD457C4}" type="slidenum">
              <a:rPr lang="en-US" smtClean="0"/>
              <a:t>14</a:t>
            </a:fld>
            <a:endParaRPr lang="en-US"/>
          </a:p>
        </p:txBody>
      </p:sp>
    </p:spTree>
    <p:extLst>
      <p:ext uri="{BB962C8B-B14F-4D97-AF65-F5344CB8AC3E}">
        <p14:creationId xmlns:p14="http://schemas.microsoft.com/office/powerpoint/2010/main" val="3760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0"/><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0"/><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96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234D767-6D1E-D18B-E55B-C0884D226600}"/>
              </a:ext>
            </a:extLst>
          </p:cNvPr>
          <p:cNvSpPr>
            <a:spLocks noGrp="1"/>
          </p:cNvSpPr>
          <p:nvPr>
            <p:ph type="pic" idx="1"/>
          </p:nvPr>
        </p:nvSpPr>
        <p:spPr>
          <a:xfrm>
            <a:off x="5183188" y="1252330"/>
            <a:ext cx="6172200" cy="46087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Date Placeholder 4">
            <a:extLst>
              <a:ext uri="{FF2B5EF4-FFF2-40B4-BE49-F238E27FC236}">
                <a16:creationId xmlns:a16="http://schemas.microsoft.com/office/drawing/2014/main" id="{5F75A92F-9FC8-2145-7810-EDC6E9DCA1F6}"/>
              </a:ext>
            </a:extLst>
          </p:cNvPr>
          <p:cNvSpPr>
            <a:spLocks noGrp="1"/>
          </p:cNvSpPr>
          <p:nvPr>
            <p:ph type="dt" sz="half" idx="10"/>
          </p:nvPr>
        </p:nvSpPr>
        <p:spPr>
          <a:xfrm>
            <a:off x="838200" y="6356350"/>
            <a:ext cx="2743200" cy="365125"/>
          </a:xfrm>
          <a:prstGeom prst="rect">
            <a:avLst/>
          </a:prstGeom>
        </p:spPr>
        <p:txBody>
          <a:bodyPr/>
          <a:lstStyle/>
          <a:p>
            <a:fld id="{52AD7A68-96B7-F044-BCA3-F345964CC728}" type="datetimeFigureOut">
              <a:rPr lang="en-US" smtClean="0"/>
              <a:t>4/23/2024</a:t>
            </a:fld>
            <a:endParaRPr lang="en-US"/>
          </a:p>
        </p:txBody>
      </p:sp>
      <p:sp>
        <p:nvSpPr>
          <p:cNvPr id="8" name="Title 1">
            <a:extLst>
              <a:ext uri="{FF2B5EF4-FFF2-40B4-BE49-F238E27FC236}">
                <a16:creationId xmlns:a16="http://schemas.microsoft.com/office/drawing/2014/main" id="{E3F48EB1-A713-CFEC-4863-E20B9FE9C708}"/>
              </a:ext>
            </a:extLst>
          </p:cNvPr>
          <p:cNvSpPr>
            <a:spLocks noGrp="1"/>
          </p:cNvSpPr>
          <p:nvPr>
            <p:ph type="title"/>
          </p:nvPr>
        </p:nvSpPr>
        <p:spPr>
          <a:xfrm>
            <a:off x="836612" y="1252330"/>
            <a:ext cx="3932237" cy="1052718"/>
          </a:xfrm>
          <a:prstGeom prst="rect">
            <a:avLst/>
          </a:prstGeom>
        </p:spPr>
        <p:txBody>
          <a:bodyPr anchor="b"/>
          <a:lstStyle>
            <a:lvl1pPr>
              <a:defRPr sz="3200"/>
            </a:lvl1pPr>
          </a:lstStyle>
          <a:p>
            <a:r>
              <a:rPr lang="en-GB" dirty="0"/>
              <a:t>Click to edit Master title style</a:t>
            </a:r>
            <a:endParaRPr lang="en-US" dirty="0"/>
          </a:p>
        </p:txBody>
      </p:sp>
      <p:sp>
        <p:nvSpPr>
          <p:cNvPr id="9" name="Text Placeholder 3">
            <a:extLst>
              <a:ext uri="{FF2B5EF4-FFF2-40B4-BE49-F238E27FC236}">
                <a16:creationId xmlns:a16="http://schemas.microsoft.com/office/drawing/2014/main" id="{88F3B899-0466-C20D-6A0B-022825FE16DF}"/>
              </a:ext>
            </a:extLst>
          </p:cNvPr>
          <p:cNvSpPr>
            <a:spLocks noGrp="1"/>
          </p:cNvSpPr>
          <p:nvPr>
            <p:ph type="body" sz="half" idx="2"/>
          </p:nvPr>
        </p:nvSpPr>
        <p:spPr>
          <a:xfrm>
            <a:off x="839788" y="2552698"/>
            <a:ext cx="3932237"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12" name="Footer Placeholder 4">
            <a:extLst>
              <a:ext uri="{FF2B5EF4-FFF2-40B4-BE49-F238E27FC236}">
                <a16:creationId xmlns:a16="http://schemas.microsoft.com/office/drawing/2014/main" id="{49BE2FB5-2EEE-AB11-B720-38A12C7CEEC3}"/>
              </a:ext>
            </a:extLst>
          </p:cNvPr>
          <p:cNvSpPr>
            <a:spLocks noGrp="1"/>
          </p:cNvSpPr>
          <p:nvPr>
            <p:ph type="ftr" sz="quarter" idx="11"/>
          </p:nvPr>
        </p:nvSpPr>
        <p:spPr>
          <a:xfrm>
            <a:off x="4038600" y="6356350"/>
            <a:ext cx="4114800" cy="365125"/>
          </a:xfrm>
          <a:prstGeom prst="rect">
            <a:avLst/>
          </a:prstGeom>
        </p:spPr>
        <p:txBody>
          <a:body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1578811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E196-3624-E42A-7725-51464095FE35}"/>
              </a:ext>
            </a:extLst>
          </p:cNvPr>
          <p:cNvSpPr>
            <a:spLocks noGrp="1"/>
          </p:cNvSpPr>
          <p:nvPr>
            <p:ph type="title"/>
          </p:nvPr>
        </p:nvSpPr>
        <p:spPr>
          <a:xfrm>
            <a:off x="838200" y="1223473"/>
            <a:ext cx="10515600" cy="825056"/>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A0CEEF2-BAD4-A69D-7AAF-F4CA4B4723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C78FED-5AF5-8273-064D-F23C8FD6901C}"/>
              </a:ext>
            </a:extLst>
          </p:cNvPr>
          <p:cNvSpPr>
            <a:spLocks noGrp="1"/>
          </p:cNvSpPr>
          <p:nvPr>
            <p:ph type="dt" sz="half" idx="10"/>
          </p:nvPr>
        </p:nvSpPr>
        <p:spPr>
          <a:xfrm>
            <a:off x="838200" y="6356350"/>
            <a:ext cx="2743200" cy="365125"/>
          </a:xfrm>
          <a:prstGeom prst="rect">
            <a:avLst/>
          </a:prstGeom>
        </p:spPr>
        <p:txBody>
          <a:bodyPr/>
          <a:lstStyle/>
          <a:p>
            <a:fld id="{52AD7A68-96B7-F044-BCA3-F345964CC728}" type="datetimeFigureOut">
              <a:rPr lang="en-US" smtClean="0"/>
              <a:t>4/23/2024</a:t>
            </a:fld>
            <a:endParaRPr lang="en-US"/>
          </a:p>
        </p:txBody>
      </p:sp>
      <p:sp>
        <p:nvSpPr>
          <p:cNvPr id="7" name="Footer Placeholder 4">
            <a:extLst>
              <a:ext uri="{FF2B5EF4-FFF2-40B4-BE49-F238E27FC236}">
                <a16:creationId xmlns:a16="http://schemas.microsoft.com/office/drawing/2014/main" id="{B7B38D6C-4856-0E4B-CAFC-78D999B3049D}"/>
              </a:ext>
            </a:extLst>
          </p:cNvPr>
          <p:cNvSpPr>
            <a:spLocks noGrp="1"/>
          </p:cNvSpPr>
          <p:nvPr>
            <p:ph type="ftr" sz="quarter" idx="11"/>
          </p:nvPr>
        </p:nvSpPr>
        <p:spPr>
          <a:xfrm>
            <a:off x="4038600" y="6356350"/>
            <a:ext cx="4114800" cy="365125"/>
          </a:xfrm>
          <a:prstGeom prst="rect">
            <a:avLst/>
          </a:prstGeom>
        </p:spPr>
        <p:txBody>
          <a:body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312564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F139C1-D6D2-55B6-551C-74F8CD4B66CC}"/>
              </a:ext>
            </a:extLst>
          </p:cNvPr>
          <p:cNvSpPr>
            <a:spLocks noGrp="1"/>
          </p:cNvSpPr>
          <p:nvPr>
            <p:ph type="title" orient="vert"/>
          </p:nvPr>
        </p:nvSpPr>
        <p:spPr>
          <a:xfrm>
            <a:off x="8724900" y="1013791"/>
            <a:ext cx="2628900" cy="4969566"/>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FEAD4B-B0E6-6F18-8B81-351273E2EE7D}"/>
              </a:ext>
            </a:extLst>
          </p:cNvPr>
          <p:cNvSpPr>
            <a:spLocks noGrp="1"/>
          </p:cNvSpPr>
          <p:nvPr>
            <p:ph type="body" orient="vert" idx="1"/>
          </p:nvPr>
        </p:nvSpPr>
        <p:spPr>
          <a:xfrm>
            <a:off x="838200" y="1013791"/>
            <a:ext cx="7734300" cy="496956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C22B90-6F45-2764-6EAF-41239847D88D}"/>
              </a:ext>
            </a:extLst>
          </p:cNvPr>
          <p:cNvSpPr>
            <a:spLocks noGrp="1"/>
          </p:cNvSpPr>
          <p:nvPr>
            <p:ph type="dt" sz="half" idx="10"/>
          </p:nvPr>
        </p:nvSpPr>
        <p:spPr>
          <a:xfrm>
            <a:off x="838200" y="6356350"/>
            <a:ext cx="2743200" cy="365125"/>
          </a:xfrm>
          <a:prstGeom prst="rect">
            <a:avLst/>
          </a:prstGeom>
        </p:spPr>
        <p:txBody>
          <a:bodyPr/>
          <a:lstStyle/>
          <a:p>
            <a:fld id="{52AD7A68-96B7-F044-BCA3-F345964CC728}" type="datetimeFigureOut">
              <a:rPr lang="en-US" smtClean="0"/>
              <a:t>4/23/2024</a:t>
            </a:fld>
            <a:endParaRPr lang="en-US"/>
          </a:p>
        </p:txBody>
      </p:sp>
      <p:sp>
        <p:nvSpPr>
          <p:cNvPr id="7" name="Footer Placeholder 4">
            <a:extLst>
              <a:ext uri="{FF2B5EF4-FFF2-40B4-BE49-F238E27FC236}">
                <a16:creationId xmlns:a16="http://schemas.microsoft.com/office/drawing/2014/main" id="{3DA9168F-E3DF-697A-A4AF-070E69E5214F}"/>
              </a:ext>
            </a:extLst>
          </p:cNvPr>
          <p:cNvSpPr>
            <a:spLocks noGrp="1"/>
          </p:cNvSpPr>
          <p:nvPr>
            <p:ph type="ftr" sz="quarter" idx="11"/>
          </p:nvPr>
        </p:nvSpPr>
        <p:spPr>
          <a:xfrm>
            <a:off x="4038600" y="6356350"/>
            <a:ext cx="4114800" cy="365125"/>
          </a:xfrm>
          <a:prstGeom prst="rect">
            <a:avLst/>
          </a:prstGeom>
        </p:spPr>
        <p:txBody>
          <a:body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3122256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A blue background with dots and lines&#10;&#10;Description automatically generated">
            <a:extLst>
              <a:ext uri="{FF2B5EF4-FFF2-40B4-BE49-F238E27FC236}">
                <a16:creationId xmlns:a16="http://schemas.microsoft.com/office/drawing/2014/main" id="{C50AA58A-20E7-694C-F2FD-FC31D26F6FF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33DF2E9-9BD7-7736-296C-7CD30B2B05C6}"/>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EAEC86BE-258C-0E3A-7B3F-96CF00907BA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8" name="Date Placeholder 3">
            <a:extLst>
              <a:ext uri="{FF2B5EF4-FFF2-40B4-BE49-F238E27FC236}">
                <a16:creationId xmlns:a16="http://schemas.microsoft.com/office/drawing/2014/main" id="{E30AAA40-026D-1D2C-EBBE-D93C8D041C39}"/>
              </a:ext>
            </a:extLst>
          </p:cNvPr>
          <p:cNvSpPr>
            <a:spLocks noGrp="1"/>
          </p:cNvSpPr>
          <p:nvPr>
            <p:ph type="dt" sz="half" idx="10"/>
          </p:nvPr>
        </p:nvSpPr>
        <p:spPr>
          <a:xfrm>
            <a:off x="838200" y="6356350"/>
            <a:ext cx="2743200" cy="365125"/>
          </a:xfrm>
        </p:spPr>
        <p:txBody>
          <a:bodyPr/>
          <a:lstStyle/>
          <a:p>
            <a:fld id="{52AD7A68-96B7-F044-BCA3-F345964CC728}" type="datetimeFigureOut">
              <a:rPr lang="en-US" smtClean="0"/>
              <a:t>4/23/2024</a:t>
            </a:fld>
            <a:endParaRPr lang="en-US"/>
          </a:p>
        </p:txBody>
      </p:sp>
      <p:sp>
        <p:nvSpPr>
          <p:cNvPr id="9" name="Footer Placeholder 4">
            <a:extLst>
              <a:ext uri="{FF2B5EF4-FFF2-40B4-BE49-F238E27FC236}">
                <a16:creationId xmlns:a16="http://schemas.microsoft.com/office/drawing/2014/main" id="{FE0AAB0C-2AFA-9847-CEDA-01509152D0FB}"/>
              </a:ext>
            </a:extLst>
          </p:cNvPr>
          <p:cNvSpPr>
            <a:spLocks noGrp="1"/>
          </p:cNvSpPr>
          <p:nvPr>
            <p:ph type="ftr" sz="quarter" idx="11"/>
          </p:nvPr>
        </p:nvSpPr>
        <p:spPr>
          <a:xfrm>
            <a:off x="4038600" y="6356350"/>
            <a:ext cx="4114800" cy="365125"/>
          </a:xfrm>
        </p:spPr>
        <p:txBody>
          <a:bodyPr/>
          <a:lstStyle/>
          <a:p>
            <a:r>
              <a:rPr lang="en-IN" dirty="0"/>
              <a:t>#</a:t>
            </a:r>
            <a:r>
              <a:rPr lang="en-IN" b="1" dirty="0" err="1"/>
              <a:t>HereWeBelong</a:t>
            </a:r>
            <a:r>
              <a:rPr lang="en-IN" b="1" dirty="0"/>
              <a:t>  | #</a:t>
            </a:r>
            <a:r>
              <a:rPr lang="en-IN" b="1" dirty="0" err="1"/>
              <a:t>Fintastic</a:t>
            </a:r>
            <a:endParaRPr lang="en-US" b="1" dirty="0"/>
          </a:p>
        </p:txBody>
      </p:sp>
      <p:pic>
        <p:nvPicPr>
          <p:cNvPr id="10" name="Picture 9" descr="A logo for a company&#10;&#10;Description automatically generated">
            <a:extLst>
              <a:ext uri="{FF2B5EF4-FFF2-40B4-BE49-F238E27FC236}">
                <a16:creationId xmlns:a16="http://schemas.microsoft.com/office/drawing/2014/main" id="{4EFB313F-FE2F-B5FB-3552-D0C7980D710B}"/>
              </a:ext>
            </a:extLst>
          </p:cNvPr>
          <p:cNvPicPr>
            <a:picLocks noChangeAspect="1"/>
          </p:cNvPicPr>
          <p:nvPr userDrawn="1"/>
        </p:nvPicPr>
        <p:blipFill rotWithShape="1">
          <a:blip r:embed="rId3"/>
          <a:srcRect b="22572"/>
          <a:stretch/>
        </p:blipFill>
        <p:spPr>
          <a:xfrm>
            <a:off x="10377337" y="6013731"/>
            <a:ext cx="885003" cy="685239"/>
          </a:xfrm>
          <a:prstGeom prst="rect">
            <a:avLst/>
          </a:prstGeom>
        </p:spPr>
      </p:pic>
      <p:pic>
        <p:nvPicPr>
          <p:cNvPr id="11" name="Picture 10" descr="A logo for a company&#10;&#10;Description automatically generated">
            <a:extLst>
              <a:ext uri="{FF2B5EF4-FFF2-40B4-BE49-F238E27FC236}">
                <a16:creationId xmlns:a16="http://schemas.microsoft.com/office/drawing/2014/main" id="{F9400133-2FEF-27A1-B031-BECBD675527E}"/>
              </a:ext>
            </a:extLst>
          </p:cNvPr>
          <p:cNvPicPr>
            <a:picLocks noChangeAspect="1"/>
          </p:cNvPicPr>
          <p:nvPr userDrawn="1"/>
        </p:nvPicPr>
        <p:blipFill rotWithShape="1">
          <a:blip r:embed="rId3"/>
          <a:srcRect l="1" t="73685" r="-1312" b="1608"/>
          <a:stretch/>
        </p:blipFill>
        <p:spPr>
          <a:xfrm>
            <a:off x="11069172" y="6356350"/>
            <a:ext cx="896619" cy="218660"/>
          </a:xfrm>
          <a:prstGeom prst="rect">
            <a:avLst/>
          </a:prstGeom>
        </p:spPr>
      </p:pic>
      <p:pic>
        <p:nvPicPr>
          <p:cNvPr id="12" name="Picture 11" descr="A blue and white logo&#10;&#10;Description automatically generated">
            <a:extLst>
              <a:ext uri="{FF2B5EF4-FFF2-40B4-BE49-F238E27FC236}">
                <a16:creationId xmlns:a16="http://schemas.microsoft.com/office/drawing/2014/main" id="{91178FD2-3E94-CE43-B060-0671AB2CAB0E}"/>
              </a:ext>
            </a:extLst>
          </p:cNvPr>
          <p:cNvPicPr>
            <a:picLocks noChangeAspect="1"/>
          </p:cNvPicPr>
          <p:nvPr userDrawn="1"/>
        </p:nvPicPr>
        <p:blipFill>
          <a:blip r:embed="rId4"/>
          <a:stretch>
            <a:fillRect/>
          </a:stretch>
        </p:blipFill>
        <p:spPr>
          <a:xfrm>
            <a:off x="10565066" y="196791"/>
            <a:ext cx="1395286" cy="668841"/>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C81BA485-D69F-7783-E57B-822183A2F9EC}"/>
              </a:ext>
            </a:extLst>
          </p:cNvPr>
          <p:cNvPicPr>
            <a:picLocks noChangeAspect="1"/>
          </p:cNvPicPr>
          <p:nvPr userDrawn="1"/>
        </p:nvPicPr>
        <p:blipFill>
          <a:blip r:embed="rId5"/>
          <a:stretch>
            <a:fillRect/>
          </a:stretch>
        </p:blipFill>
        <p:spPr>
          <a:xfrm>
            <a:off x="-183560" y="67775"/>
            <a:ext cx="1687682" cy="949321"/>
          </a:xfrm>
          <a:prstGeom prst="rect">
            <a:avLst/>
          </a:prstGeom>
        </p:spPr>
      </p:pic>
    </p:spTree>
    <p:extLst>
      <p:ext uri="{BB962C8B-B14F-4D97-AF65-F5344CB8AC3E}">
        <p14:creationId xmlns:p14="http://schemas.microsoft.com/office/powerpoint/2010/main" val="924037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descr="A blue background with dots and lines&#10;&#10;Description automatically generated">
            <a:extLst>
              <a:ext uri="{FF2B5EF4-FFF2-40B4-BE49-F238E27FC236}">
                <a16:creationId xmlns:a16="http://schemas.microsoft.com/office/drawing/2014/main" id="{C50AA58A-20E7-694C-F2FD-FC31D26F6FFC}"/>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EAEC86BE-258C-0E3A-7B3F-96CF00907BAE}"/>
              </a:ext>
            </a:extLst>
          </p:cNvPr>
          <p:cNvSpPr>
            <a:spLocks noGrp="1"/>
          </p:cNvSpPr>
          <p:nvPr>
            <p:ph type="subTitle" idx="1"/>
          </p:nvPr>
        </p:nvSpPr>
        <p:spPr>
          <a:xfrm>
            <a:off x="1524000" y="3955606"/>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8" name="Picture 7" descr="A logo for a company&#10;&#10;Description automatically generated">
            <a:extLst>
              <a:ext uri="{FF2B5EF4-FFF2-40B4-BE49-F238E27FC236}">
                <a16:creationId xmlns:a16="http://schemas.microsoft.com/office/drawing/2014/main" id="{5A44460A-916B-7AC9-BD3A-7975BF36BD57}"/>
              </a:ext>
            </a:extLst>
          </p:cNvPr>
          <p:cNvPicPr>
            <a:picLocks noChangeAspect="1"/>
          </p:cNvPicPr>
          <p:nvPr userDrawn="1"/>
        </p:nvPicPr>
        <p:blipFill>
          <a:blip r:embed="rId3"/>
          <a:stretch>
            <a:fillRect/>
          </a:stretch>
        </p:blipFill>
        <p:spPr>
          <a:xfrm>
            <a:off x="4577334" y="832930"/>
            <a:ext cx="3037332" cy="3037332"/>
          </a:xfrm>
          <a:prstGeom prst="rect">
            <a:avLst/>
          </a:prstGeom>
        </p:spPr>
      </p:pic>
      <p:sp>
        <p:nvSpPr>
          <p:cNvPr id="2" name="Footer Placeholder 4">
            <a:extLst>
              <a:ext uri="{FF2B5EF4-FFF2-40B4-BE49-F238E27FC236}">
                <a16:creationId xmlns:a16="http://schemas.microsoft.com/office/drawing/2014/main" id="{58000150-7A20-6766-BD44-C4C6E9A5EA9D}"/>
              </a:ext>
            </a:extLst>
          </p:cNvPr>
          <p:cNvSpPr>
            <a:spLocks noGrp="1"/>
          </p:cNvSpPr>
          <p:nvPr>
            <p:ph type="ftr" sz="quarter" idx="11"/>
          </p:nvPr>
        </p:nvSpPr>
        <p:spPr>
          <a:xfrm>
            <a:off x="4038600" y="6356350"/>
            <a:ext cx="4114800" cy="365125"/>
          </a:xfrm>
        </p:spPr>
        <p:txBody>
          <a:bodyPr/>
          <a:lstStyle/>
          <a:p>
            <a:r>
              <a:rPr lang="en-IN" dirty="0"/>
              <a:t>#</a:t>
            </a:r>
            <a:r>
              <a:rPr lang="en-IN" b="1" dirty="0" err="1"/>
              <a:t>HereWeBelong</a:t>
            </a:r>
            <a:r>
              <a:rPr lang="en-IN" b="1" dirty="0"/>
              <a:t>  | #</a:t>
            </a:r>
            <a:r>
              <a:rPr lang="en-IN" b="1" dirty="0" err="1"/>
              <a:t>Fintastic</a:t>
            </a:r>
            <a:endParaRPr lang="en-US" b="1" dirty="0"/>
          </a:p>
        </p:txBody>
      </p:sp>
      <p:pic>
        <p:nvPicPr>
          <p:cNvPr id="6" name="Picture 5" descr="A blue and white logo&#10;&#10;Description automatically generated">
            <a:extLst>
              <a:ext uri="{FF2B5EF4-FFF2-40B4-BE49-F238E27FC236}">
                <a16:creationId xmlns:a16="http://schemas.microsoft.com/office/drawing/2014/main" id="{7B040EC4-EB61-7DF8-EE31-38928AE060BC}"/>
              </a:ext>
            </a:extLst>
          </p:cNvPr>
          <p:cNvPicPr>
            <a:picLocks noChangeAspect="1"/>
          </p:cNvPicPr>
          <p:nvPr userDrawn="1"/>
        </p:nvPicPr>
        <p:blipFill>
          <a:blip r:embed="rId4"/>
          <a:stretch>
            <a:fillRect/>
          </a:stretch>
        </p:blipFill>
        <p:spPr>
          <a:xfrm>
            <a:off x="10565066" y="196791"/>
            <a:ext cx="1395286" cy="668841"/>
          </a:xfrm>
          <a:prstGeom prst="rect">
            <a:avLst/>
          </a:prstGeom>
        </p:spPr>
      </p:pic>
      <p:pic>
        <p:nvPicPr>
          <p:cNvPr id="9" name="Picture 8" descr="A black background with white text&#10;&#10;Description automatically generated">
            <a:extLst>
              <a:ext uri="{FF2B5EF4-FFF2-40B4-BE49-F238E27FC236}">
                <a16:creationId xmlns:a16="http://schemas.microsoft.com/office/drawing/2014/main" id="{0AC0DB24-6202-3739-80CB-D0FDA3FF4953}"/>
              </a:ext>
            </a:extLst>
          </p:cNvPr>
          <p:cNvPicPr>
            <a:picLocks noChangeAspect="1"/>
          </p:cNvPicPr>
          <p:nvPr userDrawn="1"/>
        </p:nvPicPr>
        <p:blipFill>
          <a:blip r:embed="rId5"/>
          <a:stretch>
            <a:fillRect/>
          </a:stretch>
        </p:blipFill>
        <p:spPr>
          <a:xfrm>
            <a:off x="-183560" y="67775"/>
            <a:ext cx="1687682" cy="949321"/>
          </a:xfrm>
          <a:prstGeom prst="rect">
            <a:avLst/>
          </a:prstGeom>
        </p:spPr>
      </p:pic>
    </p:spTree>
    <p:extLst>
      <p:ext uri="{BB962C8B-B14F-4D97-AF65-F5344CB8AC3E}">
        <p14:creationId xmlns:p14="http://schemas.microsoft.com/office/powerpoint/2010/main" val="929053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A3B7-19E6-7D2B-B9C0-EDC80EA609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9B03EA7-D7CA-E2A5-2F73-4986CA3BF4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41B1A0-052C-5AFF-A83A-EBE1E3859FC4}"/>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7" name="Footer Placeholder 4">
            <a:extLst>
              <a:ext uri="{FF2B5EF4-FFF2-40B4-BE49-F238E27FC236}">
                <a16:creationId xmlns:a16="http://schemas.microsoft.com/office/drawing/2014/main" id="{6A6CA3C5-BFB8-BA83-B24B-A7BB77BCE9E0}"/>
              </a:ext>
            </a:extLst>
          </p:cNvPr>
          <p:cNvSpPr>
            <a:spLocks noGrp="1"/>
          </p:cNvSpPr>
          <p:nvPr>
            <p:ph type="ftr" sz="quarter" idx="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1157803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19DB-2A8A-B7D4-9821-1C34D29043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A5F9A3C-6AD9-BFCE-B885-4CEBAFB1D291}"/>
              </a:ext>
            </a:extLst>
          </p:cNvPr>
          <p:cNvSpPr>
            <a:spLocks noGrp="1"/>
          </p:cNvSpPr>
          <p:nvPr>
            <p:ph type="body" idx="1"/>
          </p:nvPr>
        </p:nvSpPr>
        <p:spPr>
          <a:xfrm>
            <a:off x="831850" y="4589464"/>
            <a:ext cx="10515600" cy="1294502"/>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CCBE77-C836-EB61-8B03-4D34BA21BD79}"/>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7" name="Footer Placeholder 4">
            <a:extLst>
              <a:ext uri="{FF2B5EF4-FFF2-40B4-BE49-F238E27FC236}">
                <a16:creationId xmlns:a16="http://schemas.microsoft.com/office/drawing/2014/main" id="{F613A496-77CD-BB19-2071-45E0D33FCF17}"/>
              </a:ext>
            </a:extLst>
          </p:cNvPr>
          <p:cNvSpPr>
            <a:spLocks noGrp="1"/>
          </p:cNvSpPr>
          <p:nvPr>
            <p:ph type="ftr" sz="quarter" idx="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1826458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DC34-91A6-638D-77E4-C21725634F20}"/>
              </a:ext>
            </a:extLst>
          </p:cNvPr>
          <p:cNvSpPr>
            <a:spLocks noGrp="1"/>
          </p:cNvSpPr>
          <p:nvPr>
            <p:ph type="title"/>
          </p:nvPr>
        </p:nvSpPr>
        <p:spPr>
          <a:xfrm>
            <a:off x="838200" y="1097375"/>
            <a:ext cx="10515600" cy="875679"/>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8FE248-B983-A5C5-EAE8-40E2B13F615F}"/>
              </a:ext>
            </a:extLst>
          </p:cNvPr>
          <p:cNvSpPr>
            <a:spLocks noGrp="1"/>
          </p:cNvSpPr>
          <p:nvPr>
            <p:ph sz="half" idx="1"/>
          </p:nvPr>
        </p:nvSpPr>
        <p:spPr>
          <a:xfrm>
            <a:off x="838200" y="2067338"/>
            <a:ext cx="5181600" cy="3932133"/>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5A79E0DF-B401-ED2D-C1FE-64CA48A1B40B}"/>
              </a:ext>
            </a:extLst>
          </p:cNvPr>
          <p:cNvSpPr>
            <a:spLocks noGrp="1"/>
          </p:cNvSpPr>
          <p:nvPr>
            <p:ph sz="half" idx="2"/>
          </p:nvPr>
        </p:nvSpPr>
        <p:spPr>
          <a:xfrm>
            <a:off x="6172200" y="2067338"/>
            <a:ext cx="5181600" cy="39321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0AE8534-6892-1E70-A532-FB92C2BE13C7}"/>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8" name="Footer Placeholder 4">
            <a:extLst>
              <a:ext uri="{FF2B5EF4-FFF2-40B4-BE49-F238E27FC236}">
                <a16:creationId xmlns:a16="http://schemas.microsoft.com/office/drawing/2014/main" id="{78C1450C-FE18-5F1D-2D0B-01714060993F}"/>
              </a:ext>
            </a:extLst>
          </p:cNvPr>
          <p:cNvSpPr>
            <a:spLocks noGrp="1"/>
          </p:cNvSpPr>
          <p:nvPr>
            <p:ph type="ftr" sz="quarter" idx="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98407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B23C2-2FA9-EED5-3099-1960166B3AE0}"/>
              </a:ext>
            </a:extLst>
          </p:cNvPr>
          <p:cNvSpPr>
            <a:spLocks noGrp="1"/>
          </p:cNvSpPr>
          <p:nvPr>
            <p:ph type="title"/>
          </p:nvPr>
        </p:nvSpPr>
        <p:spPr>
          <a:xfrm>
            <a:off x="839788" y="1113182"/>
            <a:ext cx="10515600" cy="63714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02AE4B-1EBC-12C9-5801-7CA6B494D4CD}"/>
              </a:ext>
            </a:extLst>
          </p:cNvPr>
          <p:cNvSpPr>
            <a:spLocks noGrp="1"/>
          </p:cNvSpPr>
          <p:nvPr>
            <p:ph type="body" idx="1"/>
          </p:nvPr>
        </p:nvSpPr>
        <p:spPr>
          <a:xfrm>
            <a:off x="839788" y="174079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C007FFC-6A7F-ABBD-009F-46F73E0492D2}"/>
              </a:ext>
            </a:extLst>
          </p:cNvPr>
          <p:cNvSpPr>
            <a:spLocks noGrp="1"/>
          </p:cNvSpPr>
          <p:nvPr>
            <p:ph sz="half" idx="2"/>
          </p:nvPr>
        </p:nvSpPr>
        <p:spPr>
          <a:xfrm>
            <a:off x="839788" y="2564709"/>
            <a:ext cx="5157787" cy="329937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07B12C18-6ADF-FB03-4DE2-B3430F4B1D5B}"/>
              </a:ext>
            </a:extLst>
          </p:cNvPr>
          <p:cNvSpPr>
            <a:spLocks noGrp="1"/>
          </p:cNvSpPr>
          <p:nvPr>
            <p:ph type="body" sz="quarter" idx="3"/>
          </p:nvPr>
        </p:nvSpPr>
        <p:spPr>
          <a:xfrm>
            <a:off x="6172200" y="174079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7E8039-C90B-D679-B613-5F23DF0FD04A}"/>
              </a:ext>
            </a:extLst>
          </p:cNvPr>
          <p:cNvSpPr>
            <a:spLocks noGrp="1"/>
          </p:cNvSpPr>
          <p:nvPr>
            <p:ph sz="quarter" idx="4"/>
          </p:nvPr>
        </p:nvSpPr>
        <p:spPr>
          <a:xfrm>
            <a:off x="6172200" y="2564709"/>
            <a:ext cx="5183188" cy="329937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CC8EB18-6BF4-63A7-D9C8-D88AF9E88A6D}"/>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10" name="Footer Placeholder 4">
            <a:extLst>
              <a:ext uri="{FF2B5EF4-FFF2-40B4-BE49-F238E27FC236}">
                <a16:creationId xmlns:a16="http://schemas.microsoft.com/office/drawing/2014/main" id="{A8610AF2-46E0-DA96-DBF2-E028A5B83303}"/>
              </a:ext>
            </a:extLst>
          </p:cNvPr>
          <p:cNvSpPr>
            <a:spLocks noGrp="1"/>
          </p:cNvSpPr>
          <p:nvPr>
            <p:ph type="ftr" sz="quarter" idx="1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2731631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3C09-795A-E4E3-27B3-B146798E99B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AABD48-D6D8-0B56-9D1F-B25C14998E52}"/>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6" name="Footer Placeholder 4">
            <a:extLst>
              <a:ext uri="{FF2B5EF4-FFF2-40B4-BE49-F238E27FC236}">
                <a16:creationId xmlns:a16="http://schemas.microsoft.com/office/drawing/2014/main" id="{E26397FB-F803-5F2D-D19F-826BF1B91176}"/>
              </a:ext>
            </a:extLst>
          </p:cNvPr>
          <p:cNvSpPr>
            <a:spLocks noGrp="1"/>
          </p:cNvSpPr>
          <p:nvPr>
            <p:ph type="ftr" sz="quarter" idx="1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4009567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1F62-5A6F-4AC6-4EC7-46FFAE1B526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6FD2055-554A-690B-91E2-52F908DA0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4019119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6F8CC-C827-4BC0-441D-41D6AD56DDD6}"/>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5" name="Footer Placeholder 4">
            <a:extLst>
              <a:ext uri="{FF2B5EF4-FFF2-40B4-BE49-F238E27FC236}">
                <a16:creationId xmlns:a16="http://schemas.microsoft.com/office/drawing/2014/main" id="{6AB60335-0153-11A8-CA06-C754CEB1A96D}"/>
              </a:ext>
            </a:extLst>
          </p:cNvPr>
          <p:cNvSpPr>
            <a:spLocks noGrp="1"/>
          </p:cNvSpPr>
          <p:nvPr>
            <p:ph type="ftr" sz="quarter" idx="1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4125933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C81D9-A98B-8B00-5264-3FA0FEA10033}"/>
              </a:ext>
            </a:extLst>
          </p:cNvPr>
          <p:cNvSpPr>
            <a:spLocks noGrp="1"/>
          </p:cNvSpPr>
          <p:nvPr>
            <p:ph type="title"/>
          </p:nvPr>
        </p:nvSpPr>
        <p:spPr>
          <a:xfrm>
            <a:off x="839788" y="987424"/>
            <a:ext cx="3932237" cy="1069975"/>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CB63EF2-58D5-2AC0-6761-C00D3A4438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19BDDFB-6D6B-B5B1-8B23-E69D0D7E7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6AF0914B-FE82-F7D3-18A4-0650E89A2611}"/>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8" name="Footer Placeholder 4">
            <a:extLst>
              <a:ext uri="{FF2B5EF4-FFF2-40B4-BE49-F238E27FC236}">
                <a16:creationId xmlns:a16="http://schemas.microsoft.com/office/drawing/2014/main" id="{B10CEBDC-B273-B638-9053-AA466581CA0D}"/>
              </a:ext>
            </a:extLst>
          </p:cNvPr>
          <p:cNvSpPr>
            <a:spLocks noGrp="1"/>
          </p:cNvSpPr>
          <p:nvPr>
            <p:ph type="ftr" sz="quarter" idx="1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39137410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1A82-BBD0-062B-2571-7646C652D762}"/>
              </a:ext>
            </a:extLst>
          </p:cNvPr>
          <p:cNvSpPr>
            <a:spLocks noGrp="1"/>
          </p:cNvSpPr>
          <p:nvPr>
            <p:ph type="title"/>
          </p:nvPr>
        </p:nvSpPr>
        <p:spPr>
          <a:xfrm>
            <a:off x="839788" y="987424"/>
            <a:ext cx="3932237" cy="1069975"/>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432D980-F2C2-91DF-9DC1-E33B48625E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23452C-C74A-80A2-80F3-C92AB276C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B89357-2A2D-7DD4-B7CD-9F1DCA57F5D9}"/>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8" name="Footer Placeholder 4">
            <a:extLst>
              <a:ext uri="{FF2B5EF4-FFF2-40B4-BE49-F238E27FC236}">
                <a16:creationId xmlns:a16="http://schemas.microsoft.com/office/drawing/2014/main" id="{8E0591BF-7710-C576-239F-9CCDCAD28836}"/>
              </a:ext>
            </a:extLst>
          </p:cNvPr>
          <p:cNvSpPr>
            <a:spLocks noGrp="1"/>
          </p:cNvSpPr>
          <p:nvPr>
            <p:ph type="ftr" sz="quarter" idx="1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340519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C59C-62EB-0683-AF62-0B98A801111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EDCC63-679B-718F-5D2D-7E7BD76B41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15776F-2DBE-F5BC-2E62-7EEDBB4105E4}"/>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7" name="Footer Placeholder 4">
            <a:extLst>
              <a:ext uri="{FF2B5EF4-FFF2-40B4-BE49-F238E27FC236}">
                <a16:creationId xmlns:a16="http://schemas.microsoft.com/office/drawing/2014/main" id="{D1DC2806-C325-9436-13CA-E94C8987BC3B}"/>
              </a:ext>
            </a:extLst>
          </p:cNvPr>
          <p:cNvSpPr>
            <a:spLocks noGrp="1"/>
          </p:cNvSpPr>
          <p:nvPr>
            <p:ph type="ftr" sz="quarter" idx="1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290690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BDC8C-5346-7751-3F80-B28830675F3E}"/>
              </a:ext>
            </a:extLst>
          </p:cNvPr>
          <p:cNvSpPr>
            <a:spLocks noGrp="1"/>
          </p:cNvSpPr>
          <p:nvPr>
            <p:ph type="title" orient="vert"/>
          </p:nvPr>
        </p:nvSpPr>
        <p:spPr>
          <a:xfrm>
            <a:off x="8724900" y="1152939"/>
            <a:ext cx="2628900" cy="471114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66BDFA0-21B0-EB17-88E1-52A8C3F3DEAD}"/>
              </a:ext>
            </a:extLst>
          </p:cNvPr>
          <p:cNvSpPr>
            <a:spLocks noGrp="1"/>
          </p:cNvSpPr>
          <p:nvPr>
            <p:ph type="body" orient="vert" idx="1"/>
          </p:nvPr>
        </p:nvSpPr>
        <p:spPr>
          <a:xfrm>
            <a:off x="838200" y="1152939"/>
            <a:ext cx="7734300" cy="471114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7209E464-1C8C-564C-ECF0-3514F77B125E}"/>
              </a:ext>
            </a:extLst>
          </p:cNvPr>
          <p:cNvSpPr>
            <a:spLocks noGrp="1"/>
          </p:cNvSpPr>
          <p:nvPr>
            <p:ph type="dt" sz="half" idx="10"/>
          </p:nvPr>
        </p:nvSpPr>
        <p:spPr/>
        <p:txBody>
          <a:bodyPr/>
          <a:lstStyle/>
          <a:p>
            <a:fld id="{5AD5505C-D3F8-E343-8A9C-4792B4FCC84B}" type="datetimeFigureOut">
              <a:rPr lang="en-US" smtClean="0"/>
              <a:t>4/23/2024</a:t>
            </a:fld>
            <a:endParaRPr lang="en-US"/>
          </a:p>
        </p:txBody>
      </p:sp>
      <p:sp>
        <p:nvSpPr>
          <p:cNvPr id="7" name="Footer Placeholder 4">
            <a:extLst>
              <a:ext uri="{FF2B5EF4-FFF2-40B4-BE49-F238E27FC236}">
                <a16:creationId xmlns:a16="http://schemas.microsoft.com/office/drawing/2014/main" id="{0233656C-A75D-D5CC-BE20-3B8116C14BA1}"/>
              </a:ext>
            </a:extLst>
          </p:cNvPr>
          <p:cNvSpPr>
            <a:spLocks noGrp="1"/>
          </p:cNvSpPr>
          <p:nvPr>
            <p:ph type="ftr" sz="quarter" idx="1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304247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A2ADA-1FC7-C6F7-C4A4-6BE2E3F41F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56398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C982-5D3D-BF25-CC08-90F8E0B2E8D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28C49D5-DDF6-C303-BA8B-610E34DEDB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Tree>
    <p:extLst>
      <p:ext uri="{BB962C8B-B14F-4D97-AF65-F5344CB8AC3E}">
        <p14:creationId xmlns:p14="http://schemas.microsoft.com/office/powerpoint/2010/main" val="664446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B5D5-C7C5-1867-963C-6A49DA5B7967}"/>
              </a:ext>
            </a:extLst>
          </p:cNvPr>
          <p:cNvSpPr>
            <a:spLocks noGrp="1"/>
          </p:cNvSpPr>
          <p:nvPr>
            <p:ph type="title"/>
          </p:nvPr>
        </p:nvSpPr>
        <p:spPr>
          <a:xfrm>
            <a:off x="838200" y="1223473"/>
            <a:ext cx="10515600" cy="825056"/>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0CA690-9168-950E-9997-5DEE29DD6BD5}"/>
              </a:ext>
            </a:extLst>
          </p:cNvPr>
          <p:cNvSpPr>
            <a:spLocks noGrp="1"/>
          </p:cNvSpPr>
          <p:nvPr>
            <p:ph sz="half" idx="1"/>
          </p:nvPr>
        </p:nvSpPr>
        <p:spPr>
          <a:xfrm>
            <a:off x="838200" y="2206487"/>
            <a:ext cx="5181600" cy="39704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A5BD4B-2309-2D0E-9B8E-B85AEA38E620}"/>
              </a:ext>
            </a:extLst>
          </p:cNvPr>
          <p:cNvSpPr>
            <a:spLocks noGrp="1"/>
          </p:cNvSpPr>
          <p:nvPr>
            <p:ph sz="half" idx="2"/>
          </p:nvPr>
        </p:nvSpPr>
        <p:spPr>
          <a:xfrm>
            <a:off x="6172200" y="2206487"/>
            <a:ext cx="5181600" cy="39704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A8F5B4-1996-4A9A-5927-3469797BDF18}"/>
              </a:ext>
            </a:extLst>
          </p:cNvPr>
          <p:cNvSpPr>
            <a:spLocks noGrp="1"/>
          </p:cNvSpPr>
          <p:nvPr>
            <p:ph type="dt" sz="half" idx="10"/>
          </p:nvPr>
        </p:nvSpPr>
        <p:spPr>
          <a:xfrm>
            <a:off x="838200" y="6356350"/>
            <a:ext cx="2743200" cy="365125"/>
          </a:xfrm>
          <a:prstGeom prst="rect">
            <a:avLst/>
          </a:prstGeom>
        </p:spPr>
        <p:txBody>
          <a:bodyPr/>
          <a:lstStyle/>
          <a:p>
            <a:fld id="{52AD7A68-96B7-F044-BCA3-F345964CC728}" type="datetimeFigureOut">
              <a:rPr lang="en-US" smtClean="0"/>
              <a:t>4/23/2024</a:t>
            </a:fld>
            <a:endParaRPr lang="en-US"/>
          </a:p>
        </p:txBody>
      </p:sp>
      <p:sp>
        <p:nvSpPr>
          <p:cNvPr id="8" name="Footer Placeholder 4">
            <a:extLst>
              <a:ext uri="{FF2B5EF4-FFF2-40B4-BE49-F238E27FC236}">
                <a16:creationId xmlns:a16="http://schemas.microsoft.com/office/drawing/2014/main" id="{FBA43398-0668-29A9-33CD-9CB74F9AAAF9}"/>
              </a:ext>
            </a:extLst>
          </p:cNvPr>
          <p:cNvSpPr>
            <a:spLocks noGrp="1"/>
          </p:cNvSpPr>
          <p:nvPr>
            <p:ph type="ftr" sz="quarter" idx="11"/>
          </p:nvPr>
        </p:nvSpPr>
        <p:spPr>
          <a:xfrm>
            <a:off x="4038600" y="6356350"/>
            <a:ext cx="4114800" cy="365125"/>
          </a:xfrm>
          <a:prstGeom prst="rect">
            <a:avLst/>
          </a:prstGeom>
        </p:spPr>
        <p:txBody>
          <a:body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312714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73497BBA-24C6-2B3A-EFB3-1F72596BEBCC}"/>
              </a:ext>
            </a:extLst>
          </p:cNvPr>
          <p:cNvSpPr>
            <a:spLocks noGrp="1"/>
          </p:cNvSpPr>
          <p:nvPr>
            <p:ph type="dt" sz="half" idx="10"/>
          </p:nvPr>
        </p:nvSpPr>
        <p:spPr>
          <a:xfrm>
            <a:off x="838200" y="6356350"/>
            <a:ext cx="2743200" cy="365125"/>
          </a:xfrm>
          <a:prstGeom prst="rect">
            <a:avLst/>
          </a:prstGeom>
        </p:spPr>
        <p:txBody>
          <a:bodyPr/>
          <a:lstStyle/>
          <a:p>
            <a:fld id="{52AD7A68-96B7-F044-BCA3-F345964CC728}" type="datetimeFigureOut">
              <a:rPr lang="en-US" smtClean="0"/>
              <a:t>4/23/2024</a:t>
            </a:fld>
            <a:endParaRPr lang="en-US"/>
          </a:p>
        </p:txBody>
      </p:sp>
      <p:sp>
        <p:nvSpPr>
          <p:cNvPr id="10" name="Footer Placeholder 4">
            <a:extLst>
              <a:ext uri="{FF2B5EF4-FFF2-40B4-BE49-F238E27FC236}">
                <a16:creationId xmlns:a16="http://schemas.microsoft.com/office/drawing/2014/main" id="{9F166EFB-47D6-C5E8-C1E4-87674F164030}"/>
              </a:ext>
            </a:extLst>
          </p:cNvPr>
          <p:cNvSpPr>
            <a:spLocks noGrp="1"/>
          </p:cNvSpPr>
          <p:nvPr>
            <p:ph type="ftr" sz="quarter" idx="11"/>
          </p:nvPr>
        </p:nvSpPr>
        <p:spPr>
          <a:xfrm>
            <a:off x="4038600" y="6356350"/>
            <a:ext cx="4114800" cy="365125"/>
          </a:xfrm>
          <a:prstGeom prst="rect">
            <a:avLst/>
          </a:prstGeom>
        </p:spPr>
        <p:txBody>
          <a:bodyPr/>
          <a:lstStyle/>
          <a:p>
            <a:r>
              <a:rPr lang="en-IN" dirty="0"/>
              <a:t>#</a:t>
            </a:r>
            <a:r>
              <a:rPr lang="en-IN" b="1" dirty="0" err="1"/>
              <a:t>HereWeBelong</a:t>
            </a:r>
            <a:r>
              <a:rPr lang="en-IN" b="1" dirty="0"/>
              <a:t>  | #</a:t>
            </a:r>
            <a:r>
              <a:rPr lang="en-IN" b="1" dirty="0" err="1"/>
              <a:t>Fintastic</a:t>
            </a:r>
            <a:endParaRPr lang="en-US" b="1" dirty="0"/>
          </a:p>
        </p:txBody>
      </p:sp>
      <p:sp>
        <p:nvSpPr>
          <p:cNvPr id="11" name="Title 1">
            <a:extLst>
              <a:ext uri="{FF2B5EF4-FFF2-40B4-BE49-F238E27FC236}">
                <a16:creationId xmlns:a16="http://schemas.microsoft.com/office/drawing/2014/main" id="{DA78D2C7-52D7-22FC-C602-CECB10025ED6}"/>
              </a:ext>
            </a:extLst>
          </p:cNvPr>
          <p:cNvSpPr>
            <a:spLocks noGrp="1"/>
          </p:cNvSpPr>
          <p:nvPr>
            <p:ph type="title"/>
          </p:nvPr>
        </p:nvSpPr>
        <p:spPr>
          <a:xfrm>
            <a:off x="839788" y="1113182"/>
            <a:ext cx="10515600" cy="637140"/>
          </a:xfrm>
          <a:prstGeom prst="rect">
            <a:avLst/>
          </a:prstGeom>
        </p:spPr>
        <p:txBody>
          <a:bodyPr/>
          <a:lstStyle/>
          <a:p>
            <a:r>
              <a:rPr lang="en-GB"/>
              <a:t>Click to edit Master title style</a:t>
            </a:r>
            <a:endParaRPr lang="en-US"/>
          </a:p>
        </p:txBody>
      </p:sp>
      <p:sp>
        <p:nvSpPr>
          <p:cNvPr id="12" name="Text Placeholder 2">
            <a:extLst>
              <a:ext uri="{FF2B5EF4-FFF2-40B4-BE49-F238E27FC236}">
                <a16:creationId xmlns:a16="http://schemas.microsoft.com/office/drawing/2014/main" id="{67E6F40C-CC7E-927A-07BD-139B260453AD}"/>
              </a:ext>
            </a:extLst>
          </p:cNvPr>
          <p:cNvSpPr>
            <a:spLocks noGrp="1"/>
          </p:cNvSpPr>
          <p:nvPr>
            <p:ph type="body" idx="1"/>
          </p:nvPr>
        </p:nvSpPr>
        <p:spPr>
          <a:xfrm>
            <a:off x="839788" y="174079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3">
            <a:extLst>
              <a:ext uri="{FF2B5EF4-FFF2-40B4-BE49-F238E27FC236}">
                <a16:creationId xmlns:a16="http://schemas.microsoft.com/office/drawing/2014/main" id="{0DAAA957-F836-C01D-2775-2306586BC246}"/>
              </a:ext>
            </a:extLst>
          </p:cNvPr>
          <p:cNvSpPr>
            <a:spLocks noGrp="1"/>
          </p:cNvSpPr>
          <p:nvPr>
            <p:ph sz="half" idx="2"/>
          </p:nvPr>
        </p:nvSpPr>
        <p:spPr>
          <a:xfrm>
            <a:off x="839788" y="2564709"/>
            <a:ext cx="5157787" cy="329937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4" name="Text Placeholder 4">
            <a:extLst>
              <a:ext uri="{FF2B5EF4-FFF2-40B4-BE49-F238E27FC236}">
                <a16:creationId xmlns:a16="http://schemas.microsoft.com/office/drawing/2014/main" id="{F5509580-7D2E-3991-0718-A1DD5098997D}"/>
              </a:ext>
            </a:extLst>
          </p:cNvPr>
          <p:cNvSpPr>
            <a:spLocks noGrp="1"/>
          </p:cNvSpPr>
          <p:nvPr>
            <p:ph type="body" sz="quarter" idx="3"/>
          </p:nvPr>
        </p:nvSpPr>
        <p:spPr>
          <a:xfrm>
            <a:off x="6172200" y="174079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5" name="Content Placeholder 5">
            <a:extLst>
              <a:ext uri="{FF2B5EF4-FFF2-40B4-BE49-F238E27FC236}">
                <a16:creationId xmlns:a16="http://schemas.microsoft.com/office/drawing/2014/main" id="{1B436875-6596-643F-DF14-F41A20717881}"/>
              </a:ext>
            </a:extLst>
          </p:cNvPr>
          <p:cNvSpPr>
            <a:spLocks noGrp="1"/>
          </p:cNvSpPr>
          <p:nvPr>
            <p:ph sz="quarter" idx="4"/>
          </p:nvPr>
        </p:nvSpPr>
        <p:spPr>
          <a:xfrm>
            <a:off x="6172200" y="2564709"/>
            <a:ext cx="5183188" cy="329937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09627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C62D-E7E3-FA36-7589-F60CECD7C5CC}"/>
              </a:ext>
            </a:extLst>
          </p:cNvPr>
          <p:cNvSpPr>
            <a:spLocks noGrp="1"/>
          </p:cNvSpPr>
          <p:nvPr>
            <p:ph type="title"/>
          </p:nvPr>
        </p:nvSpPr>
        <p:spPr>
          <a:xfrm>
            <a:off x="838200" y="1223473"/>
            <a:ext cx="10515600" cy="825056"/>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8D38A61-D50A-B060-31C8-B670FF617923}"/>
              </a:ext>
            </a:extLst>
          </p:cNvPr>
          <p:cNvSpPr>
            <a:spLocks noGrp="1"/>
          </p:cNvSpPr>
          <p:nvPr>
            <p:ph type="dt" sz="half" idx="10"/>
          </p:nvPr>
        </p:nvSpPr>
        <p:spPr>
          <a:xfrm>
            <a:off x="838200" y="6356350"/>
            <a:ext cx="2743200" cy="365125"/>
          </a:xfrm>
          <a:prstGeom prst="rect">
            <a:avLst/>
          </a:prstGeom>
        </p:spPr>
        <p:txBody>
          <a:bodyPr/>
          <a:lstStyle/>
          <a:p>
            <a:fld id="{52AD7A68-96B7-F044-BCA3-F345964CC728}" type="datetimeFigureOut">
              <a:rPr lang="en-US" smtClean="0"/>
              <a:t>4/23/2024</a:t>
            </a:fld>
            <a:endParaRPr lang="en-US"/>
          </a:p>
        </p:txBody>
      </p:sp>
      <p:sp>
        <p:nvSpPr>
          <p:cNvPr id="6" name="Footer Placeholder 4">
            <a:extLst>
              <a:ext uri="{FF2B5EF4-FFF2-40B4-BE49-F238E27FC236}">
                <a16:creationId xmlns:a16="http://schemas.microsoft.com/office/drawing/2014/main" id="{06AD117F-9E2D-729C-9CAB-9634EDC6AD77}"/>
              </a:ext>
            </a:extLst>
          </p:cNvPr>
          <p:cNvSpPr>
            <a:spLocks noGrp="1"/>
          </p:cNvSpPr>
          <p:nvPr>
            <p:ph type="ftr" sz="quarter" idx="11"/>
          </p:nvPr>
        </p:nvSpPr>
        <p:spPr>
          <a:xfrm>
            <a:off x="4038600" y="6356350"/>
            <a:ext cx="4114800" cy="365125"/>
          </a:xfrm>
          <a:prstGeom prst="rect">
            <a:avLst/>
          </a:prstGeom>
        </p:spPr>
        <p:txBody>
          <a:body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340279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547E6-4B37-05B1-B788-89BB3F25EBF6}"/>
              </a:ext>
            </a:extLst>
          </p:cNvPr>
          <p:cNvSpPr>
            <a:spLocks noGrp="1"/>
          </p:cNvSpPr>
          <p:nvPr>
            <p:ph type="dt" sz="half" idx="10"/>
          </p:nvPr>
        </p:nvSpPr>
        <p:spPr>
          <a:xfrm>
            <a:off x="838200" y="6356350"/>
            <a:ext cx="2743200" cy="365125"/>
          </a:xfrm>
          <a:prstGeom prst="rect">
            <a:avLst/>
          </a:prstGeom>
        </p:spPr>
        <p:txBody>
          <a:bodyPr/>
          <a:lstStyle/>
          <a:p>
            <a:fld id="{52AD7A68-96B7-F044-BCA3-F345964CC728}" type="datetimeFigureOut">
              <a:rPr lang="en-US" smtClean="0"/>
              <a:t>4/23/2024</a:t>
            </a:fld>
            <a:endParaRPr lang="en-US"/>
          </a:p>
        </p:txBody>
      </p:sp>
      <p:sp>
        <p:nvSpPr>
          <p:cNvPr id="5" name="Footer Placeholder 4">
            <a:extLst>
              <a:ext uri="{FF2B5EF4-FFF2-40B4-BE49-F238E27FC236}">
                <a16:creationId xmlns:a16="http://schemas.microsoft.com/office/drawing/2014/main" id="{1B8DC951-0A5D-11C8-44C6-30D83BCF6F0E}"/>
              </a:ext>
            </a:extLst>
          </p:cNvPr>
          <p:cNvSpPr>
            <a:spLocks noGrp="1"/>
          </p:cNvSpPr>
          <p:nvPr>
            <p:ph type="ftr" sz="quarter" idx="11"/>
          </p:nvPr>
        </p:nvSpPr>
        <p:spPr>
          <a:xfrm>
            <a:off x="4038600" y="6356350"/>
            <a:ext cx="4114800" cy="365125"/>
          </a:xfrm>
          <a:prstGeom prst="rect">
            <a:avLst/>
          </a:prstGeom>
        </p:spPr>
        <p:txBody>
          <a:body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60990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12EC-3AE1-A807-8A97-D73D5407F25A}"/>
              </a:ext>
            </a:extLst>
          </p:cNvPr>
          <p:cNvSpPr>
            <a:spLocks noGrp="1"/>
          </p:cNvSpPr>
          <p:nvPr>
            <p:ph type="title"/>
          </p:nvPr>
        </p:nvSpPr>
        <p:spPr>
          <a:xfrm>
            <a:off x="836612" y="1252330"/>
            <a:ext cx="3932237" cy="1052718"/>
          </a:xfrm>
          <a:prstGeom prst="rect">
            <a:avLst/>
          </a:prstGeom>
        </p:spPr>
        <p:txBody>
          <a:bodyPr anchor="b"/>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48EB1D43-DAFF-753A-7ABE-0CBB3C652DEC}"/>
              </a:ext>
            </a:extLst>
          </p:cNvPr>
          <p:cNvSpPr>
            <a:spLocks noGrp="1"/>
          </p:cNvSpPr>
          <p:nvPr>
            <p:ph idx="1"/>
          </p:nvPr>
        </p:nvSpPr>
        <p:spPr>
          <a:xfrm>
            <a:off x="5183188" y="1252331"/>
            <a:ext cx="6172200" cy="46087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0D0C1C-D3D3-20FA-9C43-4ED7C94937CF}"/>
              </a:ext>
            </a:extLst>
          </p:cNvPr>
          <p:cNvSpPr>
            <a:spLocks noGrp="1"/>
          </p:cNvSpPr>
          <p:nvPr>
            <p:ph type="body" sz="half" idx="2"/>
          </p:nvPr>
        </p:nvSpPr>
        <p:spPr>
          <a:xfrm>
            <a:off x="839788" y="2552698"/>
            <a:ext cx="3932237" cy="33162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D7FA76-9F37-4243-6E90-B11CF59C3E04}"/>
              </a:ext>
            </a:extLst>
          </p:cNvPr>
          <p:cNvSpPr>
            <a:spLocks noGrp="1"/>
          </p:cNvSpPr>
          <p:nvPr>
            <p:ph type="dt" sz="half" idx="10"/>
          </p:nvPr>
        </p:nvSpPr>
        <p:spPr>
          <a:xfrm>
            <a:off x="838200" y="6356350"/>
            <a:ext cx="2743200" cy="365125"/>
          </a:xfrm>
          <a:prstGeom prst="rect">
            <a:avLst/>
          </a:prstGeom>
        </p:spPr>
        <p:txBody>
          <a:bodyPr/>
          <a:lstStyle/>
          <a:p>
            <a:fld id="{52AD7A68-96B7-F044-BCA3-F345964CC728}" type="datetimeFigureOut">
              <a:rPr lang="en-US" smtClean="0"/>
              <a:t>4/23/2024</a:t>
            </a:fld>
            <a:endParaRPr lang="en-US"/>
          </a:p>
        </p:txBody>
      </p:sp>
      <p:sp>
        <p:nvSpPr>
          <p:cNvPr id="8" name="Footer Placeholder 4">
            <a:extLst>
              <a:ext uri="{FF2B5EF4-FFF2-40B4-BE49-F238E27FC236}">
                <a16:creationId xmlns:a16="http://schemas.microsoft.com/office/drawing/2014/main" id="{060ED503-C211-5823-36D4-6B48969AFD9A}"/>
              </a:ext>
            </a:extLst>
          </p:cNvPr>
          <p:cNvSpPr>
            <a:spLocks noGrp="1"/>
          </p:cNvSpPr>
          <p:nvPr>
            <p:ph type="ftr" sz="quarter" idx="11"/>
          </p:nvPr>
        </p:nvSpPr>
        <p:spPr>
          <a:xfrm>
            <a:off x="4038600" y="6356350"/>
            <a:ext cx="4114800" cy="365125"/>
          </a:xfrm>
          <a:prstGeom prst="rect">
            <a:avLst/>
          </a:prstGeom>
        </p:spPr>
        <p:txBody>
          <a:bodyPr/>
          <a:lstStyle/>
          <a:p>
            <a:r>
              <a:rPr lang="en-IN" dirty="0"/>
              <a:t>#</a:t>
            </a:r>
            <a:r>
              <a:rPr lang="en-IN" b="1" dirty="0" err="1"/>
              <a:t>HereWeBelong</a:t>
            </a:r>
            <a:r>
              <a:rPr lang="en-IN" b="1" dirty="0"/>
              <a:t>  | #</a:t>
            </a:r>
            <a:r>
              <a:rPr lang="en-IN" b="1" dirty="0" err="1"/>
              <a:t>Fintastic</a:t>
            </a:r>
            <a:endParaRPr lang="en-US" b="1" dirty="0"/>
          </a:p>
        </p:txBody>
      </p:sp>
    </p:spTree>
    <p:extLst>
      <p:ext uri="{BB962C8B-B14F-4D97-AF65-F5344CB8AC3E}">
        <p14:creationId xmlns:p14="http://schemas.microsoft.com/office/powerpoint/2010/main" val="69883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0"/><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A blue background with dots and lines&#10;&#10;Description automatically generated">
            <a:extLst>
              <a:ext uri="{FF2B5EF4-FFF2-40B4-BE49-F238E27FC236}">
                <a16:creationId xmlns:a16="http://schemas.microsoft.com/office/drawing/2014/main" id="{723B6C06-10AA-DE0F-7A5B-29C5601CE237}"/>
              </a:ext>
            </a:extLst>
          </p:cNvPr>
          <p:cNvPicPr>
            <a:picLocks noChangeAspect="1"/>
          </p:cNvPicPr>
          <p:nvPr userDrawn="1"/>
        </p:nvPicPr>
        <p:blipFill>
          <a:blip r:embed="rId14"/>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ED86F79D-0C6B-8BDF-9604-14857839175F}"/>
              </a:ext>
            </a:extLst>
          </p:cNvPr>
          <p:cNvSpPr>
            <a:spLocks noGrp="1"/>
          </p:cNvSpPr>
          <p:nvPr>
            <p:ph type="body" idx="1"/>
          </p:nvPr>
        </p:nvSpPr>
        <p:spPr>
          <a:xfrm>
            <a:off x="838200" y="2359529"/>
            <a:ext cx="10515600" cy="381743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9" name="Picture 8" descr="A blue and white logo&#10;&#10;Description automatically generated">
            <a:extLst>
              <a:ext uri="{FF2B5EF4-FFF2-40B4-BE49-F238E27FC236}">
                <a16:creationId xmlns:a16="http://schemas.microsoft.com/office/drawing/2014/main" id="{5BC97280-A2BA-C5C0-EEBB-B49CE06D9273}"/>
              </a:ext>
            </a:extLst>
          </p:cNvPr>
          <p:cNvPicPr>
            <a:picLocks noChangeAspect="1"/>
          </p:cNvPicPr>
          <p:nvPr userDrawn="1"/>
        </p:nvPicPr>
        <p:blipFill>
          <a:blip r:embed="rId15"/>
          <a:stretch>
            <a:fillRect/>
          </a:stretch>
        </p:blipFill>
        <p:spPr>
          <a:xfrm>
            <a:off x="10565066" y="196791"/>
            <a:ext cx="1395286" cy="668841"/>
          </a:xfrm>
          <a:prstGeom prst="rect">
            <a:avLst/>
          </a:prstGeom>
        </p:spPr>
      </p:pic>
      <p:pic>
        <p:nvPicPr>
          <p:cNvPr id="10" name="Picture 9">
            <a:extLst>
              <a:ext uri="{FF2B5EF4-FFF2-40B4-BE49-F238E27FC236}">
                <a16:creationId xmlns:a16="http://schemas.microsoft.com/office/drawing/2014/main" id="{614361FC-F59B-CA95-09E9-BA4E8DEFB75C}"/>
              </a:ext>
            </a:extLst>
          </p:cNvPr>
          <p:cNvPicPr>
            <a:picLocks noChangeAspect="1"/>
          </p:cNvPicPr>
          <p:nvPr userDrawn="1"/>
        </p:nvPicPr>
        <p:blipFill>
          <a:blip r:embed="rId16"/>
          <a:srcRect/>
          <a:stretch/>
        </p:blipFill>
        <p:spPr>
          <a:xfrm>
            <a:off x="185620" y="67775"/>
            <a:ext cx="1033580" cy="1033580"/>
          </a:xfrm>
          <a:prstGeom prst="rect">
            <a:avLst/>
          </a:prstGeom>
        </p:spPr>
      </p:pic>
    </p:spTree>
    <p:extLst>
      <p:ext uri="{BB962C8B-B14F-4D97-AF65-F5344CB8AC3E}">
        <p14:creationId xmlns:p14="http://schemas.microsoft.com/office/powerpoint/2010/main" val="3402352463"/>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solidFill>
          <a:latin typeface="Rubik" pitchFamily="2" charset="-79"/>
          <a:ea typeface="+mj-ea"/>
          <a:cs typeface="Rubik"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Rubik" pitchFamily="2" charset="-79"/>
          <a:ea typeface="+mn-ea"/>
          <a:cs typeface="Rubik" pitchFamily="2"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Rubik" pitchFamily="2" charset="-79"/>
          <a:ea typeface="+mn-ea"/>
          <a:cs typeface="Rubik" pitchFamily="2"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Rubik" pitchFamily="2" charset="-79"/>
          <a:ea typeface="+mn-ea"/>
          <a:cs typeface="Rubik" pitchFamily="2"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ubik" pitchFamily="2" charset="-79"/>
          <a:ea typeface="+mn-ea"/>
          <a:cs typeface="Rubik" pitchFamily="2"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Rubik" pitchFamily="2" charset="-79"/>
          <a:ea typeface="+mn-ea"/>
          <a:cs typeface="Rubik"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blue background with dots and lines&#10;&#10;Description automatically generated">
            <a:extLst>
              <a:ext uri="{FF2B5EF4-FFF2-40B4-BE49-F238E27FC236}">
                <a16:creationId xmlns:a16="http://schemas.microsoft.com/office/drawing/2014/main" id="{598047DE-8656-3E4D-13EE-C96E0255FC04}"/>
              </a:ext>
            </a:extLst>
          </p:cNvPr>
          <p:cNvPicPr>
            <a:picLocks noChangeAspect="1"/>
          </p:cNvPicPr>
          <p:nvPr userDrawn="1"/>
        </p:nvPicPr>
        <p:blipFill rotWithShape="1">
          <a:blip r:embed="rId14"/>
          <a:srcRect t="92037"/>
          <a:stretch/>
        </p:blipFill>
        <p:spPr>
          <a:xfrm>
            <a:off x="0" y="6013732"/>
            <a:ext cx="12192000" cy="844268"/>
          </a:xfrm>
          <a:prstGeom prst="rect">
            <a:avLst/>
          </a:prstGeom>
        </p:spPr>
      </p:pic>
      <p:sp>
        <p:nvSpPr>
          <p:cNvPr id="2" name="Title Placeholder 1">
            <a:extLst>
              <a:ext uri="{FF2B5EF4-FFF2-40B4-BE49-F238E27FC236}">
                <a16:creationId xmlns:a16="http://schemas.microsoft.com/office/drawing/2014/main" id="{04FC51DF-7404-B0B2-726E-441D14C7ACCE}"/>
              </a:ext>
            </a:extLst>
          </p:cNvPr>
          <p:cNvSpPr>
            <a:spLocks noGrp="1"/>
          </p:cNvSpPr>
          <p:nvPr>
            <p:ph type="title"/>
          </p:nvPr>
        </p:nvSpPr>
        <p:spPr>
          <a:xfrm>
            <a:off x="838200" y="1024661"/>
            <a:ext cx="10515600" cy="875679"/>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715EAFE-7625-6A65-5129-F7D15FF13153}"/>
              </a:ext>
            </a:extLst>
          </p:cNvPr>
          <p:cNvSpPr>
            <a:spLocks noGrp="1"/>
          </p:cNvSpPr>
          <p:nvPr>
            <p:ph type="body" idx="1"/>
          </p:nvPr>
        </p:nvSpPr>
        <p:spPr>
          <a:xfrm>
            <a:off x="838200" y="2035277"/>
            <a:ext cx="10515600" cy="3854494"/>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421747F-FA9E-DA04-50FB-3BA1B1583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Rubik" pitchFamily="2" charset="-79"/>
                <a:cs typeface="Rubik" pitchFamily="2" charset="-79"/>
              </a:defRPr>
            </a:lvl1pPr>
          </a:lstStyle>
          <a:p>
            <a:fld id="{5AD5505C-D3F8-E343-8A9C-4792B4FCC84B}" type="datetimeFigureOut">
              <a:rPr lang="en-US" smtClean="0"/>
              <a:pPr/>
              <a:t>4/23/2024</a:t>
            </a:fld>
            <a:endParaRPr lang="en-US"/>
          </a:p>
        </p:txBody>
      </p:sp>
      <p:sp>
        <p:nvSpPr>
          <p:cNvPr id="7" name="Footer Placeholder 4">
            <a:extLst>
              <a:ext uri="{FF2B5EF4-FFF2-40B4-BE49-F238E27FC236}">
                <a16:creationId xmlns:a16="http://schemas.microsoft.com/office/drawing/2014/main" id="{3C0B810F-A633-823A-C6E2-EA41DB7DBACE}"/>
              </a:ext>
            </a:extLst>
          </p:cNvPr>
          <p:cNvSpPr>
            <a:spLocks noGrp="1"/>
          </p:cNvSpPr>
          <p:nvPr>
            <p:ph type="ftr" sz="quarter" idx="3"/>
          </p:nvPr>
        </p:nvSpPr>
        <p:spPr>
          <a:xfrm>
            <a:off x="4038600" y="6356350"/>
            <a:ext cx="4114800" cy="365125"/>
          </a:xfrm>
          <a:prstGeom prst="rect">
            <a:avLst/>
          </a:prstGeom>
        </p:spPr>
        <p:txBody>
          <a:bodyPr/>
          <a:lstStyle>
            <a:lvl1pPr algn="ctr">
              <a:defRPr>
                <a:solidFill>
                  <a:schemeClr val="bg1"/>
                </a:solidFill>
              </a:defRPr>
            </a:lvl1pPr>
          </a:lstStyle>
          <a:p>
            <a:r>
              <a:rPr lang="en-IN" dirty="0"/>
              <a:t>#</a:t>
            </a:r>
            <a:r>
              <a:rPr lang="en-IN" b="1" dirty="0" err="1"/>
              <a:t>HereWeBelong</a:t>
            </a:r>
            <a:r>
              <a:rPr lang="en-IN" b="1" dirty="0"/>
              <a:t>  | #</a:t>
            </a:r>
            <a:r>
              <a:rPr lang="en-IN" b="1" dirty="0" err="1"/>
              <a:t>Fintastic</a:t>
            </a:r>
            <a:endParaRPr lang="en-US" b="1" dirty="0"/>
          </a:p>
        </p:txBody>
      </p:sp>
      <p:pic>
        <p:nvPicPr>
          <p:cNvPr id="9" name="Picture 8" descr="A logo for a company&#10;&#10;Description automatically generated">
            <a:extLst>
              <a:ext uri="{FF2B5EF4-FFF2-40B4-BE49-F238E27FC236}">
                <a16:creationId xmlns:a16="http://schemas.microsoft.com/office/drawing/2014/main" id="{0DDA2167-5B82-B4DC-295E-202F268D4EE6}"/>
              </a:ext>
            </a:extLst>
          </p:cNvPr>
          <p:cNvPicPr>
            <a:picLocks noChangeAspect="1"/>
          </p:cNvPicPr>
          <p:nvPr userDrawn="1"/>
        </p:nvPicPr>
        <p:blipFill rotWithShape="1">
          <a:blip r:embed="rId15"/>
          <a:srcRect b="22572"/>
          <a:stretch/>
        </p:blipFill>
        <p:spPr>
          <a:xfrm>
            <a:off x="10377337" y="6013731"/>
            <a:ext cx="885003" cy="685239"/>
          </a:xfrm>
          <a:prstGeom prst="rect">
            <a:avLst/>
          </a:prstGeom>
        </p:spPr>
      </p:pic>
      <p:pic>
        <p:nvPicPr>
          <p:cNvPr id="10" name="Picture 9" descr="A logo for a company&#10;&#10;Description automatically generated">
            <a:extLst>
              <a:ext uri="{FF2B5EF4-FFF2-40B4-BE49-F238E27FC236}">
                <a16:creationId xmlns:a16="http://schemas.microsoft.com/office/drawing/2014/main" id="{4972257E-B95E-A597-0CF7-F0F987268E14}"/>
              </a:ext>
            </a:extLst>
          </p:cNvPr>
          <p:cNvPicPr>
            <a:picLocks noChangeAspect="1"/>
          </p:cNvPicPr>
          <p:nvPr userDrawn="1"/>
        </p:nvPicPr>
        <p:blipFill rotWithShape="1">
          <a:blip r:embed="rId15"/>
          <a:srcRect l="1" t="73685" r="-1312" b="1608"/>
          <a:stretch/>
        </p:blipFill>
        <p:spPr>
          <a:xfrm>
            <a:off x="11069172" y="6356350"/>
            <a:ext cx="896619" cy="218660"/>
          </a:xfrm>
          <a:prstGeom prst="rect">
            <a:avLst/>
          </a:prstGeom>
        </p:spPr>
      </p:pic>
      <p:pic>
        <p:nvPicPr>
          <p:cNvPr id="11" name="Content Placeholder 2" descr="A blue text on a black background&#10;&#10;Description automatically generated">
            <a:extLst>
              <a:ext uri="{FF2B5EF4-FFF2-40B4-BE49-F238E27FC236}">
                <a16:creationId xmlns:a16="http://schemas.microsoft.com/office/drawing/2014/main" id="{F4E1DD2A-828B-B181-B96F-F26D175FEE53}"/>
              </a:ext>
            </a:extLst>
          </p:cNvPr>
          <p:cNvPicPr>
            <a:picLocks noChangeAspect="1"/>
          </p:cNvPicPr>
          <p:nvPr userDrawn="1"/>
        </p:nvPicPr>
        <p:blipFill>
          <a:blip r:embed="rId16"/>
          <a:stretch>
            <a:fillRect/>
          </a:stretch>
        </p:blipFill>
        <p:spPr>
          <a:xfrm>
            <a:off x="0" y="184511"/>
            <a:ext cx="1245693" cy="668841"/>
          </a:xfrm>
          <a:prstGeom prst="rect">
            <a:avLst/>
          </a:prstGeom>
        </p:spPr>
      </p:pic>
      <p:pic>
        <p:nvPicPr>
          <p:cNvPr id="12" name="Picture 11" descr="A blue and white logo&#10;&#10;Description automatically generated">
            <a:extLst>
              <a:ext uri="{FF2B5EF4-FFF2-40B4-BE49-F238E27FC236}">
                <a16:creationId xmlns:a16="http://schemas.microsoft.com/office/drawing/2014/main" id="{D479206E-6491-4112-0B2F-E06A9AE0E006}"/>
              </a:ext>
            </a:extLst>
          </p:cNvPr>
          <p:cNvPicPr>
            <a:picLocks noChangeAspect="1"/>
          </p:cNvPicPr>
          <p:nvPr userDrawn="1"/>
        </p:nvPicPr>
        <p:blipFill>
          <a:blip r:embed="rId17"/>
          <a:stretch>
            <a:fillRect/>
          </a:stretch>
        </p:blipFill>
        <p:spPr>
          <a:xfrm>
            <a:off x="10656157" y="159030"/>
            <a:ext cx="1395286" cy="668841"/>
          </a:xfrm>
          <a:prstGeom prst="rect">
            <a:avLst/>
          </a:prstGeom>
        </p:spPr>
      </p:pic>
    </p:spTree>
    <p:extLst>
      <p:ext uri="{BB962C8B-B14F-4D97-AF65-F5344CB8AC3E}">
        <p14:creationId xmlns:p14="http://schemas.microsoft.com/office/powerpoint/2010/main" val="1159821753"/>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rgbClr val="002060"/>
          </a:solidFill>
          <a:latin typeface="Rubik" pitchFamily="2" charset="-79"/>
          <a:ea typeface="+mj-ea"/>
          <a:cs typeface="Rubik" pitchFamily="2"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Rubik" pitchFamily="2" charset="-79"/>
          <a:ea typeface="+mn-ea"/>
          <a:cs typeface="Rubik" pitchFamily="2"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Rubik" pitchFamily="2" charset="-79"/>
          <a:ea typeface="+mn-ea"/>
          <a:cs typeface="Rubik" pitchFamily="2"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Rubik" pitchFamily="2" charset="-79"/>
          <a:ea typeface="+mn-ea"/>
          <a:cs typeface="Rubik" pitchFamily="2"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Rubik" pitchFamily="2" charset="-79"/>
          <a:ea typeface="+mn-ea"/>
          <a:cs typeface="Rubik" pitchFamily="2"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Rubik" pitchFamily="2" charset="-79"/>
          <a:ea typeface="+mn-ea"/>
          <a:cs typeface="Rubik" pitchFamily="2"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3" name="TextBox 2">
            <a:extLst>
              <a:ext uri="{FF2B5EF4-FFF2-40B4-BE49-F238E27FC236}">
                <a16:creationId xmlns:a16="http://schemas.microsoft.com/office/drawing/2014/main" id="{A9883513-AF56-7BB0-7890-34C4DC8EF880}"/>
              </a:ext>
            </a:extLst>
          </p:cNvPr>
          <p:cNvSpPr txBox="1"/>
          <p:nvPr/>
        </p:nvSpPr>
        <p:spPr>
          <a:xfrm>
            <a:off x="1748666" y="1505396"/>
            <a:ext cx="9435149" cy="3847207"/>
          </a:xfrm>
          <a:prstGeom prst="rect">
            <a:avLst/>
          </a:prstGeom>
          <a:noFill/>
        </p:spPr>
        <p:txBody>
          <a:bodyPr wrap="square" rtlCol="0">
            <a:spAutoFit/>
          </a:bodyPr>
          <a:lstStyle/>
          <a:p>
            <a:pPr algn="ctr"/>
            <a:endParaRPr lang="en-US" sz="2400" dirty="0">
              <a:solidFill>
                <a:schemeClr val="bg1"/>
              </a:solidFill>
            </a:endParaRPr>
          </a:p>
          <a:p>
            <a:endParaRPr lang="en-US" sz="2400" dirty="0">
              <a:solidFill>
                <a:schemeClr val="bg1"/>
              </a:solidFill>
            </a:endParaRPr>
          </a:p>
          <a:p>
            <a:r>
              <a:rPr lang="en-US" sz="2400" dirty="0">
                <a:solidFill>
                  <a:schemeClr val="bg1"/>
                </a:solidFill>
                <a:latin typeface="Bookman Old Style" panose="02050604050505020204" pitchFamily="18" charset="0"/>
              </a:rPr>
              <a:t>- </a:t>
            </a:r>
            <a:r>
              <a:rPr lang="en-US" sz="2400" b="1" dirty="0">
                <a:solidFill>
                  <a:srgbClr val="00FF00"/>
                </a:solidFill>
                <a:latin typeface="Bookman Old Style" panose="02050604050505020204" pitchFamily="18" charset="0"/>
              </a:rPr>
              <a:t>Title of the project  	: </a:t>
            </a:r>
            <a:r>
              <a:rPr lang="en-US" sz="2800" b="1" dirty="0">
                <a:solidFill>
                  <a:schemeClr val="accent6">
                    <a:lumMod val="20000"/>
                    <a:lumOff val="80000"/>
                  </a:schemeClr>
                </a:solidFill>
                <a:latin typeface="Bookman Old Style" panose="02050604050505020204" pitchFamily="18" charset="0"/>
              </a:rPr>
              <a:t>The Next Gen Workspace</a:t>
            </a:r>
            <a:endParaRPr lang="en-US" sz="3200" b="1" dirty="0">
              <a:solidFill>
                <a:schemeClr val="accent6">
                  <a:lumMod val="20000"/>
                  <a:lumOff val="80000"/>
                </a:schemeClr>
              </a:solidFill>
              <a:latin typeface="Bookman Old Style" panose="02050604050505020204" pitchFamily="18" charset="0"/>
            </a:endParaRPr>
          </a:p>
          <a:p>
            <a:r>
              <a:rPr lang="en-US" sz="2400" dirty="0">
                <a:solidFill>
                  <a:schemeClr val="bg1"/>
                </a:solidFill>
                <a:latin typeface="Bookman Old Style" panose="02050604050505020204" pitchFamily="18" charset="0"/>
              </a:rPr>
              <a:t>- </a:t>
            </a:r>
            <a:r>
              <a:rPr lang="en-US" sz="2400" b="1" dirty="0">
                <a:solidFill>
                  <a:srgbClr val="00FF00"/>
                </a:solidFill>
                <a:latin typeface="Bookman Old Style" panose="02050604050505020204" pitchFamily="18" charset="0"/>
              </a:rPr>
              <a:t>Team Name 	        	: </a:t>
            </a:r>
            <a:r>
              <a:rPr lang="en-US" sz="2400" dirty="0">
                <a:solidFill>
                  <a:schemeClr val="accent6">
                    <a:lumMod val="20000"/>
                    <a:lumOff val="80000"/>
                  </a:schemeClr>
                </a:solidFill>
                <a:latin typeface="Bookman Old Style" panose="02050604050505020204" pitchFamily="18" charset="0"/>
              </a:rPr>
              <a:t>Team SAGSS </a:t>
            </a:r>
          </a:p>
          <a:p>
            <a:pPr marL="342900" indent="-342900">
              <a:buFontTx/>
              <a:buChar char="-"/>
            </a:pPr>
            <a:r>
              <a:rPr lang="en-US" sz="2400" b="1" dirty="0">
                <a:solidFill>
                  <a:srgbClr val="00FF00"/>
                </a:solidFill>
                <a:latin typeface="Bookman Old Style" panose="02050604050505020204" pitchFamily="18" charset="0"/>
              </a:rPr>
              <a:t>Team Members  	: </a:t>
            </a:r>
            <a:r>
              <a:rPr lang="en-US" sz="2400" b="1" dirty="0">
                <a:solidFill>
                  <a:schemeClr val="accent6">
                    <a:lumMod val="20000"/>
                    <a:lumOff val="80000"/>
                  </a:schemeClr>
                </a:solidFill>
                <a:latin typeface="Bookman Old Style" panose="02050604050505020204" pitchFamily="18" charset="0"/>
              </a:rPr>
              <a:t>S</a:t>
            </a:r>
            <a:r>
              <a:rPr lang="en-US" sz="2400" dirty="0">
                <a:solidFill>
                  <a:schemeClr val="accent6">
                    <a:lumMod val="20000"/>
                    <a:lumOff val="80000"/>
                  </a:schemeClr>
                </a:solidFill>
                <a:latin typeface="Bookman Old Style" panose="02050604050505020204" pitchFamily="18" charset="0"/>
              </a:rPr>
              <a:t>asank Perumalla</a:t>
            </a:r>
            <a:br>
              <a:rPr lang="en-US" sz="2400" dirty="0">
                <a:solidFill>
                  <a:schemeClr val="accent6">
                    <a:lumMod val="20000"/>
                    <a:lumOff val="80000"/>
                  </a:schemeClr>
                </a:solidFill>
                <a:latin typeface="Bookman Old Style" panose="02050604050505020204" pitchFamily="18" charset="0"/>
              </a:rPr>
            </a:br>
            <a:r>
              <a:rPr lang="en-US" sz="2400" dirty="0">
                <a:solidFill>
                  <a:schemeClr val="accent6">
                    <a:lumMod val="20000"/>
                    <a:lumOff val="80000"/>
                  </a:schemeClr>
                </a:solidFill>
                <a:latin typeface="Bookman Old Style" panose="02050604050505020204" pitchFamily="18" charset="0"/>
              </a:rPr>
              <a:t>			  	  </a:t>
            </a:r>
            <a:r>
              <a:rPr lang="en-US" sz="2400" b="1" dirty="0">
                <a:solidFill>
                  <a:schemeClr val="accent6">
                    <a:lumMod val="20000"/>
                    <a:lumOff val="80000"/>
                  </a:schemeClr>
                </a:solidFill>
                <a:latin typeface="Bookman Old Style" panose="02050604050505020204" pitchFamily="18" charset="0"/>
              </a:rPr>
              <a:t>A</a:t>
            </a:r>
            <a:r>
              <a:rPr lang="en-US" sz="2400" dirty="0">
                <a:solidFill>
                  <a:schemeClr val="accent6">
                    <a:lumMod val="20000"/>
                    <a:lumOff val="80000"/>
                  </a:schemeClr>
                </a:solidFill>
                <a:latin typeface="Bookman Old Style" panose="02050604050505020204" pitchFamily="18" charset="0"/>
              </a:rPr>
              <a:t>lapati Lakshmi Viswanath</a:t>
            </a:r>
            <a:br>
              <a:rPr lang="en-US" sz="2400" dirty="0">
                <a:solidFill>
                  <a:schemeClr val="accent6">
                    <a:lumMod val="20000"/>
                    <a:lumOff val="80000"/>
                  </a:schemeClr>
                </a:solidFill>
                <a:latin typeface="Bookman Old Style" panose="02050604050505020204" pitchFamily="18" charset="0"/>
              </a:rPr>
            </a:br>
            <a:r>
              <a:rPr lang="en-US" sz="2400" dirty="0">
                <a:solidFill>
                  <a:schemeClr val="accent6">
                    <a:lumMod val="20000"/>
                    <a:lumOff val="80000"/>
                  </a:schemeClr>
                </a:solidFill>
                <a:latin typeface="Bookman Old Style" panose="02050604050505020204" pitchFamily="18" charset="0"/>
              </a:rPr>
              <a:t>			   	  </a:t>
            </a:r>
            <a:r>
              <a:rPr lang="en-US" sz="2400" b="1" dirty="0">
                <a:solidFill>
                  <a:schemeClr val="accent6">
                    <a:lumMod val="20000"/>
                    <a:lumOff val="80000"/>
                  </a:schemeClr>
                </a:solidFill>
                <a:latin typeface="Bookman Old Style" panose="02050604050505020204" pitchFamily="18" charset="0"/>
              </a:rPr>
              <a:t>G</a:t>
            </a:r>
            <a:r>
              <a:rPr lang="en-US" sz="2400" dirty="0">
                <a:solidFill>
                  <a:schemeClr val="accent6">
                    <a:lumMod val="20000"/>
                    <a:lumOff val="80000"/>
                  </a:schemeClr>
                </a:solidFill>
                <a:latin typeface="Bookman Old Style" panose="02050604050505020204" pitchFamily="18" charset="0"/>
              </a:rPr>
              <a:t>adhamshetti Narayana </a:t>
            </a:r>
            <a:r>
              <a:rPr lang="en-US" sz="2400" dirty="0" err="1">
                <a:solidFill>
                  <a:schemeClr val="accent6">
                    <a:lumMod val="20000"/>
                    <a:lumOff val="80000"/>
                  </a:schemeClr>
                </a:solidFill>
                <a:latin typeface="Bookman Old Style" panose="02050604050505020204" pitchFamily="18" charset="0"/>
              </a:rPr>
              <a:t>Sreekhar</a:t>
            </a:r>
            <a:endParaRPr lang="en-US" sz="2400" dirty="0">
              <a:solidFill>
                <a:schemeClr val="accent6">
                  <a:lumMod val="20000"/>
                  <a:lumOff val="80000"/>
                </a:schemeClr>
              </a:solidFill>
              <a:latin typeface="Bookman Old Style" panose="02050604050505020204" pitchFamily="18" charset="0"/>
            </a:endParaRPr>
          </a:p>
          <a:p>
            <a:pPr lvl="8"/>
            <a:r>
              <a:rPr lang="en-US" sz="2400" dirty="0">
                <a:solidFill>
                  <a:schemeClr val="accent6">
                    <a:lumMod val="20000"/>
                    <a:lumOff val="80000"/>
                  </a:schemeClr>
                </a:solidFill>
                <a:latin typeface="Bookman Old Style" panose="02050604050505020204" pitchFamily="18" charset="0"/>
              </a:rPr>
              <a:t>  </a:t>
            </a:r>
            <a:r>
              <a:rPr lang="en-US" sz="2400" b="1" dirty="0">
                <a:solidFill>
                  <a:schemeClr val="accent6">
                    <a:lumMod val="20000"/>
                    <a:lumOff val="80000"/>
                  </a:schemeClr>
                </a:solidFill>
                <a:latin typeface="Bookman Old Style" panose="02050604050505020204" pitchFamily="18" charset="0"/>
              </a:rPr>
              <a:t>S</a:t>
            </a:r>
            <a:r>
              <a:rPr lang="en-US" sz="2400" dirty="0">
                <a:solidFill>
                  <a:schemeClr val="accent6">
                    <a:lumMod val="20000"/>
                    <a:lumOff val="80000"/>
                  </a:schemeClr>
                </a:solidFill>
                <a:latin typeface="Bookman Old Style" panose="02050604050505020204" pitchFamily="18" charset="0"/>
              </a:rPr>
              <a:t>antosh Jayanth Amara</a:t>
            </a:r>
          </a:p>
          <a:p>
            <a:pPr lvl="5"/>
            <a:r>
              <a:rPr lang="en-US" sz="2400" dirty="0">
                <a:solidFill>
                  <a:schemeClr val="accent6">
                    <a:lumMod val="20000"/>
                    <a:lumOff val="80000"/>
                  </a:schemeClr>
                </a:solidFill>
                <a:latin typeface="Bookman Old Style" panose="02050604050505020204" pitchFamily="18" charset="0"/>
              </a:rPr>
              <a:t>  	  	  </a:t>
            </a:r>
            <a:r>
              <a:rPr lang="en-US" sz="2400" b="1" dirty="0">
                <a:solidFill>
                  <a:schemeClr val="accent6">
                    <a:lumMod val="20000"/>
                    <a:lumOff val="80000"/>
                  </a:schemeClr>
                </a:solidFill>
                <a:latin typeface="Bookman Old Style" panose="02050604050505020204" pitchFamily="18" charset="0"/>
              </a:rPr>
              <a:t>S</a:t>
            </a:r>
            <a:r>
              <a:rPr lang="en-US" sz="2400" dirty="0">
                <a:solidFill>
                  <a:schemeClr val="accent6">
                    <a:lumMod val="20000"/>
                    <a:lumOff val="80000"/>
                  </a:schemeClr>
                </a:solidFill>
                <a:latin typeface="Bookman Old Style" panose="02050604050505020204" pitchFamily="18" charset="0"/>
              </a:rPr>
              <a:t>hanmukh Battula Reddy</a:t>
            </a:r>
          </a:p>
          <a:p>
            <a:r>
              <a:rPr lang="en-US" sz="2400" dirty="0">
                <a:solidFill>
                  <a:schemeClr val="bg1"/>
                </a:solidFill>
                <a:latin typeface="Bookman Old Style" panose="02050604050505020204" pitchFamily="18" charset="0"/>
              </a:rPr>
              <a:t>- </a:t>
            </a:r>
            <a:r>
              <a:rPr lang="en-US" sz="2400" b="1" dirty="0">
                <a:solidFill>
                  <a:srgbClr val="00FF00"/>
                </a:solidFill>
                <a:latin typeface="Bookman Old Style" panose="02050604050505020204" pitchFamily="18" charset="0"/>
              </a:rPr>
              <a:t>Date			: </a:t>
            </a:r>
            <a:r>
              <a:rPr lang="en-US" sz="2400" dirty="0">
                <a:solidFill>
                  <a:schemeClr val="accent6">
                    <a:lumMod val="20000"/>
                    <a:lumOff val="80000"/>
                  </a:schemeClr>
                </a:solidFill>
                <a:latin typeface="Bookman Old Style" panose="02050604050505020204" pitchFamily="18" charset="0"/>
              </a:rPr>
              <a:t>23-04-2024</a:t>
            </a:r>
          </a:p>
        </p:txBody>
      </p:sp>
    </p:spTree>
    <p:extLst>
      <p:ext uri="{BB962C8B-B14F-4D97-AF65-F5344CB8AC3E}">
        <p14:creationId xmlns:p14="http://schemas.microsoft.com/office/powerpoint/2010/main" val="313274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7D7B875B-067E-0DCA-DE10-871C37E314EE}"/>
              </a:ext>
            </a:extLst>
          </p:cNvPr>
          <p:cNvSpPr txBox="1"/>
          <p:nvPr/>
        </p:nvSpPr>
        <p:spPr>
          <a:xfrm>
            <a:off x="246184" y="-151322"/>
            <a:ext cx="11403622" cy="4524315"/>
          </a:xfrm>
          <a:prstGeom prst="rect">
            <a:avLst/>
          </a:prstGeom>
          <a:noFill/>
        </p:spPr>
        <p:txBody>
          <a:bodyPr wrap="square" rtlCol="0">
            <a:spAutoFit/>
          </a:bodyPr>
          <a:lstStyle/>
          <a:p>
            <a:pPr algn="ctr"/>
            <a:endParaRPr lang="en-IN" sz="2400" dirty="0">
              <a:solidFill>
                <a:schemeClr val="bg1"/>
              </a:solidFill>
              <a:effectLst/>
              <a:latin typeface="Aptos" panose="020B0004020202020204" pitchFamily="34" charset="0"/>
              <a:ea typeface="Times New Roman" panose="02020603050405020304" pitchFamily="18" charset="0"/>
              <a:cs typeface="Aptos" panose="020B0004020202020204" pitchFamily="34" charset="0"/>
            </a:endParaRPr>
          </a:p>
          <a:p>
            <a:pPr algn="ctr"/>
            <a:r>
              <a:rPr lang="en-IN" sz="2400" dirty="0">
                <a:solidFill>
                  <a:schemeClr val="bg1"/>
                </a:solidFill>
                <a:effectLst/>
                <a:latin typeface="Aptos" panose="020B0004020202020204" pitchFamily="34" charset="0"/>
                <a:ea typeface="Times New Roman" panose="02020603050405020304" pitchFamily="18" charset="0"/>
                <a:cs typeface="Aptos" panose="020B0004020202020204" pitchFamily="34" charset="0"/>
              </a:rPr>
              <a:t>    </a:t>
            </a:r>
            <a:r>
              <a:rPr lang="en-IN" sz="4800" dirty="0">
                <a:solidFill>
                  <a:schemeClr val="bg1"/>
                </a:solidFill>
                <a:effectLst/>
                <a:latin typeface="Aptos" panose="020B0004020202020204" pitchFamily="34" charset="0"/>
                <a:ea typeface="Times New Roman" panose="02020603050405020304" pitchFamily="18" charset="0"/>
                <a:cs typeface="Aptos" panose="020B0004020202020204" pitchFamily="34" charset="0"/>
              </a:rPr>
              <a:t> </a:t>
            </a: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Any challenges faced and </a:t>
            </a:r>
          </a:p>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how they were overcome</a:t>
            </a:r>
            <a:endParaRPr lang="en-IN" sz="24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ctr"/>
            <a:endParaRPr lang="en-IN" sz="2400" dirty="0">
              <a:solidFill>
                <a:schemeClr val="bg1"/>
              </a:solidFill>
              <a:latin typeface="Aptos" panose="020B0004020202020204" pitchFamily="34" charset="0"/>
              <a:ea typeface="Times New Roman" panose="02020603050405020304" pitchFamily="18" charset="0"/>
              <a:cs typeface="Aptos" panose="020B0004020202020204" pitchFamily="34" charset="0"/>
            </a:endParaRPr>
          </a:p>
          <a:p>
            <a:pPr algn="ctr"/>
            <a:endParaRPr lang="en-IN" sz="2400" dirty="0">
              <a:solidFill>
                <a:schemeClr val="accent6">
                  <a:lumMod val="20000"/>
                  <a:lumOff val="80000"/>
                </a:schemeClr>
              </a:solidFill>
              <a:latin typeface="Aptos" panose="020B0004020202020204" pitchFamily="34" charset="0"/>
              <a:ea typeface="Times New Roman" panose="02020603050405020304" pitchFamily="18" charset="0"/>
              <a:cs typeface="Aptos" panose="020B0004020202020204" pitchFamily="34" charset="0"/>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During development, challenges such as integrating systems, designing user-friendly interfaces, scaling solutions, and optimizing performance were faced. These challenges were overcome by careful planning, standardized protocols, user feedback, and iterative refinement, keeping data safe, and working with limited resources. We overcame these by testing compatibility, using strong security measures, asking for feedback, and focusing on what was most important.</a:t>
            </a:r>
            <a:endParaRPr lang="en-IN" sz="2000" dirty="0">
              <a:solidFill>
                <a:schemeClr val="accent6">
                  <a:lumMod val="20000"/>
                  <a:lumOff val="80000"/>
                </a:schemeClr>
              </a:solidFill>
              <a:effectLst/>
              <a:ea typeface="Cascadia Code SemiLight" panose="020B0609020000020004" pitchFamily="49" charset="0"/>
              <a:cs typeface="Cascadia Code SemiLight" panose="020B0609020000020004" pitchFamily="49" charset="0"/>
            </a:endParaRPr>
          </a:p>
          <a:p>
            <a:pPr algn="just"/>
            <a:endParaRPr lang="en-IN" sz="2000" dirty="0">
              <a:solidFill>
                <a:schemeClr val="bg1"/>
              </a:solidFill>
              <a:effectLst/>
              <a:latin typeface="Aptos" panose="020B0004020202020204" pitchFamily="34" charset="0"/>
              <a:ea typeface="Times New Roman" panose="02020603050405020304" pitchFamily="18" charset="0"/>
              <a:cs typeface="Aptos" panose="020B0004020202020204" pitchFamily="34" charset="0"/>
            </a:endParaRPr>
          </a:p>
        </p:txBody>
      </p:sp>
    </p:spTree>
    <p:extLst>
      <p:ext uri="{BB962C8B-B14F-4D97-AF65-F5344CB8AC3E}">
        <p14:creationId xmlns:p14="http://schemas.microsoft.com/office/powerpoint/2010/main" val="331156370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A07BD4F3-97B5-A0CD-326F-8CB7435EAFB9}"/>
              </a:ext>
            </a:extLst>
          </p:cNvPr>
          <p:cNvSpPr txBox="1"/>
          <p:nvPr/>
        </p:nvSpPr>
        <p:spPr>
          <a:xfrm>
            <a:off x="79131" y="346032"/>
            <a:ext cx="11852030" cy="5324535"/>
          </a:xfrm>
          <a:prstGeom prst="rect">
            <a:avLst/>
          </a:prstGeom>
          <a:noFill/>
        </p:spPr>
        <p:txBody>
          <a:bodyPr wrap="square" rtlCol="0">
            <a:spAutoFit/>
          </a:bodyPr>
          <a:lstStyle/>
          <a:p>
            <a:pPr algn="ctr"/>
            <a:r>
              <a:rPr lang="en-US" sz="4800" dirty="0">
                <a:solidFill>
                  <a:srgbClr val="00FF00"/>
                </a:solidFill>
                <a:latin typeface="Cascadia Code SemiBold" panose="020B0609020000020004" pitchFamily="49" charset="0"/>
                <a:ea typeface="Cascadia Code SemiBold" panose="020B0609020000020004" pitchFamily="49" charset="0"/>
                <a:cs typeface="Cascadia Code SemiBold" panose="020B0609020000020004" pitchFamily="49" charset="0"/>
              </a:rPr>
              <a:t>Results and Impact</a:t>
            </a:r>
          </a:p>
          <a:p>
            <a:pPr algn="ctr"/>
            <a:endParaRPr lang="en-US" sz="2400" dirty="0">
              <a:solidFill>
                <a:schemeClr val="bg1"/>
              </a:solidFill>
            </a:endParaRPr>
          </a:p>
          <a:p>
            <a:pPr algn="ctr"/>
            <a:endParaRPr lang="en-US" sz="2400" dirty="0">
              <a:solidFill>
                <a:schemeClr val="bg1"/>
              </a:solidFill>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Improved Communication and Transparency:</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The unified platform centralizes communication and information, fostering better collaboration and a more informed workforce.</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Increased Efficiency:</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Streamlined processes for tasks like booking meeting rooms, managing attendance, and ordering food lead to increased productivity.</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Reduced Costs:</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Optimized food ordering can minimize food wastage, and efficient resource allocation can save on meeting room rentals.</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Enhanced Employee Satisfaction:</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Addressing employee concerns through anonymous feedback and creating a culture of open communication leads to a happier and more engaged workforce.</a:t>
            </a:r>
          </a:p>
          <a:p>
            <a:pPr algn="ctr"/>
            <a:endParaRPr lang="en-US" sz="2400" dirty="0">
              <a:solidFill>
                <a:schemeClr val="bg1"/>
              </a:solidFill>
            </a:endParaRPr>
          </a:p>
        </p:txBody>
      </p:sp>
    </p:spTree>
    <p:extLst>
      <p:ext uri="{BB962C8B-B14F-4D97-AF65-F5344CB8AC3E}">
        <p14:creationId xmlns:p14="http://schemas.microsoft.com/office/powerpoint/2010/main" val="36385993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A07BD4F3-97B5-A0CD-326F-8CB7435EAFB9}"/>
              </a:ext>
            </a:extLst>
          </p:cNvPr>
          <p:cNvSpPr txBox="1"/>
          <p:nvPr/>
        </p:nvSpPr>
        <p:spPr>
          <a:xfrm>
            <a:off x="184638" y="272968"/>
            <a:ext cx="11570677" cy="4955203"/>
          </a:xfrm>
          <a:prstGeom prst="rect">
            <a:avLst/>
          </a:prstGeom>
          <a:noFill/>
        </p:spPr>
        <p:txBody>
          <a:bodyPr wrap="square" rtlCol="0">
            <a:spAutoFit/>
          </a:bodyPr>
          <a:lstStyle/>
          <a:p>
            <a:pPr algn="ctr"/>
            <a:r>
              <a:rPr lang="en-US" sz="4800" dirty="0">
                <a:solidFill>
                  <a:srgbClr val="00FF00"/>
                </a:solidFill>
                <a:latin typeface="Cascadia Code SemiBold" panose="020B0609020000020004" pitchFamily="49" charset="0"/>
                <a:ea typeface="Cascadia Code SemiBold" panose="020B0609020000020004" pitchFamily="49" charset="0"/>
                <a:cs typeface="Cascadia Code SemiBold" panose="020B0609020000020004" pitchFamily="49" charset="0"/>
              </a:rPr>
              <a:t>Results and Impact</a:t>
            </a:r>
          </a:p>
          <a:p>
            <a:pPr algn="ctr"/>
            <a:endParaRPr lang="en-US" sz="2400" dirty="0">
              <a:solidFill>
                <a:schemeClr val="bg1"/>
              </a:solidFill>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Increased platform usage:</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Track the number of active users and channel engagement on the communication platform.</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Reduced meeting room booking conflicts:</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Monitor the decrease in double-booking incidents.</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Improved food order accuracy:</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Analyze the reduction in wasted food based on pre-order data.</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Increased employee feedback:</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Measure the rise in anonymous feedback submissions.</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Employee satisfaction surveys:</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Conduct surveys to gauge overall employee satisfaction before and after implementing the system.</a:t>
            </a:r>
          </a:p>
          <a:p>
            <a:pPr algn="ctr"/>
            <a:endParaRPr lang="en-US" sz="2400" dirty="0">
              <a:solidFill>
                <a:schemeClr val="bg1"/>
              </a:solidFill>
            </a:endParaRPr>
          </a:p>
        </p:txBody>
      </p:sp>
    </p:spTree>
    <p:extLst>
      <p:ext uri="{BB962C8B-B14F-4D97-AF65-F5344CB8AC3E}">
        <p14:creationId xmlns:p14="http://schemas.microsoft.com/office/powerpoint/2010/main" val="268660943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A07BD4F3-97B5-A0CD-326F-8CB7435EAFB9}"/>
              </a:ext>
            </a:extLst>
          </p:cNvPr>
          <p:cNvSpPr txBox="1"/>
          <p:nvPr/>
        </p:nvSpPr>
        <p:spPr>
          <a:xfrm>
            <a:off x="175846" y="341788"/>
            <a:ext cx="11649808" cy="4955203"/>
          </a:xfrm>
          <a:prstGeom prst="rect">
            <a:avLst/>
          </a:prstGeom>
          <a:noFill/>
        </p:spPr>
        <p:txBody>
          <a:bodyPr wrap="square" rtlCol="0">
            <a:spAutoFit/>
          </a:bodyPr>
          <a:lstStyle/>
          <a:p>
            <a:pPr algn="ctr"/>
            <a:r>
              <a:rPr lang="en-US" sz="4800" dirty="0">
                <a:solidFill>
                  <a:srgbClr val="00FF00"/>
                </a:solidFill>
                <a:latin typeface="Cascadia Code SemiBold" panose="020B0609020000020004" pitchFamily="49" charset="0"/>
                <a:ea typeface="Cascadia Code SemiBold" panose="020B0609020000020004" pitchFamily="49" charset="0"/>
                <a:cs typeface="Cascadia Code SemiBold" panose="020B0609020000020004" pitchFamily="49" charset="0"/>
              </a:rPr>
              <a:t>Results and Impact</a:t>
            </a:r>
          </a:p>
          <a:p>
            <a:endParaRPr lang="en-US" sz="2400" dirty="0">
              <a:solidFill>
                <a:schemeClr val="bg1"/>
              </a:solidFill>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Real-World Applications and Impact:</a:t>
            </a: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This system can be applied to various organizations, regardless of size or industry, to create a more efficient and employee-friendly work environment.</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Improved communication and collaboration can lead to better project outcomes and increased innovation.</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A happy and engaged workforce can lead to higher employee retention and reduced recruitment costs.</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The system can be a springboard for further improvements, like integrating with existing HR systems or project management tools for a holistic solution.</a:t>
            </a:r>
          </a:p>
          <a:p>
            <a:endParaRPr lang="en-US" sz="2400" dirty="0">
              <a:solidFill>
                <a:schemeClr val="bg1"/>
              </a:solidFill>
            </a:endParaRPr>
          </a:p>
        </p:txBody>
      </p:sp>
    </p:spTree>
    <p:extLst>
      <p:ext uri="{BB962C8B-B14F-4D97-AF65-F5344CB8AC3E}">
        <p14:creationId xmlns:p14="http://schemas.microsoft.com/office/powerpoint/2010/main" val="1553986993"/>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FF3D1BBB-B854-20AB-8CD4-936AF2EF24AA}"/>
              </a:ext>
            </a:extLst>
          </p:cNvPr>
          <p:cNvSpPr txBox="1"/>
          <p:nvPr/>
        </p:nvSpPr>
        <p:spPr>
          <a:xfrm>
            <a:off x="240323" y="338748"/>
            <a:ext cx="11711354" cy="6617196"/>
          </a:xfrm>
          <a:prstGeom prst="rect">
            <a:avLst/>
          </a:prstGeom>
          <a:noFill/>
        </p:spPr>
        <p:txBody>
          <a:bodyPr wrap="square" rtlCol="0">
            <a:spAutoFit/>
          </a:bodyPr>
          <a:lstStyle/>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Future Enhancements</a:t>
            </a:r>
          </a:p>
          <a:p>
            <a:endParaRPr lang="en-IN" sz="24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endParaRPr lang="en-IN" sz="24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r>
              <a:rPr lang="en-IN" sz="2000" b="1" dirty="0">
                <a:solidFill>
                  <a:schemeClr val="accent6">
                    <a:lumMod val="20000"/>
                    <a:lumOff val="80000"/>
                  </a:schemeClr>
                </a:solidFill>
                <a:effectLst/>
                <a:ea typeface="Cascadia Code SemiBold" panose="020B0609020000020004" pitchFamily="49" charset="0"/>
                <a:cs typeface="Cascadia Code SemiBold" panose="020B0609020000020004" pitchFamily="49" charset="0"/>
              </a:rPr>
              <a:t>Ideas for future development or improvements</a:t>
            </a:r>
          </a:p>
          <a:p>
            <a:endParaRPr lang="en-IN"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Smart Assistant: </a:t>
            </a:r>
          </a:p>
          <a:p>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Implement an AI-powered virtual assistant within the communication platform to answer employee queries, schedule meetings, or book resources.</a:t>
            </a:r>
          </a:p>
          <a:p>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Integration with Existing Tools:</a:t>
            </a:r>
          </a:p>
          <a:p>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HR Systems Integration: Integrate with existing HR systems for seamless data flow (e.g., employee profiles, leave management).</a:t>
            </a:r>
          </a:p>
          <a:p>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Real-time Vending Machine Monitoring: </a:t>
            </a:r>
          </a:p>
          <a:p>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Integrate with vending machines to trigger alerts when snacks are low or empty, notifying designated personnel for restocking.</a:t>
            </a:r>
          </a:p>
          <a:p>
            <a:endParaRPr lang="en-US" sz="2000" dirty="0">
              <a:solidFill>
                <a:schemeClr val="accent6">
                  <a:lumMod val="20000"/>
                  <a:lumOff val="8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endParaRPr lang="en-IN" sz="2400" dirty="0">
              <a:solidFill>
                <a:schemeClr val="accent6">
                  <a:lumMod val="20000"/>
                  <a:lumOff val="80000"/>
                </a:schemeClr>
              </a:solidFill>
              <a:effectLst/>
              <a:latin typeface="Aptos" panose="020B0004020202020204" pitchFamily="34" charset="0"/>
              <a:ea typeface="Aptos" panose="020B0004020202020204" pitchFamily="34" charset="0"/>
              <a:cs typeface="Aptos" panose="020B0004020202020204" pitchFamily="34" charset="0"/>
            </a:endParaRPr>
          </a:p>
          <a:p>
            <a:r>
              <a:rPr lang="en-IN" sz="2400" dirty="0">
                <a:solidFill>
                  <a:schemeClr val="accent6">
                    <a:lumMod val="20000"/>
                    <a:lumOff val="80000"/>
                  </a:schemeClr>
                </a:solidFill>
                <a:effectLst/>
                <a:latin typeface="Aptos" panose="020B0004020202020204" pitchFamily="34" charset="0"/>
                <a:ea typeface="Times New Roman" panose="02020603050405020304" pitchFamily="18" charset="0"/>
                <a:cs typeface="Aptos" panose="020B0004020202020204" pitchFamily="34" charset="0"/>
              </a:rPr>
              <a:t>   </a:t>
            </a:r>
            <a:endParaRPr lang="en-IN" sz="2400" dirty="0">
              <a:solidFill>
                <a:schemeClr val="accent6">
                  <a:lumMod val="20000"/>
                  <a:lumOff val="80000"/>
                </a:schemeClr>
              </a:solidFill>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44230188"/>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3" name="TextBox 2">
            <a:extLst>
              <a:ext uri="{FF2B5EF4-FFF2-40B4-BE49-F238E27FC236}">
                <a16:creationId xmlns:a16="http://schemas.microsoft.com/office/drawing/2014/main" id="{238B9FA4-ABF4-34F0-A8AD-A619B04FF328}"/>
              </a:ext>
            </a:extLst>
          </p:cNvPr>
          <p:cNvSpPr txBox="1"/>
          <p:nvPr/>
        </p:nvSpPr>
        <p:spPr>
          <a:xfrm>
            <a:off x="3196007" y="2644170"/>
            <a:ext cx="5799986" cy="1569660"/>
          </a:xfrm>
          <a:prstGeom prst="rect">
            <a:avLst/>
          </a:prstGeom>
          <a:noFill/>
        </p:spPr>
        <p:txBody>
          <a:bodyPr wrap="none" rtlCol="0">
            <a:spAutoFit/>
          </a:bodyPr>
          <a:lstStyle/>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Q&amp;A</a:t>
            </a:r>
          </a:p>
          <a:p>
            <a:endParaRPr lang="en-IN" sz="24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r>
              <a:rPr lang="en-IN" sz="2400" dirty="0">
                <a:solidFill>
                  <a:schemeClr val="accent6">
                    <a:lumMod val="20000"/>
                    <a:lumOff val="80000"/>
                  </a:schemeClr>
                </a:solidFill>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   Any Questions </a:t>
            </a:r>
            <a:r>
              <a:rPr lang="en-IN" sz="2400" dirty="0">
                <a:solidFill>
                  <a:schemeClr val="accent6">
                    <a:lumMod val="20000"/>
                    <a:lumOff val="8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o</a:t>
            </a:r>
            <a:r>
              <a:rPr lang="en-IN" sz="2400" dirty="0">
                <a:solidFill>
                  <a:schemeClr val="accent6">
                    <a:lumMod val="20000"/>
                    <a:lumOff val="80000"/>
                  </a:schemeClr>
                </a:solidFill>
                <a:effectLst/>
                <a:latin typeface="Cascadia Code SemiLight" panose="020B0609020000020004" pitchFamily="49" charset="0"/>
                <a:ea typeface="Cascadia Code SemiLight" panose="020B0609020000020004" pitchFamily="49" charset="0"/>
                <a:cs typeface="Cascadia Code SemiLight" panose="020B0609020000020004" pitchFamily="49" charset="0"/>
              </a:rPr>
              <a:t>r Suggestions</a:t>
            </a:r>
          </a:p>
        </p:txBody>
      </p:sp>
    </p:spTree>
    <p:extLst>
      <p:ext uri="{BB962C8B-B14F-4D97-AF65-F5344CB8AC3E}">
        <p14:creationId xmlns:p14="http://schemas.microsoft.com/office/powerpoint/2010/main" val="207822368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1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03FE5156-D3B1-0CD2-DBCF-2A372817BF28}"/>
              </a:ext>
            </a:extLst>
          </p:cNvPr>
          <p:cNvSpPr txBox="1"/>
          <p:nvPr/>
        </p:nvSpPr>
        <p:spPr>
          <a:xfrm>
            <a:off x="526072" y="298939"/>
            <a:ext cx="11139855" cy="4770537"/>
          </a:xfrm>
          <a:prstGeom prst="rect">
            <a:avLst/>
          </a:prstGeom>
          <a:noFill/>
        </p:spPr>
        <p:txBody>
          <a:bodyPr wrap="square" rtlCol="0">
            <a:spAutoFit/>
          </a:bodyPr>
          <a:lstStyle/>
          <a:p>
            <a:pPr algn="ctr"/>
            <a:r>
              <a:rPr lang="en-US" sz="4800" dirty="0">
                <a:solidFill>
                  <a:srgbClr val="00FF00"/>
                </a:solidFill>
                <a:latin typeface="Cascadia Code SemiBold" panose="020B0609020000020004" pitchFamily="49" charset="0"/>
                <a:ea typeface="Cascadia Code SemiBold" panose="020B0609020000020004" pitchFamily="49" charset="0"/>
                <a:cs typeface="Cascadia Code SemiBold" panose="020B0609020000020004" pitchFamily="49" charset="0"/>
              </a:rPr>
              <a:t>Introduction</a:t>
            </a:r>
          </a:p>
          <a:p>
            <a:pPr marL="342900" indent="-342900" algn="just">
              <a:buFontTx/>
              <a:buChar char="-"/>
            </a:pPr>
            <a:endParaRPr lang="en-US" sz="2400" b="1" dirty="0"/>
          </a:p>
          <a:p>
            <a:pPr marL="342900" indent="-342900" algn="just">
              <a:buFontTx/>
              <a:buChar char="-"/>
            </a:pPr>
            <a:endParaRPr lang="en-US" sz="2400" b="1" dirty="0"/>
          </a:p>
          <a:p>
            <a:pPr marL="342900" indent="-342900" algn="just">
              <a:buFontTx/>
              <a:buChar char="-"/>
            </a:pPr>
            <a:endParaRPr lang="en-US" sz="2400" b="1" dirty="0"/>
          </a:p>
          <a:p>
            <a:pPr algn="just"/>
            <a:r>
              <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rPr>
              <a:t>The project aims to address various inefficiencies and challenges in the current office environment to create a more efficient, transparent, and employee-centric workplace. These challenges include lack of awareness about lockers, food wastage due to inaccurate lunch vendor estimations, inadequate meeting room availability for important discussions, underutilization of recreational games, centralized communication channels between cross-teams, centralized official channel for BLR ODC updates, absence of a central repository for storing project understanding, challenges in attendance management and the need for an anonymous communication channel to higher authorities.</a:t>
            </a:r>
          </a:p>
          <a:p>
            <a:pPr algn="just"/>
            <a:endParaRPr lang="en-US" sz="2400" dirty="0">
              <a:solidFill>
                <a:schemeClr val="bg1"/>
              </a:solidFill>
            </a:endParaRPr>
          </a:p>
        </p:txBody>
      </p:sp>
    </p:spTree>
    <p:extLst>
      <p:ext uri="{BB962C8B-B14F-4D97-AF65-F5344CB8AC3E}">
        <p14:creationId xmlns:p14="http://schemas.microsoft.com/office/powerpoint/2010/main" val="1322620883"/>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03FE5156-D3B1-0CD2-DBCF-2A372817BF28}"/>
              </a:ext>
            </a:extLst>
          </p:cNvPr>
          <p:cNvSpPr txBox="1"/>
          <p:nvPr/>
        </p:nvSpPr>
        <p:spPr>
          <a:xfrm>
            <a:off x="278017" y="68317"/>
            <a:ext cx="11280531" cy="5201424"/>
          </a:xfrm>
          <a:prstGeom prst="rect">
            <a:avLst/>
          </a:prstGeom>
          <a:noFill/>
        </p:spPr>
        <p:txBody>
          <a:bodyPr wrap="square" rtlCol="0">
            <a:spAutoFit/>
          </a:bodyPr>
          <a:lstStyle/>
          <a:p>
            <a:pPr algn="ctr"/>
            <a:r>
              <a:rPr lang="en-US" sz="4800" dirty="0">
                <a:solidFill>
                  <a:srgbClr val="00FF00"/>
                </a:solidFill>
                <a:latin typeface="Cascadia Code SemiBold" panose="020B0609020000020004" pitchFamily="49" charset="0"/>
                <a:ea typeface="Cascadia Code SemiBold" panose="020B0609020000020004" pitchFamily="49" charset="0"/>
                <a:cs typeface="Cascadia Code SemiBold" panose="020B0609020000020004" pitchFamily="49" charset="0"/>
              </a:rPr>
              <a:t>Motivation</a:t>
            </a:r>
            <a:r>
              <a:rPr lang="en-US" sz="2400" dirty="0">
                <a:solidFill>
                  <a:schemeClr val="bg1"/>
                </a:solidFill>
              </a:rPr>
              <a:t> </a:t>
            </a:r>
          </a:p>
          <a:p>
            <a:pPr algn="ctr"/>
            <a:endParaRPr lang="en-US" sz="2400" b="1" dirty="0">
              <a:solidFill>
                <a:schemeClr val="bg1"/>
              </a:solidFill>
            </a:endParaRPr>
          </a:p>
          <a:p>
            <a:pPr algn="just"/>
            <a:endPar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endParaRPr lang="en-US" sz="2000" b="1"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By addressing issues like locker awareness, meeting room availability, and centralized communication, employees can feel better supported and have a more positive work environment.</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A centralized communication channel and official update platform can streamline information flow and foster collaboration across teams.</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Centralized lockers and attendance management can help manage resources effectively and identify areas for improvement.</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An anonymous communication channel can encourage employees to voice concerns and suggestions directly to higher authorities.</a:t>
            </a:r>
          </a:p>
        </p:txBody>
      </p:sp>
    </p:spTree>
    <p:extLst>
      <p:ext uri="{BB962C8B-B14F-4D97-AF65-F5344CB8AC3E}">
        <p14:creationId xmlns:p14="http://schemas.microsoft.com/office/powerpoint/2010/main" val="334826156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03FE5156-D3B1-0CD2-DBCF-2A372817BF28}"/>
              </a:ext>
            </a:extLst>
          </p:cNvPr>
          <p:cNvSpPr txBox="1"/>
          <p:nvPr/>
        </p:nvSpPr>
        <p:spPr>
          <a:xfrm>
            <a:off x="316523" y="0"/>
            <a:ext cx="11183815" cy="7540526"/>
          </a:xfrm>
          <a:prstGeom prst="rect">
            <a:avLst/>
          </a:prstGeom>
          <a:noFill/>
        </p:spPr>
        <p:txBody>
          <a:bodyPr wrap="square" rtlCol="0">
            <a:spAutoFit/>
          </a:bodyPr>
          <a:lstStyle/>
          <a:p>
            <a:pPr algn="ctr"/>
            <a:endParaRPr lang="en-IN" sz="2400" dirty="0">
              <a:solidFill>
                <a:schemeClr val="bg1"/>
              </a:solidFill>
              <a:latin typeface="Aptos" panose="020B0004020202020204" pitchFamily="34" charset="0"/>
            </a:endParaRPr>
          </a:p>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Explain why it’s </a:t>
            </a:r>
          </a:p>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important or relevant</a:t>
            </a:r>
          </a:p>
          <a:p>
            <a:pPr algn="ctr"/>
            <a:endParaRPr lang="en-IN" sz="240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just"/>
            <a:r>
              <a:rPr lang="en-US" sz="2000" b="1" dirty="0">
                <a:solidFill>
                  <a:schemeClr val="accent6">
                    <a:lumMod val="20000"/>
                    <a:lumOff val="80000"/>
                  </a:schemeClr>
                </a:solidFill>
                <a:ea typeface="Cascadia Code SemiBold" panose="020B0609020000020004" pitchFamily="49" charset="0"/>
                <a:cs typeface="Cascadia Code SemiBold" panose="020B0609020000020004" pitchFamily="49" charset="0"/>
              </a:rPr>
              <a:t>Increased productivity:</a:t>
            </a:r>
          </a:p>
          <a:p>
            <a:pPr algn="just"/>
            <a:r>
              <a:rPr lang="en-US" sz="2000" b="1" dirty="0">
                <a:solidFill>
                  <a:schemeClr val="accent6">
                    <a:lumMod val="20000"/>
                    <a:lumOff val="80000"/>
                  </a:schemeClr>
                </a:solidFill>
                <a:ea typeface="Cascadia Code SemiBold" panose="020B0609020000020004" pitchFamily="49" charset="0"/>
                <a:cs typeface="Cascadia Code SemiBold" panose="020B0609020000020004" pitchFamily="49" charset="0"/>
              </a:rPr>
              <a:t>	</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Improved communication, resource management, and transparency can lead to a more streamlined workflow and increased employee productivity.</a:t>
            </a:r>
          </a:p>
          <a:p>
            <a:pPr algn="just"/>
            <a:endParaRPr lang="en-US" sz="2000" dirty="0">
              <a:solidFill>
                <a:schemeClr val="accent6">
                  <a:lumMod val="20000"/>
                  <a:lumOff val="80000"/>
                </a:schemeClr>
              </a:solidFill>
              <a:ea typeface="Cascadia Code SemiBold" panose="020B0609020000020004" pitchFamily="49" charset="0"/>
              <a:cs typeface="Cascadia Code SemiBold" panose="020B0609020000020004" pitchFamily="49" charset="0"/>
            </a:endParaRPr>
          </a:p>
          <a:p>
            <a:pPr algn="just"/>
            <a:r>
              <a:rPr lang="en-US" sz="2000" b="1" dirty="0">
                <a:solidFill>
                  <a:schemeClr val="accent6">
                    <a:lumMod val="20000"/>
                    <a:lumOff val="80000"/>
                  </a:schemeClr>
                </a:solidFill>
                <a:ea typeface="Cascadia Code SemiBold" panose="020B0609020000020004" pitchFamily="49" charset="0"/>
                <a:cs typeface="Cascadia Code SemiBold" panose="020B0609020000020004" pitchFamily="49" charset="0"/>
              </a:rPr>
              <a:t>Improved decision-making:</a:t>
            </a:r>
            <a:r>
              <a:rPr lang="en-US" sz="2000" dirty="0">
                <a:solidFill>
                  <a:schemeClr val="accent6">
                    <a:lumMod val="20000"/>
                    <a:lumOff val="80000"/>
                  </a:schemeClr>
                </a:solidFill>
                <a:ea typeface="Cascadia Code SemiBold" panose="020B0609020000020004" pitchFamily="49" charset="0"/>
                <a:cs typeface="Cascadia Code SemiBold" panose="020B0609020000020004" pitchFamily="49" charset="0"/>
              </a:rPr>
              <a:t> </a:t>
            </a:r>
          </a:p>
          <a:p>
            <a:pPr algn="just"/>
            <a:r>
              <a:rPr lang="en-US" sz="2000" dirty="0">
                <a:solidFill>
                  <a:schemeClr val="accent6">
                    <a:lumMod val="20000"/>
                    <a:lumOff val="80000"/>
                  </a:schemeClr>
                </a:solidFill>
                <a:ea typeface="Cascadia Code SemiBold" panose="020B0609020000020004" pitchFamily="49" charset="0"/>
                <a:cs typeface="Cascadia Code SemiBold" panose="020B0609020000020004" pitchFamily="49" charset="0"/>
              </a:rPr>
              <a:t>	</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Centralized project information and employee feedback can provide valuable data for informed decision-making.</a:t>
            </a:r>
          </a:p>
          <a:p>
            <a:pPr algn="just"/>
            <a:endPar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sz="2000" b="1" dirty="0">
                <a:solidFill>
                  <a:schemeClr val="accent6">
                    <a:lumMod val="20000"/>
                    <a:lumOff val="80000"/>
                  </a:schemeClr>
                </a:solidFill>
                <a:ea typeface="Cascadia Code SemiBold" panose="020B0609020000020004" pitchFamily="49" charset="0"/>
                <a:cs typeface="Cascadia Code SemiBold" panose="020B0609020000020004" pitchFamily="49" charset="0"/>
              </a:rPr>
              <a:t>Enhanced employee morale:</a:t>
            </a:r>
            <a:r>
              <a:rPr lang="en-US" sz="2000" dirty="0">
                <a:solidFill>
                  <a:schemeClr val="accent6">
                    <a:lumMod val="20000"/>
                    <a:lumOff val="80000"/>
                  </a:schemeClr>
                </a:solidFill>
                <a:ea typeface="Cascadia Code SemiBold" panose="020B0609020000020004" pitchFamily="49" charset="0"/>
                <a:cs typeface="Cascadia Code SemiBold" panose="020B0609020000020004" pitchFamily="49" charset="0"/>
              </a:rPr>
              <a:t> </a:t>
            </a:r>
          </a:p>
          <a:p>
            <a:pPr algn="just"/>
            <a:r>
              <a:rPr lang="en-US" sz="2000" dirty="0">
                <a:solidFill>
                  <a:schemeClr val="accent6">
                    <a:lumMod val="20000"/>
                    <a:lumOff val="80000"/>
                  </a:schemeClr>
                </a:solidFill>
                <a:ea typeface="Cascadia Code SemiBold" panose="020B0609020000020004" pitchFamily="49" charset="0"/>
                <a:cs typeface="Cascadia Code SemiBold" panose="020B0609020000020004" pitchFamily="49" charset="0"/>
              </a:rPr>
              <a:t>	</a:t>
            </a:r>
            <a:r>
              <a:rPr lang="en-US"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Addressing employee concerns and creating a more positive work environment can boost morale and employee retention.</a:t>
            </a:r>
          </a:p>
          <a:p>
            <a:pPr algn="ctr"/>
            <a:endParaRPr lang="en-IN" sz="24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indent="-342900" algn="ctr">
              <a:buFontTx/>
              <a:buChar char="-"/>
            </a:pPr>
            <a:endParaRPr lang="en-IN" sz="2400" dirty="0">
              <a:solidFill>
                <a:schemeClr val="bg1"/>
              </a:solidFill>
              <a:latin typeface="Aptos" panose="020B0004020202020204" pitchFamily="34" charset="0"/>
              <a:ea typeface="Aptos" panose="020B0004020202020204" pitchFamily="34" charset="0"/>
              <a:cs typeface="Aptos" panose="020B0004020202020204" pitchFamily="34" charset="0"/>
            </a:endParaRPr>
          </a:p>
          <a:p>
            <a:pPr algn="ctr"/>
            <a:endParaRPr lang="en-IN" sz="24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indent="-342900" algn="ctr">
              <a:buFontTx/>
              <a:buChar char="-"/>
            </a:pPr>
            <a:endParaRPr lang="en-IN" sz="2400" dirty="0">
              <a:solidFill>
                <a:schemeClr val="bg1"/>
              </a:solidFill>
              <a:latin typeface="Aptos" panose="020B0004020202020204" pitchFamily="34" charset="0"/>
              <a:ea typeface="Aptos" panose="020B0004020202020204" pitchFamily="34" charset="0"/>
              <a:cs typeface="Aptos" panose="020B0004020202020204" pitchFamily="34" charset="0"/>
            </a:endParaRPr>
          </a:p>
          <a:p>
            <a:pPr marL="342900" indent="-342900" algn="ctr">
              <a:buFontTx/>
              <a:buChar char="-"/>
            </a:pPr>
            <a:endParaRPr lang="en-IN" sz="24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85650276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EE4E03AD-1A80-F245-9123-85F45C936309}"/>
              </a:ext>
            </a:extLst>
          </p:cNvPr>
          <p:cNvSpPr txBox="1"/>
          <p:nvPr/>
        </p:nvSpPr>
        <p:spPr>
          <a:xfrm>
            <a:off x="209550" y="136525"/>
            <a:ext cx="11772900" cy="6647974"/>
          </a:xfrm>
          <a:prstGeom prst="rect">
            <a:avLst/>
          </a:prstGeom>
          <a:noFill/>
        </p:spPr>
        <p:txBody>
          <a:bodyPr wrap="square" rtlCol="0">
            <a:spAutoFit/>
          </a:bodyPr>
          <a:lstStyle/>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Solution Overview</a:t>
            </a:r>
          </a:p>
          <a:p>
            <a:pPr algn="ctr"/>
            <a:endParaRPr lang="en-US" dirty="0">
              <a:solidFill>
                <a:schemeClr val="bg1"/>
              </a:solidFill>
              <a:latin typeface="Aptos" panose="020B0004020202020204" pitchFamily="34" charset="0"/>
              <a:ea typeface="Times New Roman" panose="02020603050405020304" pitchFamily="18" charset="0"/>
              <a:cs typeface="Aptos" panose="020B0004020202020204" pitchFamily="34" charset="0"/>
            </a:endParaRPr>
          </a:p>
          <a:p>
            <a:pPr algn="just"/>
            <a:r>
              <a:rPr lang="en-US" dirty="0">
                <a:solidFill>
                  <a:schemeClr val="accent6">
                    <a:lumMod val="20000"/>
                    <a:lumOff val="80000"/>
                  </a:schemeClr>
                </a:solidFill>
                <a:ea typeface="Cascadia Code SemiBold" panose="020B0609020000020004" pitchFamily="49" charset="0"/>
                <a:cs typeface="Cascadia Code SemiBold" panose="020B0609020000020004" pitchFamily="49" charset="0"/>
              </a:rPr>
              <a:t>Locker Awareness Campaign: </a:t>
            </a:r>
            <a:r>
              <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rPr>
              <a:t>Developed an interactive management system about locker availability and benefits</a:t>
            </a:r>
          </a:p>
          <a:p>
            <a:pPr algn="just"/>
            <a:endPar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dirty="0">
                <a:solidFill>
                  <a:schemeClr val="accent6">
                    <a:lumMod val="20000"/>
                    <a:lumOff val="80000"/>
                  </a:schemeClr>
                </a:solidFill>
                <a:ea typeface="Cascadia Code SemiBold" panose="020B0609020000020004" pitchFamily="49" charset="0"/>
                <a:cs typeface="Cascadia Code SemiBold" panose="020B0609020000020004" pitchFamily="49" charset="0"/>
              </a:rPr>
              <a:t>Food Vendor Estimation System: </a:t>
            </a:r>
            <a:r>
              <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rPr>
              <a:t>Implemented a data-driven tool to estimate food requirements based on employee in order to reduce food wastage</a:t>
            </a:r>
          </a:p>
          <a:p>
            <a:pPr algn="just"/>
            <a:endPar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dirty="0">
                <a:solidFill>
                  <a:schemeClr val="accent6">
                    <a:lumMod val="20000"/>
                    <a:lumOff val="80000"/>
                  </a:schemeClr>
                </a:solidFill>
                <a:ea typeface="Cascadia Code SemiBold" panose="020B0609020000020004" pitchFamily="49" charset="0"/>
                <a:cs typeface="Cascadia Code SemiBold" panose="020B0609020000020004" pitchFamily="49" charset="0"/>
              </a:rPr>
              <a:t>Meeting Room Management System: </a:t>
            </a:r>
            <a:r>
              <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rPr>
              <a:t>Created a centralized platform for booking meeting rooms and integration with calendar systems for seamless scheduling.</a:t>
            </a:r>
          </a:p>
          <a:p>
            <a:pPr algn="just"/>
            <a:endPar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dirty="0">
                <a:solidFill>
                  <a:schemeClr val="accent6">
                    <a:lumMod val="20000"/>
                    <a:lumOff val="80000"/>
                  </a:schemeClr>
                </a:solidFill>
                <a:ea typeface="Cascadia Code SemiBold" panose="020B0609020000020004" pitchFamily="49" charset="0"/>
                <a:cs typeface="Cascadia Code SemiBold" panose="020B0609020000020004" pitchFamily="49" charset="0"/>
              </a:rPr>
              <a:t>Recreation Area Management System: </a:t>
            </a:r>
            <a:r>
              <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rPr>
              <a:t>Introduced a booking system for recreational games to ensure fair access, with automated scheduling based on employee preferences.</a:t>
            </a:r>
          </a:p>
          <a:p>
            <a:pPr algn="just"/>
            <a:endPar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dirty="0">
                <a:solidFill>
                  <a:schemeClr val="accent6">
                    <a:lumMod val="20000"/>
                    <a:lumOff val="80000"/>
                  </a:schemeClr>
                </a:solidFill>
                <a:ea typeface="Cascadia Code SemiBold" panose="020B0609020000020004" pitchFamily="49" charset="0"/>
                <a:cs typeface="Cascadia Code SemiBold" panose="020B0609020000020004" pitchFamily="49" charset="0"/>
              </a:rPr>
              <a:t>Centralized Communication Platform: </a:t>
            </a:r>
            <a:r>
              <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rPr>
              <a:t>created communication channel  for cross-team communication, announcement features for sharing updates</a:t>
            </a:r>
          </a:p>
          <a:p>
            <a:pPr algn="just"/>
            <a:endParaRPr lang="en-US" dirty="0">
              <a:solidFill>
                <a:schemeClr val="accent6">
                  <a:lumMod val="20000"/>
                  <a:lumOff val="80000"/>
                </a:schemeClr>
              </a:solidFill>
              <a:effectLst/>
              <a:ea typeface="Cascadia Code SemiLight" panose="020B0609020000020004" pitchFamily="49" charset="0"/>
              <a:cs typeface="Cascadia Code SemiLight" panose="020B0609020000020004" pitchFamily="49" charset="0"/>
            </a:endParaRPr>
          </a:p>
          <a:p>
            <a:pPr algn="just"/>
            <a:r>
              <a:rPr lang="en-US" b="1" dirty="0">
                <a:solidFill>
                  <a:schemeClr val="accent6">
                    <a:lumMod val="20000"/>
                    <a:lumOff val="80000"/>
                  </a:schemeClr>
                </a:solidFill>
                <a:ea typeface="Cascadia Code SemiBold" panose="020B0609020000020004" pitchFamily="49" charset="0"/>
                <a:cs typeface="Cascadia Code SemiBold" panose="020B0609020000020004" pitchFamily="49" charset="0"/>
              </a:rPr>
              <a:t>Anonymous Communication Channel: </a:t>
            </a:r>
            <a:r>
              <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rPr>
              <a:t>Secure and anonymous channel for employees to raise concerns or suggestions to higher authorities.</a:t>
            </a:r>
          </a:p>
          <a:p>
            <a:pPr algn="just"/>
            <a:endPar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r>
              <a:rPr lang="en-US" b="1" dirty="0">
                <a:solidFill>
                  <a:schemeClr val="accent6">
                    <a:lumMod val="20000"/>
                    <a:lumOff val="80000"/>
                  </a:schemeClr>
                </a:solidFill>
                <a:ea typeface="Cascadia Code SemiBold" panose="020B0609020000020004" pitchFamily="49" charset="0"/>
                <a:cs typeface="Cascadia Code SemiBold" panose="020B0609020000020004" pitchFamily="49" charset="0"/>
              </a:rPr>
              <a:t>Chatbot: </a:t>
            </a:r>
            <a:r>
              <a:rPr lang="en-US" dirty="0">
                <a:solidFill>
                  <a:schemeClr val="accent6">
                    <a:lumMod val="20000"/>
                    <a:lumOff val="80000"/>
                  </a:schemeClr>
                </a:solidFill>
                <a:ea typeface="Cascadia Code SemiBold" panose="020B0609020000020004" pitchFamily="49" charset="0"/>
                <a:cs typeface="Cascadia Code SemiBold" panose="020B0609020000020004" pitchFamily="49" charset="0"/>
              </a:rPr>
              <a:t>Bot which can answer all the questions relating to BFL using public use cases.</a:t>
            </a:r>
            <a:endPar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just"/>
            <a:endParaRPr lang="en-US"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algn="ctr"/>
            <a:endParaRPr lang="en-IN" dirty="0">
              <a:solidFill>
                <a:schemeClr val="bg1"/>
              </a:solidFill>
              <a:effectLst/>
              <a:latin typeface="Aptos" panose="020B0004020202020204" pitchFamily="34" charset="0"/>
              <a:ea typeface="Times New Roman" panose="02020603050405020304" pitchFamily="18" charset="0"/>
              <a:cs typeface="Aptos" panose="020B0004020202020204" pitchFamily="34" charset="0"/>
            </a:endParaRPr>
          </a:p>
        </p:txBody>
      </p:sp>
    </p:spTree>
    <p:extLst>
      <p:ext uri="{BB962C8B-B14F-4D97-AF65-F5344CB8AC3E}">
        <p14:creationId xmlns:p14="http://schemas.microsoft.com/office/powerpoint/2010/main" val="37199579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F3B81E58-D678-BD9E-7B01-BEA46944BD4B}"/>
              </a:ext>
            </a:extLst>
          </p:cNvPr>
          <p:cNvSpPr txBox="1"/>
          <p:nvPr/>
        </p:nvSpPr>
        <p:spPr>
          <a:xfrm>
            <a:off x="4746111" y="2851947"/>
            <a:ext cx="2699778" cy="1569660"/>
          </a:xfrm>
          <a:prstGeom prst="rect">
            <a:avLst/>
          </a:prstGeom>
          <a:noFill/>
        </p:spPr>
        <p:txBody>
          <a:bodyPr wrap="none" rtlCol="0">
            <a:spAutoFit/>
          </a:bodyPr>
          <a:lstStyle/>
          <a:p>
            <a:pPr algn="ctr"/>
            <a:r>
              <a:rPr lang="en-US" sz="4800" dirty="0">
                <a:solidFill>
                  <a:srgbClr val="00FF00"/>
                </a:solidFill>
                <a:latin typeface="Cascadia Code SemiBold" panose="020B0609020000020004" pitchFamily="49" charset="0"/>
                <a:ea typeface="Cascadia Code SemiBold" panose="020B0609020000020004" pitchFamily="49" charset="0"/>
                <a:cs typeface="Cascadia Code SemiBold" panose="020B0609020000020004" pitchFamily="49" charset="0"/>
              </a:rPr>
              <a:t>Demo</a:t>
            </a:r>
          </a:p>
          <a:p>
            <a:pPr algn="ctr"/>
            <a:endParaRPr lang="en-US" sz="2400" dirty="0">
              <a:solidFill>
                <a:schemeClr val="bg1"/>
              </a:solidFill>
            </a:endParaRPr>
          </a:p>
          <a:p>
            <a:r>
              <a:rPr lang="en-US" sz="2400" dirty="0">
                <a:solidFill>
                  <a:schemeClr val="bg1"/>
                </a:solidFill>
              </a:rPr>
              <a:t>   </a:t>
            </a:r>
          </a:p>
        </p:txBody>
      </p:sp>
    </p:spTree>
    <p:extLst>
      <p:ext uri="{BB962C8B-B14F-4D97-AF65-F5344CB8AC3E}">
        <p14:creationId xmlns:p14="http://schemas.microsoft.com/office/powerpoint/2010/main" val="334488147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7D7B875B-067E-0DCA-DE10-871C37E314EE}"/>
              </a:ext>
            </a:extLst>
          </p:cNvPr>
          <p:cNvSpPr txBox="1"/>
          <p:nvPr/>
        </p:nvSpPr>
        <p:spPr>
          <a:xfrm>
            <a:off x="729762" y="455347"/>
            <a:ext cx="11087100" cy="4770537"/>
          </a:xfrm>
          <a:prstGeom prst="rect">
            <a:avLst/>
          </a:prstGeom>
          <a:noFill/>
        </p:spPr>
        <p:txBody>
          <a:bodyPr wrap="square" rtlCol="0">
            <a:spAutoFit/>
          </a:bodyPr>
          <a:lstStyle/>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Technical Details</a:t>
            </a:r>
          </a:p>
          <a:p>
            <a:pPr algn="ctr"/>
            <a:endParaRPr lang="en-IN" sz="2400" dirty="0">
              <a:solidFill>
                <a:schemeClr val="bg1"/>
              </a:solidFill>
              <a:effectLst/>
              <a:latin typeface="Aptos" panose="020B0004020202020204" pitchFamily="34" charset="0"/>
              <a:ea typeface="Times New Roman" panose="02020603050405020304" pitchFamily="18" charset="0"/>
              <a:cs typeface="Aptos" panose="020B0004020202020204" pitchFamily="34" charset="0"/>
            </a:endParaRPr>
          </a:p>
          <a:p>
            <a:pPr algn="ctr"/>
            <a:endParaRPr lang="en-IN" sz="2400" dirty="0">
              <a:solidFill>
                <a:schemeClr val="bg1"/>
              </a:solidFill>
              <a:latin typeface="Aptos" panose="020B0004020202020204" pitchFamily="34" charset="0"/>
              <a:ea typeface="Times New Roman" panose="02020603050405020304" pitchFamily="18" charset="0"/>
              <a:cs typeface="Aptos" panose="020B0004020202020204" pitchFamily="34" charset="0"/>
            </a:endParaRPr>
          </a:p>
          <a:p>
            <a:pPr algn="ctr"/>
            <a:endParaRPr lang="en-IN" sz="2400" dirty="0">
              <a:solidFill>
                <a:schemeClr val="bg1"/>
              </a:solidFill>
              <a:effectLst/>
              <a:latin typeface="Aptos" panose="020B0004020202020204" pitchFamily="34" charset="0"/>
              <a:ea typeface="Times New Roman" panose="02020603050405020304" pitchFamily="18" charset="0"/>
              <a:cs typeface="Aptos" panose="020B0004020202020204" pitchFamily="34" charset="0"/>
            </a:endParaRPr>
          </a:p>
          <a:p>
            <a:pPr algn="ctr"/>
            <a:endParaRPr lang="en-IN" sz="2400" dirty="0">
              <a:solidFill>
                <a:schemeClr val="bg1"/>
              </a:solidFill>
              <a:effectLst/>
              <a:latin typeface="Aptos" panose="020B0004020202020204" pitchFamily="34" charset="0"/>
              <a:ea typeface="Times New Roman" panose="02020603050405020304" pitchFamily="18" charset="0"/>
              <a:cs typeface="Aptos" panose="020B0004020202020204" pitchFamily="34" charset="0"/>
            </a:endParaRPr>
          </a:p>
          <a:p>
            <a:pPr algn="just"/>
            <a:r>
              <a:rPr lang="en-IN" sz="2000" dirty="0">
                <a:solidFill>
                  <a:schemeClr val="accent6">
                    <a:lumMod val="20000"/>
                    <a:lumOff val="80000"/>
                  </a:schemeClr>
                </a:solidFill>
                <a:effectLst/>
                <a:ea typeface="Cascadia Code SemiLight" panose="020B0609020000020004" pitchFamily="49" charset="0"/>
                <a:cs typeface="Cascadia Code SemiLight" panose="020B0609020000020004" pitchFamily="49" charset="0"/>
              </a:rPr>
              <a:t>Technologies used (programming languages, frameworks, tools, etc.)</a:t>
            </a:r>
          </a:p>
          <a:p>
            <a:pPr algn="just"/>
            <a:endParaRPr lang="en-IN"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marL="342900" indent="-342900" algn="just">
              <a:buFont typeface="Arial" panose="020B0604020202020204" pitchFamily="34" charset="0"/>
              <a:buChar char="•"/>
            </a:pPr>
            <a:r>
              <a:rPr lang="en-IN" sz="2000" dirty="0">
                <a:solidFill>
                  <a:schemeClr val="accent6">
                    <a:lumMod val="20000"/>
                    <a:lumOff val="80000"/>
                  </a:schemeClr>
                </a:solidFill>
                <a:effectLst/>
                <a:ea typeface="Cascadia Code SemiLight" panose="020B0609020000020004" pitchFamily="49" charset="0"/>
                <a:cs typeface="Cascadia Code SemiLight" panose="020B0609020000020004" pitchFamily="49" charset="0"/>
              </a:rPr>
              <a:t>Programming Languages: Python, HTML, CSS, </a:t>
            </a:r>
            <a:r>
              <a:rPr lang="en-IN" sz="2000" dirty="0" err="1">
                <a:solidFill>
                  <a:schemeClr val="accent6">
                    <a:lumMod val="20000"/>
                    <a:lumOff val="80000"/>
                  </a:schemeClr>
                </a:solidFill>
                <a:effectLst/>
                <a:ea typeface="Cascadia Code SemiLight" panose="020B0609020000020004" pitchFamily="49" charset="0"/>
                <a:cs typeface="Cascadia Code SemiLight" panose="020B0609020000020004" pitchFamily="49" charset="0"/>
              </a:rPr>
              <a:t>Javascript</a:t>
            </a:r>
            <a:endParaRPr lang="en-IN" sz="2000" dirty="0">
              <a:solidFill>
                <a:schemeClr val="accent6">
                  <a:lumMod val="20000"/>
                  <a:lumOff val="80000"/>
                </a:schemeClr>
              </a:solidFill>
              <a:effectLst/>
              <a:ea typeface="Cascadia Code SemiLight" panose="020B0609020000020004" pitchFamily="49" charset="0"/>
              <a:cs typeface="Cascadia Code SemiLight" panose="020B0609020000020004" pitchFamily="49" charset="0"/>
            </a:endParaRPr>
          </a:p>
          <a:p>
            <a:pPr marL="342900" indent="-342900" algn="just">
              <a:buFont typeface="Arial" panose="020B0604020202020204" pitchFamily="34" charset="0"/>
              <a:buChar char="•"/>
            </a:pPr>
            <a:r>
              <a:rPr lang="en-IN" sz="2000" dirty="0">
                <a:solidFill>
                  <a:schemeClr val="accent6">
                    <a:lumMod val="20000"/>
                    <a:lumOff val="80000"/>
                  </a:schemeClr>
                </a:solidFill>
                <a:effectLst/>
                <a:ea typeface="Cascadia Code SemiLight" panose="020B0609020000020004" pitchFamily="49" charset="0"/>
                <a:cs typeface="Cascadia Code SemiLight" panose="020B0609020000020004" pitchFamily="49" charset="0"/>
              </a:rPr>
              <a:t>Frameworks: Flask</a:t>
            </a:r>
          </a:p>
          <a:p>
            <a:pPr marL="342900" indent="-342900" algn="just">
              <a:buFont typeface="Arial" panose="020B0604020202020204" pitchFamily="34" charset="0"/>
              <a:buChar char="•"/>
            </a:pPr>
            <a:r>
              <a:rPr lang="en-IN"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Web Template engine: </a:t>
            </a:r>
            <a:r>
              <a:rPr lang="en-IN" sz="2000" dirty="0" err="1">
                <a:solidFill>
                  <a:schemeClr val="accent6">
                    <a:lumMod val="20000"/>
                    <a:lumOff val="80000"/>
                  </a:schemeClr>
                </a:solidFill>
                <a:ea typeface="Cascadia Code SemiLight" panose="020B0609020000020004" pitchFamily="49" charset="0"/>
                <a:cs typeface="Cascadia Code SemiLight" panose="020B0609020000020004" pitchFamily="49" charset="0"/>
              </a:rPr>
              <a:t>Jinja</a:t>
            </a:r>
            <a:endParaRPr lang="en-IN" sz="2000" dirty="0">
              <a:solidFill>
                <a:schemeClr val="accent6">
                  <a:lumMod val="20000"/>
                  <a:lumOff val="80000"/>
                </a:schemeClr>
              </a:solidFill>
              <a:ea typeface="Cascadia Code SemiLight" panose="020B0609020000020004" pitchFamily="49" charset="0"/>
              <a:cs typeface="Cascadia Code SemiLight" panose="020B0609020000020004" pitchFamily="49" charset="0"/>
            </a:endParaRPr>
          </a:p>
          <a:p>
            <a:pPr marL="342900" indent="-342900" algn="just">
              <a:buFont typeface="Arial" panose="020B0604020202020204" pitchFamily="34" charset="0"/>
              <a:buChar char="•"/>
            </a:pPr>
            <a:r>
              <a:rPr lang="en-IN" sz="2000" dirty="0">
                <a:solidFill>
                  <a:schemeClr val="accent6">
                    <a:lumMod val="20000"/>
                    <a:lumOff val="80000"/>
                  </a:schemeClr>
                </a:solidFill>
                <a:effectLst/>
                <a:ea typeface="Cascadia Code SemiLight" panose="020B0609020000020004" pitchFamily="49" charset="0"/>
                <a:cs typeface="Cascadia Code SemiLight" panose="020B0609020000020004" pitchFamily="49" charset="0"/>
              </a:rPr>
              <a:t>Database: MySQL</a:t>
            </a:r>
          </a:p>
          <a:p>
            <a:pPr marL="342900" indent="-342900" algn="just">
              <a:buFont typeface="Arial" panose="020B0604020202020204" pitchFamily="34" charset="0"/>
              <a:buChar char="•"/>
            </a:pPr>
            <a:r>
              <a:rPr lang="en-IN"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Tools: </a:t>
            </a:r>
            <a:r>
              <a:rPr lang="en-IN" sz="2000" dirty="0" err="1">
                <a:solidFill>
                  <a:schemeClr val="accent6">
                    <a:lumMod val="20000"/>
                    <a:lumOff val="80000"/>
                  </a:schemeClr>
                </a:solidFill>
                <a:ea typeface="Cascadia Code SemiLight" panose="020B0609020000020004" pitchFamily="49" charset="0"/>
                <a:cs typeface="Cascadia Code SemiLight" panose="020B0609020000020004" pitchFamily="49" charset="0"/>
              </a:rPr>
              <a:t>phpMyAdmin</a:t>
            </a:r>
            <a:r>
              <a:rPr lang="en-IN"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a:t>
            </a:r>
            <a:r>
              <a:rPr lang="en-IN" sz="2000" dirty="0" err="1">
                <a:solidFill>
                  <a:schemeClr val="accent6">
                    <a:lumMod val="20000"/>
                    <a:lumOff val="80000"/>
                  </a:schemeClr>
                </a:solidFill>
                <a:ea typeface="Cascadia Code SemiLight" panose="020B0609020000020004" pitchFamily="49" charset="0"/>
                <a:cs typeface="Cascadia Code SemiLight" panose="020B0609020000020004" pitchFamily="49" charset="0"/>
              </a:rPr>
              <a:t>Xampp</a:t>
            </a:r>
            <a:r>
              <a:rPr lang="en-IN" sz="2000" dirty="0">
                <a:solidFill>
                  <a:schemeClr val="accent6">
                    <a:lumMod val="20000"/>
                    <a:lumOff val="80000"/>
                  </a:schemeClr>
                </a:solidFill>
                <a:ea typeface="Cascadia Code SemiLight" panose="020B0609020000020004" pitchFamily="49" charset="0"/>
                <a:cs typeface="Cascadia Code SemiLight" panose="020B0609020000020004" pitchFamily="49" charset="0"/>
              </a:rPr>
              <a:t> Server</a:t>
            </a:r>
          </a:p>
          <a:p>
            <a:pPr marL="342900" indent="-342900" algn="just">
              <a:buFont typeface="Arial" panose="020B0604020202020204" pitchFamily="34" charset="0"/>
              <a:buChar char="•"/>
            </a:pPr>
            <a:r>
              <a:rPr lang="en-IN" sz="2000" dirty="0">
                <a:solidFill>
                  <a:schemeClr val="accent6">
                    <a:lumMod val="20000"/>
                    <a:lumOff val="80000"/>
                  </a:schemeClr>
                </a:solidFill>
                <a:effectLst/>
                <a:ea typeface="Cascadia Code SemiLight" panose="020B0609020000020004" pitchFamily="49" charset="0"/>
                <a:cs typeface="Cascadia Code SemiLight" panose="020B0609020000020004" pitchFamily="49" charset="0"/>
              </a:rPr>
              <a:t>External API: OpenAI</a:t>
            </a:r>
          </a:p>
        </p:txBody>
      </p:sp>
    </p:spTree>
    <p:extLst>
      <p:ext uri="{BB962C8B-B14F-4D97-AF65-F5344CB8AC3E}">
        <p14:creationId xmlns:p14="http://schemas.microsoft.com/office/powerpoint/2010/main" val="278324478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7D7B875B-067E-0DCA-DE10-871C37E314EE}"/>
              </a:ext>
            </a:extLst>
          </p:cNvPr>
          <p:cNvSpPr txBox="1"/>
          <p:nvPr/>
        </p:nvSpPr>
        <p:spPr>
          <a:xfrm>
            <a:off x="211016" y="294290"/>
            <a:ext cx="11799276" cy="5139869"/>
          </a:xfrm>
          <a:prstGeom prst="rect">
            <a:avLst/>
          </a:prstGeom>
          <a:noFill/>
        </p:spPr>
        <p:txBody>
          <a:bodyPr wrap="square" rtlCol="0">
            <a:spAutoFit/>
          </a:bodyPr>
          <a:lstStyle/>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Technical Details</a:t>
            </a:r>
            <a:endParaRPr lang="en-IN" sz="2000" dirty="0">
              <a:solidFill>
                <a:schemeClr val="bg1"/>
              </a:solidFill>
              <a:effectLst/>
              <a:latin typeface="Aptos" panose="020B0004020202020204" pitchFamily="34" charset="0"/>
              <a:ea typeface="Times New Roman" panose="02020603050405020304" pitchFamily="18" charset="0"/>
              <a:cs typeface="Aptos" panose="020B0004020202020204" pitchFamily="34" charset="0"/>
            </a:endParaRPr>
          </a:p>
          <a:p>
            <a:pPr algn="just"/>
            <a:endParaRPr lang="en-IN" sz="2000" dirty="0">
              <a:solidFill>
                <a:schemeClr val="bg1"/>
              </a:solidFill>
              <a:latin typeface="Aptos" panose="020B0004020202020204" pitchFamily="34" charset="0"/>
              <a:ea typeface="Cascadia Code SemiBold" panose="020B0609020000020004" pitchFamily="49" charset="0"/>
              <a:cs typeface="Cascadia Code SemiBold" panose="020B0609020000020004" pitchFamily="49" charset="0"/>
            </a:endParaRPr>
          </a:p>
          <a:p>
            <a:pPr algn="just"/>
            <a:endParaRPr lang="en-IN" sz="2000" dirty="0">
              <a:solidFill>
                <a:schemeClr val="accent6">
                  <a:lumMod val="20000"/>
                  <a:lumOff val="80000"/>
                </a:schemeClr>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algn="just"/>
            <a:r>
              <a:rPr lang="en-IN" sz="2000" dirty="0">
                <a:solidFill>
                  <a:schemeClr val="accent6">
                    <a:lumMod val="20000"/>
                    <a:lumOff val="80000"/>
                  </a:schemeClr>
                </a:solidFill>
                <a:effectLst/>
                <a:ea typeface="Cascadia Code SemiBold" panose="020B0609020000020004" pitchFamily="49" charset="0"/>
                <a:cs typeface="Cascadia Code SemiBold" panose="020B0609020000020004" pitchFamily="49" charset="0"/>
              </a:rPr>
              <a:t>Architecture or system design</a:t>
            </a:r>
          </a:p>
          <a:p>
            <a:pPr marL="457200" indent="-457200" algn="just">
              <a:buFont typeface="+mj-lt"/>
              <a:buAutoNum type="arabicPeriod"/>
            </a:pPr>
            <a:endParaRPr lang="en-US" sz="2000" dirty="0">
              <a:solidFill>
                <a:schemeClr val="accent6">
                  <a:lumMod val="20000"/>
                  <a:lumOff val="80000"/>
                </a:schemeClr>
              </a:solidFill>
              <a:ea typeface="Times New Roman" panose="02020603050405020304" pitchFamily="18" charset="0"/>
              <a:cs typeface="Aptos" panose="020B0004020202020204" pitchFamily="34" charset="0"/>
            </a:endParaRPr>
          </a:p>
          <a:p>
            <a:pPr marL="457200" indent="-457200" algn="just">
              <a:buFont typeface="+mj-lt"/>
              <a:buAutoNum type="arabicPeriod"/>
            </a:pPr>
            <a:endParaRPr lang="en-US" sz="2000" dirty="0">
              <a:solidFill>
                <a:schemeClr val="accent6">
                  <a:lumMod val="20000"/>
                  <a:lumOff val="80000"/>
                </a:schemeClr>
              </a:solidFill>
              <a:ea typeface="Times New Roman" panose="02020603050405020304" pitchFamily="18" charset="0"/>
              <a:cs typeface="Aptos" panose="020B0004020202020204" pitchFamily="34" charset="0"/>
            </a:endParaRPr>
          </a:p>
          <a:p>
            <a:pPr marL="457200" indent="-457200" algn="just">
              <a:buFont typeface="+mj-lt"/>
              <a:buAutoNum type="arabicPeriod"/>
            </a:pPr>
            <a:endParaRPr lang="en-US" sz="2000" dirty="0">
              <a:solidFill>
                <a:schemeClr val="accent6">
                  <a:lumMod val="20000"/>
                  <a:lumOff val="80000"/>
                </a:schemeClr>
              </a:solidFill>
              <a:ea typeface="Times New Roman" panose="02020603050405020304" pitchFamily="18" charset="0"/>
              <a:cs typeface="Aptos" panose="020B0004020202020204" pitchFamily="34" charset="0"/>
            </a:endParaRP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Internal Communication Platform:</a:t>
            </a:r>
            <a:r>
              <a:rPr lang="en-IN" sz="2000" dirty="0">
                <a:solidFill>
                  <a:schemeClr val="accent6">
                    <a:lumMod val="20000"/>
                    <a:lumOff val="80000"/>
                  </a:schemeClr>
                </a:solidFill>
                <a:ea typeface="Times New Roman" panose="02020603050405020304" pitchFamily="18" charset="0"/>
                <a:cs typeface="Aptos" panose="020B0004020202020204" pitchFamily="34" charset="0"/>
              </a:rPr>
              <a:t> Cross team communication facilitates seamless exchange of information and collaboration among employees.</a:t>
            </a:r>
          </a:p>
          <a:p>
            <a:pPr marL="457200" indent="-457200" algn="just">
              <a:buFont typeface="+mj-lt"/>
              <a:buAutoNum type="arabicPeriod"/>
            </a:pPr>
            <a:r>
              <a:rPr lang="en-IN" sz="2000" dirty="0">
                <a:solidFill>
                  <a:schemeClr val="accent6">
                    <a:lumMod val="20000"/>
                    <a:lumOff val="80000"/>
                  </a:schemeClr>
                </a:solidFill>
                <a:ea typeface="Times New Roman" panose="02020603050405020304" pitchFamily="18" charset="0"/>
                <a:cs typeface="Aptos" panose="020B0004020202020204" pitchFamily="34" charset="0"/>
              </a:rPr>
              <a:t>User</a:t>
            </a:r>
            <a:r>
              <a:rPr lang="en-US" sz="2000" dirty="0">
                <a:solidFill>
                  <a:schemeClr val="accent6">
                    <a:lumMod val="20000"/>
                    <a:lumOff val="80000"/>
                  </a:schemeClr>
                </a:solidFill>
                <a:ea typeface="Times New Roman" panose="02020603050405020304" pitchFamily="18" charset="0"/>
                <a:cs typeface="Aptos" panose="020B0004020202020204" pitchFamily="34" charset="0"/>
              </a:rPr>
              <a:t> Management: Secure login system with user roles and permissions.</a:t>
            </a: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Channels and Groups: Allow creation of dedicated channels for specific purposes (lockers, food, meetings, recreation) and  groups for cross-team collaboration.</a:t>
            </a: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Booking System: Develop a calendar-based system for booking meeting rooms .</a:t>
            </a: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Survey Module: Implement a user-friendly survey feature for daily food pre-orders and gauging interest in recreational activities.</a:t>
            </a:r>
          </a:p>
        </p:txBody>
      </p:sp>
    </p:spTree>
    <p:extLst>
      <p:ext uri="{BB962C8B-B14F-4D97-AF65-F5344CB8AC3E}">
        <p14:creationId xmlns:p14="http://schemas.microsoft.com/office/powerpoint/2010/main" val="351238845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0D198B-B730-04EB-CF13-58386CECF950}"/>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bg1">
                    <a:lumMod val="75000"/>
                  </a:schemeClr>
                </a:solidFill>
              </a:rPr>
              <a:t>#</a:t>
            </a:r>
            <a:r>
              <a:rPr lang="en-IN" b="1" dirty="0">
                <a:solidFill>
                  <a:schemeClr val="bg1">
                    <a:lumMod val="75000"/>
                  </a:schemeClr>
                </a:solidFill>
              </a:rPr>
              <a:t>BLRODC  | #Hackathon</a:t>
            </a:r>
            <a:endParaRPr lang="en-US" b="1" dirty="0">
              <a:solidFill>
                <a:schemeClr val="bg1">
                  <a:lumMod val="75000"/>
                </a:schemeClr>
              </a:solidFill>
            </a:endParaRPr>
          </a:p>
        </p:txBody>
      </p:sp>
      <p:sp>
        <p:nvSpPr>
          <p:cNvPr id="2" name="TextBox 1">
            <a:extLst>
              <a:ext uri="{FF2B5EF4-FFF2-40B4-BE49-F238E27FC236}">
                <a16:creationId xmlns:a16="http://schemas.microsoft.com/office/drawing/2014/main" id="{7D7B875B-067E-0DCA-DE10-871C37E314EE}"/>
              </a:ext>
            </a:extLst>
          </p:cNvPr>
          <p:cNvSpPr txBox="1"/>
          <p:nvPr/>
        </p:nvSpPr>
        <p:spPr>
          <a:xfrm>
            <a:off x="211016" y="294290"/>
            <a:ext cx="11799276" cy="5139869"/>
          </a:xfrm>
          <a:prstGeom prst="rect">
            <a:avLst/>
          </a:prstGeom>
          <a:noFill/>
        </p:spPr>
        <p:txBody>
          <a:bodyPr wrap="square" rtlCol="0">
            <a:spAutoFit/>
          </a:bodyPr>
          <a:lstStyle/>
          <a:p>
            <a:pPr algn="ctr"/>
            <a:r>
              <a:rPr lang="en-IN" sz="4800" dirty="0">
                <a:solidFill>
                  <a:srgbClr val="00FF00"/>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Technical Details</a:t>
            </a:r>
            <a:endParaRPr lang="en-IN" sz="2000" dirty="0">
              <a:solidFill>
                <a:schemeClr val="bg1"/>
              </a:solidFill>
              <a:effectLst/>
              <a:latin typeface="Aptos" panose="020B0004020202020204" pitchFamily="34" charset="0"/>
              <a:ea typeface="Times New Roman" panose="02020603050405020304" pitchFamily="18" charset="0"/>
              <a:cs typeface="Aptos" panose="020B0004020202020204" pitchFamily="34" charset="0"/>
            </a:endParaRPr>
          </a:p>
          <a:p>
            <a:pPr algn="just"/>
            <a:r>
              <a:rPr lang="en-IN" sz="2000" dirty="0">
                <a:solidFill>
                  <a:schemeClr val="bg1"/>
                </a:solidFill>
                <a:effectLst/>
                <a:latin typeface="Aptos" panose="020B0004020202020204" pitchFamily="34" charset="0"/>
                <a:ea typeface="Times New Roman" panose="02020603050405020304" pitchFamily="18" charset="0"/>
                <a:cs typeface="Aptos" panose="020B0004020202020204" pitchFamily="34" charset="0"/>
              </a:rPr>
              <a:t> </a:t>
            </a:r>
          </a:p>
          <a:p>
            <a:pPr algn="just"/>
            <a:endParaRPr lang="en-IN" sz="2000" dirty="0">
              <a:solidFill>
                <a:schemeClr val="bg1"/>
              </a:solidFill>
              <a:latin typeface="Aptos" panose="020B0004020202020204" pitchFamily="34" charset="0"/>
              <a:ea typeface="Cascadia Code SemiBold" panose="020B0609020000020004" pitchFamily="49" charset="0"/>
              <a:cs typeface="Cascadia Code SemiBold" panose="020B0609020000020004" pitchFamily="49" charset="0"/>
            </a:endParaRPr>
          </a:p>
          <a:p>
            <a:pPr algn="just"/>
            <a:r>
              <a:rPr lang="en-IN" sz="2000" dirty="0">
                <a:solidFill>
                  <a:schemeClr val="accent6">
                    <a:lumMod val="20000"/>
                    <a:lumOff val="80000"/>
                  </a:schemeClr>
                </a:solidFill>
                <a:effectLst/>
                <a:ea typeface="Cascadia Code SemiBold" panose="020B0609020000020004" pitchFamily="49" charset="0"/>
                <a:cs typeface="Cascadia Code SemiBold" panose="020B0609020000020004" pitchFamily="49" charset="0"/>
              </a:rPr>
              <a:t>Architecture or system design</a:t>
            </a:r>
          </a:p>
          <a:p>
            <a:pPr marL="457200" indent="-457200" algn="just">
              <a:buFont typeface="+mj-lt"/>
              <a:buAutoNum type="arabicPeriod"/>
            </a:pPr>
            <a:endParaRPr lang="en-US" sz="2000" dirty="0">
              <a:solidFill>
                <a:schemeClr val="accent6">
                  <a:lumMod val="20000"/>
                  <a:lumOff val="80000"/>
                </a:schemeClr>
              </a:solidFill>
              <a:ea typeface="Times New Roman" panose="02020603050405020304" pitchFamily="18" charset="0"/>
              <a:cs typeface="Aptos" panose="020B0004020202020204" pitchFamily="34" charset="0"/>
            </a:endParaRPr>
          </a:p>
          <a:p>
            <a:pPr marL="457200" indent="-457200" algn="just">
              <a:buFont typeface="+mj-lt"/>
              <a:buAutoNum type="arabicPeriod"/>
            </a:pPr>
            <a:endParaRPr lang="en-US" sz="2000" dirty="0">
              <a:solidFill>
                <a:schemeClr val="accent6">
                  <a:lumMod val="20000"/>
                  <a:lumOff val="80000"/>
                </a:schemeClr>
              </a:solidFill>
              <a:ea typeface="Times New Roman" panose="02020603050405020304" pitchFamily="18" charset="0"/>
              <a:cs typeface="Aptos" panose="020B0004020202020204" pitchFamily="34" charset="0"/>
            </a:endParaRPr>
          </a:p>
          <a:p>
            <a:pPr marL="457200" indent="-457200" algn="just">
              <a:buFont typeface="+mj-lt"/>
              <a:buAutoNum type="arabicPeriod"/>
            </a:pPr>
            <a:endParaRPr lang="en-US" sz="2000" dirty="0">
              <a:solidFill>
                <a:schemeClr val="accent6">
                  <a:lumMod val="20000"/>
                  <a:lumOff val="80000"/>
                </a:schemeClr>
              </a:solidFill>
              <a:ea typeface="Times New Roman" panose="02020603050405020304" pitchFamily="18" charset="0"/>
              <a:cs typeface="Aptos" panose="020B0004020202020204" pitchFamily="34" charset="0"/>
            </a:endParaRP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Announcement Board: Create a dedicated section for official announcements like BLR ODC updates.</a:t>
            </a: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Attendance Management System:</a:t>
            </a:r>
            <a:r>
              <a:rPr lang="en-IN" sz="2000" dirty="0">
                <a:solidFill>
                  <a:schemeClr val="accent6">
                    <a:lumMod val="20000"/>
                    <a:lumOff val="80000"/>
                  </a:schemeClr>
                </a:solidFill>
                <a:ea typeface="Times New Roman" panose="02020603050405020304" pitchFamily="18" charset="0"/>
                <a:cs typeface="Aptos" panose="020B0004020202020204" pitchFamily="34" charset="0"/>
              </a:rPr>
              <a:t> Tracks employees presence, absence for payroll and HR purposes.</a:t>
            </a: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Anonymous Feedback System:</a:t>
            </a:r>
            <a:r>
              <a:rPr lang="en-IN" sz="2000" dirty="0">
                <a:solidFill>
                  <a:schemeClr val="accent6">
                    <a:lumMod val="20000"/>
                    <a:lumOff val="80000"/>
                  </a:schemeClr>
                </a:solidFill>
                <a:ea typeface="Times New Roman" panose="02020603050405020304" pitchFamily="18" charset="0"/>
                <a:cs typeface="Aptos" panose="020B0004020202020204" pitchFamily="34" charset="0"/>
              </a:rPr>
              <a:t> Allowing employees to provide input or criticism without revealing their identity, overseen by HR for fairness and confidentiality.</a:t>
            </a:r>
            <a:endParaRPr lang="en-US" sz="2000" dirty="0">
              <a:solidFill>
                <a:schemeClr val="accent6">
                  <a:lumMod val="20000"/>
                  <a:lumOff val="80000"/>
                </a:schemeClr>
              </a:solidFill>
              <a:ea typeface="Times New Roman" panose="02020603050405020304" pitchFamily="18" charset="0"/>
              <a:cs typeface="Aptos" panose="020B0004020202020204" pitchFamily="34" charset="0"/>
            </a:endParaRP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Develop APIs for communication between the internal platform and attendance management system for seamless data flow.</a:t>
            </a:r>
          </a:p>
          <a:p>
            <a:pPr marL="457200" indent="-457200" algn="just">
              <a:buFont typeface="+mj-lt"/>
              <a:buAutoNum type="arabicPeriod"/>
            </a:pPr>
            <a:r>
              <a:rPr lang="en-US" sz="2000" dirty="0">
                <a:solidFill>
                  <a:schemeClr val="accent6">
                    <a:lumMod val="20000"/>
                    <a:lumOff val="80000"/>
                  </a:schemeClr>
                </a:solidFill>
                <a:ea typeface="Times New Roman" panose="02020603050405020304" pitchFamily="18" charset="0"/>
                <a:cs typeface="Aptos" panose="020B0004020202020204" pitchFamily="34" charset="0"/>
              </a:rPr>
              <a:t>Integrate single sign-on (SSO) for user authentication across all systems using a central user management system.</a:t>
            </a:r>
          </a:p>
        </p:txBody>
      </p:sp>
    </p:spTree>
    <p:extLst>
      <p:ext uri="{BB962C8B-B14F-4D97-AF65-F5344CB8AC3E}">
        <p14:creationId xmlns:p14="http://schemas.microsoft.com/office/powerpoint/2010/main" val="3322069825"/>
      </p:ext>
    </p:extLst>
  </p:cSld>
  <p:clrMapOvr>
    <a:masterClrMapping/>
  </p:clrMapOvr>
  <p:transition spd="med">
    <p:pull/>
  </p:transition>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4083</TotalTime>
  <Words>1208</Words>
  <Application>Microsoft Office PowerPoint</Application>
  <PresentationFormat>Widescreen</PresentationFormat>
  <Paragraphs>166</Paragraphs>
  <Slides>15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Aptos</vt:lpstr>
      <vt:lpstr>Arial</vt:lpstr>
      <vt:lpstr>Bookman Old Style</vt:lpstr>
      <vt:lpstr>Calibri</vt:lpstr>
      <vt:lpstr>Cascadia Code SemiBold</vt:lpstr>
      <vt:lpstr>Cascadia Code SemiLight</vt:lpstr>
      <vt:lpstr>Rubik</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Bhawna Taneja</dc:creator>
  <cp:lastModifiedBy>Sasank Perumalla</cp:lastModifiedBy>
  <cp:revision>39</cp:revision>
  <dcterms:created xsi:type="dcterms:W3CDTF">2024-04-01T11:56:59Z</dcterms:created>
  <dcterms:modified xsi:type="dcterms:W3CDTF">2024-04-23T08:37:16Z</dcterms:modified>
</cp:coreProperties>
</file>