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10_B259289D.xml" ContentType="application/vnd.ms-powerpoint.comments+xml"/>
  <Override PartName="/ppt/notesSlides/notesSlide1.xml" ContentType="application/vnd.openxmlformats-officedocument.presentationml.notesSlide+xml"/>
  <Override PartName="/ppt/comments/modernComment_10C_926163F.xml" ContentType="application/vnd.ms-powerpoint.comments+xml"/>
  <Override PartName="/ppt/comments/modernComment_107_958A13B0.xml" ContentType="application/vnd.ms-powerpoint.comments+xml"/>
  <Override PartName="/ppt/comments/modernComment_172_3F640DDB.xml" ContentType="application/vnd.ms-powerpoint.comments+xml"/>
  <Override PartName="/ppt/notesSlides/notesSlide2.xml" ContentType="application/vnd.openxmlformats-officedocument.presentationml.notesSlide+xml"/>
  <Override PartName="/ppt/comments/modernComment_11B_5EFAC912.xml" ContentType="application/vnd.ms-powerpoint.comments+xml"/>
  <Override PartName="/ppt/comments/modernComment_164_5871C317.xml" ContentType="application/vnd.ms-powerpoint.comments+xml"/>
  <Override PartName="/ppt/comments/modernComment_15C_72806532.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4" r:id="rId1"/>
    <p:sldMasterId id="2147483815" r:id="rId2"/>
  </p:sldMasterIdLst>
  <p:notesMasterIdLst>
    <p:notesMasterId r:id="rId18"/>
  </p:notesMasterIdLst>
  <p:sldIdLst>
    <p:sldId id="272" r:id="rId3"/>
    <p:sldId id="268" r:id="rId4"/>
    <p:sldId id="263" r:id="rId5"/>
    <p:sldId id="370" r:id="rId6"/>
    <p:sldId id="352" r:id="rId7"/>
    <p:sldId id="359" r:id="rId8"/>
    <p:sldId id="360" r:id="rId9"/>
    <p:sldId id="369" r:id="rId10"/>
    <p:sldId id="354" r:id="rId11"/>
    <p:sldId id="368" r:id="rId12"/>
    <p:sldId id="357" r:id="rId13"/>
    <p:sldId id="363" r:id="rId14"/>
    <p:sldId id="283" r:id="rId15"/>
    <p:sldId id="356"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165CF5-DFEE-6333-2C2E-AAD398014A51}" name="Sasank Chithirala" initials="SC" userId="S::schithir@gmu.edu::d0b19e19-21b1-4fcc-a651-ad76dcec234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0E9"/>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453C0-7CA9-CF1E-6AA1-789288F47A80}" v="2" dt="2024-05-02T21:29:27.499"/>
    <p1510:client id="{62FC0166-E0EA-5531-4A18-6C0A830E1699}" v="42" dt="2024-05-02T23:50:33.902"/>
    <p1510:client id="{6FE98CAB-27D5-4031-998F-13BB1846C4B7}" v="10" dt="2024-05-02T22:46:39.043"/>
    <p1510:client id="{816E5FDC-D34D-4F99-99CF-4098950261EE}" v="44" dt="2024-05-02T22:50:29.908"/>
    <p1510:client id="{852A3434-CCDB-482A-8DD8-EF827BABE952}" v="225" dt="2024-05-02T18:30:45.560"/>
    <p1510:client id="{88A3A31C-91B7-4849-BDFA-ADBEA2CE2182}" v="1" dt="2024-05-02T23:22:28.604"/>
    <p1510:client id="{8DDEF889-0788-4AAA-8E04-43B0D73C4CD8}" v="123" dt="2024-05-02T21:15:09.365"/>
    <p1510:client id="{929FF3AD-DA4C-464D-A321-E861F19F5BD1}" v="15" dt="2024-05-02T02:20:16.967"/>
    <p1510:client id="{9C74AD6E-19FC-4691-84A6-284964F5A9C1}" v="61" dt="2024-05-02T23:13:32.360"/>
    <p1510:client id="{AFDFDEF6-6477-431F-91AD-46F6B7254A36}" v="2" dt="2024-05-02T23:07:38.440"/>
    <p1510:client id="{BD1B45D6-34C9-4C26-8AAC-F00911CA1C54}" v="2" dt="2024-05-02T15:35:18.380"/>
    <p1510:client id="{BF005F6E-D611-434A-91C3-47FD87A7CA00}" v="15" dt="2024-05-02T22:06:36.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9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modernComment_107_958A13B0.xml><?xml version="1.0" encoding="utf-8"?>
<p188:cmLst xmlns:a="http://schemas.openxmlformats.org/drawingml/2006/main" xmlns:r="http://schemas.openxmlformats.org/officeDocument/2006/relationships" xmlns:p188="http://schemas.microsoft.com/office/powerpoint/2018/8/main">
  <p188:cm id="{DC54FB9C-74E5-4B6B-AC41-58A17C1F128C}" authorId="{E5165CF5-DFEE-6333-2C2E-AAD398014A51}" created="2024-05-02T18:30:30.591">
    <pc:sldMkLst xmlns:pc="http://schemas.microsoft.com/office/powerpoint/2013/main/command">
      <pc:docMk/>
      <pc:sldMk cId="2508854192" sldId="263"/>
    </pc:sldMkLst>
    <p188:txBody>
      <a:bodyPr/>
      <a:lstStyle/>
      <a:p>
        <a:r>
          <a:rPr lang="en-US"/>
          <a:t>Charan</a:t>
        </a:r>
      </a:p>
    </p188:txBody>
  </p188:cm>
</p188:cmLst>
</file>

<file path=ppt/comments/modernComment_10C_926163F.xml><?xml version="1.0" encoding="utf-8"?>
<p188:cmLst xmlns:a="http://schemas.openxmlformats.org/drawingml/2006/main" xmlns:r="http://schemas.openxmlformats.org/officeDocument/2006/relationships" xmlns:p188="http://schemas.microsoft.com/office/powerpoint/2018/8/main">
  <p188:cm id="{F1F92CD0-4FDF-4F6F-A028-1FEC3C470124}" authorId="{E5165CF5-DFEE-6333-2C2E-AAD398014A51}" created="2024-05-02T18:30:19.403">
    <pc:sldMkLst xmlns:pc="http://schemas.microsoft.com/office/powerpoint/2013/main/command">
      <pc:docMk/>
      <pc:sldMk cId="153491007" sldId="268"/>
    </pc:sldMkLst>
    <p188:txBody>
      <a:bodyPr/>
      <a:lstStyle/>
      <a:p>
        <a:r>
          <a:rPr lang="en-US"/>
          <a:t>charan</a:t>
        </a:r>
      </a:p>
    </p188:txBody>
  </p188:cm>
</p188:cmLst>
</file>

<file path=ppt/comments/modernComment_110_B259289D.xml><?xml version="1.0" encoding="utf-8"?>
<p188:cmLst xmlns:a="http://schemas.openxmlformats.org/drawingml/2006/main" xmlns:r="http://schemas.openxmlformats.org/officeDocument/2006/relationships" xmlns:p188="http://schemas.microsoft.com/office/powerpoint/2018/8/main">
  <p188:cm id="{331E0361-B591-439D-A3D0-633BE9BD410E}" authorId="{E5165CF5-DFEE-6333-2C2E-AAD398014A51}" created="2024-05-02T18:30:03.137">
    <pc:sldMkLst xmlns:pc="http://schemas.microsoft.com/office/powerpoint/2013/main/command">
      <pc:docMk/>
      <pc:sldMk cId="2992187549" sldId="272"/>
    </pc:sldMkLst>
    <p188:txBody>
      <a:bodyPr/>
      <a:lstStyle/>
      <a:p>
        <a:r>
          <a:rPr lang="en-US"/>
          <a:t>Charan</a:t>
        </a:r>
      </a:p>
    </p188:txBody>
  </p188:cm>
</p188:cmLst>
</file>

<file path=ppt/comments/modernComment_11B_5EFAC912.xml><?xml version="1.0" encoding="utf-8"?>
<p188:cmLst xmlns:a="http://schemas.openxmlformats.org/drawingml/2006/main" xmlns:r="http://schemas.openxmlformats.org/officeDocument/2006/relationships" xmlns:p188="http://schemas.microsoft.com/office/powerpoint/2018/8/main">
  <p188:cm id="{50E40AA2-2B61-4BEC-A311-E88B0459AB13}" authorId="{E5165CF5-DFEE-6333-2C2E-AAD398014A51}" created="2024-05-02T18:22:02.245">
    <pc:sldMkLst xmlns:pc="http://schemas.microsoft.com/office/powerpoint/2013/main/command">
      <pc:docMk/>
      <pc:sldMk cId="1593493778" sldId="283"/>
    </pc:sldMkLst>
    <p188:txBody>
      <a:bodyPr/>
      <a:lstStyle/>
      <a:p>
        <a:r>
          <a:rPr lang="en-US"/>
          <a:t>SASANK</a:t>
        </a:r>
      </a:p>
    </p188:txBody>
  </p188:cm>
</p188:cmLst>
</file>

<file path=ppt/comments/modernComment_15C_72806532.xml><?xml version="1.0" encoding="utf-8"?>
<p188:cmLst xmlns:a="http://schemas.openxmlformats.org/drawingml/2006/main" xmlns:r="http://schemas.openxmlformats.org/officeDocument/2006/relationships" xmlns:p188="http://schemas.microsoft.com/office/powerpoint/2018/8/main">
  <p188:cm id="{B0EDF32D-EAFA-4E9A-BF56-DB0CD222CD22}" authorId="{E5165CF5-DFEE-6333-2C2E-AAD398014A51}" created="2024-05-02T18:28:55.994">
    <ac:deMkLst xmlns:ac="http://schemas.microsoft.com/office/drawing/2013/main/command">
      <pc:docMk xmlns:pc="http://schemas.microsoft.com/office/powerpoint/2013/main/command"/>
      <pc:sldMk xmlns:pc="http://schemas.microsoft.com/office/powerpoint/2013/main/command" cId="1921017138" sldId="348"/>
      <ac:spMk id="3" creationId="{842F2FAB-BBB8-4D79-9D1E-BC91EE8F4F49}"/>
    </ac:deMkLst>
    <p188:txBody>
      <a:bodyPr/>
      <a:lstStyle/>
      <a:p>
        <a:r>
          <a:rPr lang="en-US"/>
          <a:t>SASANK</a:t>
        </a:r>
      </a:p>
    </p188:txBody>
  </p188:cm>
</p188:cmLst>
</file>

<file path=ppt/comments/modernComment_164_5871C317.xml><?xml version="1.0" encoding="utf-8"?>
<p188:cmLst xmlns:a="http://schemas.openxmlformats.org/drawingml/2006/main" xmlns:r="http://schemas.openxmlformats.org/officeDocument/2006/relationships" xmlns:p188="http://schemas.microsoft.com/office/powerpoint/2018/8/main">
  <p188:cm id="{B9598D7E-3186-49C0-8B60-9655B87A112B}" authorId="{E5165CF5-DFEE-6333-2C2E-AAD398014A51}" created="2024-05-02T18:22:18.980">
    <pc:sldMkLst xmlns:pc="http://schemas.microsoft.com/office/powerpoint/2013/main/command">
      <pc:docMk/>
      <pc:sldMk cId="1483850519" sldId="356"/>
    </pc:sldMkLst>
    <p188:txBody>
      <a:bodyPr/>
      <a:lstStyle/>
      <a:p>
        <a:r>
          <a:rPr lang="en-US"/>
          <a:t>SASANK</a:t>
        </a:r>
      </a:p>
    </p188:txBody>
  </p188:cm>
</p188:cmLst>
</file>

<file path=ppt/comments/modernComment_172_3F640DDB.xml><?xml version="1.0" encoding="utf-8"?>
<p188:cmLst xmlns:a="http://schemas.openxmlformats.org/drawingml/2006/main" xmlns:r="http://schemas.openxmlformats.org/officeDocument/2006/relationships" xmlns:p188="http://schemas.microsoft.com/office/powerpoint/2018/8/main">
  <p188:cm id="{3433486D-15AE-47E9-A80A-6DE1AB5A2252}" authorId="{E5165CF5-DFEE-6333-2C2E-AAD398014A51}" created="2024-05-02T18:30:38.263">
    <pc:sldMkLst xmlns:pc="http://schemas.microsoft.com/office/powerpoint/2013/main/command">
      <pc:docMk/>
      <pc:sldMk cId="2346807741" sldId="280"/>
    </pc:sldMkLst>
    <p188:txBody>
      <a:bodyPr/>
      <a:lstStyle/>
      <a:p>
        <a:r>
          <a:rPr lang="en-US"/>
          <a:t>charan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1BCDB-5129-9844-874A-3A4271ABE53A}" type="datetimeFigureOut">
              <a:rPr lang="en-US" smtClean="0"/>
              <a:t>3/3/2025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63D753-8781-4947-B57E-843BB0D93869}" type="slidenum">
              <a:rPr lang="en-US" smtClean="0"/>
              <a:t>‹#›</a:t>
            </a:fld>
            <a:endParaRPr lang="en-US"/>
          </a:p>
        </p:txBody>
      </p:sp>
    </p:spTree>
    <p:extLst>
      <p:ext uri="{BB962C8B-B14F-4D97-AF65-F5344CB8AC3E}">
        <p14:creationId xmlns:p14="http://schemas.microsoft.com/office/powerpoint/2010/main" val="10217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849E9A-41F7-4779-A581-48A7C374A22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63D753-8781-4947-B57E-843BB0D93869}" type="slidenum">
              <a:rPr lang="en-US" smtClean="0"/>
              <a:t>10</a:t>
            </a:fld>
            <a:endParaRPr lang="en-US"/>
          </a:p>
        </p:txBody>
      </p:sp>
    </p:spTree>
    <p:extLst>
      <p:ext uri="{BB962C8B-B14F-4D97-AF65-F5344CB8AC3E}">
        <p14:creationId xmlns:p14="http://schemas.microsoft.com/office/powerpoint/2010/main" val="289674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4730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8755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682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genda">
    <p:bg>
      <p:bgPr>
        <a:solidFill>
          <a:schemeClr val="bg1"/>
        </a:solidFill>
        <a:effectLst/>
      </p:bgPr>
    </p:bg>
    <p:spTree>
      <p:nvGrpSpPr>
        <p:cNvPr id="1" name=""/>
        <p:cNvGrpSpPr/>
        <p:nvPr/>
      </p:nvGrpSpPr>
      <p:grpSpPr>
        <a:xfrm>
          <a:off x="0" y="0"/>
          <a:ext cx="0" cy="0"/>
          <a:chOff x="0" y="0"/>
          <a:chExt cx="0" cy="0"/>
        </a:xfrm>
      </p:grpSpPr>
      <p:cxnSp>
        <p:nvCxnSpPr>
          <p:cNvPr id="20" name="Straight Connector 19"/>
          <p:cNvCxnSpPr/>
          <p:nvPr userDrawn="1"/>
        </p:nvCxnSpPr>
        <p:spPr>
          <a:xfrm flipV="1">
            <a:off x="845511" y="2049416"/>
            <a:ext cx="15973" cy="4808584"/>
          </a:xfrm>
          <a:prstGeom prst="line">
            <a:avLst/>
          </a:prstGeom>
          <a:ln w="23495" cap="flat">
            <a:solidFill>
              <a:srgbClr val="2F8394"/>
            </a:solidFill>
            <a:prstDash val="sysDot"/>
          </a:ln>
        </p:spPr>
        <p:style>
          <a:lnRef idx="2">
            <a:schemeClr val="accent1"/>
          </a:lnRef>
          <a:fillRef idx="0">
            <a:schemeClr val="accent1"/>
          </a:fillRef>
          <a:effectRef idx="1">
            <a:schemeClr val="accent1"/>
          </a:effectRef>
          <a:fontRef idx="minor">
            <a:schemeClr val="tx1"/>
          </a:fontRef>
        </p:style>
      </p:cxnSp>
      <p:sp>
        <p:nvSpPr>
          <p:cNvPr id="28" name="Text Placeholder 27"/>
          <p:cNvSpPr>
            <a:spLocks noGrp="1"/>
          </p:cNvSpPr>
          <p:nvPr>
            <p:ph type="body" sz="quarter" idx="10" hasCustomPrompt="1"/>
          </p:nvPr>
        </p:nvSpPr>
        <p:spPr>
          <a:xfrm>
            <a:off x="861485" y="560299"/>
            <a:ext cx="7704791" cy="754525"/>
          </a:xfrm>
        </p:spPr>
        <p:txBody>
          <a:bodyPr/>
          <a:lstStyle>
            <a:lvl1pPr marL="0" indent="0">
              <a:buNone/>
              <a:defRPr baseline="0">
                <a:latin typeface="Arial"/>
                <a:cs typeface="Arial"/>
              </a:defRPr>
            </a:lvl1pPr>
          </a:lstStyle>
          <a:p>
            <a:pPr lvl="0"/>
            <a:r>
              <a:rPr lang="en-US"/>
              <a:t>Add a title here…</a:t>
            </a:r>
          </a:p>
        </p:txBody>
      </p:sp>
      <p:sp>
        <p:nvSpPr>
          <p:cNvPr id="30" name="Text Placeholder 29"/>
          <p:cNvSpPr>
            <a:spLocks noGrp="1"/>
          </p:cNvSpPr>
          <p:nvPr>
            <p:ph type="body" sz="quarter" idx="11" hasCustomPrompt="1"/>
          </p:nvPr>
        </p:nvSpPr>
        <p:spPr>
          <a:xfrm>
            <a:off x="1199866" y="2008361"/>
            <a:ext cx="9249833" cy="4514849"/>
          </a:xfrm>
        </p:spPr>
        <p:txBody>
          <a:bodyPr>
            <a:normAutofit/>
          </a:bodyPr>
          <a:lstStyle>
            <a:lvl1pPr marL="685783" indent="-685783">
              <a:buClr>
                <a:schemeClr val="accent2"/>
              </a:buClr>
              <a:buFont typeface="Arial" panose="020B0604020202020204" pitchFamily="34" charset="0"/>
              <a:buChar char="•"/>
              <a:defRPr sz="3733" baseline="0">
                <a:solidFill>
                  <a:schemeClr val="accent4"/>
                </a:solidFill>
                <a:latin typeface="Arial"/>
                <a:cs typeface="Arial"/>
              </a:defRPr>
            </a:lvl1pPr>
            <a:lvl2pPr>
              <a:defRPr/>
            </a:lvl2pPr>
          </a:lstStyle>
          <a:p>
            <a:pPr lvl="0"/>
            <a:r>
              <a:rPr lang="en-US"/>
              <a:t>Add bullet points here</a:t>
            </a:r>
          </a:p>
          <a:p>
            <a:pPr lvl="1"/>
            <a:r>
              <a:rPr lang="en-US"/>
              <a:t>Sub-bullet</a:t>
            </a:r>
          </a:p>
        </p:txBody>
      </p:sp>
    </p:spTree>
    <p:extLst>
      <p:ext uri="{BB962C8B-B14F-4D97-AF65-F5344CB8AC3E}">
        <p14:creationId xmlns:p14="http://schemas.microsoft.com/office/powerpoint/2010/main" val="3448568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ECF21A4-E71B-4D3A-AF45-E989C23A7BB1}" type="datetimeFigureOut">
              <a:rPr lang="en-US" smtClean="0"/>
              <a:t>3/3/2025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330010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86851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DECF21A4-E71B-4D3A-AF45-E989C23A7BB1}" type="datetimeFigureOut">
              <a:rPr lang="en-US" smtClean="0"/>
              <a:t>3/3/2025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260000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DECF21A4-E71B-4D3A-AF45-E989C23A7BB1}" type="datetimeFigureOut">
              <a:rPr lang="en-US" smtClean="0"/>
              <a:t>3/3/2025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901618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DECF21A4-E71B-4D3A-AF45-E989C23A7BB1}" type="datetimeFigureOut">
              <a:rPr lang="en-US" smtClean="0"/>
              <a:t>3/3/2025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2708424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DECF21A4-E71B-4D3A-AF45-E989C23A7BB1}"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66095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ECF21A4-E71B-4D3A-AF45-E989C23A7BB1}" type="datetimeFigureOut">
              <a:rPr lang="en-US" smtClean="0"/>
              <a:t>3/3/2025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6893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542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1271189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DECF21A4-E71B-4D3A-AF45-E989C23A7BB1}" type="datetimeFigureOut">
              <a:rPr lang="en-US" smtClean="0"/>
              <a:t>3/3/2025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2078043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F21A4-E71B-4D3A-AF45-E989C23A7BB1}"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3813343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DECF21A4-E71B-4D3A-AF45-E989C23A7BB1}" type="datetimeFigureOut">
              <a:rPr lang="en-US" smtClean="0"/>
              <a:t>3/3/2025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A6AF1B4E-90EC-4A51-B6E5-B702C054ECB0}" type="slidenum">
              <a:rPr lang="en-US" smtClean="0"/>
              <a:t>‹#›</a:t>
            </a:fld>
            <a:endParaRPr lang="en-US"/>
          </a:p>
        </p:txBody>
      </p:sp>
    </p:spTree>
    <p:extLst>
      <p:ext uri="{BB962C8B-B14F-4D97-AF65-F5344CB8AC3E}">
        <p14:creationId xmlns:p14="http://schemas.microsoft.com/office/powerpoint/2010/main" val="313588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274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413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4462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458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341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445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3/3/2025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036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3/3/2025</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44954553"/>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13" r:id="rId6"/>
    <p:sldLayoutId id="2147483808" r:id="rId7"/>
    <p:sldLayoutId id="2147483809" r:id="rId8"/>
    <p:sldLayoutId id="2147483810" r:id="rId9"/>
    <p:sldLayoutId id="2147483812" r:id="rId10"/>
    <p:sldLayoutId id="2147483811" r:id="rId11"/>
    <p:sldLayoutId id="2147483828" r:id="rId12"/>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ECF21A4-E71B-4D3A-AF45-E989C23A7BB1}" type="datetimeFigureOut">
              <a:rPr lang="en-US" smtClean="0"/>
              <a:t>3/3/2025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6AF1B4E-90EC-4A51-B6E5-B702C054ECB0}" type="slidenum">
              <a:rPr lang="en-US" smtClean="0"/>
              <a:t>‹#›</a:t>
            </a:fld>
            <a:endParaRPr lang="en-US"/>
          </a:p>
        </p:txBody>
      </p:sp>
    </p:spTree>
    <p:extLst>
      <p:ext uri="{BB962C8B-B14F-4D97-AF65-F5344CB8AC3E}">
        <p14:creationId xmlns:p14="http://schemas.microsoft.com/office/powerpoint/2010/main" val="278050009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microsoft.com/office/2018/10/relationships/comments" Target="../comments/modernComment_110_B259289D.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1B_5EFAC9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64_5871C31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5C_7280653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C_926163F.xm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microsoft.com/office/2018/10/relationships/comments" Target="../comments/modernComment_107_958A13B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png"/><Relationship Id="rId2" Type="http://schemas.microsoft.com/office/2018/10/relationships/comments" Target="../comments/modernComment_172_3F640DDB.xml"/><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0"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1"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2"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3"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5"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6"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7"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8"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9"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0"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1"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2"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3"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4"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5"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6"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7"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8"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9"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grpSp>
        <p:nvGrpSpPr>
          <p:cNvPr id="110" name="Group 109">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2" name="Rectangle 31">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3"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4" name="Rectangle 33">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111" name="Rectangle 110">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12" name="Group 1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59" name="Freeform: Shape 58">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3" name="Picture 2">
            <a:extLst>
              <a:ext uri="{FF2B5EF4-FFF2-40B4-BE49-F238E27FC236}">
                <a16:creationId xmlns:a16="http://schemas.microsoft.com/office/drawing/2014/main" id="{B2190359-B997-C18D-1C18-A787ADB74434}"/>
              </a:ext>
            </a:extLst>
          </p:cNvPr>
          <p:cNvPicPr>
            <a:picLocks noChangeAspect="1"/>
          </p:cNvPicPr>
          <p:nvPr/>
        </p:nvPicPr>
        <p:blipFill>
          <a:blip r:embed="rId3"/>
          <a:stretch>
            <a:fillRect/>
          </a:stretch>
        </p:blipFill>
        <p:spPr>
          <a:xfrm>
            <a:off x="1387367" y="671951"/>
            <a:ext cx="9426260" cy="3359108"/>
          </a:xfrm>
          <a:prstGeom prst="rect">
            <a:avLst/>
          </a:prstGeom>
        </p:spPr>
      </p:pic>
      <p:sp>
        <p:nvSpPr>
          <p:cNvPr id="2" name="TextBox 1">
            <a:extLst>
              <a:ext uri="{FF2B5EF4-FFF2-40B4-BE49-F238E27FC236}">
                <a16:creationId xmlns:a16="http://schemas.microsoft.com/office/drawing/2014/main" id="{A132E996-2B40-C2D6-C1A5-2FAEC3F1E3C0}"/>
              </a:ext>
            </a:extLst>
          </p:cNvPr>
          <p:cNvSpPr txBox="1"/>
          <p:nvPr/>
        </p:nvSpPr>
        <p:spPr>
          <a:xfrm>
            <a:off x="8516067" y="5369057"/>
            <a:ext cx="10229851" cy="17703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GBUS 721</a:t>
            </a:r>
          </a:p>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George Mason University </a:t>
            </a:r>
          </a:p>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 </a:t>
            </a:r>
          </a:p>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 name="TextBox 3">
            <a:extLst>
              <a:ext uri="{FF2B5EF4-FFF2-40B4-BE49-F238E27FC236}">
                <a16:creationId xmlns:a16="http://schemas.microsoft.com/office/drawing/2014/main" id="{6496036D-4E11-74C4-C578-C1BC4BA8487E}"/>
              </a:ext>
            </a:extLst>
          </p:cNvPr>
          <p:cNvSpPr txBox="1"/>
          <p:nvPr/>
        </p:nvSpPr>
        <p:spPr>
          <a:xfrm>
            <a:off x="173754" y="4605753"/>
            <a:ext cx="5447775" cy="2416046"/>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Charan Reddy Tamma</a:t>
            </a:r>
          </a:p>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Sasank  Chithirala</a:t>
            </a:r>
          </a:p>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Wendy Claros Barrientos</a:t>
            </a:r>
          </a:p>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Yi Wei</a:t>
            </a:r>
          </a:p>
          <a:p>
            <a:pPr marL="0" marR="0" lvl="0" indent="0" algn="l" defTabSz="914400" rtl="0" eaLnBrk="1" fontAlgn="auto" latinLnBrk="0" hangingPunct="1">
              <a:lnSpc>
                <a:spcPct val="120000"/>
              </a:lnSpc>
              <a:spcBef>
                <a:spcPts val="0"/>
              </a:spcBef>
              <a:spcAft>
                <a:spcPts val="600"/>
              </a:spcAft>
              <a:buClr>
                <a:srgbClr val="F81B02"/>
              </a:buClr>
              <a:buSzPct val="110000"/>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Hannah 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2992187549"/>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showing the number of people&#10;&#10;Description automatically generated">
            <a:extLst>
              <a:ext uri="{FF2B5EF4-FFF2-40B4-BE49-F238E27FC236}">
                <a16:creationId xmlns:a16="http://schemas.microsoft.com/office/drawing/2014/main" id="{7DDF08F9-D7B7-CFAA-8DD3-F78350B10711}"/>
              </a:ext>
            </a:extLst>
          </p:cNvPr>
          <p:cNvPicPr>
            <a:picLocks noGrp="1" noChangeAspect="1"/>
          </p:cNvPicPr>
          <p:nvPr>
            <p:ph idx="4294967295"/>
          </p:nvPr>
        </p:nvPicPr>
        <p:blipFill rotWithShape="1">
          <a:blip r:embed="rId3"/>
          <a:srcRect b="11056"/>
          <a:stretch/>
        </p:blipFill>
        <p:spPr>
          <a:xfrm>
            <a:off x="0" y="1149927"/>
            <a:ext cx="5733472" cy="1934688"/>
          </a:xfrm>
        </p:spPr>
      </p:pic>
      <p:pic>
        <p:nvPicPr>
          <p:cNvPr id="7" name="Picture 6" descr="A graph of different colored lines&#10;&#10;Description automatically generated">
            <a:extLst>
              <a:ext uri="{FF2B5EF4-FFF2-40B4-BE49-F238E27FC236}">
                <a16:creationId xmlns:a16="http://schemas.microsoft.com/office/drawing/2014/main" id="{AE514730-96A6-D291-4A9E-A119639EEECA}"/>
              </a:ext>
            </a:extLst>
          </p:cNvPr>
          <p:cNvPicPr>
            <a:picLocks noChangeAspect="1"/>
          </p:cNvPicPr>
          <p:nvPr/>
        </p:nvPicPr>
        <p:blipFill>
          <a:blip r:embed="rId4"/>
          <a:stretch>
            <a:fillRect/>
          </a:stretch>
        </p:blipFill>
        <p:spPr>
          <a:xfrm>
            <a:off x="0" y="3103418"/>
            <a:ext cx="5733472" cy="3754582"/>
          </a:xfrm>
          <a:prstGeom prst="rect">
            <a:avLst/>
          </a:prstGeom>
        </p:spPr>
      </p:pic>
      <p:pic>
        <p:nvPicPr>
          <p:cNvPr id="9" name="Picture 8" descr="A graph of different colored bars&#10;&#10;Description automatically generated">
            <a:extLst>
              <a:ext uri="{FF2B5EF4-FFF2-40B4-BE49-F238E27FC236}">
                <a16:creationId xmlns:a16="http://schemas.microsoft.com/office/drawing/2014/main" id="{21D3D202-ED57-DA0A-FF80-B601A8DB9A4E}"/>
              </a:ext>
            </a:extLst>
          </p:cNvPr>
          <p:cNvPicPr>
            <a:picLocks noChangeAspect="1"/>
          </p:cNvPicPr>
          <p:nvPr/>
        </p:nvPicPr>
        <p:blipFill>
          <a:blip r:embed="rId5"/>
          <a:stretch>
            <a:fillRect/>
          </a:stretch>
        </p:blipFill>
        <p:spPr>
          <a:xfrm>
            <a:off x="5734082" y="0"/>
            <a:ext cx="6458528" cy="3214254"/>
          </a:xfrm>
          <a:prstGeom prst="rect">
            <a:avLst/>
          </a:prstGeom>
        </p:spPr>
      </p:pic>
      <p:pic>
        <p:nvPicPr>
          <p:cNvPr id="11" name="Picture 10" descr="A graph of different colored bars&#10;&#10;Description automatically generated">
            <a:extLst>
              <a:ext uri="{FF2B5EF4-FFF2-40B4-BE49-F238E27FC236}">
                <a16:creationId xmlns:a16="http://schemas.microsoft.com/office/drawing/2014/main" id="{7CA8F230-85CD-D461-7E51-ACFF036C43B9}"/>
              </a:ext>
            </a:extLst>
          </p:cNvPr>
          <p:cNvPicPr>
            <a:picLocks noChangeAspect="1"/>
          </p:cNvPicPr>
          <p:nvPr/>
        </p:nvPicPr>
        <p:blipFill>
          <a:blip r:embed="rId6"/>
          <a:stretch>
            <a:fillRect/>
          </a:stretch>
        </p:blipFill>
        <p:spPr>
          <a:xfrm>
            <a:off x="5733471" y="3214255"/>
            <a:ext cx="6458527" cy="3643744"/>
          </a:xfrm>
          <a:prstGeom prst="rect">
            <a:avLst/>
          </a:prstGeom>
        </p:spPr>
      </p:pic>
      <p:sp>
        <p:nvSpPr>
          <p:cNvPr id="3" name="TextBox 2">
            <a:extLst>
              <a:ext uri="{FF2B5EF4-FFF2-40B4-BE49-F238E27FC236}">
                <a16:creationId xmlns:a16="http://schemas.microsoft.com/office/drawing/2014/main" id="{7D5731AF-9548-9F6F-9F2C-A185B2501842}"/>
              </a:ext>
            </a:extLst>
          </p:cNvPr>
          <p:cNvSpPr txBox="1"/>
          <p:nvPr/>
        </p:nvSpPr>
        <p:spPr>
          <a:xfrm>
            <a:off x="38340" y="38339"/>
            <a:ext cx="57030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aseline="0">
                <a:latin typeface="Rockwell"/>
              </a:rPr>
              <a:t>Demographic differences</a:t>
            </a:r>
            <a:r>
              <a:rPr lang="zh-CN" sz="2400" baseline="0">
                <a:ea typeface="Rockwell"/>
              </a:rPr>
              <a:t>： </a:t>
            </a:r>
            <a:r>
              <a:rPr lang="en-US" sz="2400" baseline="0">
                <a:latin typeface="Rockwell"/>
              </a:rPr>
              <a:t>Factors that affect respondent’s shopping decision at Target vs. Age</a:t>
            </a:r>
            <a:endParaRPr lang="en-US"/>
          </a:p>
        </p:txBody>
      </p:sp>
    </p:spTree>
    <p:extLst>
      <p:ext uri="{BB962C8B-B14F-4D97-AF65-F5344CB8AC3E}">
        <p14:creationId xmlns:p14="http://schemas.microsoft.com/office/powerpoint/2010/main" val="20885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4" name="Freeform: Shape 8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55" name="Freeform: Shape 8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56" name="Freeform: Shape 8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58" name="Freeform: Shape 9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9" name="Freeform: Shape 9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0" name="Freeform: Shape 9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61" name="Freeform: Shape 9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2" name="Freeform: Shape 9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63" name="Freeform: Shape 9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64" name="Freeform: Shape 9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65"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66" name="Freeform: Shape 10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7" name="Freeform: Shape 10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8" name="Freeform: Shape 10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9" name="Freeform: Shape 10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0" name="Freeform: Shape 10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1" name="Freeform: Shape 10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2" name="Freeform: Shape 10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73" name="Rectangle 17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4" name="Rectangle 17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Exclamation mark on a yellow background">
            <a:extLst>
              <a:ext uri="{FF2B5EF4-FFF2-40B4-BE49-F238E27FC236}">
                <a16:creationId xmlns:a16="http://schemas.microsoft.com/office/drawing/2014/main" id="{F71EFF11-F8CA-A774-F7FB-1A8C288370E5}"/>
              </a:ext>
            </a:extLst>
          </p:cNvPr>
          <p:cNvPicPr>
            <a:picLocks noChangeAspect="1"/>
          </p:cNvPicPr>
          <p:nvPr/>
        </p:nvPicPr>
        <p:blipFill rotWithShape="1">
          <a:blip r:embed="rId2">
            <a:alphaModFix/>
          </a:blip>
          <a:srcRect t="24997" r="-1" b="-1"/>
          <a:stretch/>
        </p:blipFill>
        <p:spPr>
          <a:xfrm>
            <a:off x="20" y="10"/>
            <a:ext cx="12188932" cy="6856614"/>
          </a:xfrm>
          <a:prstGeom prst="rect">
            <a:avLst/>
          </a:prstGeom>
        </p:spPr>
      </p:pic>
      <p:sp>
        <p:nvSpPr>
          <p:cNvPr id="175" name="Rectangle 174">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3124261"/>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8B87F-FA0D-6EF3-AD0A-70ED957754A1}"/>
              </a:ext>
            </a:extLst>
          </p:cNvPr>
          <p:cNvSpPr>
            <a:spLocks noGrp="1"/>
          </p:cNvSpPr>
          <p:nvPr>
            <p:ph type="title"/>
          </p:nvPr>
        </p:nvSpPr>
        <p:spPr>
          <a:xfrm>
            <a:off x="996275" y="3523512"/>
            <a:ext cx="6198566" cy="2603208"/>
          </a:xfrm>
        </p:spPr>
        <p:txBody>
          <a:bodyPr vert="horz" lIns="91440" tIns="45720" rIns="91440" bIns="45720" rtlCol="0" anchor="b">
            <a:normAutofit/>
          </a:bodyPr>
          <a:lstStyle/>
          <a:p>
            <a:r>
              <a:rPr lang="en-US" sz="5400" kern="1200">
                <a:solidFill>
                  <a:srgbClr val="FFFFFF"/>
                </a:solidFill>
                <a:latin typeface="+mj-lt"/>
                <a:ea typeface="+mj-ea"/>
                <a:cs typeface="+mj-cs"/>
              </a:rPr>
              <a:t>Recommendations </a:t>
            </a:r>
          </a:p>
        </p:txBody>
      </p:sp>
      <p:grpSp>
        <p:nvGrpSpPr>
          <p:cNvPr id="176"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7" name="Freeform: Shape 116">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7" name="Freeform: Shape 117">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78" name="Freeform: Shape 118">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79" name="Freeform: Shape 119">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180" name="Freeform: Shape 120">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181" name="Freeform: Shape 121">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182" name="Freeform: Shape 122">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a:p>
          </p:txBody>
        </p:sp>
      </p:grpSp>
      <p:grpSp>
        <p:nvGrpSpPr>
          <p:cNvPr id="183"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26"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28" name="Freeform: Shape 127">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84" name="Freeform: Shape 128">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85" name="Freeform: Shape 129">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86" name="Freeform: Shape 130">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87" name="Freeform: Shape 132">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88" name="Freeform: Shape 133">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89" name="Freeform: Shape 126">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4805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5E63496E-F79E-1467-C3EE-47BE662C05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343"/>
          <a:stretch/>
        </p:blipFill>
        <p:spPr bwMode="auto">
          <a:xfrm>
            <a:off x="124691" y="412605"/>
            <a:ext cx="11930871" cy="604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86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0BB68-BA6C-159D-F1A0-87C19AE3C73D}"/>
              </a:ext>
            </a:extLst>
          </p:cNvPr>
          <p:cNvSpPr>
            <a:spLocks noGrp="1"/>
          </p:cNvSpPr>
          <p:nvPr>
            <p:ph idx="1"/>
          </p:nvPr>
        </p:nvSpPr>
        <p:spPr>
          <a:xfrm>
            <a:off x="185058" y="-12815"/>
            <a:ext cx="12031225" cy="6851294"/>
          </a:xfrm>
        </p:spPr>
        <p:txBody>
          <a:bodyPr vert="horz" lIns="91440" tIns="45720" rIns="91440" bIns="45720" rtlCol="0" anchor="t">
            <a:normAutofit/>
          </a:bodyPr>
          <a:lstStyle/>
          <a:p>
            <a:endParaRPr lang="en-US" sz="1400" b="1">
              <a:ea typeface="+mn-lt"/>
              <a:cs typeface="+mn-lt"/>
            </a:endParaRPr>
          </a:p>
          <a:p>
            <a:r>
              <a:rPr lang="en-US" sz="1400" b="1">
                <a:ea typeface="+mn-lt"/>
                <a:cs typeface="+mn-lt"/>
              </a:rPr>
              <a:t>Aggressive Pricing and Exclusive Partnerships</a:t>
            </a:r>
            <a:endParaRPr lang="en-US" sz="1400">
              <a:ea typeface="+mn-lt"/>
              <a:cs typeface="+mn-lt"/>
            </a:endParaRPr>
          </a:p>
          <a:p>
            <a:pPr marL="0" indent="0">
              <a:buNone/>
            </a:pPr>
            <a:r>
              <a:rPr lang="en-US" sz="1400">
                <a:ea typeface="+mn-lt"/>
                <a:cs typeface="+mn-lt"/>
              </a:rPr>
              <a:t>Target should adopt an aggressive pricing strategy to attract price-sensitive customers and increase its market share. Enhancing product variety can meet a broader range of consumer needs and preferences. Additionally, forming partnerships with reputable companies to launch exclusive product versions can differentiate Target from competitors, enhancing its brand as a unique shopping destination and potentially increasing customer loyalty and sales.</a:t>
            </a:r>
            <a:endParaRPr lang="en-US" sz="1400">
              <a:cs typeface="Segoe UI"/>
            </a:endParaRPr>
          </a:p>
          <a:p>
            <a:pPr>
              <a:buNone/>
            </a:pPr>
            <a:endParaRPr lang="en-US" sz="1400">
              <a:cs typeface="Segoe UI"/>
            </a:endParaRPr>
          </a:p>
          <a:p>
            <a:r>
              <a:rPr lang="en-US" sz="1400" b="1">
                <a:ea typeface="+mn-lt"/>
                <a:cs typeface="+mn-lt"/>
              </a:rPr>
              <a:t>Enhancing Variety in In-House Brands</a:t>
            </a:r>
            <a:endParaRPr lang="en-US" sz="1400">
              <a:ea typeface="+mn-lt"/>
              <a:cs typeface="+mn-lt"/>
            </a:endParaRPr>
          </a:p>
          <a:p>
            <a:pPr marL="0" indent="0">
              <a:buNone/>
            </a:pPr>
            <a:r>
              <a:rPr lang="en-US" sz="1400">
                <a:ea typeface="+mn-lt"/>
                <a:cs typeface="+mn-lt"/>
              </a:rPr>
              <a:t>Target's in-house brands would benefit from an expanded and diversified product lineup. This approach caters to a wider array of consumer preferences, maintaining interest and enhancing satisfaction. Ensuring consistent stock availability is crucial to prevent sales losses to competitors due to out-of-stock issues. This strategy will strengthen the appeal of Target’s brands and encourage more frequent purchases.</a:t>
            </a:r>
            <a:endParaRPr lang="en-US" sz="1400">
              <a:cs typeface="Segoe UI"/>
            </a:endParaRPr>
          </a:p>
          <a:p>
            <a:pPr>
              <a:buNone/>
            </a:pPr>
            <a:endParaRPr lang="en-US" sz="1400">
              <a:cs typeface="Segoe UI"/>
            </a:endParaRPr>
          </a:p>
          <a:p>
            <a:r>
              <a:rPr lang="en-US" sz="1400" b="1">
                <a:ea typeface="+mn-lt"/>
                <a:cs typeface="+mn-lt"/>
              </a:rPr>
              <a:t>Enhancing the Online Shopping Experience</a:t>
            </a:r>
          </a:p>
          <a:p>
            <a:pPr marL="0" indent="0">
              <a:buNone/>
            </a:pPr>
            <a:r>
              <a:rPr lang="en-US" sz="1400">
                <a:ea typeface="+mn-lt"/>
                <a:cs typeface="+mn-lt"/>
              </a:rPr>
              <a:t>While Target's online shopping experience is generally positive, there is room for improvement to compete with platforms like Amazon. Expanding the online product range and ensuring consistent availability are key. Additionally, promoting the website and mobile app can attract a larger customer base. Improving the online interface and navigation will make shopping more intuitive, and increased marketing can drive traffic and conversions, helping Target appeal to convenience-focused shoppers.</a:t>
            </a:r>
            <a:endParaRPr lang="en-US" sz="1400" b="1">
              <a:ea typeface="+mn-lt"/>
              <a:cs typeface="+mn-lt"/>
            </a:endParaRPr>
          </a:p>
          <a:p>
            <a:pPr>
              <a:buFont typeface="Avenir Next LT Pro,Sans-Serif"/>
              <a:buChar char="+"/>
            </a:pPr>
            <a:r>
              <a:rPr lang="en-US" sz="1400" b="1">
                <a:ea typeface="+mn-lt"/>
                <a:cs typeface="+mn-lt"/>
              </a:rPr>
              <a:t>Demographic Match and Customer Preferences</a:t>
            </a:r>
          </a:p>
          <a:p>
            <a:pPr marL="0" indent="0">
              <a:buNone/>
            </a:pPr>
            <a:r>
              <a:rPr lang="en-US" sz="1400">
                <a:ea typeface="+mn-lt"/>
                <a:cs typeface="+mn-lt"/>
              </a:rPr>
              <a:t>Target should consider opening more stores in regions where there is a high density of its core demographic that values the aspects where Target is strong, such as product variety and quality of in-house brands. Areas with a higher middle-income bracket, families, and tech-savvy consumers who might prefer  shopping both online and in-store could be ideal.</a:t>
            </a:r>
            <a:endParaRPr lang="en-US" sz="1400">
              <a:solidFill>
                <a:srgbClr val="000000"/>
              </a:solidFill>
              <a:ea typeface="+mn-lt"/>
              <a:cs typeface="+mn-lt"/>
            </a:endParaRPr>
          </a:p>
          <a:p>
            <a:pPr>
              <a:buFont typeface="Avenir Next LT Pro,Sans-Serif"/>
              <a:buChar char="+"/>
            </a:pPr>
            <a:endParaRPr lang="en-US" b="1">
              <a:ea typeface="+mn-lt"/>
              <a:cs typeface="+mn-lt"/>
            </a:endParaRPr>
          </a:p>
          <a:p>
            <a:pPr marL="457200" indent="0">
              <a:spcBef>
                <a:spcPts val="0"/>
              </a:spcBef>
              <a:spcAft>
                <a:spcPts val="1200"/>
              </a:spcAft>
              <a:buNone/>
            </a:pPr>
            <a:endParaRPr lang="en-US">
              <a:ea typeface="+mn-lt"/>
              <a:cs typeface="+mn-lt"/>
            </a:endParaRPr>
          </a:p>
        </p:txBody>
      </p:sp>
    </p:spTree>
    <p:extLst>
      <p:ext uri="{BB962C8B-B14F-4D97-AF65-F5344CB8AC3E}">
        <p14:creationId xmlns:p14="http://schemas.microsoft.com/office/powerpoint/2010/main" val="159349377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ED1C-F51C-C2F7-255C-A9B1F9DD13A6}"/>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42A810E5-5140-9B1A-0AEA-A817C9671749}"/>
              </a:ext>
            </a:extLst>
          </p:cNvPr>
          <p:cNvSpPr>
            <a:spLocks noGrp="1"/>
          </p:cNvSpPr>
          <p:nvPr>
            <p:ph idx="1"/>
          </p:nvPr>
        </p:nvSpPr>
        <p:spPr/>
        <p:txBody>
          <a:bodyPr vert="horz" lIns="91440" tIns="45720" rIns="91440" bIns="45720" rtlCol="0" anchor="t">
            <a:normAutofit fontScale="70000" lnSpcReduction="20000"/>
          </a:bodyPr>
          <a:lstStyle/>
          <a:p>
            <a:endParaRPr lang="en-US"/>
          </a:p>
          <a:p>
            <a:r>
              <a:rPr lang="en-US">
                <a:ea typeface="+mn-lt"/>
                <a:cs typeface="+mn-lt"/>
              </a:rPr>
              <a:t>Potential Response Bias: Since the survey was distributed among personal networks, there could be a response bias, as respondents who have a personal connection to the surveyors might answer questions in a way, they believe would be favorable or supportive.</a:t>
            </a:r>
            <a:endParaRPr lang="en-US"/>
          </a:p>
          <a:p>
            <a:endParaRPr lang="en-US"/>
          </a:p>
          <a:p>
            <a:r>
              <a:rPr lang="en-US">
                <a:ea typeface="+mn-lt"/>
                <a:cs typeface="+mn-lt"/>
              </a:rPr>
              <a:t>Lack </a:t>
            </a:r>
            <a:r>
              <a:rPr lang="en-US" sz="2800">
                <a:effectLst/>
                <a:ea typeface="+mn-lt"/>
                <a:cs typeface="+mn-lt"/>
              </a:rPr>
              <a:t>of </a:t>
            </a:r>
            <a:r>
              <a:rPr lang="en-US">
                <a:ea typeface="+mn-lt"/>
                <a:cs typeface="+mn-lt"/>
              </a:rPr>
              <a:t>Qualitative Data: The project heavily relies on quantitative data</a:t>
            </a:r>
            <a:r>
              <a:rPr lang="en-US" sz="2800">
                <a:effectLst/>
                <a:ea typeface="+mn-lt"/>
                <a:cs typeface="+mn-lt"/>
              </a:rPr>
              <a:t>. </a:t>
            </a:r>
            <a:r>
              <a:rPr lang="en-US">
                <a:ea typeface="+mn-lt"/>
                <a:cs typeface="+mn-lt"/>
              </a:rPr>
              <a:t>Including qualitative research </a:t>
            </a:r>
            <a:r>
              <a:rPr lang="en-US" sz="2800">
                <a:effectLst/>
                <a:ea typeface="+mn-lt"/>
                <a:cs typeface="+mn-lt"/>
              </a:rPr>
              <a:t>could </a:t>
            </a:r>
            <a:r>
              <a:rPr lang="en-US">
                <a:ea typeface="+mn-lt"/>
                <a:cs typeface="+mn-lt"/>
              </a:rPr>
              <a:t>provide deeper insights into customer perceptions and motivations that numbers alone cannot capture.</a:t>
            </a:r>
            <a:endParaRPr lang="en-US"/>
          </a:p>
          <a:p>
            <a:endParaRPr lang="en-US"/>
          </a:p>
          <a:p>
            <a:r>
              <a:rPr lang="en-US">
                <a:ea typeface="+mn-lt"/>
                <a:cs typeface="+mn-lt"/>
              </a:rPr>
              <a:t>Small Sample Size: The survey collected only 101 responses</a:t>
            </a:r>
            <a:r>
              <a:rPr lang="en-US" sz="2800">
                <a:effectLst/>
                <a:ea typeface="+mn-lt"/>
                <a:cs typeface="+mn-lt"/>
              </a:rPr>
              <a:t>, </a:t>
            </a:r>
            <a:r>
              <a:rPr lang="en-US">
                <a:ea typeface="+mn-lt"/>
                <a:cs typeface="+mn-lt"/>
              </a:rPr>
              <a:t>which may not be sufficient </a:t>
            </a:r>
            <a:r>
              <a:rPr lang="en-US" sz="2800">
                <a:effectLst/>
                <a:ea typeface="+mn-lt"/>
                <a:cs typeface="+mn-lt"/>
              </a:rPr>
              <a:t>to </a:t>
            </a:r>
            <a:r>
              <a:rPr lang="en-US">
                <a:ea typeface="+mn-lt"/>
                <a:cs typeface="+mn-lt"/>
              </a:rPr>
              <a:t>draw statistically significant conclusions about a large customer base like Target’s</a:t>
            </a:r>
            <a:r>
              <a:rPr lang="en-US" sz="2800">
                <a:effectLst/>
                <a:ea typeface="+mn-lt"/>
                <a:cs typeface="+mn-lt"/>
              </a:rPr>
              <a:t>.</a:t>
            </a:r>
            <a:endParaRPr lang="en-US">
              <a:ea typeface="+mn-lt"/>
              <a:cs typeface="+mn-lt"/>
            </a:endParaRPr>
          </a:p>
          <a:p>
            <a:endParaRPr lang="en-US"/>
          </a:p>
        </p:txBody>
      </p:sp>
    </p:spTree>
    <p:extLst>
      <p:ext uri="{BB962C8B-B14F-4D97-AF65-F5344CB8AC3E}">
        <p14:creationId xmlns:p14="http://schemas.microsoft.com/office/powerpoint/2010/main" val="1483850519"/>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D5A4C9-558C-493E-9B6D-5A9FC09732EC}"/>
              </a:ext>
            </a:extLst>
          </p:cNvPr>
          <p:cNvSpPr>
            <a:spLocks noGrp="1"/>
          </p:cNvSpPr>
          <p:nvPr>
            <p:ph type="body" sz="quarter" idx="10"/>
          </p:nvPr>
        </p:nvSpPr>
        <p:spPr/>
        <p:txBody>
          <a:bodyPr>
            <a:normAutofit/>
          </a:bodyPr>
          <a:lstStyle/>
          <a:p>
            <a:r>
              <a:rPr lang="en-US"/>
              <a:t>Summary</a:t>
            </a:r>
          </a:p>
        </p:txBody>
      </p:sp>
      <p:sp>
        <p:nvSpPr>
          <p:cNvPr id="3" name="Text Placeholder 2">
            <a:extLst>
              <a:ext uri="{FF2B5EF4-FFF2-40B4-BE49-F238E27FC236}">
                <a16:creationId xmlns:a16="http://schemas.microsoft.com/office/drawing/2014/main" id="{842F2FAB-BBB8-4D79-9D1E-BC91EE8F4F49}"/>
              </a:ext>
            </a:extLst>
          </p:cNvPr>
          <p:cNvSpPr>
            <a:spLocks noGrp="1"/>
          </p:cNvSpPr>
          <p:nvPr>
            <p:ph type="body" sz="quarter" idx="11"/>
          </p:nvPr>
        </p:nvSpPr>
        <p:spPr/>
        <p:txBody>
          <a:bodyPr vert="horz" lIns="91440" tIns="45720" rIns="91440" bIns="45720" rtlCol="0" anchor="t">
            <a:noAutofit/>
          </a:bodyPr>
          <a:lstStyle/>
          <a:p>
            <a:pPr marL="285750" indent="-285750"/>
            <a:r>
              <a:rPr lang="en-US" sz="1800">
                <a:solidFill>
                  <a:schemeClr val="tx1"/>
                </a:solidFill>
              </a:rPr>
              <a:t>The project focuses on understanding the factors contributing to Target's sales decline since 2020. A mixed-method research design was employed, primarily utilizing quantitative data collected through surveys and financial reports. </a:t>
            </a:r>
            <a:endParaRPr lang="en-US" sz="4000">
              <a:solidFill>
                <a:schemeClr val="tx1"/>
              </a:solidFill>
            </a:endParaRPr>
          </a:p>
          <a:p>
            <a:pPr marL="285750" indent="-285750"/>
            <a:r>
              <a:rPr lang="en-US" sz="1800">
                <a:solidFill>
                  <a:schemeClr val="tx1"/>
                </a:solidFill>
              </a:rPr>
              <a:t>The survey, conducted over a short period, gathered 101 responses, emphasizing customer preferences and shopping behaviors at Target. The data was analyzed to test hypotheses related to Target's market share, profitability, product differentiation, and online presence strategies.</a:t>
            </a:r>
          </a:p>
          <a:p>
            <a:pPr marL="285750" indent="-285750"/>
            <a:r>
              <a:rPr lang="en-US" sz="1800">
                <a:solidFill>
                  <a:schemeClr val="tx1"/>
                </a:solidFill>
              </a:rPr>
              <a:t> The Key findings from the analysis suggest potential areas for strategic improvement in pricing, product offerings, and online sales integration. The project culminates with recommendations for Target to enhance its competitive edge and customer appeal in the retail market. </a:t>
            </a:r>
          </a:p>
          <a:p>
            <a:pPr marL="0" indent="0">
              <a:buNone/>
            </a:pPr>
            <a:endParaRPr lang="en-US" sz="1800">
              <a:solidFill>
                <a:schemeClr val="tx1"/>
              </a:solidFill>
            </a:endParaRPr>
          </a:p>
        </p:txBody>
      </p:sp>
    </p:spTree>
    <p:extLst>
      <p:ext uri="{BB962C8B-B14F-4D97-AF65-F5344CB8AC3E}">
        <p14:creationId xmlns:p14="http://schemas.microsoft.com/office/powerpoint/2010/main" val="192101713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405C197B-9DA4-4144-9ACF-C8A63E380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0" name="Freeform 5">
              <a:extLst>
                <a:ext uri="{FF2B5EF4-FFF2-40B4-BE49-F238E27FC236}">
                  <a16:creationId xmlns:a16="http://schemas.microsoft.com/office/drawing/2014/main" id="{12C85C5E-FBBF-4447-8558-B5C5E6DDF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1" name="Freeform 6">
              <a:extLst>
                <a:ext uri="{FF2B5EF4-FFF2-40B4-BE49-F238E27FC236}">
                  <a16:creationId xmlns:a16="http://schemas.microsoft.com/office/drawing/2014/main" id="{B8635E97-E4CC-4738-9DEB-AE63C8D7A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2" name="Freeform 7">
              <a:extLst>
                <a:ext uri="{FF2B5EF4-FFF2-40B4-BE49-F238E27FC236}">
                  <a16:creationId xmlns:a16="http://schemas.microsoft.com/office/drawing/2014/main" id="{0AAE46E8-D6BC-4A98-879A-0AFD8F6A4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3" name="Freeform 8">
              <a:extLst>
                <a:ext uri="{FF2B5EF4-FFF2-40B4-BE49-F238E27FC236}">
                  <a16:creationId xmlns:a16="http://schemas.microsoft.com/office/drawing/2014/main" id="{C10A72EB-A452-4293-B377-47BABE721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4" name="Freeform 9">
              <a:extLst>
                <a:ext uri="{FF2B5EF4-FFF2-40B4-BE49-F238E27FC236}">
                  <a16:creationId xmlns:a16="http://schemas.microsoft.com/office/drawing/2014/main" id="{A8101224-713E-4D28-B05A-CF0A56E59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5" name="Freeform 10">
              <a:extLst>
                <a:ext uri="{FF2B5EF4-FFF2-40B4-BE49-F238E27FC236}">
                  <a16:creationId xmlns:a16="http://schemas.microsoft.com/office/drawing/2014/main" id="{BEA3F6E4-F1B7-4D2F-9652-3618CC720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6" name="Freeform 11">
              <a:extLst>
                <a:ext uri="{FF2B5EF4-FFF2-40B4-BE49-F238E27FC236}">
                  <a16:creationId xmlns:a16="http://schemas.microsoft.com/office/drawing/2014/main" id="{8A6D6F82-752B-4ADD-A800-79D68A729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7" name="Freeform 12">
              <a:extLst>
                <a:ext uri="{FF2B5EF4-FFF2-40B4-BE49-F238E27FC236}">
                  <a16:creationId xmlns:a16="http://schemas.microsoft.com/office/drawing/2014/main" id="{5B004FB3-6426-4503-AE95-EB15676E0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8" name="Freeform 13">
              <a:extLst>
                <a:ext uri="{FF2B5EF4-FFF2-40B4-BE49-F238E27FC236}">
                  <a16:creationId xmlns:a16="http://schemas.microsoft.com/office/drawing/2014/main" id="{38553780-C865-46B3-BB91-D5DBB1102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59" name="Freeform 14">
              <a:extLst>
                <a:ext uri="{FF2B5EF4-FFF2-40B4-BE49-F238E27FC236}">
                  <a16:creationId xmlns:a16="http://schemas.microsoft.com/office/drawing/2014/main" id="{2B3050C8-3614-4E89-9F1C-C67BB9CE5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60" name="Freeform 15">
              <a:extLst>
                <a:ext uri="{FF2B5EF4-FFF2-40B4-BE49-F238E27FC236}">
                  <a16:creationId xmlns:a16="http://schemas.microsoft.com/office/drawing/2014/main" id="{72DBE2DE-87C7-4AB1-950E-DFCDC38F1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61" name="Freeform 16">
              <a:extLst>
                <a:ext uri="{FF2B5EF4-FFF2-40B4-BE49-F238E27FC236}">
                  <a16:creationId xmlns:a16="http://schemas.microsoft.com/office/drawing/2014/main" id="{9AF3BC82-2F28-4798-8985-293584EA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62" name="Freeform 17">
              <a:extLst>
                <a:ext uri="{FF2B5EF4-FFF2-40B4-BE49-F238E27FC236}">
                  <a16:creationId xmlns:a16="http://schemas.microsoft.com/office/drawing/2014/main" id="{6180167F-2314-4D1E-A0A9-2809001E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63" name="Freeform 18">
              <a:extLst>
                <a:ext uri="{FF2B5EF4-FFF2-40B4-BE49-F238E27FC236}">
                  <a16:creationId xmlns:a16="http://schemas.microsoft.com/office/drawing/2014/main" id="{EFCBDF3C-AF82-4CF2-BF18-DD187C59F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64" name="Freeform 19">
              <a:extLst>
                <a:ext uri="{FF2B5EF4-FFF2-40B4-BE49-F238E27FC236}">
                  <a16:creationId xmlns:a16="http://schemas.microsoft.com/office/drawing/2014/main" id="{57900165-1B44-4C5E-A251-41CB7195E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65" name="Freeform 20">
              <a:extLst>
                <a:ext uri="{FF2B5EF4-FFF2-40B4-BE49-F238E27FC236}">
                  <a16:creationId xmlns:a16="http://schemas.microsoft.com/office/drawing/2014/main" id="{F2781377-E384-4B5A-9361-E72001D1A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66" name="Freeform 21">
              <a:extLst>
                <a:ext uri="{FF2B5EF4-FFF2-40B4-BE49-F238E27FC236}">
                  <a16:creationId xmlns:a16="http://schemas.microsoft.com/office/drawing/2014/main" id="{C4D3DDE9-56C8-40A9-8971-128939F6B2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67" name="Freeform 22">
              <a:extLst>
                <a:ext uri="{FF2B5EF4-FFF2-40B4-BE49-F238E27FC236}">
                  <a16:creationId xmlns:a16="http://schemas.microsoft.com/office/drawing/2014/main" id="{F7481932-1601-4A58-843E-2FFF0FECF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68" name="Freeform 23">
              <a:extLst>
                <a:ext uri="{FF2B5EF4-FFF2-40B4-BE49-F238E27FC236}">
                  <a16:creationId xmlns:a16="http://schemas.microsoft.com/office/drawing/2014/main" id="{2060039F-5F83-44FD-9BA2-92F3D6281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grpSp>
        <p:nvGrpSpPr>
          <p:cNvPr id="70" name="Group 69">
            <a:extLst>
              <a:ext uri="{FF2B5EF4-FFF2-40B4-BE49-F238E27FC236}">
                <a16:creationId xmlns:a16="http://schemas.microsoft.com/office/drawing/2014/main" id="{80388DF2-4BFA-41B2-B9DA-DA4786489B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71" name="Rectangle 70">
              <a:extLst>
                <a:ext uri="{FF2B5EF4-FFF2-40B4-BE49-F238E27FC236}">
                  <a16:creationId xmlns:a16="http://schemas.microsoft.com/office/drawing/2014/main" id="{A2C5F070-03F5-4DB1-AEFB-CF61484DC6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2" name="Isosceles Triangle 71">
              <a:extLst>
                <a:ext uri="{FF2B5EF4-FFF2-40B4-BE49-F238E27FC236}">
                  <a16:creationId xmlns:a16="http://schemas.microsoft.com/office/drawing/2014/main" id="{4C8523F4-682F-4D2B-95A0-D6400EC36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3" name="Rectangle 72">
              <a:extLst>
                <a:ext uri="{FF2B5EF4-FFF2-40B4-BE49-F238E27FC236}">
                  <a16:creationId xmlns:a16="http://schemas.microsoft.com/office/drawing/2014/main" id="{4E08E735-8660-4B10-8380-EB1BB31FC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75" name="Rectangle 7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77" name="Group 7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7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9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9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9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9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9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9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9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grpSp>
      <p:sp>
        <p:nvSpPr>
          <p:cNvPr id="12" name="Title 11">
            <a:extLst>
              <a:ext uri="{FF2B5EF4-FFF2-40B4-BE49-F238E27FC236}">
                <a16:creationId xmlns:a16="http://schemas.microsoft.com/office/drawing/2014/main" id="{0F50DC17-F66B-7398-F1A7-2608703C7498}"/>
              </a:ext>
            </a:extLst>
          </p:cNvPr>
          <p:cNvSpPr>
            <a:spLocks noGrp="1"/>
          </p:cNvSpPr>
          <p:nvPr>
            <p:ph type="title"/>
          </p:nvPr>
        </p:nvSpPr>
        <p:spPr>
          <a:xfrm>
            <a:off x="530161" y="5199797"/>
            <a:ext cx="10930397" cy="789673"/>
          </a:xfrm>
        </p:spPr>
        <p:txBody>
          <a:bodyPr vert="horz" lIns="228600" tIns="228600" rIns="228600" bIns="0" rtlCol="0" anchor="ctr">
            <a:normAutofit/>
          </a:bodyPr>
          <a:lstStyle/>
          <a:p>
            <a:pPr>
              <a:lnSpc>
                <a:spcPct val="80000"/>
              </a:lnSpc>
            </a:pPr>
            <a:r>
              <a:rPr lang="en-US">
                <a:solidFill>
                  <a:schemeClr val="bg1"/>
                </a:solidFill>
              </a:rPr>
              <a:t>Why did Target face a drop in sales growth since 2020?</a:t>
            </a:r>
            <a:endParaRPr lang="en-US">
              <a:solidFill>
                <a:schemeClr val="bg1"/>
              </a:solidFill>
              <a:ea typeface="Calibri Light"/>
              <a:cs typeface="Calibri Light"/>
            </a:endParaRPr>
          </a:p>
        </p:txBody>
      </p:sp>
      <p:pic>
        <p:nvPicPr>
          <p:cNvPr id="10" name="Picture 9">
            <a:extLst>
              <a:ext uri="{FF2B5EF4-FFF2-40B4-BE49-F238E27FC236}">
                <a16:creationId xmlns:a16="http://schemas.microsoft.com/office/drawing/2014/main" id="{220C6FDE-9FC8-58FA-0F36-875038EA5F53}"/>
              </a:ext>
            </a:extLst>
          </p:cNvPr>
          <p:cNvPicPr>
            <a:picLocks noChangeAspect="1"/>
          </p:cNvPicPr>
          <p:nvPr/>
        </p:nvPicPr>
        <p:blipFill rotWithShape="1">
          <a:blip r:embed="rId4"/>
          <a:srcRect l="10723" r="1248" b="-3"/>
          <a:stretch/>
        </p:blipFill>
        <p:spPr>
          <a:xfrm>
            <a:off x="20" y="10"/>
            <a:ext cx="5997616" cy="5058947"/>
          </a:xfrm>
          <a:custGeom>
            <a:avLst/>
            <a:gdLst/>
            <a:ahLst/>
            <a:cxnLst/>
            <a:rect l="l" t="t" r="r" b="b"/>
            <a:pathLst>
              <a:path w="5997636" h="5058957">
                <a:moveTo>
                  <a:pt x="0" y="0"/>
                </a:moveTo>
                <a:lnTo>
                  <a:pt x="5997636" y="0"/>
                </a:lnTo>
                <a:lnTo>
                  <a:pt x="5997636" y="5054177"/>
                </a:lnTo>
                <a:lnTo>
                  <a:pt x="5313331" y="5058872"/>
                </a:lnTo>
                <a:cubicBezTo>
                  <a:pt x="3800480" y="5061253"/>
                  <a:pt x="2093145" y="5014406"/>
                  <a:pt x="400746" y="4870509"/>
                </a:cubicBezTo>
                <a:lnTo>
                  <a:pt x="0" y="4833533"/>
                </a:lnTo>
                <a:lnTo>
                  <a:pt x="0" y="3734194"/>
                </a:lnTo>
                <a:lnTo>
                  <a:pt x="0" y="3542069"/>
                </a:lnTo>
                <a:lnTo>
                  <a:pt x="0" y="259692"/>
                </a:lnTo>
                <a:close/>
              </a:path>
            </a:pathLst>
          </a:custGeom>
        </p:spPr>
      </p:pic>
      <p:pic>
        <p:nvPicPr>
          <p:cNvPr id="3" name="Picture 2">
            <a:extLst>
              <a:ext uri="{FF2B5EF4-FFF2-40B4-BE49-F238E27FC236}">
                <a16:creationId xmlns:a16="http://schemas.microsoft.com/office/drawing/2014/main" id="{636C7A34-9396-F49D-FCEC-8140E7AD92A8}"/>
              </a:ext>
            </a:extLst>
          </p:cNvPr>
          <p:cNvPicPr>
            <a:picLocks noChangeAspect="1"/>
          </p:cNvPicPr>
          <p:nvPr/>
        </p:nvPicPr>
        <p:blipFill rotWithShape="1">
          <a:blip r:embed="rId5"/>
          <a:srcRect l="11583"/>
          <a:stretch/>
        </p:blipFill>
        <p:spPr>
          <a:xfrm>
            <a:off x="6117642" y="14387"/>
            <a:ext cx="6074358" cy="5051679"/>
          </a:xfrm>
          <a:custGeom>
            <a:avLst/>
            <a:gdLst/>
            <a:ahLst/>
            <a:cxnLst/>
            <a:rect l="l" t="t" r="r" b="b"/>
            <a:pathLst>
              <a:path w="6015566" h="5051689">
                <a:moveTo>
                  <a:pt x="0" y="0"/>
                </a:moveTo>
                <a:lnTo>
                  <a:pt x="6015566" y="0"/>
                </a:lnTo>
                <a:lnTo>
                  <a:pt x="6015566" y="259692"/>
                </a:lnTo>
                <a:lnTo>
                  <a:pt x="6015566" y="3542069"/>
                </a:lnTo>
                <a:lnTo>
                  <a:pt x="6015566" y="3734194"/>
                </a:lnTo>
                <a:lnTo>
                  <a:pt x="6015566" y="4710012"/>
                </a:lnTo>
                <a:lnTo>
                  <a:pt x="5937369" y="4718295"/>
                </a:lnTo>
                <a:cubicBezTo>
                  <a:pt x="3963074" y="4916244"/>
                  <a:pt x="2060718" y="5009247"/>
                  <a:pt x="577163" y="5041852"/>
                </a:cubicBezTo>
                <a:lnTo>
                  <a:pt x="0" y="5051689"/>
                </a:lnTo>
                <a:close/>
              </a:path>
            </a:pathLst>
          </a:custGeom>
        </p:spPr>
      </p:pic>
    </p:spTree>
    <p:extLst>
      <p:ext uri="{BB962C8B-B14F-4D97-AF65-F5344CB8AC3E}">
        <p14:creationId xmlns:p14="http://schemas.microsoft.com/office/powerpoint/2010/main" val="153491007"/>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8" name="Rectangle 8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9" name="Rectangle 88">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Calculator, pen, compass, money and a paper with graphs printed on it">
            <a:extLst>
              <a:ext uri="{FF2B5EF4-FFF2-40B4-BE49-F238E27FC236}">
                <a16:creationId xmlns:a16="http://schemas.microsoft.com/office/drawing/2014/main" id="{3699CA64-DCC8-7428-79E5-CB2801C58085}"/>
              </a:ext>
            </a:extLst>
          </p:cNvPr>
          <p:cNvPicPr>
            <a:picLocks noChangeAspect="1"/>
          </p:cNvPicPr>
          <p:nvPr/>
        </p:nvPicPr>
        <p:blipFill rotWithShape="1">
          <a:blip r:embed="rId3">
            <a:alphaModFix amt="35000"/>
          </a:blip>
          <a:srcRect t="1" r="-1" b="6633"/>
          <a:stretch/>
        </p:blipFill>
        <p:spPr>
          <a:xfrm>
            <a:off x="20" y="10"/>
            <a:ext cx="12188932" cy="6856614"/>
          </a:xfrm>
          <a:prstGeom prst="rect">
            <a:avLst/>
          </a:prstGeom>
        </p:spPr>
      </p:pic>
      <p:grpSp>
        <p:nvGrpSpPr>
          <p:cNvPr id="68"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90" name="Freeform: Shape 68">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91" name="Freeform: Shape 69">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92" name="Freeform: Shape 70">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93" name="Freeform: Shape 71">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94" name="Freeform: Shape 72">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95" name="Freeform: Shape 73">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96" name="Freeform: Shape 74">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D268D91-D21D-5647-F028-EF1B179E4A53}"/>
              </a:ext>
            </a:extLst>
          </p:cNvPr>
          <p:cNvSpPr>
            <a:spLocks noGrp="1"/>
          </p:cNvSpPr>
          <p:nvPr>
            <p:ph type="title"/>
          </p:nvPr>
        </p:nvSpPr>
        <p:spPr>
          <a:xfrm>
            <a:off x="860833" y="749227"/>
            <a:ext cx="4795282" cy="1176875"/>
          </a:xfrm>
        </p:spPr>
        <p:txBody>
          <a:bodyPr anchor="ctr">
            <a:normAutofit/>
          </a:bodyPr>
          <a:lstStyle/>
          <a:p>
            <a:r>
              <a:rPr lang="en-US">
                <a:solidFill>
                  <a:srgbClr val="FFFFFF"/>
                </a:solidFill>
                <a:latin typeface="+mn-lt"/>
              </a:rPr>
              <a:t>Research Design</a:t>
            </a:r>
          </a:p>
        </p:txBody>
      </p:sp>
      <p:grpSp>
        <p:nvGrpSpPr>
          <p:cNvPr id="77"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97"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8" name="Freeform: Shape 79">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99" name="Freeform: Shape 80">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00" name="Freeform: Shape 81">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01" name="Freeform: Shape 82">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02" name="Freeform: Shape 83">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03" name="Freeform: Shape 84">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04" name="Freeform: Shape 78">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5" name="Content Placeholder 2">
            <a:extLst>
              <a:ext uri="{FF2B5EF4-FFF2-40B4-BE49-F238E27FC236}">
                <a16:creationId xmlns:a16="http://schemas.microsoft.com/office/drawing/2014/main" id="{FDF4BFE9-E4C3-3693-E15C-14A05C8A0FD6}"/>
              </a:ext>
            </a:extLst>
          </p:cNvPr>
          <p:cNvSpPr>
            <a:spLocks noGrp="1"/>
          </p:cNvSpPr>
          <p:nvPr>
            <p:ph idx="1"/>
          </p:nvPr>
        </p:nvSpPr>
        <p:spPr>
          <a:xfrm>
            <a:off x="863881" y="881264"/>
            <a:ext cx="10891484" cy="4777414"/>
          </a:xfrm>
        </p:spPr>
        <p:txBody>
          <a:bodyPr anchor="ctr">
            <a:normAutofit/>
          </a:bodyPr>
          <a:lstStyle/>
          <a:p>
            <a:pPr marL="0" indent="0">
              <a:buNone/>
            </a:pPr>
            <a:endParaRPr lang="en-US" sz="1800">
              <a:solidFill>
                <a:srgbClr val="FFFFFF"/>
              </a:solidFill>
              <a:latin typeface="Segoe UI" panose="020B0502040204020203" pitchFamily="34" charset="0"/>
              <a:cs typeface="Segoe UI" panose="020B0502040204020203" pitchFamily="34" charset="0"/>
            </a:endParaRPr>
          </a:p>
          <a:p>
            <a:pPr marL="0" indent="0">
              <a:buNone/>
            </a:pPr>
            <a:r>
              <a:rPr lang="en-US" sz="1800" b="1">
                <a:solidFill>
                  <a:srgbClr val="FFFFFF"/>
                </a:solidFill>
                <a:latin typeface="Segoe UI" panose="020B0502040204020203" pitchFamily="34" charset="0"/>
                <a:cs typeface="Segoe UI" panose="020B0502040204020203" pitchFamily="34" charset="0"/>
              </a:rPr>
              <a:t>Quantitative Data Collection</a:t>
            </a:r>
            <a:r>
              <a:rPr lang="en-US" sz="1800">
                <a:solidFill>
                  <a:srgbClr val="FFFFFF"/>
                </a:solidFill>
                <a:latin typeface="Segoe UI" panose="020B0502040204020203" pitchFamily="34" charset="0"/>
                <a:cs typeface="Segoe UI" panose="020B0502040204020203" pitchFamily="34" charset="0"/>
              </a:rPr>
              <a:t>: Use sales reports, financial statements, market share data, and consumer spending trends. Conduct surveys with structured questions to gather numerical data.</a:t>
            </a:r>
          </a:p>
          <a:p>
            <a:pPr marL="0" indent="0">
              <a:buNone/>
            </a:pPr>
            <a:endParaRPr lang="en-US" sz="1800">
              <a:solidFill>
                <a:srgbClr val="FFFFFF"/>
              </a:solidFill>
              <a:latin typeface="Segoe UI" panose="020B0502040204020203" pitchFamily="34" charset="0"/>
              <a:cs typeface="Segoe UI" panose="020B0502040204020203" pitchFamily="34" charset="0"/>
            </a:endParaRPr>
          </a:p>
          <a:p>
            <a:pPr marL="0" indent="0">
              <a:buNone/>
            </a:pPr>
            <a:r>
              <a:rPr lang="en-US" sz="1800" b="1">
                <a:solidFill>
                  <a:srgbClr val="FFFFFF"/>
                </a:solidFill>
                <a:latin typeface="Segoe UI" panose="020B0502040204020203" pitchFamily="34" charset="0"/>
                <a:cs typeface="Segoe UI" panose="020B0502040204020203" pitchFamily="34" charset="0"/>
              </a:rPr>
              <a:t>Data Analysis</a:t>
            </a:r>
            <a:r>
              <a:rPr lang="en-US" sz="1800">
                <a:solidFill>
                  <a:srgbClr val="FFFFFF"/>
                </a:solidFill>
                <a:latin typeface="Segoe UI" panose="020B0502040204020203" pitchFamily="34" charset="0"/>
                <a:cs typeface="Segoe UI" panose="020B0502040204020203" pitchFamily="34" charset="0"/>
              </a:rPr>
              <a:t>: For quantitative data, use statistical methods to identify patterns and trends. </a:t>
            </a:r>
          </a:p>
          <a:p>
            <a:pPr marL="0" indent="0">
              <a:buNone/>
            </a:pPr>
            <a:endParaRPr lang="en-US" sz="1800">
              <a:solidFill>
                <a:srgbClr val="FFFFFF"/>
              </a:solidFill>
              <a:latin typeface="Segoe UI" panose="020B0502040204020203" pitchFamily="34" charset="0"/>
              <a:cs typeface="Segoe UI" panose="020B0502040204020203" pitchFamily="34" charset="0"/>
            </a:endParaRPr>
          </a:p>
          <a:p>
            <a:pPr marL="0" indent="0">
              <a:buNone/>
            </a:pPr>
            <a:r>
              <a:rPr lang="en-US" sz="1800" b="1">
                <a:solidFill>
                  <a:srgbClr val="FFFFFF"/>
                </a:solidFill>
                <a:latin typeface="Segoe UI" panose="020B0502040204020203" pitchFamily="34" charset="0"/>
                <a:cs typeface="Segoe UI" panose="020B0502040204020203" pitchFamily="34" charset="0"/>
              </a:rPr>
              <a:t>Hypothesis Testing</a:t>
            </a:r>
            <a:r>
              <a:rPr lang="en-US" sz="1800">
                <a:solidFill>
                  <a:srgbClr val="FFFFFF"/>
                </a:solidFill>
                <a:latin typeface="Segoe UI" panose="020B0502040204020203" pitchFamily="34" charset="0"/>
                <a:cs typeface="Segoe UI" panose="020B0502040204020203" pitchFamily="34" charset="0"/>
              </a:rPr>
              <a:t>: Analyze the data to confirm or refute your initial hypotheses about the reasons for Target's sales decline.</a:t>
            </a:r>
          </a:p>
        </p:txBody>
      </p:sp>
    </p:spTree>
    <p:extLst>
      <p:ext uri="{BB962C8B-B14F-4D97-AF65-F5344CB8AC3E}">
        <p14:creationId xmlns:p14="http://schemas.microsoft.com/office/powerpoint/2010/main" val="2508854192"/>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4F1069-71C5-4AE2-B24C-B1AB925903A9}"/>
              </a:ext>
            </a:extLst>
          </p:cNvPr>
          <p:cNvSpPr>
            <a:spLocks noGrp="1"/>
          </p:cNvSpPr>
          <p:nvPr>
            <p:ph type="title"/>
          </p:nvPr>
        </p:nvSpPr>
        <p:spPr>
          <a:xfrm>
            <a:off x="415755" y="-223335"/>
            <a:ext cx="6795382" cy="1928867"/>
          </a:xfrm>
        </p:spPr>
        <p:txBody>
          <a:bodyPr>
            <a:normAutofit/>
          </a:bodyPr>
          <a:lstStyle/>
          <a:p>
            <a:r>
              <a:rPr lang="en-US"/>
              <a:t>Data sample description </a:t>
            </a:r>
          </a:p>
        </p:txBody>
      </p:sp>
      <p:pic>
        <p:nvPicPr>
          <p:cNvPr id="48" name="Picture 47" descr="Colourful carved figures of humans">
            <a:extLst>
              <a:ext uri="{FF2B5EF4-FFF2-40B4-BE49-F238E27FC236}">
                <a16:creationId xmlns:a16="http://schemas.microsoft.com/office/drawing/2014/main" id="{D3728164-913C-2AD4-FABA-B1CA77B19F57}"/>
              </a:ext>
            </a:extLst>
          </p:cNvPr>
          <p:cNvPicPr>
            <a:picLocks noChangeAspect="1"/>
          </p:cNvPicPr>
          <p:nvPr/>
        </p:nvPicPr>
        <p:blipFill rotWithShape="1">
          <a:blip r:embed="rId3"/>
          <a:srcRect l="17933" t="31685" r="17701"/>
          <a:stretch/>
        </p:blipFill>
        <p:spPr>
          <a:xfrm>
            <a:off x="633541" y="3974530"/>
            <a:ext cx="2770828" cy="240866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0" name="Picture 59" descr="A graph with red rectangles&#10;&#10;Description automatically generated">
            <a:extLst>
              <a:ext uri="{FF2B5EF4-FFF2-40B4-BE49-F238E27FC236}">
                <a16:creationId xmlns:a16="http://schemas.microsoft.com/office/drawing/2014/main" id="{8AA8EC57-CDEA-C4BE-F420-7A72FB1C3404}"/>
              </a:ext>
            </a:extLst>
          </p:cNvPr>
          <p:cNvPicPr>
            <a:picLocks noChangeAspect="1"/>
          </p:cNvPicPr>
          <p:nvPr/>
        </p:nvPicPr>
        <p:blipFill>
          <a:blip r:embed="rId4">
            <a:alphaModFix/>
            <a:extLst>
              <a:ext uri="{BEBA8EAE-BF5A-486C-A8C5-ECC9F3942E4B}">
                <a14:imgProps xmlns:a14="http://schemas.microsoft.com/office/drawing/2010/main">
                  <a14:imgLayer r:embed="rId5">
                    <a14:imgEffect>
                      <a14:sharpenSoften amount="16000"/>
                    </a14:imgEffect>
                    <a14:imgEffect>
                      <a14:saturation sat="400000"/>
                    </a14:imgEffect>
                    <a14:imgEffect>
                      <a14:brightnessContrast bright="-5000"/>
                    </a14:imgEffect>
                  </a14:imgLayer>
                </a14:imgProps>
              </a:ext>
            </a:extLst>
          </a:blip>
          <a:stretch>
            <a:fillRect/>
          </a:stretch>
        </p:blipFill>
        <p:spPr>
          <a:xfrm>
            <a:off x="3921682" y="3830271"/>
            <a:ext cx="5379598" cy="2552925"/>
          </a:xfrm>
          <a:prstGeom prst="rect">
            <a:avLst/>
          </a:prstGeom>
        </p:spPr>
      </p:pic>
      <p:pic>
        <p:nvPicPr>
          <p:cNvPr id="6" name="Picture 5" descr="A blue circle with a blue circle with a blue circle with a blue circle with a black background and a blue circle with a black border with a blue circle with a black circle with a blue circle&#10;&#10;Description automatically generated">
            <a:extLst>
              <a:ext uri="{FF2B5EF4-FFF2-40B4-BE49-F238E27FC236}">
                <a16:creationId xmlns:a16="http://schemas.microsoft.com/office/drawing/2014/main" id="{AB48A48B-F18F-36EC-9E6D-C06A5578EBF0}"/>
              </a:ext>
            </a:extLst>
          </p:cNvPr>
          <p:cNvPicPr>
            <a:picLocks noChangeAspect="1"/>
          </p:cNvPicPr>
          <p:nvPr/>
        </p:nvPicPr>
        <p:blipFill>
          <a:blip r:embed="rId6"/>
          <a:stretch>
            <a:fillRect/>
          </a:stretch>
        </p:blipFill>
        <p:spPr>
          <a:xfrm>
            <a:off x="662905" y="1335897"/>
            <a:ext cx="2380170" cy="2380170"/>
          </a:xfrm>
          <a:prstGeom prst="rect">
            <a:avLst/>
          </a:prstGeom>
        </p:spPr>
      </p:pic>
      <p:sp>
        <p:nvSpPr>
          <p:cNvPr id="9" name="TextBox 8">
            <a:extLst>
              <a:ext uri="{FF2B5EF4-FFF2-40B4-BE49-F238E27FC236}">
                <a16:creationId xmlns:a16="http://schemas.microsoft.com/office/drawing/2014/main" id="{4A4D8957-CECC-F104-D7DA-1D33E7671B74}"/>
              </a:ext>
            </a:extLst>
          </p:cNvPr>
          <p:cNvSpPr txBox="1"/>
          <p:nvPr/>
        </p:nvSpPr>
        <p:spPr>
          <a:xfrm>
            <a:off x="3672505" y="1397675"/>
            <a:ext cx="3516193" cy="2031325"/>
          </a:xfrm>
          <a:prstGeom prst="rect">
            <a:avLst/>
          </a:prstGeom>
          <a:noFill/>
        </p:spPr>
        <p:txBody>
          <a:bodyPr wrap="square">
            <a:spAutoFit/>
          </a:bodyPr>
          <a:lstStyle/>
          <a:p>
            <a:pPr algn="just"/>
            <a:endParaRPr lang="en-US">
              <a:latin typeface="Times New Roman"/>
              <a:ea typeface="Times New Roman" panose="02020603050405020304" pitchFamily="18" charset="0"/>
            </a:endParaRPr>
          </a:p>
          <a:p>
            <a:pPr algn="just"/>
            <a:r>
              <a:rPr lang="en-US" b="1">
                <a:latin typeface="Times New Roman"/>
                <a:ea typeface="Times New Roman" panose="02020603050405020304" pitchFamily="18" charset="0"/>
              </a:rPr>
              <a:t>- 101 </a:t>
            </a:r>
            <a:r>
              <a:rPr lang="en-US">
                <a:latin typeface="Times New Roman"/>
                <a:ea typeface="Times New Roman" panose="02020603050405020304" pitchFamily="18" charset="0"/>
              </a:rPr>
              <a:t>Responses (March 27 till April 30)</a:t>
            </a:r>
          </a:p>
          <a:p>
            <a:pPr marL="285750" indent="-285750" algn="just">
              <a:buFontTx/>
              <a:buChar char="-"/>
            </a:pPr>
            <a:r>
              <a:rPr lang="en-US">
                <a:latin typeface="Times New Roman"/>
                <a:ea typeface="Times New Roman" panose="02020603050405020304" pitchFamily="18" charset="0"/>
              </a:rPr>
              <a:t>16 questions with 2 demographic questions and</a:t>
            </a:r>
            <a:r>
              <a:rPr lang="en-US" b="1">
                <a:latin typeface="Times New Roman"/>
                <a:ea typeface="Times New Roman" panose="02020603050405020304" pitchFamily="18" charset="0"/>
              </a:rPr>
              <a:t> 14 </a:t>
            </a:r>
            <a:r>
              <a:rPr lang="en-US">
                <a:latin typeface="Times New Roman"/>
                <a:ea typeface="Times New Roman" panose="02020603050405020304" pitchFamily="18" charset="0"/>
              </a:rPr>
              <a:t>questions directly about Target.</a:t>
            </a:r>
          </a:p>
          <a:p>
            <a:pPr marL="285750" indent="-285750" algn="just">
              <a:buFontTx/>
              <a:buChar char="-"/>
            </a:pPr>
            <a:endParaRPr lang="en-US"/>
          </a:p>
        </p:txBody>
      </p:sp>
      <p:pic>
        <p:nvPicPr>
          <p:cNvPr id="12" name="Picture 11" descr="A red and blue rectangle&#10;&#10;Description automatically generated">
            <a:extLst>
              <a:ext uri="{FF2B5EF4-FFF2-40B4-BE49-F238E27FC236}">
                <a16:creationId xmlns:a16="http://schemas.microsoft.com/office/drawing/2014/main" id="{A96851A5-CDEA-EE60-7025-6BE73E273E93}"/>
              </a:ext>
            </a:extLst>
          </p:cNvPr>
          <p:cNvPicPr>
            <a:picLocks noChangeAspect="1"/>
          </p:cNvPicPr>
          <p:nvPr/>
        </p:nvPicPr>
        <p:blipFill>
          <a:blip r:embed="rId7"/>
          <a:stretch>
            <a:fillRect/>
          </a:stretch>
        </p:blipFill>
        <p:spPr>
          <a:xfrm>
            <a:off x="7516230" y="2362589"/>
            <a:ext cx="4040896" cy="1020111"/>
          </a:xfrm>
          <a:prstGeom prst="rect">
            <a:avLst/>
          </a:prstGeom>
        </p:spPr>
      </p:pic>
      <p:pic>
        <p:nvPicPr>
          <p:cNvPr id="13" name="Picture 12" descr="A red and blue rectangle&#10;&#10;Description automatically generated">
            <a:extLst>
              <a:ext uri="{FF2B5EF4-FFF2-40B4-BE49-F238E27FC236}">
                <a16:creationId xmlns:a16="http://schemas.microsoft.com/office/drawing/2014/main" id="{A111B924-59AF-5C17-6A4B-42658D6642C8}"/>
              </a:ext>
            </a:extLst>
          </p:cNvPr>
          <p:cNvPicPr>
            <a:picLocks noChangeAspect="1"/>
          </p:cNvPicPr>
          <p:nvPr/>
        </p:nvPicPr>
        <p:blipFill>
          <a:blip r:embed="rId8"/>
          <a:stretch>
            <a:fillRect/>
          </a:stretch>
        </p:blipFill>
        <p:spPr>
          <a:xfrm>
            <a:off x="7523882" y="1300909"/>
            <a:ext cx="4040896" cy="978189"/>
          </a:xfrm>
          <a:prstGeom prst="rect">
            <a:avLst/>
          </a:prstGeom>
        </p:spPr>
      </p:pic>
    </p:spTree>
    <p:extLst>
      <p:ext uri="{BB962C8B-B14F-4D97-AF65-F5344CB8AC3E}">
        <p14:creationId xmlns:p14="http://schemas.microsoft.com/office/powerpoint/2010/main" val="106352175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AF4EA62-A153-2D4A-56DC-E2E458CEE6A1}"/>
              </a:ext>
            </a:extLst>
          </p:cNvPr>
          <p:cNvSpPr txBox="1"/>
          <p:nvPr/>
        </p:nvSpPr>
        <p:spPr>
          <a:xfrm>
            <a:off x="851808" y="1714890"/>
            <a:ext cx="628649" cy="369332"/>
          </a:xfrm>
          <a:prstGeom prst="rect">
            <a:avLst/>
          </a:prstGeom>
          <a:noFill/>
        </p:spPr>
        <p:txBody>
          <a:bodyPr wrap="square">
            <a:spAutoFit/>
          </a:bodyPr>
          <a:lstStyle/>
          <a:p>
            <a:r>
              <a:rPr lang="en-US"/>
              <a:t>H1:</a:t>
            </a:r>
          </a:p>
        </p:txBody>
      </p:sp>
      <p:sp>
        <p:nvSpPr>
          <p:cNvPr id="12" name="TextBox 11">
            <a:extLst>
              <a:ext uri="{FF2B5EF4-FFF2-40B4-BE49-F238E27FC236}">
                <a16:creationId xmlns:a16="http://schemas.microsoft.com/office/drawing/2014/main" id="{B4F70F40-A149-84CE-50DD-427CC0894EF7}"/>
              </a:ext>
            </a:extLst>
          </p:cNvPr>
          <p:cNvSpPr txBox="1"/>
          <p:nvPr/>
        </p:nvSpPr>
        <p:spPr>
          <a:xfrm>
            <a:off x="851808" y="2673613"/>
            <a:ext cx="628649" cy="369332"/>
          </a:xfrm>
          <a:prstGeom prst="rect">
            <a:avLst/>
          </a:prstGeom>
          <a:noFill/>
        </p:spPr>
        <p:txBody>
          <a:bodyPr wrap="square">
            <a:spAutoFit/>
          </a:bodyPr>
          <a:lstStyle/>
          <a:p>
            <a:r>
              <a:rPr lang="en-US"/>
              <a:t>H1:</a:t>
            </a:r>
          </a:p>
        </p:txBody>
      </p:sp>
      <p:graphicFrame>
        <p:nvGraphicFramePr>
          <p:cNvPr id="19" name="Table 18">
            <a:extLst>
              <a:ext uri="{FF2B5EF4-FFF2-40B4-BE49-F238E27FC236}">
                <a16:creationId xmlns:a16="http://schemas.microsoft.com/office/drawing/2014/main" id="{7AE7A031-2F8A-D33E-71C7-4BEE4741C5E4}"/>
              </a:ext>
            </a:extLst>
          </p:cNvPr>
          <p:cNvGraphicFramePr>
            <a:graphicFrameLocks noGrp="1"/>
          </p:cNvGraphicFramePr>
          <p:nvPr>
            <p:extLst>
              <p:ext uri="{D42A27DB-BD31-4B8C-83A1-F6EECF244321}">
                <p14:modId xmlns:p14="http://schemas.microsoft.com/office/powerpoint/2010/main" val="2271093382"/>
              </p:ext>
            </p:extLst>
          </p:nvPr>
        </p:nvGraphicFramePr>
        <p:xfrm>
          <a:off x="736826" y="1484842"/>
          <a:ext cx="2955470" cy="2418076"/>
        </p:xfrm>
        <a:graphic>
          <a:graphicData uri="http://schemas.openxmlformats.org/drawingml/2006/table">
            <a:tbl>
              <a:tblPr>
                <a:tableStyleId>{306799F8-075E-4A3A-A7F6-7FBC6576F1A4}</a:tableStyleId>
              </a:tblPr>
              <a:tblGrid>
                <a:gridCol w="1197427">
                  <a:extLst>
                    <a:ext uri="{9D8B030D-6E8A-4147-A177-3AD203B41FA5}">
                      <a16:colId xmlns:a16="http://schemas.microsoft.com/office/drawing/2014/main" val="1133143679"/>
                    </a:ext>
                  </a:extLst>
                </a:gridCol>
                <a:gridCol w="1758043">
                  <a:extLst>
                    <a:ext uri="{9D8B030D-6E8A-4147-A177-3AD203B41FA5}">
                      <a16:colId xmlns:a16="http://schemas.microsoft.com/office/drawing/2014/main" val="3706819436"/>
                    </a:ext>
                  </a:extLst>
                </a:gridCol>
              </a:tblGrid>
              <a:tr h="981800">
                <a:tc>
                  <a:txBody>
                    <a:bodyPr/>
                    <a:lstStyle/>
                    <a:p>
                      <a:pPr algn="ctr" fontAlgn="ctr"/>
                      <a:r>
                        <a:rPr lang="en-US" sz="1700" b="1" u="none" strike="noStrike">
                          <a:effectLst/>
                        </a:rPr>
                        <a:t>Company</a:t>
                      </a:r>
                      <a:endParaRPr lang="en-US" sz="1700" b="1" i="0" u="none" strike="noStrike">
                        <a:solidFill>
                          <a:srgbClr val="000000"/>
                        </a:solidFill>
                        <a:effectLst/>
                        <a:latin typeface="Aptos Narrow" panose="020B0004020202020204" pitchFamily="34" charset="0"/>
                      </a:endParaRPr>
                    </a:p>
                  </a:txBody>
                  <a:tcPr marL="9927" marR="9927" marT="9927" marB="0" anchor="ctr"/>
                </a:tc>
                <a:tc>
                  <a:txBody>
                    <a:bodyPr/>
                    <a:lstStyle/>
                    <a:p>
                      <a:pPr algn="ctr" fontAlgn="ctr"/>
                      <a:r>
                        <a:rPr lang="en-US" sz="1700" b="1" u="none" strike="noStrike">
                          <a:effectLst/>
                        </a:rPr>
                        <a:t>Company preference based on PRICE</a:t>
                      </a:r>
                      <a:endParaRPr lang="en-US" sz="1700" b="1" i="0" u="none" strike="noStrike">
                        <a:solidFill>
                          <a:srgbClr val="000000"/>
                        </a:solidFill>
                        <a:effectLst/>
                        <a:latin typeface="Aptos Narrow" panose="020B0004020202020204" pitchFamily="34" charset="0"/>
                      </a:endParaRPr>
                    </a:p>
                  </a:txBody>
                  <a:tcPr marL="9927" marR="9927" marT="9927" marB="0" anchor="ctr"/>
                </a:tc>
                <a:extLst>
                  <a:ext uri="{0D108BD9-81ED-4DB2-BD59-A6C34878D82A}">
                    <a16:rowId xmlns:a16="http://schemas.microsoft.com/office/drawing/2014/main" val="4032322486"/>
                  </a:ext>
                </a:extLst>
              </a:tr>
              <a:tr h="359069">
                <a:tc>
                  <a:txBody>
                    <a:bodyPr/>
                    <a:lstStyle/>
                    <a:p>
                      <a:pPr algn="l" fontAlgn="b"/>
                      <a:r>
                        <a:rPr lang="en-US" sz="1700" u="none" strike="noStrike">
                          <a:effectLst/>
                        </a:rPr>
                        <a:t>Walmart</a:t>
                      </a:r>
                      <a:endParaRPr lang="en-US" sz="1700" b="0" i="0" u="none" strike="noStrike">
                        <a:solidFill>
                          <a:srgbClr val="000000"/>
                        </a:solidFill>
                        <a:effectLst/>
                        <a:latin typeface="Aptos Narrow" panose="020B0004020202020204" pitchFamily="34" charset="0"/>
                      </a:endParaRPr>
                    </a:p>
                  </a:txBody>
                  <a:tcPr marL="9927" marR="9927" marT="9927" marB="0" anchor="b"/>
                </a:tc>
                <a:tc>
                  <a:txBody>
                    <a:bodyPr/>
                    <a:lstStyle/>
                    <a:p>
                      <a:pPr algn="r" fontAlgn="b"/>
                      <a:r>
                        <a:rPr lang="en-US" sz="1700" u="none" strike="noStrike">
                          <a:effectLst/>
                        </a:rPr>
                        <a:t>33</a:t>
                      </a:r>
                      <a:endParaRPr lang="en-US" sz="1700" b="0" i="0" u="none" strike="noStrike">
                        <a:solidFill>
                          <a:srgbClr val="000000"/>
                        </a:solidFill>
                        <a:effectLst/>
                        <a:latin typeface="Aptos Narrow" panose="020B0004020202020204" pitchFamily="34" charset="0"/>
                      </a:endParaRPr>
                    </a:p>
                  </a:txBody>
                  <a:tcPr marL="9927" marR="9927" marT="9927" marB="0" anchor="b"/>
                </a:tc>
                <a:extLst>
                  <a:ext uri="{0D108BD9-81ED-4DB2-BD59-A6C34878D82A}">
                    <a16:rowId xmlns:a16="http://schemas.microsoft.com/office/drawing/2014/main" val="1539611912"/>
                  </a:ext>
                </a:extLst>
              </a:tr>
              <a:tr h="359069">
                <a:tc>
                  <a:txBody>
                    <a:bodyPr/>
                    <a:lstStyle/>
                    <a:p>
                      <a:pPr algn="l" fontAlgn="b"/>
                      <a:r>
                        <a:rPr lang="en-US" sz="1700" u="none" strike="noStrike">
                          <a:effectLst/>
                        </a:rPr>
                        <a:t>Amazon</a:t>
                      </a:r>
                      <a:endParaRPr lang="en-US" sz="1700" b="0" i="0" u="none" strike="noStrike">
                        <a:solidFill>
                          <a:srgbClr val="000000"/>
                        </a:solidFill>
                        <a:effectLst/>
                        <a:latin typeface="Aptos Narrow" panose="020B0004020202020204" pitchFamily="34" charset="0"/>
                      </a:endParaRPr>
                    </a:p>
                  </a:txBody>
                  <a:tcPr marL="9927" marR="9927" marT="9927" marB="0" anchor="b"/>
                </a:tc>
                <a:tc>
                  <a:txBody>
                    <a:bodyPr/>
                    <a:lstStyle/>
                    <a:p>
                      <a:pPr algn="r" fontAlgn="b"/>
                      <a:r>
                        <a:rPr lang="en-US" sz="1700" u="none" strike="noStrike">
                          <a:effectLst/>
                        </a:rPr>
                        <a:t>27</a:t>
                      </a:r>
                      <a:endParaRPr lang="en-US" sz="1700" b="0" i="0" u="none" strike="noStrike">
                        <a:solidFill>
                          <a:srgbClr val="000000"/>
                        </a:solidFill>
                        <a:effectLst/>
                        <a:latin typeface="Aptos Narrow" panose="020B0004020202020204" pitchFamily="34" charset="0"/>
                      </a:endParaRPr>
                    </a:p>
                  </a:txBody>
                  <a:tcPr marL="9927" marR="9927" marT="9927" marB="0" anchor="b"/>
                </a:tc>
                <a:extLst>
                  <a:ext uri="{0D108BD9-81ED-4DB2-BD59-A6C34878D82A}">
                    <a16:rowId xmlns:a16="http://schemas.microsoft.com/office/drawing/2014/main" val="3135893882"/>
                  </a:ext>
                </a:extLst>
              </a:tr>
              <a:tr h="359069">
                <a:tc>
                  <a:txBody>
                    <a:bodyPr/>
                    <a:lstStyle/>
                    <a:p>
                      <a:pPr algn="l" fontAlgn="b"/>
                      <a:r>
                        <a:rPr lang="en-US" sz="1700" u="none" strike="noStrike">
                          <a:effectLst/>
                        </a:rPr>
                        <a:t>Target</a:t>
                      </a:r>
                      <a:endParaRPr lang="en-US" sz="1700" b="0" i="0" u="none" strike="noStrike">
                        <a:solidFill>
                          <a:srgbClr val="000000"/>
                        </a:solidFill>
                        <a:effectLst/>
                        <a:latin typeface="Aptos Narrow" panose="020B0004020202020204" pitchFamily="34" charset="0"/>
                      </a:endParaRPr>
                    </a:p>
                  </a:txBody>
                  <a:tcPr marL="9927" marR="9927" marT="9927" marB="0" anchor="b"/>
                </a:tc>
                <a:tc>
                  <a:txBody>
                    <a:bodyPr/>
                    <a:lstStyle/>
                    <a:p>
                      <a:pPr algn="r" fontAlgn="b"/>
                      <a:r>
                        <a:rPr lang="en-US" sz="1700" u="none" strike="noStrike">
                          <a:effectLst/>
                        </a:rPr>
                        <a:t>15</a:t>
                      </a:r>
                      <a:endParaRPr lang="en-US" sz="1700" b="0" i="0" u="none" strike="noStrike">
                        <a:solidFill>
                          <a:srgbClr val="000000"/>
                        </a:solidFill>
                        <a:effectLst/>
                        <a:latin typeface="Aptos Narrow" panose="020B0004020202020204" pitchFamily="34" charset="0"/>
                      </a:endParaRPr>
                    </a:p>
                  </a:txBody>
                  <a:tcPr marL="9927" marR="9927" marT="9927" marB="0" anchor="b"/>
                </a:tc>
                <a:extLst>
                  <a:ext uri="{0D108BD9-81ED-4DB2-BD59-A6C34878D82A}">
                    <a16:rowId xmlns:a16="http://schemas.microsoft.com/office/drawing/2014/main" val="3414158360"/>
                  </a:ext>
                </a:extLst>
              </a:tr>
              <a:tr h="359069">
                <a:tc>
                  <a:txBody>
                    <a:bodyPr/>
                    <a:lstStyle/>
                    <a:p>
                      <a:pPr algn="l" fontAlgn="b"/>
                      <a:r>
                        <a:rPr lang="en-US" sz="1700" b="1" u="none" strike="noStrike">
                          <a:effectLst/>
                        </a:rPr>
                        <a:t>Total</a:t>
                      </a:r>
                      <a:endParaRPr lang="en-US" sz="1700" b="1" i="0" u="none" strike="noStrike">
                        <a:solidFill>
                          <a:srgbClr val="000000"/>
                        </a:solidFill>
                        <a:effectLst/>
                        <a:latin typeface="Aptos Narrow" panose="020B0004020202020204" pitchFamily="34" charset="0"/>
                      </a:endParaRPr>
                    </a:p>
                  </a:txBody>
                  <a:tcPr marL="9927" marR="9927" marT="9927" marB="0" anchor="b"/>
                </a:tc>
                <a:tc>
                  <a:txBody>
                    <a:bodyPr/>
                    <a:lstStyle/>
                    <a:p>
                      <a:pPr algn="r" fontAlgn="b"/>
                      <a:r>
                        <a:rPr lang="en-US" sz="1700" b="1" u="none" strike="noStrike">
                          <a:effectLst/>
                        </a:rPr>
                        <a:t>75</a:t>
                      </a:r>
                      <a:endParaRPr lang="en-US" sz="1700" b="1" i="0" u="none" strike="noStrike">
                        <a:solidFill>
                          <a:srgbClr val="000000"/>
                        </a:solidFill>
                        <a:effectLst/>
                        <a:latin typeface="Aptos Narrow" panose="020B0004020202020204" pitchFamily="34" charset="0"/>
                      </a:endParaRPr>
                    </a:p>
                  </a:txBody>
                  <a:tcPr marL="9927" marR="9927" marT="9927" marB="0" anchor="b"/>
                </a:tc>
                <a:extLst>
                  <a:ext uri="{0D108BD9-81ED-4DB2-BD59-A6C34878D82A}">
                    <a16:rowId xmlns:a16="http://schemas.microsoft.com/office/drawing/2014/main" val="2564645006"/>
                  </a:ext>
                </a:extLst>
              </a:tr>
            </a:tbl>
          </a:graphicData>
        </a:graphic>
      </p:graphicFrame>
      <p:graphicFrame>
        <p:nvGraphicFramePr>
          <p:cNvPr id="22" name="Table 21">
            <a:extLst>
              <a:ext uri="{FF2B5EF4-FFF2-40B4-BE49-F238E27FC236}">
                <a16:creationId xmlns:a16="http://schemas.microsoft.com/office/drawing/2014/main" id="{B15A17E1-529E-18A0-9D91-36490B2781E6}"/>
              </a:ext>
            </a:extLst>
          </p:cNvPr>
          <p:cNvGraphicFramePr>
            <a:graphicFrameLocks noGrp="1"/>
          </p:cNvGraphicFramePr>
          <p:nvPr>
            <p:extLst>
              <p:ext uri="{D42A27DB-BD31-4B8C-83A1-F6EECF244321}">
                <p14:modId xmlns:p14="http://schemas.microsoft.com/office/powerpoint/2010/main" val="2003787859"/>
              </p:ext>
            </p:extLst>
          </p:nvPr>
        </p:nvGraphicFramePr>
        <p:xfrm>
          <a:off x="4072617" y="3882650"/>
          <a:ext cx="3480708" cy="2418074"/>
        </p:xfrm>
        <a:graphic>
          <a:graphicData uri="http://schemas.openxmlformats.org/drawingml/2006/table">
            <a:tbl>
              <a:tblPr>
                <a:tableStyleId>{306799F8-075E-4A3A-A7F6-7FBC6576F1A4}</a:tableStyleId>
              </a:tblPr>
              <a:tblGrid>
                <a:gridCol w="1490307">
                  <a:extLst>
                    <a:ext uri="{9D8B030D-6E8A-4147-A177-3AD203B41FA5}">
                      <a16:colId xmlns:a16="http://schemas.microsoft.com/office/drawing/2014/main" val="152104334"/>
                    </a:ext>
                  </a:extLst>
                </a:gridCol>
                <a:gridCol w="1990401">
                  <a:extLst>
                    <a:ext uri="{9D8B030D-6E8A-4147-A177-3AD203B41FA5}">
                      <a16:colId xmlns:a16="http://schemas.microsoft.com/office/drawing/2014/main" val="198738358"/>
                    </a:ext>
                  </a:extLst>
                </a:gridCol>
              </a:tblGrid>
              <a:tr h="1217434">
                <a:tc>
                  <a:txBody>
                    <a:bodyPr/>
                    <a:lstStyle/>
                    <a:p>
                      <a:pPr algn="ctr" fontAlgn="ctr"/>
                      <a:r>
                        <a:rPr lang="en-US" sz="1600" b="1" u="none" strike="noStrike">
                          <a:effectLst/>
                        </a:rPr>
                        <a:t>Company</a:t>
                      </a:r>
                      <a:endParaRPr lang="en-US" sz="1600" b="1" i="0" u="none" strike="noStrike">
                        <a:solidFill>
                          <a:srgbClr val="000000"/>
                        </a:solidFill>
                        <a:effectLst/>
                        <a:latin typeface="Aptos Narrow" panose="020B0004020202020204" pitchFamily="34" charset="0"/>
                      </a:endParaRPr>
                    </a:p>
                  </a:txBody>
                  <a:tcPr marL="10495" marR="10495" marT="10495" marB="0" anchor="ctr"/>
                </a:tc>
                <a:tc>
                  <a:txBody>
                    <a:bodyPr/>
                    <a:lstStyle/>
                    <a:p>
                      <a:pPr algn="ctr" fontAlgn="ctr"/>
                      <a:r>
                        <a:rPr lang="en-US" sz="1600" b="1" u="none" strike="noStrike">
                          <a:effectLst/>
                        </a:rPr>
                        <a:t>Company preference based on PRODUCT VARIETY</a:t>
                      </a:r>
                      <a:endParaRPr lang="en-US" sz="1600" b="1" i="0" u="none" strike="noStrike">
                        <a:solidFill>
                          <a:srgbClr val="000000"/>
                        </a:solidFill>
                        <a:effectLst/>
                        <a:latin typeface="Aptos Narrow" panose="020B0004020202020204" pitchFamily="34" charset="0"/>
                      </a:endParaRPr>
                    </a:p>
                  </a:txBody>
                  <a:tcPr marL="10495" marR="10495" marT="10495" marB="0" anchor="ctr"/>
                </a:tc>
                <a:extLst>
                  <a:ext uri="{0D108BD9-81ED-4DB2-BD59-A6C34878D82A}">
                    <a16:rowId xmlns:a16="http://schemas.microsoft.com/office/drawing/2014/main" val="1406552607"/>
                  </a:ext>
                </a:extLst>
              </a:tr>
              <a:tr h="304358">
                <a:tc>
                  <a:txBody>
                    <a:bodyPr/>
                    <a:lstStyle/>
                    <a:p>
                      <a:pPr algn="l" fontAlgn="b"/>
                      <a:r>
                        <a:rPr lang="en-US" sz="1800" u="none" strike="noStrike">
                          <a:effectLst/>
                        </a:rPr>
                        <a:t>Amazon</a:t>
                      </a:r>
                      <a:endParaRPr lang="en-US" sz="1800" b="0" i="0" u="none" strike="noStrike">
                        <a:solidFill>
                          <a:srgbClr val="000000"/>
                        </a:solidFill>
                        <a:effectLst/>
                        <a:latin typeface="Aptos Narrow" panose="020B0004020202020204" pitchFamily="34" charset="0"/>
                      </a:endParaRPr>
                    </a:p>
                  </a:txBody>
                  <a:tcPr marL="10495" marR="10495" marT="10495" marB="0" anchor="b"/>
                </a:tc>
                <a:tc>
                  <a:txBody>
                    <a:bodyPr/>
                    <a:lstStyle/>
                    <a:p>
                      <a:pPr algn="r" fontAlgn="b"/>
                      <a:r>
                        <a:rPr lang="en-US" sz="1800" u="none" strike="noStrike">
                          <a:effectLst/>
                        </a:rPr>
                        <a:t>43</a:t>
                      </a:r>
                      <a:endParaRPr lang="en-US" sz="1800" b="0" i="0" u="none" strike="noStrike">
                        <a:solidFill>
                          <a:srgbClr val="000000"/>
                        </a:solidFill>
                        <a:effectLst/>
                        <a:latin typeface="Aptos Narrow" panose="020B0004020202020204" pitchFamily="34" charset="0"/>
                      </a:endParaRPr>
                    </a:p>
                  </a:txBody>
                  <a:tcPr marL="10495" marR="10495" marT="10495" marB="0" anchor="b"/>
                </a:tc>
                <a:extLst>
                  <a:ext uri="{0D108BD9-81ED-4DB2-BD59-A6C34878D82A}">
                    <a16:rowId xmlns:a16="http://schemas.microsoft.com/office/drawing/2014/main" val="3196098535"/>
                  </a:ext>
                </a:extLst>
              </a:tr>
              <a:tr h="287566">
                <a:tc>
                  <a:txBody>
                    <a:bodyPr/>
                    <a:lstStyle/>
                    <a:p>
                      <a:pPr algn="l" fontAlgn="b"/>
                      <a:r>
                        <a:rPr lang="en-US" sz="1800" u="none" strike="noStrike">
                          <a:effectLst/>
                        </a:rPr>
                        <a:t>Target</a:t>
                      </a:r>
                      <a:endParaRPr lang="en-US" sz="1800" b="0" i="0" u="none" strike="noStrike">
                        <a:solidFill>
                          <a:srgbClr val="000000"/>
                        </a:solidFill>
                        <a:effectLst/>
                        <a:latin typeface="Aptos Narrow" panose="020B0004020202020204" pitchFamily="34" charset="0"/>
                      </a:endParaRPr>
                    </a:p>
                  </a:txBody>
                  <a:tcPr marL="10495" marR="10495" marT="10495" marB="0" anchor="b"/>
                </a:tc>
                <a:tc>
                  <a:txBody>
                    <a:bodyPr/>
                    <a:lstStyle/>
                    <a:p>
                      <a:pPr algn="r" fontAlgn="b"/>
                      <a:r>
                        <a:rPr lang="en-US" sz="1800" u="none" strike="noStrike">
                          <a:effectLst/>
                        </a:rPr>
                        <a:t>21</a:t>
                      </a:r>
                      <a:endParaRPr lang="en-US" sz="1800" b="0" i="0" u="none" strike="noStrike">
                        <a:solidFill>
                          <a:srgbClr val="000000"/>
                        </a:solidFill>
                        <a:effectLst/>
                        <a:latin typeface="Aptos Narrow" panose="020B0004020202020204" pitchFamily="34" charset="0"/>
                      </a:endParaRPr>
                    </a:p>
                  </a:txBody>
                  <a:tcPr marL="10495" marR="10495" marT="10495" marB="0" anchor="b"/>
                </a:tc>
                <a:extLst>
                  <a:ext uri="{0D108BD9-81ED-4DB2-BD59-A6C34878D82A}">
                    <a16:rowId xmlns:a16="http://schemas.microsoft.com/office/drawing/2014/main" val="937509474"/>
                  </a:ext>
                </a:extLst>
              </a:tr>
              <a:tr h="304358">
                <a:tc>
                  <a:txBody>
                    <a:bodyPr/>
                    <a:lstStyle/>
                    <a:p>
                      <a:pPr algn="l" fontAlgn="b"/>
                      <a:r>
                        <a:rPr lang="en-US" sz="1800" u="none" strike="noStrike">
                          <a:effectLst/>
                        </a:rPr>
                        <a:t>Walmart</a:t>
                      </a:r>
                      <a:endParaRPr lang="en-US" sz="1800" b="0" i="0" u="none" strike="noStrike">
                        <a:solidFill>
                          <a:srgbClr val="000000"/>
                        </a:solidFill>
                        <a:effectLst/>
                        <a:latin typeface="Aptos Narrow" panose="020B0004020202020204" pitchFamily="34" charset="0"/>
                      </a:endParaRPr>
                    </a:p>
                  </a:txBody>
                  <a:tcPr marL="10495" marR="10495" marT="10495" marB="0" anchor="b"/>
                </a:tc>
                <a:tc>
                  <a:txBody>
                    <a:bodyPr/>
                    <a:lstStyle/>
                    <a:p>
                      <a:pPr algn="r" fontAlgn="b"/>
                      <a:r>
                        <a:rPr lang="en-US" sz="1800" u="none" strike="noStrike">
                          <a:effectLst/>
                        </a:rPr>
                        <a:t>14</a:t>
                      </a:r>
                      <a:endParaRPr lang="en-US" sz="1800" b="0" i="0" u="none" strike="noStrike">
                        <a:solidFill>
                          <a:srgbClr val="000000"/>
                        </a:solidFill>
                        <a:effectLst/>
                        <a:latin typeface="Aptos Narrow" panose="020B0004020202020204" pitchFamily="34" charset="0"/>
                      </a:endParaRPr>
                    </a:p>
                  </a:txBody>
                  <a:tcPr marL="10495" marR="10495" marT="10495" marB="0" anchor="b"/>
                </a:tc>
                <a:extLst>
                  <a:ext uri="{0D108BD9-81ED-4DB2-BD59-A6C34878D82A}">
                    <a16:rowId xmlns:a16="http://schemas.microsoft.com/office/drawing/2014/main" val="1523937615"/>
                  </a:ext>
                </a:extLst>
              </a:tr>
              <a:tr h="304358">
                <a:tc>
                  <a:txBody>
                    <a:bodyPr/>
                    <a:lstStyle/>
                    <a:p>
                      <a:pPr algn="l" fontAlgn="b"/>
                      <a:r>
                        <a:rPr lang="en-US" sz="1800" b="1" u="none" strike="noStrike">
                          <a:effectLst/>
                        </a:rPr>
                        <a:t>Total</a:t>
                      </a:r>
                      <a:endParaRPr lang="en-US" sz="1800" b="1" i="0" u="none" strike="noStrike">
                        <a:solidFill>
                          <a:srgbClr val="000000"/>
                        </a:solidFill>
                        <a:effectLst/>
                        <a:latin typeface="Aptos Narrow" panose="020B0004020202020204" pitchFamily="34" charset="0"/>
                      </a:endParaRPr>
                    </a:p>
                  </a:txBody>
                  <a:tcPr marL="10495" marR="10495" marT="10495" marB="0" anchor="b"/>
                </a:tc>
                <a:tc>
                  <a:txBody>
                    <a:bodyPr/>
                    <a:lstStyle/>
                    <a:p>
                      <a:pPr algn="r" fontAlgn="b"/>
                      <a:r>
                        <a:rPr lang="en-US" sz="1800" u="none" strike="noStrike">
                          <a:effectLst/>
                        </a:rPr>
                        <a:t>78</a:t>
                      </a:r>
                      <a:endParaRPr lang="en-US" sz="1800" b="0" i="0" u="none" strike="noStrike">
                        <a:solidFill>
                          <a:srgbClr val="000000"/>
                        </a:solidFill>
                        <a:effectLst/>
                        <a:latin typeface="Aptos Narrow" panose="020B0004020202020204" pitchFamily="34" charset="0"/>
                      </a:endParaRPr>
                    </a:p>
                  </a:txBody>
                  <a:tcPr marL="10495" marR="10495" marT="10495" marB="0" anchor="b"/>
                </a:tc>
                <a:extLst>
                  <a:ext uri="{0D108BD9-81ED-4DB2-BD59-A6C34878D82A}">
                    <a16:rowId xmlns:a16="http://schemas.microsoft.com/office/drawing/2014/main" val="1961109072"/>
                  </a:ext>
                </a:extLst>
              </a:tr>
            </a:tbl>
          </a:graphicData>
        </a:graphic>
      </p:graphicFrame>
      <p:graphicFrame>
        <p:nvGraphicFramePr>
          <p:cNvPr id="23" name="Table 22">
            <a:extLst>
              <a:ext uri="{FF2B5EF4-FFF2-40B4-BE49-F238E27FC236}">
                <a16:creationId xmlns:a16="http://schemas.microsoft.com/office/drawing/2014/main" id="{943B231D-8A2E-CEDA-90D3-CE4BDD69DFAB}"/>
              </a:ext>
            </a:extLst>
          </p:cNvPr>
          <p:cNvGraphicFramePr>
            <a:graphicFrameLocks noGrp="1"/>
          </p:cNvGraphicFramePr>
          <p:nvPr>
            <p:extLst>
              <p:ext uri="{D42A27DB-BD31-4B8C-83A1-F6EECF244321}">
                <p14:modId xmlns:p14="http://schemas.microsoft.com/office/powerpoint/2010/main" val="134882465"/>
              </p:ext>
            </p:extLst>
          </p:nvPr>
        </p:nvGraphicFramePr>
        <p:xfrm>
          <a:off x="7957457" y="1484842"/>
          <a:ext cx="3722916" cy="2627499"/>
        </p:xfrm>
        <a:graphic>
          <a:graphicData uri="http://schemas.openxmlformats.org/drawingml/2006/table">
            <a:tbl>
              <a:tblPr>
                <a:tableStyleId>{306799F8-075E-4A3A-A7F6-7FBC6576F1A4}</a:tableStyleId>
              </a:tblPr>
              <a:tblGrid>
                <a:gridCol w="1967721">
                  <a:extLst>
                    <a:ext uri="{9D8B030D-6E8A-4147-A177-3AD203B41FA5}">
                      <a16:colId xmlns:a16="http://schemas.microsoft.com/office/drawing/2014/main" val="105369007"/>
                    </a:ext>
                  </a:extLst>
                </a:gridCol>
                <a:gridCol w="1755195">
                  <a:extLst>
                    <a:ext uri="{9D8B030D-6E8A-4147-A177-3AD203B41FA5}">
                      <a16:colId xmlns:a16="http://schemas.microsoft.com/office/drawing/2014/main" val="3210583636"/>
                    </a:ext>
                  </a:extLst>
                </a:gridCol>
              </a:tblGrid>
              <a:tr h="819436">
                <a:tc>
                  <a:txBody>
                    <a:bodyPr/>
                    <a:lstStyle/>
                    <a:p>
                      <a:pPr algn="ctr" fontAlgn="ctr"/>
                      <a:r>
                        <a:rPr lang="en-US" sz="1800" b="1" u="none" strike="noStrike">
                          <a:effectLst/>
                        </a:rPr>
                        <a:t>Use of </a:t>
                      </a:r>
                      <a:r>
                        <a:rPr lang="en-US" sz="1800" b="1" u="none" strike="noStrike" err="1">
                          <a:effectLst/>
                        </a:rPr>
                        <a:t>RedCard</a:t>
                      </a:r>
                      <a:endParaRPr lang="en-US" sz="1800" b="1"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1800" b="1" u="none" strike="noStrike">
                          <a:effectLst/>
                        </a:rPr>
                        <a:t>Count of people who use Red Card</a:t>
                      </a:r>
                      <a:endParaRPr lang="en-US" sz="1800" b="1"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1142709183"/>
                  </a:ext>
                </a:extLst>
              </a:tr>
              <a:tr h="296305">
                <a:tc>
                  <a:txBody>
                    <a:bodyPr/>
                    <a:lstStyle/>
                    <a:p>
                      <a:pPr algn="l" fontAlgn="b"/>
                      <a:r>
                        <a:rPr lang="en-US" sz="1400" u="none" strike="noStrike">
                          <a:effectLst/>
                        </a:rPr>
                        <a:t>Definitely not</a:t>
                      </a:r>
                      <a:endParaRPr lang="en-US" sz="1400" b="0"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b"/>
                      <a:r>
                        <a:rPr lang="en-US" sz="1400" u="none" strike="noStrike">
                          <a:effectLst/>
                        </a:rPr>
                        <a:t>21</a:t>
                      </a:r>
                      <a:endParaRPr lang="en-US" sz="14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817502344"/>
                  </a:ext>
                </a:extLst>
              </a:tr>
              <a:tr h="296305">
                <a:tc>
                  <a:txBody>
                    <a:bodyPr/>
                    <a:lstStyle/>
                    <a:p>
                      <a:pPr algn="l" fontAlgn="b"/>
                      <a:r>
                        <a:rPr lang="en-US" sz="1400" u="none" strike="noStrike">
                          <a:effectLst/>
                        </a:rPr>
                        <a:t>Probably not</a:t>
                      </a:r>
                      <a:endParaRPr lang="en-US" sz="1400" b="0"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b"/>
                      <a:r>
                        <a:rPr lang="en-US" sz="1400" u="none" strike="noStrike">
                          <a:effectLst/>
                        </a:rPr>
                        <a:t>16</a:t>
                      </a:r>
                      <a:endParaRPr lang="en-US" sz="14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63029307"/>
                  </a:ext>
                </a:extLst>
              </a:tr>
              <a:tr h="316664">
                <a:tc>
                  <a:txBody>
                    <a:bodyPr/>
                    <a:lstStyle/>
                    <a:p>
                      <a:pPr algn="l" fontAlgn="b"/>
                      <a:r>
                        <a:rPr lang="en-US" sz="1400" u="none" strike="noStrike">
                          <a:effectLst/>
                        </a:rPr>
                        <a:t>Might or might not</a:t>
                      </a:r>
                      <a:endParaRPr lang="en-US" sz="1400" b="0"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b"/>
                      <a:r>
                        <a:rPr lang="en-US" sz="1400" u="none" strike="noStrike">
                          <a:effectLst/>
                        </a:rPr>
                        <a:t>17</a:t>
                      </a:r>
                      <a:endParaRPr lang="en-US" sz="14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095419168"/>
                  </a:ext>
                </a:extLst>
              </a:tr>
              <a:tr h="296305">
                <a:tc>
                  <a:txBody>
                    <a:bodyPr/>
                    <a:lstStyle/>
                    <a:p>
                      <a:pPr algn="l" fontAlgn="b"/>
                      <a:r>
                        <a:rPr lang="en-US" sz="1400" u="none" strike="noStrike">
                          <a:effectLst/>
                        </a:rPr>
                        <a:t>Sometimes yes</a:t>
                      </a:r>
                      <a:endParaRPr lang="en-US" sz="1400" b="0"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b"/>
                      <a:r>
                        <a:rPr lang="en-US" sz="1400" u="none" strike="noStrike">
                          <a:effectLst/>
                        </a:rPr>
                        <a:t>17</a:t>
                      </a:r>
                      <a:endParaRPr lang="en-US" sz="14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528451861"/>
                  </a:ext>
                </a:extLst>
              </a:tr>
              <a:tr h="296305">
                <a:tc>
                  <a:txBody>
                    <a:bodyPr/>
                    <a:lstStyle/>
                    <a:p>
                      <a:pPr algn="l" fontAlgn="b"/>
                      <a:r>
                        <a:rPr lang="en-US" sz="1400" u="none" strike="noStrike">
                          <a:effectLst/>
                        </a:rPr>
                        <a:t>Definitely yes</a:t>
                      </a:r>
                      <a:endParaRPr lang="en-US" sz="1400" b="0"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b"/>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906039717"/>
                  </a:ext>
                </a:extLst>
              </a:tr>
              <a:tr h="296305">
                <a:tc>
                  <a:txBody>
                    <a:bodyPr/>
                    <a:lstStyle/>
                    <a:p>
                      <a:pPr algn="l" fontAlgn="b"/>
                      <a:r>
                        <a:rPr lang="en-US" sz="1400" b="1" u="none" strike="noStrike">
                          <a:effectLst/>
                        </a:rPr>
                        <a:t>Total</a:t>
                      </a:r>
                      <a:endParaRPr lang="en-US" sz="1400" b="1" i="0" u="none" strike="noStrike">
                        <a:solidFill>
                          <a:srgbClr val="000000"/>
                        </a:solidFill>
                        <a:effectLst/>
                        <a:latin typeface="Aptos Narrow" panose="020B0004020202020204" pitchFamily="34" charset="0"/>
                      </a:endParaRPr>
                    </a:p>
                  </a:txBody>
                  <a:tcPr marL="6350" marR="6350" marT="6350" marB="0" anchor="b"/>
                </a:tc>
                <a:tc>
                  <a:txBody>
                    <a:bodyPr/>
                    <a:lstStyle/>
                    <a:p>
                      <a:pPr algn="r" fontAlgn="b"/>
                      <a:r>
                        <a:rPr lang="en-US" sz="1400" b="1" u="none" strike="noStrike">
                          <a:effectLst/>
                        </a:rPr>
                        <a:t>79</a:t>
                      </a:r>
                      <a:endParaRPr lang="en-US" sz="1400" b="1"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457626975"/>
                  </a:ext>
                </a:extLst>
              </a:tr>
            </a:tbl>
          </a:graphicData>
        </a:graphic>
      </p:graphicFrame>
      <p:sp>
        <p:nvSpPr>
          <p:cNvPr id="24" name="Title 3">
            <a:extLst>
              <a:ext uri="{FF2B5EF4-FFF2-40B4-BE49-F238E27FC236}">
                <a16:creationId xmlns:a16="http://schemas.microsoft.com/office/drawing/2014/main" id="{679F7F18-6C00-895D-5375-888F86920E82}"/>
              </a:ext>
            </a:extLst>
          </p:cNvPr>
          <p:cNvSpPr txBox="1">
            <a:spLocks/>
          </p:cNvSpPr>
          <p:nvPr/>
        </p:nvSpPr>
        <p:spPr>
          <a:xfrm>
            <a:off x="681717" y="341975"/>
            <a:ext cx="5973535" cy="953426"/>
          </a:xfrm>
          <a:prstGeom prst="rect">
            <a:avLst/>
          </a:prstGeom>
        </p:spPr>
        <p:txBody>
          <a:bodyP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t>Problem Description</a:t>
            </a:r>
          </a:p>
        </p:txBody>
      </p:sp>
      <p:pic>
        <p:nvPicPr>
          <p:cNvPr id="25" name="Picture 2">
            <a:extLst>
              <a:ext uri="{FF2B5EF4-FFF2-40B4-BE49-F238E27FC236}">
                <a16:creationId xmlns:a16="http://schemas.microsoft.com/office/drawing/2014/main" id="{E6B15BA7-94F8-DB4D-DA31-199D6883C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17" y="4395972"/>
            <a:ext cx="2955470" cy="70769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55A7B212-0E93-698D-171B-13ED16216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791" y="2673613"/>
            <a:ext cx="2753654" cy="83147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w Target Reloadable REDcard | All Things Target">
            <a:extLst>
              <a:ext uri="{FF2B5EF4-FFF2-40B4-BE49-F238E27FC236}">
                <a16:creationId xmlns:a16="http://schemas.microsoft.com/office/drawing/2014/main" id="{45CABCD6-2BF0-9BD8-9A8A-C4C2860C9B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977" y="4395972"/>
            <a:ext cx="2529594" cy="224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1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sales&#10;&#10;Description automatically generated">
            <a:extLst>
              <a:ext uri="{FF2B5EF4-FFF2-40B4-BE49-F238E27FC236}">
                <a16:creationId xmlns:a16="http://schemas.microsoft.com/office/drawing/2014/main" id="{16CBA4C5-9F31-42A6-521D-E3A695D7FCEA}"/>
              </a:ext>
            </a:extLst>
          </p:cNvPr>
          <p:cNvPicPr>
            <a:picLocks noChangeAspect="1"/>
          </p:cNvPicPr>
          <p:nvPr/>
        </p:nvPicPr>
        <p:blipFill>
          <a:blip r:embed="rId2"/>
          <a:stretch>
            <a:fillRect/>
          </a:stretch>
        </p:blipFill>
        <p:spPr>
          <a:xfrm>
            <a:off x="3703154" y="0"/>
            <a:ext cx="8488847" cy="3428999"/>
          </a:xfrm>
          <a:prstGeom prst="rect">
            <a:avLst/>
          </a:prstGeom>
        </p:spPr>
      </p:pic>
      <p:pic>
        <p:nvPicPr>
          <p:cNvPr id="6" name="Picture 5" descr="A graph with numbers and a bar chart&#10;&#10;Description automatically generated with medium confidence">
            <a:extLst>
              <a:ext uri="{FF2B5EF4-FFF2-40B4-BE49-F238E27FC236}">
                <a16:creationId xmlns:a16="http://schemas.microsoft.com/office/drawing/2014/main" id="{D9C6F646-AA8E-D5F1-4879-65FA8DF89B19}"/>
              </a:ext>
            </a:extLst>
          </p:cNvPr>
          <p:cNvPicPr>
            <a:picLocks noChangeAspect="1"/>
          </p:cNvPicPr>
          <p:nvPr/>
        </p:nvPicPr>
        <p:blipFill>
          <a:blip r:embed="rId3"/>
          <a:stretch>
            <a:fillRect/>
          </a:stretch>
        </p:blipFill>
        <p:spPr>
          <a:xfrm>
            <a:off x="1219199" y="3429000"/>
            <a:ext cx="9753601" cy="3429000"/>
          </a:xfrm>
          <a:prstGeom prst="rect">
            <a:avLst/>
          </a:prstGeom>
        </p:spPr>
      </p:pic>
      <p:sp>
        <p:nvSpPr>
          <p:cNvPr id="3" name="TextBox 2">
            <a:extLst>
              <a:ext uri="{FF2B5EF4-FFF2-40B4-BE49-F238E27FC236}">
                <a16:creationId xmlns:a16="http://schemas.microsoft.com/office/drawing/2014/main" id="{244F0D0A-4B62-811B-50B0-9B6E94127C53}"/>
              </a:ext>
            </a:extLst>
          </p:cNvPr>
          <p:cNvSpPr txBox="1"/>
          <p:nvPr/>
        </p:nvSpPr>
        <p:spPr>
          <a:xfrm>
            <a:off x="0" y="120073"/>
            <a:ext cx="3703154" cy="2554545"/>
          </a:xfrm>
          <a:prstGeom prst="rect">
            <a:avLst/>
          </a:prstGeom>
          <a:noFill/>
        </p:spPr>
        <p:txBody>
          <a:bodyPr wrap="square" lIns="91440" tIns="45720" rIns="91440" bIns="45720" rtlCol="0" anchor="t">
            <a:spAutoFit/>
          </a:bodyPr>
          <a:lstStyle/>
          <a:p>
            <a:r>
              <a:rPr lang="en-US" sz="3200">
                <a:latin typeface="Rockwell"/>
              </a:rPr>
              <a:t>Pricing: What factors do respondents care the most when shopping?</a:t>
            </a:r>
            <a:endParaRPr lang="en-US" sz="3200">
              <a:latin typeface="Rockwell"/>
              <a:cs typeface="Calibri Light"/>
            </a:endParaRPr>
          </a:p>
        </p:txBody>
      </p:sp>
    </p:spTree>
    <p:extLst>
      <p:ext uri="{BB962C8B-B14F-4D97-AF65-F5344CB8AC3E}">
        <p14:creationId xmlns:p14="http://schemas.microsoft.com/office/powerpoint/2010/main" val="330469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red rectangular objects&#10;&#10;Description automatically generated with medium confidence">
            <a:extLst>
              <a:ext uri="{FF2B5EF4-FFF2-40B4-BE49-F238E27FC236}">
                <a16:creationId xmlns:a16="http://schemas.microsoft.com/office/drawing/2014/main" id="{ABE603E4-8A0D-AFF1-5601-0565270DD96B}"/>
              </a:ext>
            </a:extLst>
          </p:cNvPr>
          <p:cNvPicPr>
            <a:picLocks noChangeAspect="1"/>
          </p:cNvPicPr>
          <p:nvPr/>
        </p:nvPicPr>
        <p:blipFill>
          <a:blip r:embed="rId2"/>
          <a:stretch>
            <a:fillRect/>
          </a:stretch>
        </p:blipFill>
        <p:spPr>
          <a:xfrm>
            <a:off x="0" y="8128"/>
            <a:ext cx="9710928" cy="3420872"/>
          </a:xfrm>
          <a:prstGeom prst="rect">
            <a:avLst/>
          </a:prstGeom>
        </p:spPr>
      </p:pic>
      <p:pic>
        <p:nvPicPr>
          <p:cNvPr id="5" name="Picture 4" descr="A diagram of a product&#10;&#10;Description automatically generated">
            <a:extLst>
              <a:ext uri="{FF2B5EF4-FFF2-40B4-BE49-F238E27FC236}">
                <a16:creationId xmlns:a16="http://schemas.microsoft.com/office/drawing/2014/main" id="{D2402139-2B05-502A-D3EC-4E5FF5EC93D3}"/>
              </a:ext>
            </a:extLst>
          </p:cNvPr>
          <p:cNvPicPr>
            <a:picLocks noChangeAspect="1"/>
          </p:cNvPicPr>
          <p:nvPr/>
        </p:nvPicPr>
        <p:blipFill>
          <a:blip r:embed="rId3"/>
          <a:stretch>
            <a:fillRect/>
          </a:stretch>
        </p:blipFill>
        <p:spPr>
          <a:xfrm>
            <a:off x="1" y="3639312"/>
            <a:ext cx="9710928" cy="3218689"/>
          </a:xfrm>
          <a:prstGeom prst="rect">
            <a:avLst/>
          </a:prstGeom>
        </p:spPr>
      </p:pic>
      <p:sp>
        <p:nvSpPr>
          <p:cNvPr id="9" name="Text Placeholder 8">
            <a:extLst>
              <a:ext uri="{FF2B5EF4-FFF2-40B4-BE49-F238E27FC236}">
                <a16:creationId xmlns:a16="http://schemas.microsoft.com/office/drawing/2014/main" id="{E516C473-E392-9F0E-344E-A4A0DADF2692}"/>
              </a:ext>
            </a:extLst>
          </p:cNvPr>
          <p:cNvSpPr>
            <a:spLocks noGrp="1"/>
          </p:cNvSpPr>
          <p:nvPr>
            <p:ph type="body" idx="1"/>
          </p:nvPr>
        </p:nvSpPr>
        <p:spPr>
          <a:xfrm>
            <a:off x="244438" y="728133"/>
            <a:ext cx="2983442" cy="369147"/>
          </a:xfrm>
        </p:spPr>
        <p:txBody>
          <a:bodyPr>
            <a:normAutofit fontScale="85000" lnSpcReduction="20000"/>
          </a:bodyPr>
          <a:lstStyle/>
          <a:p>
            <a:r>
              <a:rPr lang="en-US"/>
              <a:t>No </a:t>
            </a:r>
          </a:p>
        </p:txBody>
      </p:sp>
      <p:sp>
        <p:nvSpPr>
          <p:cNvPr id="11" name="Text Placeholder 10">
            <a:extLst>
              <a:ext uri="{FF2B5EF4-FFF2-40B4-BE49-F238E27FC236}">
                <a16:creationId xmlns:a16="http://schemas.microsoft.com/office/drawing/2014/main" id="{071DFF62-317F-41C8-3ACD-A591FCD70CB2}"/>
              </a:ext>
            </a:extLst>
          </p:cNvPr>
          <p:cNvSpPr>
            <a:spLocks noGrp="1"/>
          </p:cNvSpPr>
          <p:nvPr>
            <p:ph type="body" sz="quarter" idx="3"/>
          </p:nvPr>
        </p:nvSpPr>
        <p:spPr>
          <a:xfrm>
            <a:off x="985102" y="4208676"/>
            <a:ext cx="1080349" cy="427332"/>
          </a:xfrm>
        </p:spPr>
        <p:txBody>
          <a:bodyPr>
            <a:normAutofit fontScale="85000" lnSpcReduction="20000"/>
          </a:bodyPr>
          <a:lstStyle/>
          <a:p>
            <a:r>
              <a:rPr lang="en-US"/>
              <a:t>Maybe</a:t>
            </a:r>
          </a:p>
        </p:txBody>
      </p:sp>
    </p:spTree>
    <p:extLst>
      <p:ext uri="{BB962C8B-B14F-4D97-AF65-F5344CB8AC3E}">
        <p14:creationId xmlns:p14="http://schemas.microsoft.com/office/powerpoint/2010/main" val="77848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7" name="Freeform: Shape 10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10" name="Freeform: Shape 10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16" name="Freeform: Shape 11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1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7"/>
            <a:chOff x="4114800" y="1423987"/>
            <a:chExt cx="3961542" cy="4007547"/>
          </a:xfrm>
          <a:noFill/>
        </p:grpSpPr>
        <p:sp>
          <p:nvSpPr>
            <p:cNvPr id="119" name="Freeform: Shape 11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27" name="Rectangle 12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9" name="Rectangle 12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1" name="Bottom Right">
            <a:extLst>
              <a:ext uri="{FF2B5EF4-FFF2-40B4-BE49-F238E27FC236}">
                <a16:creationId xmlns:a16="http://schemas.microsoft.com/office/drawing/2014/main" id="{DC909108-F42E-42CB-A99C-D90DAB8794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32" name="Graphic 157">
              <a:extLst>
                <a:ext uri="{FF2B5EF4-FFF2-40B4-BE49-F238E27FC236}">
                  <a16:creationId xmlns:a16="http://schemas.microsoft.com/office/drawing/2014/main" id="{8BCCB5FC-5754-43E5-B516-7C56226B67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7"/>
              <a:chOff x="4114800" y="1423987"/>
              <a:chExt cx="3961542" cy="4007547"/>
            </a:xfrm>
            <a:noFill/>
          </p:grpSpPr>
          <p:sp>
            <p:nvSpPr>
              <p:cNvPr id="134" name="Freeform: Shape 133">
                <a:extLst>
                  <a:ext uri="{FF2B5EF4-FFF2-40B4-BE49-F238E27FC236}">
                    <a16:creationId xmlns:a16="http://schemas.microsoft.com/office/drawing/2014/main" id="{5CBA7B0D-D346-4D0A-AC82-23BB849BD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F2A85B8B-B3DB-448B-BCD3-80B9A6CAF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F0C55ECD-51B3-46CB-ABB2-5A651D1E8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94E08245-0236-4655-BBFD-4C0350F6A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DB9FA807-1A85-4E0F-8268-2E93BAC45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AC858CAA-A2CC-422A-890E-BB5FF4209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6B6C3183-339E-4437-8B62-1D7E96C30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33" name="Freeform: Shape 132">
              <a:extLst>
                <a:ext uri="{FF2B5EF4-FFF2-40B4-BE49-F238E27FC236}">
                  <a16:creationId xmlns:a16="http://schemas.microsoft.com/office/drawing/2014/main" id="{7B850164-4919-4350-920C-E6EE5AF21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8E7272-9D8B-082C-9E67-B33A093F8F22}"/>
              </a:ext>
            </a:extLst>
          </p:cNvPr>
          <p:cNvSpPr>
            <a:spLocks noGrp="1"/>
          </p:cNvSpPr>
          <p:nvPr>
            <p:ph type="title"/>
          </p:nvPr>
        </p:nvSpPr>
        <p:spPr>
          <a:xfrm>
            <a:off x="8989348" y="149164"/>
            <a:ext cx="2945143" cy="5205891"/>
          </a:xfrm>
        </p:spPr>
        <p:txBody>
          <a:bodyPr vert="horz" lIns="91440" tIns="45720" rIns="91440" bIns="45720" rtlCol="0" anchor="b">
            <a:normAutofit/>
          </a:bodyPr>
          <a:lstStyle/>
          <a:p>
            <a:pPr>
              <a:lnSpc>
                <a:spcPct val="90000"/>
              </a:lnSpc>
            </a:pPr>
            <a:r>
              <a:rPr lang="en-US" altLang="zh-CN" sz="3000" kern="1200">
                <a:latin typeface="+mj-lt"/>
                <a:ea typeface="+mj-ea"/>
                <a:cs typeface="+mj-cs"/>
              </a:rPr>
              <a:t>Online platform: </a:t>
            </a:r>
            <a:br>
              <a:rPr lang="en-US" altLang="zh-CN" sz="3000"/>
            </a:br>
            <a:r>
              <a:rPr lang="en-US" sz="3000" kern="1200">
                <a:latin typeface="+mj-lt"/>
                <a:ea typeface="+mj-ea"/>
                <a:cs typeface="+mj-cs"/>
              </a:rPr>
              <a:t>Does online shopping somehow increase respondent's satisfaction?</a:t>
            </a:r>
          </a:p>
        </p:txBody>
      </p:sp>
      <p:grpSp>
        <p:nvGrpSpPr>
          <p:cNvPr id="142" name="Top left">
            <a:extLst>
              <a:ext uri="{FF2B5EF4-FFF2-40B4-BE49-F238E27FC236}">
                <a16:creationId xmlns:a16="http://schemas.microsoft.com/office/drawing/2014/main" id="{4962E681-2F4B-4903-9942-C77B13A81F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3" name="Freeform: Shape 142">
              <a:extLst>
                <a:ext uri="{FF2B5EF4-FFF2-40B4-BE49-F238E27FC236}">
                  <a16:creationId xmlns:a16="http://schemas.microsoft.com/office/drawing/2014/main" id="{BA88604C-B6F0-44A0-A62D-3024645B2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4" name="Freeform: Shape 143">
              <a:extLst>
                <a:ext uri="{FF2B5EF4-FFF2-40B4-BE49-F238E27FC236}">
                  <a16:creationId xmlns:a16="http://schemas.microsoft.com/office/drawing/2014/main" id="{2A7210C2-CEF7-41FD-8974-93D6F02ED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378DDD80-3891-465E-BB60-4D8E11B84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79528DBF-6DD3-45D1-897B-306A37FEE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320B7E20-44E8-4F25-89EB-017EF36D9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81D41203-6A6A-48A5-BCF0-66746BC85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9A7E4584-A81F-4A38-9987-E9E005499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72445772-C3DC-472B-B470-545680DB8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152" name="Cross">
            <a:extLst>
              <a:ext uri="{FF2B5EF4-FFF2-40B4-BE49-F238E27FC236}">
                <a16:creationId xmlns:a16="http://schemas.microsoft.com/office/drawing/2014/main" id="{B1667827-94D5-448C-A93D-841EC47A3A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53" name="Straight Connector 152">
              <a:extLst>
                <a:ext uri="{FF2B5EF4-FFF2-40B4-BE49-F238E27FC236}">
                  <a16:creationId xmlns:a16="http://schemas.microsoft.com/office/drawing/2014/main" id="{73E2B56B-C40E-420E-A93C-19F4481389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54" name="Straight Connector 153">
              <a:extLst>
                <a:ext uri="{FF2B5EF4-FFF2-40B4-BE49-F238E27FC236}">
                  <a16:creationId xmlns:a16="http://schemas.microsoft.com/office/drawing/2014/main" id="{B5A362CE-2E17-439E-8806-E42A4F364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Picture 6" descr="A graph with red squares&#10;&#10;Description automatically generated">
            <a:extLst>
              <a:ext uri="{FF2B5EF4-FFF2-40B4-BE49-F238E27FC236}">
                <a16:creationId xmlns:a16="http://schemas.microsoft.com/office/drawing/2014/main" id="{2F80B692-7BA6-FB46-D6D6-0416151717F4}"/>
              </a:ext>
            </a:extLst>
          </p:cNvPr>
          <p:cNvPicPr>
            <a:picLocks noChangeAspect="1"/>
          </p:cNvPicPr>
          <p:nvPr/>
        </p:nvPicPr>
        <p:blipFill>
          <a:blip r:embed="rId2"/>
          <a:stretch>
            <a:fillRect/>
          </a:stretch>
        </p:blipFill>
        <p:spPr>
          <a:xfrm>
            <a:off x="256866" y="3864511"/>
            <a:ext cx="8120177" cy="2987717"/>
          </a:xfrm>
          <a:prstGeom prst="rect">
            <a:avLst/>
          </a:prstGeom>
        </p:spPr>
      </p:pic>
      <p:pic>
        <p:nvPicPr>
          <p:cNvPr id="5" name="Content Placeholder 4" descr="A graph of red rectangular bars&#10;&#10;Description automatically generated with medium confidence">
            <a:extLst>
              <a:ext uri="{FF2B5EF4-FFF2-40B4-BE49-F238E27FC236}">
                <a16:creationId xmlns:a16="http://schemas.microsoft.com/office/drawing/2014/main" id="{09CF0B7E-74DB-53D1-F63C-291067BFA57F}"/>
              </a:ext>
            </a:extLst>
          </p:cNvPr>
          <p:cNvPicPr>
            <a:picLocks noGrp="1" noChangeAspect="1"/>
          </p:cNvPicPr>
          <p:nvPr>
            <p:ph idx="1"/>
          </p:nvPr>
        </p:nvPicPr>
        <p:blipFill>
          <a:blip r:embed="rId3"/>
          <a:stretch>
            <a:fillRect/>
          </a:stretch>
        </p:blipFill>
        <p:spPr>
          <a:xfrm>
            <a:off x="256865" y="144690"/>
            <a:ext cx="8120177" cy="3558665"/>
          </a:xfrm>
          <a:prstGeom prst="rect">
            <a:avLst/>
          </a:prstGeom>
        </p:spPr>
      </p:pic>
    </p:spTree>
    <p:extLst>
      <p:ext uri="{BB962C8B-B14F-4D97-AF65-F5344CB8AC3E}">
        <p14:creationId xmlns:p14="http://schemas.microsoft.com/office/powerpoint/2010/main" val="179217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4" name="Rectangle 7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424"/>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5" name="Top left">
            <a:extLst>
              <a:ext uri="{FF2B5EF4-FFF2-40B4-BE49-F238E27FC236}">
                <a16:creationId xmlns:a16="http://schemas.microsoft.com/office/drawing/2014/main" id="{2F729FEC-7EBC-41B6-9CD5-58C57895F0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25" name="Freeform: Shape 24">
              <a:extLst>
                <a:ext uri="{FF2B5EF4-FFF2-40B4-BE49-F238E27FC236}">
                  <a16:creationId xmlns:a16="http://schemas.microsoft.com/office/drawing/2014/main" id="{A0671397-BAC1-4499-A872-5870E5BB22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76" name="Freeform: Shape 75">
              <a:extLst>
                <a:ext uri="{FF2B5EF4-FFF2-40B4-BE49-F238E27FC236}">
                  <a16:creationId xmlns:a16="http://schemas.microsoft.com/office/drawing/2014/main" id="{FDF01323-1052-4711-AA4A-1DDD2CF63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76">
              <a:extLst>
                <a:ext uri="{FF2B5EF4-FFF2-40B4-BE49-F238E27FC236}">
                  <a16:creationId xmlns:a16="http://schemas.microsoft.com/office/drawing/2014/main" id="{10FAE0A5-57D5-4E59-AAC7-D86A0535A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77">
              <a:extLst>
                <a:ext uri="{FF2B5EF4-FFF2-40B4-BE49-F238E27FC236}">
                  <a16:creationId xmlns:a16="http://schemas.microsoft.com/office/drawing/2014/main" id="{F02BB055-61D5-40A7-94DC-37274F0D3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78">
              <a:extLst>
                <a:ext uri="{FF2B5EF4-FFF2-40B4-BE49-F238E27FC236}">
                  <a16:creationId xmlns:a16="http://schemas.microsoft.com/office/drawing/2014/main" id="{E138A524-DC49-46CB-9CDD-4754B4CCE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79">
              <a:extLst>
                <a:ext uri="{FF2B5EF4-FFF2-40B4-BE49-F238E27FC236}">
                  <a16:creationId xmlns:a16="http://schemas.microsoft.com/office/drawing/2014/main" id="{88CA3F3C-30E5-4A33-90A3-16F92378DF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Shape 80">
              <a:extLst>
                <a:ext uri="{FF2B5EF4-FFF2-40B4-BE49-F238E27FC236}">
                  <a16:creationId xmlns:a16="http://schemas.microsoft.com/office/drawing/2014/main" id="{1E95C29F-EBEE-4DB1-979A-0187BAE0BF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Shape 81">
              <a:extLst>
                <a:ext uri="{FF2B5EF4-FFF2-40B4-BE49-F238E27FC236}">
                  <a16:creationId xmlns:a16="http://schemas.microsoft.com/office/drawing/2014/main" id="{DF66C890-5108-4030-A972-747C4260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 name="TextBox 4">
            <a:extLst>
              <a:ext uri="{FF2B5EF4-FFF2-40B4-BE49-F238E27FC236}">
                <a16:creationId xmlns:a16="http://schemas.microsoft.com/office/drawing/2014/main" id="{2985C9D4-016D-F7B4-BE99-0B907EC2D079}"/>
              </a:ext>
            </a:extLst>
          </p:cNvPr>
          <p:cNvSpPr txBox="1"/>
          <p:nvPr/>
        </p:nvSpPr>
        <p:spPr>
          <a:xfrm>
            <a:off x="-3590" y="22623"/>
            <a:ext cx="5982772" cy="164967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500">
                <a:solidFill>
                  <a:schemeClr val="tx2"/>
                </a:solidFill>
                <a:latin typeface="+mj-lt"/>
                <a:ea typeface="+mj-ea"/>
                <a:cs typeface="+mj-cs"/>
              </a:rPr>
              <a:t>Perception</a:t>
            </a:r>
            <a:r>
              <a:rPr lang="en-US" sz="3500" kern="1200">
                <a:solidFill>
                  <a:schemeClr val="tx2"/>
                </a:solidFill>
                <a:latin typeface="+mj-lt"/>
                <a:ea typeface="+mj-ea"/>
                <a:cs typeface="+mj-cs"/>
              </a:rPr>
              <a:t>: R</a:t>
            </a:r>
            <a:r>
              <a:rPr lang="en-US" altLang="zh-CN" sz="3500" kern="1200">
                <a:solidFill>
                  <a:schemeClr val="tx2"/>
                </a:solidFill>
                <a:latin typeface="+mj-lt"/>
                <a:ea typeface="+mj-ea"/>
                <a:cs typeface="+mj-cs"/>
              </a:rPr>
              <a:t>espondent’s perception vs. in-house brands</a:t>
            </a:r>
            <a:endParaRPr lang="en-US" sz="3500" kern="1200">
              <a:solidFill>
                <a:schemeClr val="tx2"/>
              </a:solidFill>
              <a:latin typeface="+mj-lt"/>
              <a:ea typeface="+mj-ea"/>
              <a:cs typeface="+mj-cs"/>
            </a:endParaRPr>
          </a:p>
        </p:txBody>
      </p:sp>
      <p:pic>
        <p:nvPicPr>
          <p:cNvPr id="11" name="Picture 10" descr="A graph with red squares&#10;&#10;Description automatically generated">
            <a:extLst>
              <a:ext uri="{FF2B5EF4-FFF2-40B4-BE49-F238E27FC236}">
                <a16:creationId xmlns:a16="http://schemas.microsoft.com/office/drawing/2014/main" id="{B3F3683F-302B-57E4-3DE8-96B6A77F0C24}"/>
              </a:ext>
            </a:extLst>
          </p:cNvPr>
          <p:cNvPicPr>
            <a:picLocks noChangeAspect="1"/>
          </p:cNvPicPr>
          <p:nvPr/>
        </p:nvPicPr>
        <p:blipFill rotWithShape="1">
          <a:blip r:embed="rId2"/>
          <a:srcRect r="10409" b="-1"/>
          <a:stretch/>
        </p:blipFill>
        <p:spPr>
          <a:xfrm>
            <a:off x="5983020" y="-5232"/>
            <a:ext cx="6195372" cy="2572507"/>
          </a:xfrm>
          <a:prstGeom prst="rect">
            <a:avLst/>
          </a:prstGeom>
        </p:spPr>
      </p:pic>
      <p:pic>
        <p:nvPicPr>
          <p:cNvPr id="15" name="Content Placeholder 14" descr="A graph with red squares&#10;&#10;Description automatically generated">
            <a:extLst>
              <a:ext uri="{FF2B5EF4-FFF2-40B4-BE49-F238E27FC236}">
                <a16:creationId xmlns:a16="http://schemas.microsoft.com/office/drawing/2014/main" id="{A37D1FE1-DBF1-7F40-1334-ECF0ADBFC903}"/>
              </a:ext>
            </a:extLst>
          </p:cNvPr>
          <p:cNvPicPr>
            <a:picLocks noGrp="1" noChangeAspect="1"/>
          </p:cNvPicPr>
          <p:nvPr>
            <p:ph idx="1"/>
          </p:nvPr>
        </p:nvPicPr>
        <p:blipFill>
          <a:blip r:embed="rId3"/>
          <a:stretch>
            <a:fillRect/>
          </a:stretch>
        </p:blipFill>
        <p:spPr>
          <a:xfrm>
            <a:off x="1115" y="1441188"/>
            <a:ext cx="5812324" cy="2805767"/>
          </a:xfrm>
        </p:spPr>
      </p:pic>
      <p:grpSp>
        <p:nvGrpSpPr>
          <p:cNvPr id="34" name="Bottom Right">
            <a:extLst>
              <a:ext uri="{FF2B5EF4-FFF2-40B4-BE49-F238E27FC236}">
                <a16:creationId xmlns:a16="http://schemas.microsoft.com/office/drawing/2014/main" id="{272D4733-0DF2-4251-8813-8C7E61241A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83" name="Graphic 157">
              <a:extLst>
                <a:ext uri="{FF2B5EF4-FFF2-40B4-BE49-F238E27FC236}">
                  <a16:creationId xmlns:a16="http://schemas.microsoft.com/office/drawing/2014/main" id="{5B7C1FF6-215F-4CBC-98ED-9722ED081BE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84" name="Freeform: Shape 83">
                <a:extLst>
                  <a:ext uri="{FF2B5EF4-FFF2-40B4-BE49-F238E27FC236}">
                    <a16:creationId xmlns:a16="http://schemas.microsoft.com/office/drawing/2014/main" id="{083A25ED-CDB4-4D94-A62A-2698CEDE0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Shape 84">
                <a:extLst>
                  <a:ext uri="{FF2B5EF4-FFF2-40B4-BE49-F238E27FC236}">
                    <a16:creationId xmlns:a16="http://schemas.microsoft.com/office/drawing/2014/main" id="{E14EC692-349E-4DCF-885D-704C73B00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Shape 85">
                <a:extLst>
                  <a:ext uri="{FF2B5EF4-FFF2-40B4-BE49-F238E27FC236}">
                    <a16:creationId xmlns:a16="http://schemas.microsoft.com/office/drawing/2014/main" id="{C8F13C36-B887-4FAB-A21C-04F0A6429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Shape 86">
                <a:extLst>
                  <a:ext uri="{FF2B5EF4-FFF2-40B4-BE49-F238E27FC236}">
                    <a16:creationId xmlns:a16="http://schemas.microsoft.com/office/drawing/2014/main" id="{2A28759C-C713-4E48-949A-3FED117DC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Shape 87">
                <a:extLst>
                  <a:ext uri="{FF2B5EF4-FFF2-40B4-BE49-F238E27FC236}">
                    <a16:creationId xmlns:a16="http://schemas.microsoft.com/office/drawing/2014/main" id="{53604221-5202-42DC-9D02-0629406251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9" name="Freeform: Shape 88">
                <a:extLst>
                  <a:ext uri="{FF2B5EF4-FFF2-40B4-BE49-F238E27FC236}">
                    <a16:creationId xmlns:a16="http://schemas.microsoft.com/office/drawing/2014/main" id="{4C4D2340-F5D2-4884-9AA9-4AC0959B3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8D629568-AB97-430E-8B9D-7675BDA9A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90" name="Freeform: Shape 89">
              <a:extLst>
                <a:ext uri="{FF2B5EF4-FFF2-40B4-BE49-F238E27FC236}">
                  <a16:creationId xmlns:a16="http://schemas.microsoft.com/office/drawing/2014/main" id="{1D5034A6-B057-4D02-B938-824510670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19" name="Picture 18" descr="A graph with red squares&#10;&#10;Description automatically generated">
            <a:extLst>
              <a:ext uri="{FF2B5EF4-FFF2-40B4-BE49-F238E27FC236}">
                <a16:creationId xmlns:a16="http://schemas.microsoft.com/office/drawing/2014/main" id="{E72E3795-5779-9227-CC72-706585221C5B}"/>
              </a:ext>
            </a:extLst>
          </p:cNvPr>
          <p:cNvPicPr>
            <a:picLocks noChangeAspect="1"/>
          </p:cNvPicPr>
          <p:nvPr/>
        </p:nvPicPr>
        <p:blipFill>
          <a:blip r:embed="rId4"/>
          <a:stretch>
            <a:fillRect/>
          </a:stretch>
        </p:blipFill>
        <p:spPr>
          <a:xfrm>
            <a:off x="3692" y="4246112"/>
            <a:ext cx="5809712" cy="2752958"/>
          </a:xfrm>
          <a:prstGeom prst="rect">
            <a:avLst/>
          </a:prstGeom>
        </p:spPr>
      </p:pic>
      <p:pic>
        <p:nvPicPr>
          <p:cNvPr id="13" name="Picture 12" descr="A graph with red squares&#10;&#10;Description automatically generated">
            <a:extLst>
              <a:ext uri="{FF2B5EF4-FFF2-40B4-BE49-F238E27FC236}">
                <a16:creationId xmlns:a16="http://schemas.microsoft.com/office/drawing/2014/main" id="{8F251458-CF84-98A5-730E-46CDD6DB9D2A}"/>
              </a:ext>
            </a:extLst>
          </p:cNvPr>
          <p:cNvPicPr>
            <a:picLocks noChangeAspect="1"/>
          </p:cNvPicPr>
          <p:nvPr/>
        </p:nvPicPr>
        <p:blipFill rotWithShape="1">
          <a:blip r:embed="rId5"/>
          <a:srcRect r="10409" b="-1"/>
          <a:stretch/>
        </p:blipFill>
        <p:spPr>
          <a:xfrm>
            <a:off x="5982397" y="2569477"/>
            <a:ext cx="6195372" cy="2749829"/>
          </a:xfrm>
          <a:prstGeom prst="rect">
            <a:avLst/>
          </a:prstGeom>
        </p:spPr>
      </p:pic>
    </p:spTree>
    <p:extLst>
      <p:ext uri="{BB962C8B-B14F-4D97-AF65-F5344CB8AC3E}">
        <p14:creationId xmlns:p14="http://schemas.microsoft.com/office/powerpoint/2010/main" val="346573352"/>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Widescreen</PresentationFormat>
  <Paragraphs>93</Paragraphs>
  <Slides>15</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Aptos</vt:lpstr>
      <vt:lpstr>Aptos Narrow</vt:lpstr>
      <vt:lpstr>Arial</vt:lpstr>
      <vt:lpstr>Avenir Next LT Pro</vt:lpstr>
      <vt:lpstr>Avenir Next LT Pro,Sans-Serif</vt:lpstr>
      <vt:lpstr>AvenirNext LT Pro Medium</vt:lpstr>
      <vt:lpstr>Calibri</vt:lpstr>
      <vt:lpstr>Calibri Light</vt:lpstr>
      <vt:lpstr>Rockwell</vt:lpstr>
      <vt:lpstr>Segoe UI</vt:lpstr>
      <vt:lpstr>Times New Roman</vt:lpstr>
      <vt:lpstr>Wingdings</vt:lpstr>
      <vt:lpstr>ExploreVTI</vt:lpstr>
      <vt:lpstr>Atlas</vt:lpstr>
      <vt:lpstr>PowerPoint Presentation</vt:lpstr>
      <vt:lpstr>Why did Target face a drop in sales growth since 2020?</vt:lpstr>
      <vt:lpstr>Research Design</vt:lpstr>
      <vt:lpstr>Data sample description </vt:lpstr>
      <vt:lpstr>PowerPoint Presentation</vt:lpstr>
      <vt:lpstr>PowerPoint Presentation</vt:lpstr>
      <vt:lpstr>PowerPoint Presentation</vt:lpstr>
      <vt:lpstr>Online platform:  Does online shopping somehow increase respondent's satisfaction?</vt:lpstr>
      <vt:lpstr>PowerPoint Presentation</vt:lpstr>
      <vt:lpstr>PowerPoint Presentation</vt:lpstr>
      <vt:lpstr>Recommendations </vt:lpstr>
      <vt:lpstr>PowerPoint Presentation</vt:lpstr>
      <vt:lpstr>PowerPoint Presentation</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Huong Le</dc:creator>
  <cp:lastModifiedBy>Sasank Chithirala</cp:lastModifiedBy>
  <cp:revision>2</cp:revision>
  <dcterms:created xsi:type="dcterms:W3CDTF">2024-03-23T19:34:57Z</dcterms:created>
  <dcterms:modified xsi:type="dcterms:W3CDTF">2025-03-03T18:24:39Z</dcterms:modified>
</cp:coreProperties>
</file>