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1" r:id="rId6"/>
    <p:sldId id="260"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
      <p:font typeface="Roboto Slab" pitchFamily="2"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710"/>
  </p:normalViewPr>
  <p:slideViewPr>
    <p:cSldViewPr snapToGrid="0">
      <p:cViewPr varScale="1">
        <p:scale>
          <a:sx n="192" d="100"/>
          <a:sy n="192" d="100"/>
        </p:scale>
        <p:origin x="184" y="2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26b628335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6b628335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https://</a:t>
            </a:r>
            <a:r>
              <a:rPr lang="en-GB" dirty="0" err="1"/>
              <a:t>github.com</a:t>
            </a:r>
            <a:r>
              <a:rPr lang="en-GB" dirty="0"/>
              <a:t>/</a:t>
            </a:r>
            <a:r>
              <a:rPr lang="en-GB" dirty="0" err="1"/>
              <a:t>sasanka-pusapati</a:t>
            </a:r>
            <a:r>
              <a:rPr lang="en-GB" dirty="0"/>
              <a:t>/</a:t>
            </a:r>
            <a:r>
              <a:rPr lang="en-GB" dirty="0" err="1"/>
              <a:t>DLHProject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26b628335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26b628335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a:t>
            </a:r>
            <a:r>
              <a:rPr lang="en-GB" dirty="0" err="1"/>
              <a:t>github.com</a:t>
            </a:r>
            <a:r>
              <a:rPr lang="en-GB" dirty="0"/>
              <a:t>/</a:t>
            </a:r>
            <a:r>
              <a:rPr lang="en-GB" dirty="0" err="1"/>
              <a:t>sasanka-pusapati</a:t>
            </a:r>
            <a:r>
              <a:rPr lang="en-GB" dirty="0"/>
              <a:t>/</a:t>
            </a:r>
            <a:r>
              <a:rPr lang="en-GB" dirty="0" err="1"/>
              <a:t>DLHProject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6b628335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6b628335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a:t>
            </a:r>
            <a:r>
              <a:rPr lang="en-GB" dirty="0" err="1"/>
              <a:t>github.com</a:t>
            </a:r>
            <a:r>
              <a:rPr lang="en-GB" dirty="0"/>
              <a:t>/</a:t>
            </a:r>
            <a:r>
              <a:rPr lang="en-GB" dirty="0" err="1"/>
              <a:t>sasanka-pusapati</a:t>
            </a:r>
            <a:r>
              <a:rPr lang="en-GB" dirty="0"/>
              <a:t>/</a:t>
            </a:r>
            <a:r>
              <a:rPr lang="en-GB" dirty="0" err="1"/>
              <a:t>DLHProject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6d5168b1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6d5168b1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a:t>
            </a:r>
            <a:r>
              <a:rPr lang="en-GB" dirty="0" err="1"/>
              <a:t>github.com</a:t>
            </a:r>
            <a:r>
              <a:rPr lang="en-GB" dirty="0"/>
              <a:t>/</a:t>
            </a:r>
            <a:r>
              <a:rPr lang="en-GB" dirty="0" err="1"/>
              <a:t>sasanka-pusapati</a:t>
            </a:r>
            <a:r>
              <a:rPr lang="en-GB" dirty="0"/>
              <a:t>/</a:t>
            </a:r>
            <a:r>
              <a:rPr lang="en-GB" dirty="0" err="1"/>
              <a:t>DLHProject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6d5168b1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6d5168b1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a:t>
            </a:r>
            <a:r>
              <a:rPr lang="en-GB" dirty="0" err="1"/>
              <a:t>github.com</a:t>
            </a:r>
            <a:r>
              <a:rPr lang="en-GB" dirty="0"/>
              <a:t>/</a:t>
            </a:r>
            <a:r>
              <a:rPr lang="en-GB" dirty="0" err="1"/>
              <a:t>sasanka-pusapati</a:t>
            </a:r>
            <a:r>
              <a:rPr lang="en-GB" dirty="0"/>
              <a:t>/</a:t>
            </a:r>
            <a:r>
              <a:rPr lang="en-GB" dirty="0" err="1"/>
              <a:t>DLHProject</a:t>
            </a:r>
            <a:endParaRPr dirty="0"/>
          </a:p>
        </p:txBody>
      </p:sp>
    </p:spTree>
    <p:extLst>
      <p:ext uri="{BB962C8B-B14F-4D97-AF65-F5344CB8AC3E}">
        <p14:creationId xmlns:p14="http://schemas.microsoft.com/office/powerpoint/2010/main" val="2427997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6b628335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6b628335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a:t>
            </a:r>
            <a:r>
              <a:rPr lang="en-GB" dirty="0" err="1"/>
              <a:t>github.com</a:t>
            </a:r>
            <a:r>
              <a:rPr lang="en-GB" dirty="0"/>
              <a:t>/</a:t>
            </a:r>
            <a:r>
              <a:rPr lang="en-GB" dirty="0" err="1"/>
              <a:t>sasanka-pusapati</a:t>
            </a:r>
            <a:r>
              <a:rPr lang="en-GB" dirty="0"/>
              <a:t>/</a:t>
            </a:r>
            <a:r>
              <a:rPr lang="en-GB" dirty="0" err="1"/>
              <a:t>DLHProject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hyperlink" Target="mailto:sasanka2@Illinois.edu"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3"/>
          <p:cNvPicPr preferRelativeResize="0"/>
          <p:nvPr/>
        </p:nvPicPr>
        <p:blipFill>
          <a:blip r:embed="rId4">
            <a:alphaModFix/>
          </a:blip>
          <a:stretch>
            <a:fillRect/>
          </a:stretch>
        </p:blipFill>
        <p:spPr>
          <a:xfrm>
            <a:off x="3292550" y="223950"/>
            <a:ext cx="2486025" cy="1000125"/>
          </a:xfrm>
          <a:prstGeom prst="rect">
            <a:avLst/>
          </a:prstGeom>
          <a:noFill/>
          <a:ln>
            <a:noFill/>
          </a:ln>
        </p:spPr>
      </p:pic>
      <p:sp>
        <p:nvSpPr>
          <p:cNvPr id="64" name="Google Shape;64;p13"/>
          <p:cNvSpPr txBox="1"/>
          <p:nvPr/>
        </p:nvSpPr>
        <p:spPr>
          <a:xfrm>
            <a:off x="2162325" y="1486600"/>
            <a:ext cx="4579200" cy="126185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dirty="0">
                <a:solidFill>
                  <a:schemeClr val="dk1"/>
                </a:solidFill>
              </a:rPr>
              <a:t>Artificial Intelligence in Medicine</a:t>
            </a:r>
            <a:endParaRPr b="1" dirty="0">
              <a:solidFill>
                <a:schemeClr val="dk1"/>
              </a:solidFill>
            </a:endParaRPr>
          </a:p>
          <a:p>
            <a:pPr marL="0" lvl="0" indent="0" algn="ctr" rtl="0">
              <a:spcBef>
                <a:spcPts val="0"/>
              </a:spcBef>
              <a:spcAft>
                <a:spcPts val="0"/>
              </a:spcAft>
              <a:buNone/>
            </a:pPr>
            <a:endParaRPr dirty="0">
              <a:solidFill>
                <a:schemeClr val="dk1"/>
              </a:solidFill>
            </a:endParaRPr>
          </a:p>
          <a:p>
            <a:pPr marL="0" lvl="0" indent="0" algn="ctr" rtl="0">
              <a:spcBef>
                <a:spcPts val="0"/>
              </a:spcBef>
              <a:spcAft>
                <a:spcPts val="0"/>
              </a:spcAft>
              <a:buNone/>
            </a:pPr>
            <a:r>
              <a:rPr lang="en-GB" b="1" dirty="0">
                <a:solidFill>
                  <a:schemeClr val="dk1"/>
                </a:solidFill>
              </a:rPr>
              <a:t>Improving clinical outcome predictions using convolution over medical entities with multimodal learning(Paper 186)</a:t>
            </a:r>
            <a:endParaRPr dirty="0"/>
          </a:p>
        </p:txBody>
      </p:sp>
      <p:sp>
        <p:nvSpPr>
          <p:cNvPr id="65" name="Google Shape;65;p13"/>
          <p:cNvSpPr txBox="1"/>
          <p:nvPr/>
        </p:nvSpPr>
        <p:spPr>
          <a:xfrm>
            <a:off x="1828450" y="3092450"/>
            <a:ext cx="4579200" cy="84635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700" b="1" i="1" dirty="0">
                <a:solidFill>
                  <a:schemeClr val="dk1"/>
                </a:solidFill>
              </a:rPr>
              <a:t>Team 102</a:t>
            </a:r>
          </a:p>
          <a:p>
            <a:pPr marL="0" lvl="0" indent="0" algn="ctr" rtl="0">
              <a:spcBef>
                <a:spcPts val="0"/>
              </a:spcBef>
              <a:spcAft>
                <a:spcPts val="0"/>
              </a:spcAft>
              <a:buNone/>
            </a:pPr>
            <a:r>
              <a:rPr lang="en-GB" sz="1700" b="1" i="1" dirty="0">
                <a:solidFill>
                  <a:schemeClr val="dk1"/>
                </a:solidFill>
                <a:hlinkClick r:id="rId5"/>
              </a:rPr>
              <a:t>sasanka2@Illinois.edu</a:t>
            </a:r>
            <a:endParaRPr lang="en-GB" sz="1700" b="1" i="1" dirty="0">
              <a:solidFill>
                <a:schemeClr val="dk1"/>
              </a:solidFill>
            </a:endParaRPr>
          </a:p>
          <a:p>
            <a:pPr marL="0" lvl="0" indent="0" algn="ctr" rtl="0">
              <a:spcBef>
                <a:spcPts val="0"/>
              </a:spcBef>
              <a:spcAft>
                <a:spcPts val="0"/>
              </a:spcAft>
              <a:buNone/>
            </a:pPr>
            <a:r>
              <a:rPr lang="en-GB" sz="900" b="1" i="1" dirty="0">
                <a:solidFill>
                  <a:schemeClr val="dk1"/>
                </a:solidFill>
              </a:rPr>
              <a:t>(https://</a:t>
            </a:r>
            <a:r>
              <a:rPr lang="en-GB" sz="900" b="1" i="1" dirty="0" err="1">
                <a:solidFill>
                  <a:schemeClr val="dk1"/>
                </a:solidFill>
              </a:rPr>
              <a:t>github.com</a:t>
            </a:r>
            <a:r>
              <a:rPr lang="en-GB" sz="900" b="1" i="1" dirty="0">
                <a:solidFill>
                  <a:schemeClr val="dk1"/>
                </a:solidFill>
              </a:rPr>
              <a:t>/</a:t>
            </a:r>
            <a:r>
              <a:rPr lang="en-GB" sz="900" b="1" i="1" dirty="0" err="1">
                <a:solidFill>
                  <a:schemeClr val="dk1"/>
                </a:solidFill>
              </a:rPr>
              <a:t>sasanka-pusapati</a:t>
            </a:r>
            <a:r>
              <a:rPr lang="en-GB" sz="900" b="1" i="1" dirty="0">
                <a:solidFill>
                  <a:schemeClr val="dk1"/>
                </a:solidFill>
              </a:rPr>
              <a:t>/</a:t>
            </a:r>
            <a:r>
              <a:rPr lang="en-GB" sz="900" b="1" i="1" dirty="0" err="1">
                <a:solidFill>
                  <a:schemeClr val="dk1"/>
                </a:solidFill>
              </a:rPr>
              <a:t>DLHProject</a:t>
            </a:r>
            <a:r>
              <a:rPr lang="en-GB" sz="900" b="1" i="1" dirty="0">
                <a:solidFill>
                  <a:schemeClr val="dk1"/>
                </a:solidFill>
              </a:rPr>
              <a:t>)</a:t>
            </a:r>
            <a:endParaRPr sz="900" b="1" i="1"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9"/>
        <p:cNvGrpSpPr/>
        <p:nvPr/>
      </p:nvGrpSpPr>
      <p:grpSpPr>
        <a:xfrm>
          <a:off x="0" y="0"/>
          <a:ext cx="0" cy="0"/>
          <a:chOff x="0" y="0"/>
          <a:chExt cx="0" cy="0"/>
        </a:xfrm>
      </p:grpSpPr>
      <p:pic>
        <p:nvPicPr>
          <p:cNvPr id="70" name="Google Shape;70;p14"/>
          <p:cNvPicPr preferRelativeResize="0"/>
          <p:nvPr/>
        </p:nvPicPr>
        <p:blipFill>
          <a:blip r:embed="rId3">
            <a:alphaModFix/>
          </a:blip>
          <a:stretch>
            <a:fillRect/>
          </a:stretch>
        </p:blipFill>
        <p:spPr>
          <a:xfrm>
            <a:off x="0" y="0"/>
            <a:ext cx="9144000" cy="516725"/>
          </a:xfrm>
          <a:prstGeom prst="rect">
            <a:avLst/>
          </a:prstGeom>
          <a:noFill/>
          <a:ln>
            <a:noFill/>
          </a:ln>
        </p:spPr>
      </p:pic>
      <p:sp>
        <p:nvSpPr>
          <p:cNvPr id="71" name="Google Shape;71;p14"/>
          <p:cNvSpPr txBox="1"/>
          <p:nvPr/>
        </p:nvSpPr>
        <p:spPr>
          <a:xfrm>
            <a:off x="31800" y="58263"/>
            <a:ext cx="4579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dirty="0">
                <a:solidFill>
                  <a:schemeClr val="dk1"/>
                </a:solidFill>
              </a:rPr>
              <a:t>Problem Statement</a:t>
            </a:r>
            <a:endParaRPr sz="2000" dirty="0">
              <a:solidFill>
                <a:schemeClr val="dk1"/>
              </a:solidFill>
            </a:endParaRPr>
          </a:p>
        </p:txBody>
      </p:sp>
      <p:sp>
        <p:nvSpPr>
          <p:cNvPr id="72" name="Google Shape;72;p14"/>
          <p:cNvSpPr txBox="1"/>
          <p:nvPr/>
        </p:nvSpPr>
        <p:spPr>
          <a:xfrm>
            <a:off x="32700" y="582975"/>
            <a:ext cx="9078600" cy="3585567"/>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Font typeface="Roboto"/>
              <a:buChar char="●"/>
            </a:pPr>
            <a:r>
              <a:rPr lang="en-GB" sz="1900" dirty="0">
                <a:latin typeface="Roboto"/>
                <a:ea typeface="Roboto"/>
                <a:cs typeface="Roboto"/>
                <a:sym typeface="Roboto"/>
              </a:rPr>
              <a:t>Availability of EHR data is helping researchers to predict different clinical outcomes.</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457200" lvl="0" indent="-349250" algn="l" rtl="0">
              <a:spcBef>
                <a:spcPts val="0"/>
              </a:spcBef>
              <a:spcAft>
                <a:spcPts val="0"/>
              </a:spcAft>
              <a:buSzPts val="1900"/>
              <a:buFont typeface="Roboto"/>
              <a:buChar char="●"/>
            </a:pPr>
            <a:r>
              <a:rPr lang="en-GB" sz="1900" dirty="0">
                <a:latin typeface="Roboto"/>
                <a:ea typeface="Roboto"/>
                <a:cs typeface="Roboto"/>
                <a:sym typeface="Roboto"/>
              </a:rPr>
              <a:t>Early prediction of mortality and length of stay (LOS) of a patient is vital for saving a patient’s life and management of hospital resources. This has been made possible by researchers using the deep learning models.</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457200" lvl="0" indent="-349250" algn="l" rtl="0">
              <a:spcBef>
                <a:spcPts val="0"/>
              </a:spcBef>
              <a:spcAft>
                <a:spcPts val="0"/>
              </a:spcAft>
              <a:buSzPts val="1900"/>
              <a:buFont typeface="Roboto"/>
              <a:buChar char="●"/>
            </a:pPr>
            <a:r>
              <a:rPr lang="en-GB" sz="1900" dirty="0">
                <a:latin typeface="Roboto"/>
                <a:ea typeface="Roboto"/>
                <a:cs typeface="Roboto"/>
                <a:sym typeface="Roboto"/>
              </a:rPr>
              <a:t>Most of these studies  do not use clinical notes for making prediction. But advancement in NLP has allowed Named Entity Recognition(NER) on clinical notes which helps to extract information like disease, drugs dosage and frequency</a:t>
            </a:r>
            <a:r>
              <a:rPr lang="en-GB" sz="1900" dirty="0">
                <a:latin typeface="Times New Roman"/>
                <a:ea typeface="Times New Roman"/>
                <a:cs typeface="Times New Roman"/>
                <a:sym typeface="Times New Roman"/>
              </a:rPr>
              <a:t> </a:t>
            </a:r>
            <a:r>
              <a:rPr lang="en-GB" sz="1900" dirty="0">
                <a:latin typeface="Roboto"/>
                <a:ea typeface="Roboto"/>
                <a:cs typeface="Roboto"/>
                <a:sym typeface="Roboto"/>
              </a:rPr>
              <a:t>from the clinical notes.</a:t>
            </a:r>
            <a:endParaRPr sz="1900" dirty="0">
              <a:latin typeface="Roboto"/>
              <a:ea typeface="Roboto"/>
              <a:cs typeface="Roboto"/>
              <a:sym typeface="Roboto"/>
            </a:endParaRPr>
          </a:p>
          <a:p>
            <a:pPr marL="0" lvl="0" indent="0" algn="l" rtl="0">
              <a:spcBef>
                <a:spcPts val="0"/>
              </a:spcBef>
              <a:spcAft>
                <a:spcPts val="0"/>
              </a:spcAft>
              <a:buNone/>
            </a:pPr>
            <a:endParaRPr sz="12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0" y="0"/>
            <a:ext cx="9144000" cy="516725"/>
          </a:xfrm>
          <a:prstGeom prst="rect">
            <a:avLst/>
          </a:prstGeom>
          <a:noFill/>
          <a:ln>
            <a:noFill/>
          </a:ln>
        </p:spPr>
      </p:pic>
      <p:sp>
        <p:nvSpPr>
          <p:cNvPr id="78" name="Google Shape;78;p15"/>
          <p:cNvSpPr txBox="1"/>
          <p:nvPr/>
        </p:nvSpPr>
        <p:spPr>
          <a:xfrm>
            <a:off x="31800" y="58263"/>
            <a:ext cx="4579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rPr>
              <a:t>Original Paper</a:t>
            </a:r>
            <a:endParaRPr sz="1900">
              <a:solidFill>
                <a:schemeClr val="dk1"/>
              </a:solidFill>
            </a:endParaRPr>
          </a:p>
        </p:txBody>
      </p:sp>
      <p:sp>
        <p:nvSpPr>
          <p:cNvPr id="79" name="Google Shape;79;p15"/>
          <p:cNvSpPr txBox="1"/>
          <p:nvPr/>
        </p:nvSpPr>
        <p:spPr>
          <a:xfrm>
            <a:off x="31800" y="535275"/>
            <a:ext cx="9078600" cy="42687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Roboto"/>
              <a:buChar char="●"/>
            </a:pPr>
            <a:r>
              <a:rPr lang="en-GB" sz="1900" dirty="0">
                <a:latin typeface="Roboto"/>
                <a:ea typeface="Roboto"/>
                <a:cs typeface="Roboto"/>
                <a:sym typeface="Roboto"/>
              </a:rPr>
              <a:t>The authors suggests that integration of structured EHR data and medical entities derived from clinical notes can help improve the prediction of mortality and Length of ICU Stay. </a:t>
            </a:r>
            <a:endParaRPr sz="1900" dirty="0">
              <a:latin typeface="Roboto"/>
              <a:ea typeface="Roboto"/>
              <a:cs typeface="Roboto"/>
              <a:sym typeface="Roboto"/>
            </a:endParaRPr>
          </a:p>
          <a:p>
            <a:pPr marL="457200" lvl="0" indent="0" algn="just" rtl="0">
              <a:spcBef>
                <a:spcPts val="400"/>
              </a:spcBef>
              <a:spcAft>
                <a:spcPts val="0"/>
              </a:spcAft>
              <a:buNone/>
            </a:pPr>
            <a:r>
              <a:rPr lang="en-GB" sz="1900" dirty="0">
                <a:latin typeface="Roboto"/>
                <a:ea typeface="Roboto"/>
                <a:cs typeface="Roboto"/>
                <a:sym typeface="Roboto"/>
              </a:rPr>
              <a:t> </a:t>
            </a:r>
            <a:endParaRPr sz="1900" dirty="0">
              <a:latin typeface="Roboto"/>
              <a:ea typeface="Roboto"/>
              <a:cs typeface="Roboto"/>
              <a:sym typeface="Roboto"/>
            </a:endParaRPr>
          </a:p>
          <a:p>
            <a:pPr marL="457200" lvl="0" indent="-317500" algn="just" rtl="0">
              <a:spcBef>
                <a:spcPts val="400"/>
              </a:spcBef>
              <a:spcAft>
                <a:spcPts val="0"/>
              </a:spcAft>
              <a:buSzPts val="1400"/>
              <a:buFont typeface="Roboto"/>
              <a:buChar char="●"/>
            </a:pPr>
            <a:r>
              <a:rPr lang="en-GB" sz="1900" dirty="0">
                <a:latin typeface="Roboto"/>
                <a:ea typeface="Roboto"/>
                <a:cs typeface="Roboto"/>
                <a:sym typeface="Roboto"/>
              </a:rPr>
              <a:t>The authors have chosen  four risk prediction tasks and have defined them as below:</a:t>
            </a:r>
            <a:endParaRPr sz="1900" dirty="0">
              <a:latin typeface="Roboto"/>
              <a:ea typeface="Roboto"/>
              <a:cs typeface="Roboto"/>
              <a:sym typeface="Roboto"/>
            </a:endParaRPr>
          </a:p>
          <a:p>
            <a:pPr marL="914400" lvl="1" indent="-323850" algn="just" rtl="0">
              <a:spcBef>
                <a:spcPts val="400"/>
              </a:spcBef>
              <a:spcAft>
                <a:spcPts val="0"/>
              </a:spcAft>
              <a:buSzPts val="1500"/>
              <a:buFont typeface="Roboto"/>
              <a:buChar char="○"/>
            </a:pPr>
            <a:r>
              <a:rPr lang="en-GB" sz="1500" b="1" dirty="0">
                <a:latin typeface="Roboto"/>
                <a:ea typeface="Roboto"/>
                <a:cs typeface="Roboto"/>
                <a:sym typeface="Roboto"/>
              </a:rPr>
              <a:t>In-hospital mortality</a:t>
            </a:r>
            <a:r>
              <a:rPr lang="en-GB" sz="1500" dirty="0">
                <a:latin typeface="Roboto"/>
                <a:ea typeface="Roboto"/>
                <a:cs typeface="Roboto"/>
                <a:sym typeface="Roboto"/>
              </a:rPr>
              <a:t> → Patient who dies during hospital stay after ICU admission. </a:t>
            </a:r>
            <a:endParaRPr sz="1500" dirty="0">
              <a:latin typeface="Roboto"/>
              <a:ea typeface="Roboto"/>
              <a:cs typeface="Roboto"/>
              <a:sym typeface="Roboto"/>
            </a:endParaRPr>
          </a:p>
          <a:p>
            <a:pPr marL="914400" lvl="1" indent="-323850" algn="just" rtl="0">
              <a:spcBef>
                <a:spcPts val="400"/>
              </a:spcBef>
              <a:spcAft>
                <a:spcPts val="0"/>
              </a:spcAft>
              <a:buSzPts val="1500"/>
              <a:buFont typeface="Roboto"/>
              <a:buChar char="○"/>
            </a:pPr>
            <a:r>
              <a:rPr lang="en-GB" sz="1500" b="1" dirty="0">
                <a:latin typeface="Roboto"/>
                <a:ea typeface="Roboto"/>
                <a:cs typeface="Roboto"/>
                <a:sym typeface="Roboto"/>
              </a:rPr>
              <a:t>In-ICU Mortality</a:t>
            </a:r>
            <a:r>
              <a:rPr lang="en-GB" sz="1500" dirty="0">
                <a:latin typeface="Roboto"/>
                <a:ea typeface="Roboto"/>
                <a:cs typeface="Roboto"/>
                <a:sym typeface="Roboto"/>
              </a:rPr>
              <a:t> → Patient who dies  during ICU stay after ICU admission.</a:t>
            </a:r>
            <a:endParaRPr sz="1500" dirty="0">
              <a:latin typeface="Roboto"/>
              <a:ea typeface="Roboto"/>
              <a:cs typeface="Roboto"/>
              <a:sym typeface="Roboto"/>
            </a:endParaRPr>
          </a:p>
          <a:p>
            <a:pPr marL="914400" lvl="1" indent="-323850" algn="just" rtl="0">
              <a:spcBef>
                <a:spcPts val="0"/>
              </a:spcBef>
              <a:spcAft>
                <a:spcPts val="0"/>
              </a:spcAft>
              <a:buSzPts val="1500"/>
              <a:buFont typeface="Roboto"/>
              <a:buChar char="○"/>
            </a:pPr>
            <a:r>
              <a:rPr lang="en-GB" sz="1500" b="1" dirty="0">
                <a:latin typeface="Roboto"/>
                <a:ea typeface="Roboto"/>
                <a:cs typeface="Roboto"/>
                <a:sym typeface="Roboto"/>
              </a:rPr>
              <a:t>Length-of-stay &gt; 3</a:t>
            </a:r>
            <a:r>
              <a:rPr lang="en-GB" sz="1500" dirty="0">
                <a:latin typeface="Roboto"/>
                <a:ea typeface="Roboto"/>
                <a:cs typeface="Roboto"/>
                <a:sym typeface="Roboto"/>
              </a:rPr>
              <a:t> → Patient who stays in the ICU longer than 3 days</a:t>
            </a:r>
            <a:endParaRPr sz="1500" dirty="0">
              <a:latin typeface="Roboto"/>
              <a:ea typeface="Roboto"/>
              <a:cs typeface="Roboto"/>
              <a:sym typeface="Roboto"/>
            </a:endParaRPr>
          </a:p>
          <a:p>
            <a:pPr marL="914400" lvl="1" indent="-323850" algn="just" rtl="0">
              <a:spcBef>
                <a:spcPts val="0"/>
              </a:spcBef>
              <a:spcAft>
                <a:spcPts val="0"/>
              </a:spcAft>
              <a:buSzPts val="1500"/>
              <a:buFont typeface="Roboto"/>
              <a:buChar char="○"/>
            </a:pPr>
            <a:r>
              <a:rPr lang="en-GB" sz="1500" b="1" dirty="0">
                <a:latin typeface="Roboto"/>
                <a:ea typeface="Roboto"/>
                <a:cs typeface="Roboto"/>
                <a:sym typeface="Roboto"/>
              </a:rPr>
              <a:t>Length-of-stay &gt; 7</a:t>
            </a:r>
            <a:r>
              <a:rPr lang="en-GB" sz="1500" dirty="0">
                <a:latin typeface="Roboto"/>
                <a:ea typeface="Roboto"/>
                <a:cs typeface="Roboto"/>
                <a:sym typeface="Roboto"/>
              </a:rPr>
              <a:t> → Patient who stays in the ICU longer than 7 days.</a:t>
            </a:r>
            <a:endParaRPr sz="1500" dirty="0">
              <a:latin typeface="Roboto"/>
              <a:ea typeface="Roboto"/>
              <a:cs typeface="Roboto"/>
              <a:sym typeface="Roboto"/>
            </a:endParaRPr>
          </a:p>
          <a:p>
            <a:pPr marL="457200" lvl="0" indent="0" algn="just" rtl="0">
              <a:spcBef>
                <a:spcPts val="400"/>
              </a:spcBef>
              <a:spcAft>
                <a:spcPts val="0"/>
              </a:spcAft>
              <a:buNone/>
            </a:pPr>
            <a:endParaRPr sz="1900" dirty="0">
              <a:latin typeface="Roboto"/>
              <a:ea typeface="Roboto"/>
              <a:cs typeface="Roboto"/>
              <a:sym typeface="Roboto"/>
            </a:endParaRPr>
          </a:p>
          <a:p>
            <a:pPr marL="457200" marR="0" lvl="0" indent="-317500" algn="just" rtl="0">
              <a:lnSpc>
                <a:spcPct val="100000"/>
              </a:lnSpc>
              <a:spcBef>
                <a:spcPts val="400"/>
              </a:spcBef>
              <a:spcAft>
                <a:spcPts val="0"/>
              </a:spcAft>
              <a:buSzPts val="1400"/>
              <a:buFont typeface="Roboto"/>
              <a:buChar char="●"/>
            </a:pPr>
            <a:r>
              <a:rPr lang="en-GB" sz="1900" dirty="0">
                <a:latin typeface="Roboto"/>
                <a:ea typeface="Roboto"/>
                <a:cs typeface="Roboto"/>
                <a:sym typeface="Roboto"/>
              </a:rPr>
              <a:t>The Author makes the following claims in this paper:</a:t>
            </a:r>
            <a:endParaRPr sz="1900" dirty="0">
              <a:latin typeface="Roboto"/>
              <a:ea typeface="Roboto"/>
              <a:cs typeface="Roboto"/>
              <a:sym typeface="Roboto"/>
            </a:endParaRPr>
          </a:p>
          <a:p>
            <a:pPr marL="914400" lvl="1" indent="-323850" algn="just" rtl="0">
              <a:spcBef>
                <a:spcPts val="400"/>
              </a:spcBef>
              <a:spcAft>
                <a:spcPts val="0"/>
              </a:spcAft>
              <a:buSzPts val="1500"/>
              <a:buFont typeface="Roboto"/>
              <a:buChar char="○"/>
            </a:pPr>
            <a:r>
              <a:rPr lang="en-GB" sz="1500" dirty="0">
                <a:latin typeface="Roboto"/>
                <a:ea typeface="Roboto"/>
                <a:cs typeface="Roboto"/>
                <a:sym typeface="Roboto"/>
              </a:rPr>
              <a:t>GRU model performed better than the LSTM model </a:t>
            </a:r>
            <a:endParaRPr sz="1500" dirty="0">
              <a:latin typeface="Roboto"/>
              <a:ea typeface="Roboto"/>
              <a:cs typeface="Roboto"/>
              <a:sym typeface="Roboto"/>
            </a:endParaRPr>
          </a:p>
          <a:p>
            <a:pPr marL="914400" marR="0" lvl="1" indent="-323850" algn="just" rtl="0">
              <a:lnSpc>
                <a:spcPct val="100000"/>
              </a:lnSpc>
              <a:spcBef>
                <a:spcPts val="0"/>
              </a:spcBef>
              <a:spcAft>
                <a:spcPts val="0"/>
              </a:spcAft>
              <a:buSzPts val="1500"/>
              <a:buFont typeface="Roboto"/>
              <a:buChar char="○"/>
            </a:pPr>
            <a:r>
              <a:rPr lang="en-GB" sz="1500" dirty="0">
                <a:latin typeface="Roboto"/>
                <a:ea typeface="Roboto"/>
                <a:cs typeface="Roboto"/>
                <a:sym typeface="Roboto"/>
              </a:rPr>
              <a:t>The proposed CNN based model performed better than the suggested baseline models.</a:t>
            </a:r>
            <a:endParaRPr sz="1900" baseline="30000"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0" y="0"/>
            <a:ext cx="9144000" cy="516725"/>
          </a:xfrm>
          <a:prstGeom prst="rect">
            <a:avLst/>
          </a:prstGeom>
          <a:noFill/>
          <a:ln>
            <a:noFill/>
          </a:ln>
        </p:spPr>
      </p:pic>
      <p:sp>
        <p:nvSpPr>
          <p:cNvPr id="85" name="Google Shape;85;p16"/>
          <p:cNvSpPr txBox="1"/>
          <p:nvPr/>
        </p:nvSpPr>
        <p:spPr>
          <a:xfrm>
            <a:off x="31800" y="58263"/>
            <a:ext cx="4579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rPr>
              <a:t>Original Paper - Continued</a:t>
            </a:r>
            <a:endParaRPr sz="1900">
              <a:solidFill>
                <a:schemeClr val="dk1"/>
              </a:solidFill>
            </a:endParaRPr>
          </a:p>
        </p:txBody>
      </p:sp>
      <p:sp>
        <p:nvSpPr>
          <p:cNvPr id="86" name="Google Shape;86;p16"/>
          <p:cNvSpPr txBox="1"/>
          <p:nvPr/>
        </p:nvSpPr>
        <p:spPr>
          <a:xfrm>
            <a:off x="31800" y="535275"/>
            <a:ext cx="9078600" cy="3477845"/>
          </a:xfrm>
          <a:prstGeom prst="rect">
            <a:avLst/>
          </a:prstGeom>
          <a:noFill/>
          <a:ln>
            <a:noFill/>
          </a:ln>
        </p:spPr>
        <p:txBody>
          <a:bodyPr spcFirstLastPara="1" wrap="square" lIns="91425" tIns="91425" rIns="91425" bIns="91425" anchor="t" anchorCtr="0">
            <a:spAutoFit/>
          </a:bodyPr>
          <a:lstStyle/>
          <a:p>
            <a:pPr marL="139700" lvl="0" algn="just" rtl="0">
              <a:spcBef>
                <a:spcPts val="0"/>
              </a:spcBef>
              <a:spcAft>
                <a:spcPts val="0"/>
              </a:spcAft>
              <a:buSzPts val="1400"/>
            </a:pPr>
            <a:r>
              <a:rPr lang="en-GB" sz="1900" dirty="0">
                <a:latin typeface="Roboto"/>
                <a:ea typeface="Roboto"/>
                <a:cs typeface="Roboto"/>
                <a:sym typeface="Roboto"/>
              </a:rPr>
              <a:t>For the hypothesis :</a:t>
            </a:r>
            <a:endParaRPr sz="1900" dirty="0">
              <a:latin typeface="Roboto"/>
              <a:ea typeface="Roboto"/>
              <a:cs typeface="Roboto"/>
              <a:sym typeface="Roboto"/>
            </a:endParaRPr>
          </a:p>
          <a:p>
            <a:pPr marL="914400" lvl="1" indent="-323850" algn="just" rtl="0">
              <a:spcBef>
                <a:spcPts val="400"/>
              </a:spcBef>
              <a:spcAft>
                <a:spcPts val="0"/>
              </a:spcAft>
              <a:buSzPts val="1500"/>
              <a:buFont typeface="Roboto"/>
              <a:buChar char="○"/>
            </a:pPr>
            <a:r>
              <a:rPr lang="en-GB" sz="1500" dirty="0">
                <a:latin typeface="Roboto"/>
                <a:ea typeface="Roboto"/>
                <a:cs typeface="Roboto"/>
                <a:sym typeface="Roboto"/>
              </a:rPr>
              <a:t>MIMIC III data is used.</a:t>
            </a:r>
            <a:endParaRPr sz="1500" dirty="0">
              <a:latin typeface="Roboto"/>
              <a:ea typeface="Roboto"/>
              <a:cs typeface="Roboto"/>
              <a:sym typeface="Roboto"/>
            </a:endParaRPr>
          </a:p>
          <a:p>
            <a:pPr marL="914400" lvl="1" indent="-323850" algn="just" rtl="0">
              <a:spcBef>
                <a:spcPts val="400"/>
              </a:spcBef>
              <a:spcAft>
                <a:spcPts val="0"/>
              </a:spcAft>
              <a:buSzPts val="1500"/>
              <a:buFont typeface="Roboto"/>
              <a:buChar char="○"/>
            </a:pPr>
            <a:r>
              <a:rPr lang="en-GB" sz="1500" dirty="0">
                <a:latin typeface="Roboto"/>
                <a:ea typeface="Roboto"/>
                <a:cs typeface="Roboto"/>
                <a:sym typeface="Roboto"/>
              </a:rPr>
              <a:t>Only 24 hours of patient data is used.</a:t>
            </a:r>
            <a:endParaRPr sz="1500" dirty="0">
              <a:latin typeface="Roboto"/>
              <a:ea typeface="Roboto"/>
              <a:cs typeface="Roboto"/>
              <a:sym typeface="Roboto"/>
            </a:endParaRPr>
          </a:p>
          <a:p>
            <a:pPr marL="914400" lvl="1" indent="-323850" algn="just" rtl="0">
              <a:spcBef>
                <a:spcPts val="400"/>
              </a:spcBef>
              <a:spcAft>
                <a:spcPts val="0"/>
              </a:spcAft>
              <a:buSzPts val="1500"/>
              <a:buFont typeface="Roboto"/>
              <a:buChar char="○"/>
            </a:pPr>
            <a:r>
              <a:rPr lang="en-GB" sz="1500" dirty="0">
                <a:latin typeface="Roboto"/>
                <a:ea typeface="Roboto"/>
                <a:cs typeface="Roboto"/>
                <a:sym typeface="Roboto"/>
              </a:rPr>
              <a:t>Data has been split into train (70%), dev (10%) and test (30%). </a:t>
            </a:r>
          </a:p>
          <a:p>
            <a:pPr marL="914400" lvl="1" indent="-323850" algn="just" rtl="0">
              <a:spcBef>
                <a:spcPts val="400"/>
              </a:spcBef>
              <a:spcAft>
                <a:spcPts val="0"/>
              </a:spcAft>
              <a:buSzPts val="1500"/>
              <a:buFont typeface="Roboto"/>
              <a:buChar char="○"/>
            </a:pPr>
            <a:r>
              <a:rPr lang="en-GB" sz="1500" dirty="0">
                <a:latin typeface="Roboto"/>
                <a:ea typeface="Roboto"/>
                <a:cs typeface="Roboto"/>
                <a:sym typeface="Roboto"/>
              </a:rPr>
              <a:t>Data has been pre-processed like; removing null, sentence tokenization etc.</a:t>
            </a:r>
          </a:p>
          <a:p>
            <a:pPr marL="914400" lvl="1" indent="-323850" algn="just" rtl="0">
              <a:spcBef>
                <a:spcPts val="400"/>
              </a:spcBef>
              <a:spcAft>
                <a:spcPts val="0"/>
              </a:spcAft>
              <a:buSzPts val="1500"/>
              <a:buFont typeface="Roboto"/>
              <a:buChar char="○"/>
            </a:pPr>
            <a:r>
              <a:rPr lang="en-GB" sz="1500" dirty="0">
                <a:latin typeface="Roboto"/>
                <a:ea typeface="Roboto"/>
                <a:cs typeface="Roboto"/>
                <a:sym typeface="Roboto"/>
              </a:rPr>
              <a:t>Clinical notes data via Med 7 (using model en_core_med7_lg) for NER task is used , to recognize categories in the notes like; drug, dosage, strength etc.</a:t>
            </a:r>
            <a:endParaRPr sz="1500" dirty="0">
              <a:latin typeface="Roboto"/>
              <a:ea typeface="Roboto"/>
              <a:cs typeface="Roboto"/>
              <a:sym typeface="Roboto"/>
            </a:endParaRPr>
          </a:p>
          <a:p>
            <a:pPr marL="914400" lvl="1" indent="-323850" algn="just" rtl="0">
              <a:spcBef>
                <a:spcPts val="400"/>
              </a:spcBef>
              <a:spcAft>
                <a:spcPts val="0"/>
              </a:spcAft>
              <a:buSzPts val="1500"/>
              <a:buFont typeface="Roboto"/>
              <a:buChar char="○"/>
            </a:pPr>
            <a:r>
              <a:rPr lang="en-GB" sz="1500" dirty="0">
                <a:latin typeface="Roboto"/>
                <a:ea typeface="Roboto"/>
                <a:cs typeface="Roboto"/>
                <a:sym typeface="Roboto"/>
              </a:rPr>
              <a:t>Two baseline models are advised:</a:t>
            </a:r>
            <a:endParaRPr sz="1500" dirty="0">
              <a:latin typeface="Roboto"/>
              <a:ea typeface="Roboto"/>
              <a:cs typeface="Roboto"/>
              <a:sym typeface="Roboto"/>
            </a:endParaRPr>
          </a:p>
          <a:p>
            <a:pPr marL="1371600" lvl="2" indent="-323850" algn="just" rtl="0">
              <a:spcBef>
                <a:spcPts val="400"/>
              </a:spcBef>
              <a:spcAft>
                <a:spcPts val="0"/>
              </a:spcAft>
              <a:buSzPts val="1500"/>
              <a:buFont typeface="Roboto"/>
              <a:buChar char="■"/>
            </a:pPr>
            <a:r>
              <a:rPr lang="en-GB" sz="1500" b="1" dirty="0" err="1">
                <a:latin typeface="Roboto"/>
                <a:ea typeface="Roboto"/>
                <a:cs typeface="Roboto"/>
                <a:sym typeface="Roboto"/>
              </a:rPr>
              <a:t>TimeSeries</a:t>
            </a:r>
            <a:r>
              <a:rPr lang="en-GB" sz="1500" dirty="0">
                <a:latin typeface="Roboto"/>
                <a:ea typeface="Roboto"/>
                <a:cs typeface="Roboto"/>
                <a:sym typeface="Roboto"/>
              </a:rPr>
              <a:t>: Uses patient structure data with LSTM and GRU for prediction.</a:t>
            </a:r>
            <a:endParaRPr sz="1500" dirty="0">
              <a:latin typeface="Roboto"/>
              <a:ea typeface="Roboto"/>
              <a:cs typeface="Roboto"/>
              <a:sym typeface="Roboto"/>
            </a:endParaRPr>
          </a:p>
          <a:p>
            <a:pPr marL="1371600" lvl="2" indent="-323850" algn="just" rtl="0">
              <a:spcBef>
                <a:spcPts val="400"/>
              </a:spcBef>
              <a:spcAft>
                <a:spcPts val="0"/>
              </a:spcAft>
              <a:buSzPts val="1500"/>
              <a:buFont typeface="Roboto"/>
              <a:buChar char="■"/>
            </a:pPr>
            <a:r>
              <a:rPr lang="en-GB" sz="1500" b="1" dirty="0" err="1">
                <a:latin typeface="Roboto"/>
                <a:ea typeface="Roboto"/>
                <a:cs typeface="Roboto"/>
                <a:sym typeface="Roboto"/>
              </a:rPr>
              <a:t>MultiModal</a:t>
            </a:r>
            <a:r>
              <a:rPr lang="en-GB" sz="1500" dirty="0">
                <a:latin typeface="Roboto"/>
                <a:ea typeface="Roboto"/>
                <a:cs typeface="Roboto"/>
                <a:sym typeface="Roboto"/>
              </a:rPr>
              <a:t>: Uses patient structure data and notes data (represented via word embedding Word2Vec and </a:t>
            </a:r>
            <a:r>
              <a:rPr lang="en-GB" sz="1500" dirty="0" err="1">
                <a:latin typeface="Roboto"/>
                <a:ea typeface="Roboto"/>
                <a:cs typeface="Roboto"/>
                <a:sym typeface="Roboto"/>
              </a:rPr>
              <a:t>FastText</a:t>
            </a:r>
            <a:r>
              <a:rPr lang="en-GB" sz="1500" dirty="0">
                <a:latin typeface="Roboto"/>
                <a:ea typeface="Roboto"/>
                <a:cs typeface="Roboto"/>
                <a:sym typeface="Roboto"/>
              </a:rPr>
              <a:t> on the extracted medical keywords via Med7) </a:t>
            </a:r>
          </a:p>
          <a:p>
            <a:pPr marL="1371600" lvl="2" indent="-323850" algn="just" rtl="0">
              <a:spcBef>
                <a:spcPts val="400"/>
              </a:spcBef>
              <a:spcAft>
                <a:spcPts val="0"/>
              </a:spcAft>
              <a:buSzPts val="1500"/>
              <a:buFont typeface="Roboto"/>
              <a:buChar char="■"/>
            </a:pPr>
            <a:endParaRPr sz="1500" dirty="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0" y="0"/>
            <a:ext cx="9144000" cy="516725"/>
          </a:xfrm>
          <a:prstGeom prst="rect">
            <a:avLst/>
          </a:prstGeom>
          <a:noFill/>
          <a:ln>
            <a:noFill/>
          </a:ln>
        </p:spPr>
      </p:pic>
      <p:sp>
        <p:nvSpPr>
          <p:cNvPr id="85" name="Google Shape;85;p16"/>
          <p:cNvSpPr txBox="1"/>
          <p:nvPr/>
        </p:nvSpPr>
        <p:spPr>
          <a:xfrm>
            <a:off x="31800" y="58263"/>
            <a:ext cx="4579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rPr>
              <a:t>Original Paper - Continued</a:t>
            </a:r>
            <a:endParaRPr sz="1900">
              <a:solidFill>
                <a:schemeClr val="dk1"/>
              </a:solidFill>
            </a:endParaRPr>
          </a:p>
        </p:txBody>
      </p:sp>
      <p:sp>
        <p:nvSpPr>
          <p:cNvPr id="86" name="Google Shape;86;p16"/>
          <p:cNvSpPr txBox="1"/>
          <p:nvPr/>
        </p:nvSpPr>
        <p:spPr>
          <a:xfrm>
            <a:off x="31800" y="535275"/>
            <a:ext cx="9078600" cy="2416016"/>
          </a:xfrm>
          <a:prstGeom prst="rect">
            <a:avLst/>
          </a:prstGeom>
          <a:noFill/>
          <a:ln>
            <a:noFill/>
          </a:ln>
        </p:spPr>
        <p:txBody>
          <a:bodyPr spcFirstLastPara="1" wrap="square" lIns="91425" tIns="91425" rIns="91425" bIns="91425" anchor="t" anchorCtr="0">
            <a:spAutoFit/>
          </a:bodyPr>
          <a:lstStyle/>
          <a:p>
            <a:pPr marL="1047750" lvl="2" algn="just">
              <a:spcBef>
                <a:spcPts val="400"/>
              </a:spcBef>
              <a:buSzPts val="1500"/>
            </a:pPr>
            <a:r>
              <a:rPr lang="en-GB" sz="1500" b="1" dirty="0">
                <a:latin typeface="Roboto"/>
                <a:ea typeface="Roboto"/>
                <a:cs typeface="Roboto"/>
                <a:sym typeface="Roboto"/>
              </a:rPr>
              <a:t>Proposed model</a:t>
            </a:r>
            <a:r>
              <a:rPr lang="en-GB" sz="1500" dirty="0">
                <a:latin typeface="Roboto"/>
                <a:ea typeface="Roboto"/>
                <a:cs typeface="Roboto"/>
                <a:sym typeface="Roboto"/>
              </a:rPr>
              <a:t>: </a:t>
            </a:r>
          </a:p>
          <a:p>
            <a:pPr marL="1047750" lvl="2" algn="just">
              <a:spcBef>
                <a:spcPts val="400"/>
              </a:spcBef>
              <a:buSzPts val="1500"/>
            </a:pPr>
            <a:r>
              <a:rPr lang="en-GB" sz="1500" dirty="0">
                <a:latin typeface="Roboto"/>
                <a:ea typeface="Roboto"/>
                <a:cs typeface="Roboto"/>
                <a:sym typeface="Roboto"/>
              </a:rPr>
              <a:t>This is a multimodal approach which takes the advantage of 1D convolutional layers as a feature extractor on medical entities. Applying 1D Convolutional Neural Networks (CNN) on text learns the combination of adjacent words and shows successful results. A stack of three consecutive 1D convolutional layers with filter size 32, 64, and 96 with same kernel size is used. The output of the last convolutional layer is followed by the max-pooling layer. The final features of the max-pooling layers are concatenated with the features from one-layer GRU with 256 hidden units and fed through one fully connected layer with 512 hidden units. </a:t>
            </a:r>
          </a:p>
          <a:p>
            <a:pPr marL="1047750" lvl="2" algn="just" rtl="0">
              <a:spcBef>
                <a:spcPts val="400"/>
              </a:spcBef>
              <a:spcAft>
                <a:spcPts val="0"/>
              </a:spcAft>
              <a:buSzPts val="1500"/>
            </a:pPr>
            <a:endParaRPr sz="1500" dirty="0">
              <a:latin typeface="Roboto"/>
              <a:ea typeface="Roboto"/>
              <a:cs typeface="Roboto"/>
              <a:sym typeface="Roboto"/>
            </a:endParaRPr>
          </a:p>
        </p:txBody>
      </p:sp>
    </p:spTree>
    <p:extLst>
      <p:ext uri="{BB962C8B-B14F-4D97-AF65-F5344CB8AC3E}">
        <p14:creationId xmlns:p14="http://schemas.microsoft.com/office/powerpoint/2010/main" val="1212949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0" y="0"/>
            <a:ext cx="9144000" cy="516725"/>
          </a:xfrm>
          <a:prstGeom prst="rect">
            <a:avLst/>
          </a:prstGeom>
          <a:noFill/>
          <a:ln>
            <a:noFill/>
          </a:ln>
        </p:spPr>
      </p:pic>
      <p:sp>
        <p:nvSpPr>
          <p:cNvPr id="92" name="Google Shape;92;p17"/>
          <p:cNvSpPr txBox="1"/>
          <p:nvPr/>
        </p:nvSpPr>
        <p:spPr>
          <a:xfrm>
            <a:off x="31800" y="58263"/>
            <a:ext cx="4579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rPr>
              <a:t>Reproduction Attempts</a:t>
            </a:r>
            <a:endParaRPr sz="1900">
              <a:solidFill>
                <a:schemeClr val="dk1"/>
              </a:solidFill>
            </a:endParaRPr>
          </a:p>
        </p:txBody>
      </p:sp>
      <p:sp>
        <p:nvSpPr>
          <p:cNvPr id="94" name="Google Shape;94;p17"/>
          <p:cNvSpPr txBox="1"/>
          <p:nvPr/>
        </p:nvSpPr>
        <p:spPr>
          <a:xfrm>
            <a:off x="181250" y="608950"/>
            <a:ext cx="8893500" cy="341629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Roboto"/>
              <a:buChar char="●"/>
            </a:pPr>
            <a:r>
              <a:rPr lang="en-GB" dirty="0">
                <a:latin typeface="Roboto"/>
                <a:ea typeface="Roboto"/>
                <a:cs typeface="Roboto"/>
                <a:sym typeface="Roboto"/>
              </a:rPr>
              <a:t>Existing code has been reused and fixes are made to the code to reproduce the results. </a:t>
            </a:r>
            <a:endParaRPr dirty="0">
              <a:latin typeface="Roboto"/>
              <a:ea typeface="Roboto"/>
              <a:cs typeface="Roboto"/>
              <a:sym typeface="Roboto"/>
            </a:endParaRPr>
          </a:p>
          <a:p>
            <a:pPr marL="457200" lvl="0" indent="-311150" algn="l" rtl="0">
              <a:spcBef>
                <a:spcPts val="0"/>
              </a:spcBef>
              <a:spcAft>
                <a:spcPts val="0"/>
              </a:spcAft>
              <a:buSzPts val="1300"/>
              <a:buFont typeface="Roboto"/>
              <a:buChar char="●"/>
            </a:pPr>
            <a:r>
              <a:rPr lang="en-GB" dirty="0">
                <a:latin typeface="Roboto"/>
                <a:ea typeface="Roboto"/>
                <a:cs typeface="Roboto"/>
                <a:sym typeface="Roboto"/>
              </a:rPr>
              <a:t>Same data proposed by the author in the original paper is used.</a:t>
            </a:r>
            <a:endParaRPr dirty="0">
              <a:latin typeface="Roboto"/>
              <a:ea typeface="Roboto"/>
              <a:cs typeface="Roboto"/>
              <a:sym typeface="Roboto"/>
            </a:endParaRPr>
          </a:p>
          <a:p>
            <a:pPr marL="457200" lvl="0" indent="-311150" algn="l" rtl="0">
              <a:spcBef>
                <a:spcPts val="0"/>
              </a:spcBef>
              <a:spcAft>
                <a:spcPts val="0"/>
              </a:spcAft>
              <a:buSzPts val="1300"/>
              <a:buFont typeface="Roboto"/>
              <a:buChar char="●"/>
            </a:pPr>
            <a:r>
              <a:rPr lang="en-GB" dirty="0">
                <a:latin typeface="Roboto"/>
                <a:ea typeface="Roboto"/>
                <a:cs typeface="Roboto"/>
                <a:sym typeface="Roboto"/>
              </a:rPr>
              <a:t>Both the baselines (</a:t>
            </a:r>
            <a:r>
              <a:rPr lang="en-GB" dirty="0" err="1">
                <a:latin typeface="Roboto"/>
                <a:ea typeface="Roboto"/>
                <a:cs typeface="Roboto"/>
                <a:sym typeface="Roboto"/>
              </a:rPr>
              <a:t>TimeSeries</a:t>
            </a:r>
            <a:r>
              <a:rPr lang="en-GB" dirty="0">
                <a:latin typeface="Roboto"/>
                <a:ea typeface="Roboto"/>
                <a:cs typeface="Roboto"/>
                <a:sym typeface="Roboto"/>
              </a:rPr>
              <a:t> and </a:t>
            </a:r>
            <a:r>
              <a:rPr lang="en-GB" dirty="0" err="1">
                <a:latin typeface="Roboto"/>
                <a:ea typeface="Roboto"/>
                <a:cs typeface="Roboto"/>
                <a:sym typeface="Roboto"/>
              </a:rPr>
              <a:t>MultiModal</a:t>
            </a:r>
            <a:r>
              <a:rPr lang="en-GB" dirty="0">
                <a:latin typeface="Roboto"/>
                <a:ea typeface="Roboto"/>
                <a:cs typeface="Roboto"/>
                <a:sym typeface="Roboto"/>
              </a:rPr>
              <a:t>) and ‘proposed model’ are implemented and tests were run.</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GB" dirty="0">
                <a:latin typeface="Roboto"/>
                <a:ea typeface="Roboto"/>
                <a:cs typeface="Roboto"/>
                <a:sym typeface="Roboto"/>
              </a:rPr>
              <a:t>Two tasks 1. In Hospital Mortality  2. In ICU Mortality are chosen for the reproducibility. </a:t>
            </a:r>
            <a:endParaRPr dirty="0">
              <a:latin typeface="Roboto"/>
              <a:ea typeface="Roboto"/>
              <a:cs typeface="Roboto"/>
              <a:sym typeface="Roboto"/>
            </a:endParaRPr>
          </a:p>
          <a:p>
            <a:pPr marL="457200" lvl="0" indent="-311150" algn="l" rtl="0">
              <a:spcBef>
                <a:spcPts val="0"/>
              </a:spcBef>
              <a:spcAft>
                <a:spcPts val="0"/>
              </a:spcAft>
              <a:buSzPts val="1300"/>
              <a:buFont typeface="Roboto"/>
              <a:buChar char="●"/>
            </a:pPr>
            <a:r>
              <a:rPr lang="en-GB" dirty="0">
                <a:latin typeface="Roboto"/>
                <a:ea typeface="Roboto"/>
                <a:cs typeface="Roboto"/>
                <a:sym typeface="Roboto"/>
              </a:rPr>
              <a:t>One of the claim made in the original paper i.e.  GRU performed better than LSTM for a baseline model has been successfully reproduced. </a:t>
            </a:r>
            <a:endParaRPr dirty="0">
              <a:latin typeface="Roboto"/>
              <a:ea typeface="Roboto"/>
              <a:cs typeface="Roboto"/>
              <a:sym typeface="Roboto"/>
            </a:endParaRPr>
          </a:p>
          <a:p>
            <a:pPr marL="457200" lvl="0" indent="-311150" algn="l" rtl="0">
              <a:spcBef>
                <a:spcPts val="0"/>
              </a:spcBef>
              <a:spcAft>
                <a:spcPts val="0"/>
              </a:spcAft>
              <a:buSzPts val="1300"/>
              <a:buFont typeface="Roboto"/>
              <a:buChar char="●"/>
            </a:pPr>
            <a:r>
              <a:rPr lang="en-GB" dirty="0">
                <a:latin typeface="Roboto"/>
                <a:ea typeface="Roboto"/>
                <a:cs typeface="Roboto"/>
                <a:sym typeface="Roboto"/>
              </a:rPr>
              <a:t>In my study I found that the </a:t>
            </a:r>
            <a:r>
              <a:rPr lang="en-GB" dirty="0" err="1">
                <a:latin typeface="Roboto"/>
                <a:ea typeface="Roboto"/>
                <a:cs typeface="Roboto"/>
                <a:sym typeface="Roboto"/>
              </a:rPr>
              <a:t>avg</a:t>
            </a:r>
            <a:r>
              <a:rPr lang="en-GB" dirty="0">
                <a:latin typeface="Roboto"/>
                <a:ea typeface="Roboto"/>
                <a:cs typeface="Roboto"/>
                <a:sym typeface="Roboto"/>
              </a:rPr>
              <a:t> of 10 iterations of </a:t>
            </a:r>
            <a:r>
              <a:rPr lang="en-GB" dirty="0" err="1">
                <a:latin typeface="Roboto"/>
                <a:ea typeface="Roboto"/>
                <a:cs typeface="Roboto"/>
                <a:sym typeface="Roboto"/>
              </a:rPr>
              <a:t>Mutlimodal</a:t>
            </a:r>
            <a:r>
              <a:rPr lang="en-GB" dirty="0">
                <a:latin typeface="Roboto"/>
                <a:ea typeface="Roboto"/>
                <a:cs typeface="Roboto"/>
                <a:sym typeface="Roboto"/>
              </a:rPr>
              <a:t> (baseline) performed better when compared with the proposed model, but only by small margin. When average of 2 iterations of Multimodal is considered then Proposed model did better by 0.3% when some ACC metrics are compared.</a:t>
            </a:r>
          </a:p>
          <a:p>
            <a:pPr marL="457200" lvl="0" indent="-311150" algn="l" rtl="0">
              <a:spcBef>
                <a:spcPts val="0"/>
              </a:spcBef>
              <a:spcAft>
                <a:spcPts val="0"/>
              </a:spcAft>
              <a:buSzPts val="1300"/>
              <a:buFont typeface="Roboto"/>
              <a:buChar char="●"/>
            </a:pPr>
            <a:r>
              <a:rPr lang="en-GB" dirty="0">
                <a:latin typeface="Roboto"/>
                <a:ea typeface="Roboto"/>
                <a:cs typeface="Roboto"/>
                <a:sym typeface="Roboto"/>
              </a:rPr>
              <a:t>Proposed model results are better than the </a:t>
            </a:r>
            <a:r>
              <a:rPr lang="en-GB" dirty="0" err="1">
                <a:latin typeface="Roboto"/>
                <a:ea typeface="Roboto"/>
                <a:cs typeface="Roboto"/>
                <a:sym typeface="Roboto"/>
              </a:rPr>
              <a:t>Timseries</a:t>
            </a:r>
            <a:r>
              <a:rPr lang="en-GB" dirty="0">
                <a:latin typeface="Roboto"/>
                <a:ea typeface="Roboto"/>
                <a:cs typeface="Roboto"/>
                <a:sym typeface="Roboto"/>
              </a:rPr>
              <a:t> model. </a:t>
            </a:r>
          </a:p>
          <a:p>
            <a:pPr marL="457200" lvl="0" indent="-311150" algn="l" rtl="0">
              <a:spcBef>
                <a:spcPts val="0"/>
              </a:spcBef>
              <a:spcAft>
                <a:spcPts val="0"/>
              </a:spcAft>
              <a:buSzPts val="1300"/>
              <a:buFont typeface="Roboto"/>
              <a:buChar char="●"/>
            </a:pPr>
            <a:r>
              <a:rPr lang="en-GB" dirty="0">
                <a:latin typeface="Roboto"/>
                <a:ea typeface="Roboto"/>
                <a:cs typeface="Roboto"/>
                <a:sym typeface="Roboto"/>
              </a:rPr>
              <a:t>Running more iterations for the proposed model can help in getting better results. Other hyperparameters may be incorporated in the 1D- CNN-GRU (proposed) to improve the prediction. </a:t>
            </a:r>
          </a:p>
          <a:p>
            <a:pPr marL="457200" lvl="0" indent="-311150" algn="l" rtl="0">
              <a:spcBef>
                <a:spcPts val="0"/>
              </a:spcBef>
              <a:spcAft>
                <a:spcPts val="0"/>
              </a:spcAft>
              <a:buSzPts val="1300"/>
              <a:buFont typeface="Roboto"/>
              <a:buChar char="●"/>
            </a:pPr>
            <a:endParaRPr lang="en-GB" dirty="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772</Words>
  <Application>Microsoft Macintosh PowerPoint</Application>
  <PresentationFormat>On-screen Show (16:9)</PresentationFormat>
  <Paragraphs>52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Times New Roman</vt:lpstr>
      <vt:lpstr>Roboto Slab</vt:lpstr>
      <vt:lpstr>Roboto</vt:lpstr>
      <vt:lpstr>Arial</vt:lpstr>
      <vt:lpstr>Marina</vt:lpstr>
      <vt:lpstr>PowerPoint Presentation</vt:lpstr>
      <vt:lpstr>PowerPoint Presentation</vt:lpstr>
      <vt:lpstr>PowerPoint Presentation</vt:lpstr>
      <vt:lpstr>PowerPoint Presentation</vt:lpstr>
      <vt:lpstr>PowerPoint Presentation</vt:lpstr>
      <vt:lpstr>PowerPoint Presentation</vt:lpstr>
    </vt:vector>
  </TitlesOfParts>
  <Manager/>
  <Company>Illinois</Company>
  <LinksUpToDate>false</LinksUpToDate>
  <SharedDoc>false</SharedDoc>
  <HyperlinkBase>https://github.com/sasanka-pusapati/DLHProject</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clinical outcome predictions using convolution over medical entities with multimodal learning</dc:title>
  <dc:subject>Artificial Intelligence In Medicine</dc:subject>
  <dc:creator>Sasanka Pusapati</dc:creator>
  <cp:keywords>Deep Learning</cp:keywords>
  <dc:description/>
  <cp:lastModifiedBy>Sasanka Pusapati</cp:lastModifiedBy>
  <cp:revision>8</cp:revision>
  <dcterms:modified xsi:type="dcterms:W3CDTF">2023-05-08T22:56:01Z</dcterms:modified>
  <cp:category>Deep Learning for Health Care</cp:category>
</cp:coreProperties>
</file>